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0" r:id="rId6"/>
    <p:sldId id="268" r:id="rId7"/>
    <p:sldId id="261" r:id="rId8"/>
    <p:sldId id="269" r:id="rId9"/>
    <p:sldId id="270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/>
    <p:restoredTop sz="59341"/>
  </p:normalViewPr>
  <p:slideViewPr>
    <p:cSldViewPr snapToGrid="0" snapToObjects="1">
      <p:cViewPr varScale="1">
        <p:scale>
          <a:sx n="72" d="100"/>
          <a:sy n="72" d="100"/>
        </p:scale>
        <p:origin x="18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48A69-2CC5-4E42-ACF4-C7AF1FB53259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14727-C46F-C643-867E-4F6662287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6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0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15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6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55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14727-C46F-C643-867E-4F66622875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5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03BB-9496-B248-8379-D8251612F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0D0DF-D9EB-6B4F-9AF9-F8E0C64A5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A4B91-350F-A545-AB62-A768DAD3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38A21-BFC3-CD41-B712-00E3941A9B79}" type="datetime1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F2F8A-392B-7343-AE3A-3E2119CD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CBAAA-C3BA-D54B-B4CE-40328220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2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3058-442E-B445-BCB7-27048BF5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EF9E-D3B5-AB4F-87D0-8AFFA3F5B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851DD-D7F8-9B48-B323-88F21802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A441-1BCF-EC4F-981C-5EC5EADF567B}" type="datetime1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4D11-4730-3141-8D2F-49B0F1E9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D3CBE-A38C-AF44-A786-ECB19687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2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83BE-D099-534F-9F9D-8A9B64312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B9C8C-B338-FF4B-A01A-63DCE1C41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78F45-274A-4C4F-AA74-AF2A39EF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FBD8-05CD-1D41-BA1E-F84F61B60F1F}" type="datetime1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D4C1F-4BC3-9F4B-8F5B-AD143934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AAB31-5C4A-0A47-AD9C-AED9624E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24DD-A599-C64E-8864-ED4DA864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BD3B-DF09-724A-A53F-E494C25DD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F7D8-0D98-1F46-AD20-8BA02304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6F1C-CF55-2F43-AB58-F91A848F2E5F}" type="datetime1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1737-90FC-794D-AA97-A4901580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1CBED-FA2E-2B47-A29C-298A3BCA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DB8F-60D0-884B-83CD-6A2C8C8A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9C189-E60B-2849-B590-37B7DEFD9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AB0E4-D79F-0F48-8AE5-4837FDAB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1D23-7AAE-AC4C-9796-47A1598AFFCD}" type="datetime1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CDBBE-3914-D64F-B372-DB18A41D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DA773-E77F-2E4F-9416-CE28280C9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5D48-9CE4-2442-9CC1-67F6220E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E7CCD-67C4-514D-A878-B950E4342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7A689-4D78-A442-9E9A-FEA24A7BF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CC5B8-23A7-AB43-933E-D5B1D46C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EB76-BD7A-1B47-AC98-36AEE8932EDA}" type="datetime1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1DC42-765F-0444-9F8D-4D2A25D43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0EF50-96A5-E64F-A62D-117B4237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9EE4-78AD-9E4D-880B-DAB3B3D6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B6372-0876-6748-875E-544F6EC13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BDE77-D2D4-5543-922A-D24BC780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600EA-EF36-544A-861F-0D4912BAB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2B1A4-2BE4-384E-840F-3924BFDA0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3A811-1314-234F-A4E5-8A25CEB1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B266-B9D0-D54C-8CFE-7429523B1C77}" type="datetime1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4CDD7-1B4E-3F4F-B749-191FE71A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6FD7E-5DA0-4342-888D-AB8FB93F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09E6-D465-9740-86AF-02C1A344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5F862-2CB9-D84B-8A92-54E80D34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6517-AA25-A046-929A-25F30F508D2D}" type="datetime1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31059-5113-C545-AF69-21919DF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4A928-CF3A-4447-B136-02B4DDDF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84FC9-F114-9B49-8AAF-1B53AA5F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D64B-A6BD-E04A-AD39-371187A91BCC}" type="datetime1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D0BF2-674E-3D4C-9120-F64F05D58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5B0FD-8804-EC44-AA21-D00018DB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2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79B7-5A1B-1947-BCCF-D63B9F4A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B20F6-7756-034D-ADF1-3DACA084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A5CA1-7C2E-F942-B3B6-822340733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93B83-273C-6844-8B8B-A27EABA9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021-D8F3-E34B-88E8-688F716B622C}" type="datetime1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33D2A-D524-ED42-9209-99E915B8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1F75-32AD-4248-9941-00F04F61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9C18-CFA7-894D-A63B-654FA77CA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314C9-63A4-724C-8827-D05293A40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9393A-6D5A-B640-85FB-C9086A59E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75F8C-E8A8-8A48-B041-0244686B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0970-D42B-244F-81E4-460EE665E3CD}" type="datetime1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44281-F3EB-B942-B1A0-4A67A256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EBE0C-31B4-8740-B138-9FC19CFA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45763-F970-FF43-8A2C-50FDAFF6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54F8-3526-3E4A-B6B5-E12785A0D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0398-CCEF-584B-8C25-032F0F9C4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81E4-C4E4-1B4E-BC28-7FA30FC1F965}" type="datetime1">
              <a:rPr lang="en-US" smtClean="0"/>
              <a:pPr/>
              <a:t>8/7/20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04A72-E4D4-E04C-9E21-A7274EF4E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C6B1-9EDF-1543-8E7C-365748C43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07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9A05-12EA-5F40-9941-1FFC1B8088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3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Princeton-Cabernet/p4-projec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3E2B-35B8-F042-923A-CE2545A0D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Measuring TCP RTT in </a:t>
            </a:r>
            <a:r>
              <a:rPr lang="en-US" altLang="zh-CN" sz="5400" dirty="0"/>
              <a:t>the</a:t>
            </a:r>
            <a:r>
              <a:rPr lang="zh-CN" altLang="en-US" sz="5400" dirty="0"/>
              <a:t> </a:t>
            </a:r>
            <a:r>
              <a:rPr lang="en-US" altLang="zh-CN" sz="5400" dirty="0"/>
              <a:t>data</a:t>
            </a:r>
            <a:r>
              <a:rPr lang="zh-CN" altLang="en-US" sz="5400" dirty="0"/>
              <a:t> </a:t>
            </a:r>
            <a:r>
              <a:rPr lang="en-US" altLang="zh-CN" sz="5400" dirty="0"/>
              <a:t>plane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06F36-9AB5-9142-8892-6855E4EBB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 err="1"/>
              <a:t>Xiaoqi</a:t>
            </a:r>
            <a:r>
              <a:rPr lang="en-US" sz="3600" b="1" dirty="0"/>
              <a:t> Chen</a:t>
            </a:r>
            <a:r>
              <a:rPr lang="en-US" sz="3600" dirty="0"/>
              <a:t>, </a:t>
            </a:r>
            <a:r>
              <a:rPr lang="en-US" sz="3600" dirty="0" err="1"/>
              <a:t>Hyojoon</a:t>
            </a:r>
            <a:r>
              <a:rPr lang="en-US" sz="3600" dirty="0"/>
              <a:t> Kim, </a:t>
            </a:r>
            <a:r>
              <a:rPr lang="en-US" sz="3600" dirty="0" err="1"/>
              <a:t>Javed</a:t>
            </a:r>
            <a:r>
              <a:rPr lang="en-US" sz="3600" dirty="0"/>
              <a:t> M Aman, 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Willie Chang, Mack Lee, Jennifer Rexford </a:t>
            </a:r>
          </a:p>
        </p:txBody>
      </p:sp>
      <p:pic>
        <p:nvPicPr>
          <p:cNvPr id="4" name="Picture 4" descr="“princeton university logo”的图片搜索结果">
            <a:extLst>
              <a:ext uri="{FF2B5EF4-FFF2-40B4-BE49-F238E27FC236}">
                <a16:creationId xmlns:a16="http://schemas.microsoft.com/office/drawing/2014/main" id="{3396EE80-295D-8A40-A3C1-FC19483C7B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18" b="20527"/>
          <a:stretch/>
        </p:blipFill>
        <p:spPr bwMode="auto">
          <a:xfrm>
            <a:off x="5048310" y="5338009"/>
            <a:ext cx="2095380" cy="66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06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852F5F-3F8C-E34E-8643-E5B95E1B30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</a:blip>
          <a:srcRect l="20699" t="7477" r="6603" b="21305"/>
          <a:stretch/>
        </p:blipFill>
        <p:spPr>
          <a:xfrm>
            <a:off x="2702252" y="1817917"/>
            <a:ext cx="8420176" cy="400673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379223-B6A3-254C-A4CA-C83754F4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C0A5B2-7F72-9B4C-9C3B-BC63E2314CD9}"/>
              </a:ext>
            </a:extLst>
          </p:cNvPr>
          <p:cNvGrpSpPr/>
          <p:nvPr/>
        </p:nvGrpSpPr>
        <p:grpSpPr>
          <a:xfrm>
            <a:off x="878779" y="1648643"/>
            <a:ext cx="10475021" cy="5167597"/>
            <a:chOff x="878779" y="1648643"/>
            <a:chExt cx="10475021" cy="516759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603DFC9-2C9E-C94F-B625-33C277B8A1C4}"/>
                </a:ext>
              </a:extLst>
            </p:cNvPr>
            <p:cNvGrpSpPr/>
            <p:nvPr/>
          </p:nvGrpSpPr>
          <p:grpSpPr>
            <a:xfrm>
              <a:off x="1210783" y="1648643"/>
              <a:ext cx="10143017" cy="4816703"/>
              <a:chOff x="1210783" y="1795400"/>
              <a:chExt cx="10143017" cy="4816703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B1FF3F8-31AE-5D4F-8C73-6D268011DEA7}"/>
                  </a:ext>
                </a:extLst>
              </p:cNvPr>
              <p:cNvSpPr/>
              <p:nvPr/>
            </p:nvSpPr>
            <p:spPr>
              <a:xfrm>
                <a:off x="2664177" y="1964676"/>
                <a:ext cx="8458251" cy="400673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22F2DF-D86C-CB4F-B998-6AB739BB1E23}"/>
                  </a:ext>
                </a:extLst>
              </p:cNvPr>
              <p:cNvSpPr txBox="1"/>
              <p:nvPr/>
            </p:nvSpPr>
            <p:spPr>
              <a:xfrm>
                <a:off x="1210783" y="1795400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zh-CN" sz="4000" dirty="0"/>
                  <a:t>100%</a:t>
                </a:r>
                <a:endParaRPr lang="en-US" sz="4000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D7A3C3E-788C-F742-B79E-CA1421EE52F2}"/>
                  </a:ext>
                </a:extLst>
              </p:cNvPr>
              <p:cNvSpPr txBox="1"/>
              <p:nvPr/>
            </p:nvSpPr>
            <p:spPr>
              <a:xfrm>
                <a:off x="1248858" y="3660795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zh-CN" sz="4000" dirty="0"/>
                  <a:t>50%</a:t>
                </a:r>
                <a:endParaRPr lang="en-US" sz="40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7D7911-6B83-1E46-9FEC-5369CAFD97A3}"/>
                  </a:ext>
                </a:extLst>
              </p:cNvPr>
              <p:cNvSpPr txBox="1"/>
              <p:nvPr/>
            </p:nvSpPr>
            <p:spPr>
              <a:xfrm>
                <a:off x="1248858" y="5539396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zh-CN" sz="4000" dirty="0"/>
                  <a:t>0%</a:t>
                </a:r>
                <a:endParaRPr lang="en-US" sz="40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1E5500-978B-8943-8466-71A19FC9CB59}"/>
                  </a:ext>
                </a:extLst>
              </p:cNvPr>
              <p:cNvSpPr txBox="1"/>
              <p:nvPr/>
            </p:nvSpPr>
            <p:spPr>
              <a:xfrm>
                <a:off x="2398889" y="5904217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zh-CN" sz="4000" dirty="0"/>
                  <a:t>2</a:t>
                </a:r>
                <a:r>
                  <a:rPr lang="en-US" altLang="zh-CN" sz="4000" baseline="30000" dirty="0"/>
                  <a:t>12</a:t>
                </a:r>
                <a:endParaRPr lang="en-US" sz="4000" baseline="300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49FB8C-FF1D-9C42-B21B-7AF2E8E538CA}"/>
                  </a:ext>
                </a:extLst>
              </p:cNvPr>
              <p:cNvSpPr txBox="1"/>
              <p:nvPr/>
            </p:nvSpPr>
            <p:spPr>
              <a:xfrm>
                <a:off x="6204680" y="5904217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zh-CN" sz="4000" dirty="0"/>
                  <a:t>2</a:t>
                </a:r>
                <a:r>
                  <a:rPr lang="en-US" altLang="zh-CN" sz="4000" baseline="30000" dirty="0"/>
                  <a:t>14</a:t>
                </a:r>
                <a:endParaRPr lang="en-US" sz="4000" baseline="300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4954D5-82CC-7942-AD3F-D9E7398B06FC}"/>
                  </a:ext>
                </a:extLst>
              </p:cNvPr>
              <p:cNvSpPr txBox="1"/>
              <p:nvPr/>
            </p:nvSpPr>
            <p:spPr>
              <a:xfrm>
                <a:off x="9976556" y="5904217"/>
                <a:ext cx="1377244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zh-CN" sz="4000" dirty="0"/>
                  <a:t>2</a:t>
                </a:r>
                <a:r>
                  <a:rPr lang="en-US" altLang="zh-CN" sz="4000" baseline="30000" dirty="0"/>
                  <a:t>16</a:t>
                </a:r>
                <a:endParaRPr lang="en-US" sz="4000" baseline="30000" dirty="0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A2831C-C305-FB4F-854F-95BB9B820B1B}"/>
                </a:ext>
              </a:extLst>
            </p:cNvPr>
            <p:cNvSpPr txBox="1"/>
            <p:nvPr/>
          </p:nvSpPr>
          <p:spPr>
            <a:xfrm>
              <a:off x="4718756" y="6231465"/>
              <a:ext cx="4504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/>
                <a:t>Size</a:t>
              </a:r>
              <a:r>
                <a:rPr lang="zh-CN" altLang="en-US" sz="3200" dirty="0"/>
                <a:t> </a:t>
              </a:r>
              <a:r>
                <a:rPr lang="en-US" altLang="zh-CN" sz="3200" dirty="0"/>
                <a:t>per</a:t>
              </a:r>
              <a:r>
                <a:rPr lang="zh-CN" altLang="en-US" sz="3200" dirty="0"/>
                <a:t> </a:t>
              </a:r>
              <a:r>
                <a:rPr lang="en-US" altLang="zh-CN" sz="3200" dirty="0"/>
                <a:t>table (# entries)</a:t>
              </a:r>
              <a:endParaRPr lang="en-US" sz="32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1FEB5FF-68AC-5042-9328-F684C959DBDD}"/>
                </a:ext>
              </a:extLst>
            </p:cNvPr>
            <p:cNvSpPr txBox="1"/>
            <p:nvPr/>
          </p:nvSpPr>
          <p:spPr>
            <a:xfrm>
              <a:off x="8090618" y="5757460"/>
              <a:ext cx="137724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4000" dirty="0"/>
                <a:t>2</a:t>
              </a:r>
              <a:r>
                <a:rPr lang="en-US" altLang="zh-CN" sz="4000" baseline="30000" dirty="0"/>
                <a:t>15</a:t>
              </a:r>
              <a:endParaRPr lang="en-US" sz="4000" baseline="300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91DDC6-8FEA-5247-93BF-917AD6DCDB52}"/>
                </a:ext>
              </a:extLst>
            </p:cNvPr>
            <p:cNvSpPr txBox="1"/>
            <p:nvPr/>
          </p:nvSpPr>
          <p:spPr>
            <a:xfrm>
              <a:off x="4284827" y="5757460"/>
              <a:ext cx="137724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4000" dirty="0"/>
                <a:t>2</a:t>
              </a:r>
              <a:r>
                <a:rPr lang="en-US" altLang="zh-CN" sz="4000" baseline="30000" dirty="0"/>
                <a:t>13</a:t>
              </a:r>
              <a:endParaRPr lang="en-US" sz="4000" baseline="30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68B8BF-C00C-234D-A410-EB6BA63CCD94}"/>
                </a:ext>
              </a:extLst>
            </p:cNvPr>
            <p:cNvSpPr txBox="1"/>
            <p:nvPr/>
          </p:nvSpPr>
          <p:spPr>
            <a:xfrm>
              <a:off x="1248858" y="2607998"/>
              <a:ext cx="137724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zh-CN" sz="4000" dirty="0"/>
                <a:t>75%</a:t>
              </a:r>
              <a:endParaRPr lang="en-US" sz="4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4B3BE5-7BA7-D34F-8358-A4ADC904A40B}"/>
                </a:ext>
              </a:extLst>
            </p:cNvPr>
            <p:cNvSpPr txBox="1"/>
            <p:nvPr/>
          </p:nvSpPr>
          <p:spPr>
            <a:xfrm>
              <a:off x="1210783" y="4453338"/>
              <a:ext cx="1377244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zh-CN" sz="4000" dirty="0"/>
                <a:t>25%</a:t>
              </a:r>
              <a:endParaRPr lang="en-US" sz="40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D4C2B13-DD41-1D41-BF96-9E2BDC60624A}"/>
                </a:ext>
              </a:extLst>
            </p:cNvPr>
            <p:cNvSpPr txBox="1"/>
            <p:nvPr/>
          </p:nvSpPr>
          <p:spPr>
            <a:xfrm rot="16200000">
              <a:off x="-832201" y="3528897"/>
              <a:ext cx="4006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/>
                <a:t>Match</a:t>
              </a:r>
              <a:r>
                <a:rPr lang="zh-CN" altLang="en-US" sz="3200" dirty="0"/>
                <a:t> </a:t>
              </a:r>
              <a:r>
                <a:rPr lang="en-US" altLang="zh-CN" sz="3200" dirty="0"/>
                <a:t>rate</a:t>
              </a:r>
              <a:endParaRPr lang="en-US" sz="3200" dirty="0"/>
            </a:p>
          </p:txBody>
        </p:sp>
      </p:grpSp>
      <p:sp>
        <p:nvSpPr>
          <p:cNvPr id="24" name="Freeform 23">
            <a:extLst>
              <a:ext uri="{FF2B5EF4-FFF2-40B4-BE49-F238E27FC236}">
                <a16:creationId xmlns:a16="http://schemas.microsoft.com/office/drawing/2014/main" id="{9C8577EF-0DE0-9D44-A97F-9BB2CEF8B21B}"/>
              </a:ext>
            </a:extLst>
          </p:cNvPr>
          <p:cNvSpPr/>
          <p:nvPr/>
        </p:nvSpPr>
        <p:spPr>
          <a:xfrm>
            <a:off x="2745622" y="1643147"/>
            <a:ext cx="8192671" cy="3999811"/>
          </a:xfrm>
          <a:custGeom>
            <a:avLst/>
            <a:gdLst>
              <a:gd name="connsiteX0" fmla="*/ 0 w 8177841"/>
              <a:gd name="connsiteY0" fmla="*/ 69012 h 3743865"/>
              <a:gd name="connsiteX1" fmla="*/ 0 w 8177841"/>
              <a:gd name="connsiteY1" fmla="*/ 69012 h 3743865"/>
              <a:gd name="connsiteX2" fmla="*/ 51758 w 8177841"/>
              <a:gd name="connsiteY2" fmla="*/ 3743865 h 3743865"/>
              <a:gd name="connsiteX3" fmla="*/ 552090 w 8177841"/>
              <a:gd name="connsiteY3" fmla="*/ 3726612 h 3743865"/>
              <a:gd name="connsiteX4" fmla="*/ 2311879 w 8177841"/>
              <a:gd name="connsiteY4" fmla="*/ 3605842 h 3743865"/>
              <a:gd name="connsiteX5" fmla="*/ 4761781 w 8177841"/>
              <a:gd name="connsiteY5" fmla="*/ 3278038 h 3743865"/>
              <a:gd name="connsiteX6" fmla="*/ 8177841 w 8177841"/>
              <a:gd name="connsiteY6" fmla="*/ 2311880 h 3743865"/>
              <a:gd name="connsiteX7" fmla="*/ 8108830 w 8177841"/>
              <a:gd name="connsiteY7" fmla="*/ 0 h 3743865"/>
              <a:gd name="connsiteX8" fmla="*/ 0 w 8177841"/>
              <a:gd name="connsiteY8" fmla="*/ 69012 h 3743865"/>
              <a:gd name="connsiteX0" fmla="*/ 49430 w 8177844"/>
              <a:gd name="connsiteY0" fmla="*/ 221630 h 3965681"/>
              <a:gd name="connsiteX1" fmla="*/ 3 w 8177844"/>
              <a:gd name="connsiteY1" fmla="*/ 290828 h 3965681"/>
              <a:gd name="connsiteX2" fmla="*/ 51761 w 8177844"/>
              <a:gd name="connsiteY2" fmla="*/ 3965681 h 3965681"/>
              <a:gd name="connsiteX3" fmla="*/ 552093 w 8177844"/>
              <a:gd name="connsiteY3" fmla="*/ 3948428 h 3965681"/>
              <a:gd name="connsiteX4" fmla="*/ 2311882 w 8177844"/>
              <a:gd name="connsiteY4" fmla="*/ 3827658 h 3965681"/>
              <a:gd name="connsiteX5" fmla="*/ 4761784 w 8177844"/>
              <a:gd name="connsiteY5" fmla="*/ 3499854 h 3965681"/>
              <a:gd name="connsiteX6" fmla="*/ 8177844 w 8177844"/>
              <a:gd name="connsiteY6" fmla="*/ 2533696 h 3965681"/>
              <a:gd name="connsiteX7" fmla="*/ 8108833 w 8177844"/>
              <a:gd name="connsiteY7" fmla="*/ 221816 h 3965681"/>
              <a:gd name="connsiteX8" fmla="*/ 49430 w 8177844"/>
              <a:gd name="connsiteY8" fmla="*/ 221630 h 3965681"/>
              <a:gd name="connsiteX0" fmla="*/ 64257 w 8192671"/>
              <a:gd name="connsiteY0" fmla="*/ 235853 h 3979904"/>
              <a:gd name="connsiteX1" fmla="*/ 2 w 8192671"/>
              <a:gd name="connsiteY1" fmla="*/ 285280 h 3979904"/>
              <a:gd name="connsiteX2" fmla="*/ 66588 w 8192671"/>
              <a:gd name="connsiteY2" fmla="*/ 3979904 h 3979904"/>
              <a:gd name="connsiteX3" fmla="*/ 566920 w 8192671"/>
              <a:gd name="connsiteY3" fmla="*/ 3962651 h 3979904"/>
              <a:gd name="connsiteX4" fmla="*/ 2326709 w 8192671"/>
              <a:gd name="connsiteY4" fmla="*/ 3841881 h 3979904"/>
              <a:gd name="connsiteX5" fmla="*/ 4776611 w 8192671"/>
              <a:gd name="connsiteY5" fmla="*/ 3514077 h 3979904"/>
              <a:gd name="connsiteX6" fmla="*/ 8192671 w 8192671"/>
              <a:gd name="connsiteY6" fmla="*/ 2547919 h 3979904"/>
              <a:gd name="connsiteX7" fmla="*/ 8123660 w 8192671"/>
              <a:gd name="connsiteY7" fmla="*/ 236039 h 3979904"/>
              <a:gd name="connsiteX8" fmla="*/ 64257 w 8192671"/>
              <a:gd name="connsiteY8" fmla="*/ 235853 h 3979904"/>
              <a:gd name="connsiteX0" fmla="*/ 64257 w 8192671"/>
              <a:gd name="connsiteY0" fmla="*/ 0 h 3744051"/>
              <a:gd name="connsiteX1" fmla="*/ 2 w 8192671"/>
              <a:gd name="connsiteY1" fmla="*/ 49427 h 3744051"/>
              <a:gd name="connsiteX2" fmla="*/ 66588 w 8192671"/>
              <a:gd name="connsiteY2" fmla="*/ 3744051 h 3744051"/>
              <a:gd name="connsiteX3" fmla="*/ 566920 w 8192671"/>
              <a:gd name="connsiteY3" fmla="*/ 3726798 h 3744051"/>
              <a:gd name="connsiteX4" fmla="*/ 2326709 w 8192671"/>
              <a:gd name="connsiteY4" fmla="*/ 3606028 h 3744051"/>
              <a:gd name="connsiteX5" fmla="*/ 4776611 w 8192671"/>
              <a:gd name="connsiteY5" fmla="*/ 3278224 h 3744051"/>
              <a:gd name="connsiteX6" fmla="*/ 8192671 w 8192671"/>
              <a:gd name="connsiteY6" fmla="*/ 2312066 h 3744051"/>
              <a:gd name="connsiteX7" fmla="*/ 8123660 w 8192671"/>
              <a:gd name="connsiteY7" fmla="*/ 186 h 3744051"/>
              <a:gd name="connsiteX8" fmla="*/ 64257 w 8192671"/>
              <a:gd name="connsiteY8" fmla="*/ 0 h 3744051"/>
              <a:gd name="connsiteX0" fmla="*/ 64257 w 8192671"/>
              <a:gd name="connsiteY0" fmla="*/ 237225 h 3999811"/>
              <a:gd name="connsiteX1" fmla="*/ 2 w 8192671"/>
              <a:gd name="connsiteY1" fmla="*/ 286652 h 3999811"/>
              <a:gd name="connsiteX2" fmla="*/ 66588 w 8192671"/>
              <a:gd name="connsiteY2" fmla="*/ 3999811 h 3999811"/>
              <a:gd name="connsiteX3" fmla="*/ 566920 w 8192671"/>
              <a:gd name="connsiteY3" fmla="*/ 3964023 h 3999811"/>
              <a:gd name="connsiteX4" fmla="*/ 2326709 w 8192671"/>
              <a:gd name="connsiteY4" fmla="*/ 3843253 h 3999811"/>
              <a:gd name="connsiteX5" fmla="*/ 4776611 w 8192671"/>
              <a:gd name="connsiteY5" fmla="*/ 3515449 h 3999811"/>
              <a:gd name="connsiteX6" fmla="*/ 8192671 w 8192671"/>
              <a:gd name="connsiteY6" fmla="*/ 2549291 h 3999811"/>
              <a:gd name="connsiteX7" fmla="*/ 8123660 w 8192671"/>
              <a:gd name="connsiteY7" fmla="*/ 237411 h 3999811"/>
              <a:gd name="connsiteX8" fmla="*/ 64257 w 8192671"/>
              <a:gd name="connsiteY8" fmla="*/ 237225 h 399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2671" h="3999811">
                <a:moveTo>
                  <a:pt x="64257" y="237225"/>
                </a:moveTo>
                <a:cubicBezTo>
                  <a:pt x="47781" y="260291"/>
                  <a:pt x="-387" y="-340446"/>
                  <a:pt x="2" y="286652"/>
                </a:cubicBezTo>
                <a:cubicBezTo>
                  <a:pt x="391" y="913750"/>
                  <a:pt x="49335" y="2774860"/>
                  <a:pt x="66588" y="3999811"/>
                </a:cubicBezTo>
                <a:lnTo>
                  <a:pt x="566920" y="3964023"/>
                </a:lnTo>
                <a:lnTo>
                  <a:pt x="2326709" y="3843253"/>
                </a:lnTo>
                <a:lnTo>
                  <a:pt x="4776611" y="3515449"/>
                </a:lnTo>
                <a:lnTo>
                  <a:pt x="8192671" y="2549291"/>
                </a:lnTo>
                <a:lnTo>
                  <a:pt x="8123660" y="237411"/>
                </a:lnTo>
                <a:lnTo>
                  <a:pt x="64257" y="23722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32A3EBA2-5D81-7B46-8798-C5CA0F9E0906}"/>
              </a:ext>
            </a:extLst>
          </p:cNvPr>
          <p:cNvSpPr/>
          <p:nvPr/>
        </p:nvSpPr>
        <p:spPr>
          <a:xfrm rot="16200000">
            <a:off x="754801" y="2168036"/>
            <a:ext cx="895865" cy="32817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Better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DF2B404F-9842-A443-BC62-3241F5F0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9B2A23-3460-A84B-BD34-F74366ED4FA9}"/>
              </a:ext>
            </a:extLst>
          </p:cNvPr>
          <p:cNvSpPr txBox="1"/>
          <p:nvPr/>
        </p:nvSpPr>
        <p:spPr>
          <a:xfrm>
            <a:off x="2309068" y="6206932"/>
            <a:ext cx="155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/>
                </a:solidFill>
              </a:rPr>
              <a:t>(32KB)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C996BD-A667-9E4A-AF1D-F94F552FB917}"/>
              </a:ext>
            </a:extLst>
          </p:cNvPr>
          <p:cNvSpPr txBox="1"/>
          <p:nvPr/>
        </p:nvSpPr>
        <p:spPr>
          <a:xfrm>
            <a:off x="9886735" y="6211843"/>
            <a:ext cx="155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/>
                </a:solidFill>
              </a:rPr>
              <a:t>(0.5MB)</a:t>
            </a:r>
          </a:p>
        </p:txBody>
      </p:sp>
    </p:spTree>
    <p:extLst>
      <p:ext uri="{BB962C8B-B14F-4D97-AF65-F5344CB8AC3E}">
        <p14:creationId xmlns:p14="http://schemas.microsoft.com/office/powerpoint/2010/main" val="3682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A390-B8E7-0140-86B1-DFD2F47C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Deployment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BFEE-3A9C-8B47-BB93-885BD924A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683" y="2370137"/>
            <a:ext cx="564513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University</a:t>
            </a:r>
            <a:r>
              <a:rPr lang="zh-CN" altLang="en-US" sz="3200" dirty="0"/>
              <a:t> </a:t>
            </a:r>
            <a:r>
              <a:rPr lang="en-US" altLang="zh-CN" sz="3200" dirty="0"/>
              <a:t>campus</a:t>
            </a:r>
            <a:r>
              <a:rPr lang="zh-CN" altLang="en-US" sz="3200" dirty="0"/>
              <a:t> </a:t>
            </a:r>
            <a:r>
              <a:rPr lang="en-US" altLang="zh-CN" sz="3200" dirty="0"/>
              <a:t>deployment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Mirrored</a:t>
            </a:r>
            <a:r>
              <a:rPr lang="zh-CN" altLang="en-US" sz="2800" dirty="0"/>
              <a:t> </a:t>
            </a:r>
            <a:r>
              <a:rPr lang="en-US" altLang="zh-CN" sz="2800" dirty="0"/>
              <a:t>traffic,</a:t>
            </a:r>
            <a:r>
              <a:rPr lang="zh-CN" altLang="en-US" sz="2800" dirty="0"/>
              <a:t> </a:t>
            </a:r>
            <a:r>
              <a:rPr lang="en-US" altLang="zh-CN" sz="2800" dirty="0"/>
              <a:t>non-invasive</a:t>
            </a:r>
          </a:p>
          <a:p>
            <a:pPr lvl="1">
              <a:lnSpc>
                <a:spcPct val="100000"/>
              </a:lnSpc>
            </a:pPr>
            <a:r>
              <a:rPr lang="en-US" altLang="zh-CN" sz="2800" dirty="0"/>
              <a:t>External</a:t>
            </a:r>
            <a:r>
              <a:rPr lang="zh-CN" altLang="en-US" sz="2800" dirty="0"/>
              <a:t> </a:t>
            </a:r>
            <a:r>
              <a:rPr lang="en-US" altLang="zh-CN" sz="2800" dirty="0"/>
              <a:t>leg:</a:t>
            </a:r>
            <a:r>
              <a:rPr lang="zh-CN" altLang="en-US" sz="2800" dirty="0"/>
              <a:t> </a:t>
            </a:r>
            <a:br>
              <a:rPr lang="en-US" altLang="zh-CN" sz="2800" dirty="0"/>
            </a:br>
            <a:r>
              <a:rPr lang="en-US" altLang="zh-CN" sz="2800" dirty="0"/>
              <a:t>cloud</a:t>
            </a:r>
            <a:r>
              <a:rPr lang="zh-CN" altLang="en-US" sz="2800" dirty="0"/>
              <a:t> </a:t>
            </a:r>
            <a:r>
              <a:rPr lang="en-US" altLang="zh-CN" sz="2800" dirty="0"/>
              <a:t>service</a:t>
            </a:r>
            <a:r>
              <a:rPr lang="zh-CN" altLang="en-US" sz="2800" dirty="0"/>
              <a:t> </a:t>
            </a:r>
            <a:r>
              <a:rPr lang="en-US" altLang="zh-CN" sz="2800" dirty="0"/>
              <a:t>latency</a:t>
            </a:r>
            <a:r>
              <a:rPr lang="zh-CN" altLang="en-US" sz="2800" dirty="0"/>
              <a:t> </a:t>
            </a:r>
            <a:r>
              <a:rPr lang="en-US" altLang="zh-CN" sz="2800" dirty="0"/>
              <a:t>monitoring</a:t>
            </a:r>
          </a:p>
          <a:p>
            <a:pPr lvl="1">
              <a:lnSpc>
                <a:spcPct val="100000"/>
              </a:lnSpc>
            </a:pPr>
            <a:r>
              <a:rPr lang="en-US" altLang="zh-CN" sz="2800" dirty="0"/>
              <a:t>Internal</a:t>
            </a:r>
            <a:r>
              <a:rPr lang="zh-CN" altLang="en-US" sz="2800" dirty="0"/>
              <a:t> </a:t>
            </a:r>
            <a:r>
              <a:rPr lang="en-US" altLang="zh-CN" sz="2800" dirty="0"/>
              <a:t>leg:</a:t>
            </a:r>
            <a:r>
              <a:rPr lang="zh-CN" altLang="en-US" sz="2800" dirty="0"/>
              <a:t> </a:t>
            </a:r>
            <a:br>
              <a:rPr lang="en-US" altLang="zh-CN" sz="2800" dirty="0"/>
            </a:br>
            <a:r>
              <a:rPr lang="en-US" altLang="zh-CN" sz="2800" dirty="0"/>
              <a:t>Wi-Fi</a:t>
            </a:r>
            <a:r>
              <a:rPr lang="zh-CN" altLang="en-US" sz="2800" dirty="0"/>
              <a:t> </a:t>
            </a:r>
            <a:r>
              <a:rPr lang="en-US" altLang="zh-CN" sz="2800" dirty="0"/>
              <a:t>client</a:t>
            </a:r>
            <a:r>
              <a:rPr lang="zh-CN" altLang="en-US" sz="2800" dirty="0"/>
              <a:t> </a:t>
            </a:r>
            <a:r>
              <a:rPr lang="en-US" altLang="zh-CN" sz="2800" dirty="0"/>
              <a:t>latency</a:t>
            </a:r>
            <a:r>
              <a:rPr lang="zh-CN" altLang="en-US" sz="2800" dirty="0"/>
              <a:t> </a:t>
            </a:r>
            <a:r>
              <a:rPr lang="en-US" altLang="zh-CN" sz="2800" dirty="0"/>
              <a:t>diagnostics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7D19B-F65F-C848-8A39-350F33AA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11</a:t>
            </a:fld>
            <a:endParaRPr lang="en-US"/>
          </a:p>
        </p:txBody>
      </p:sp>
      <p:sp>
        <p:nvSpPr>
          <p:cNvPr id="6" name="Google Shape;248;p19">
            <a:extLst>
              <a:ext uri="{FF2B5EF4-FFF2-40B4-BE49-F238E27FC236}">
                <a16:creationId xmlns:a16="http://schemas.microsoft.com/office/drawing/2014/main" id="{C56F58FF-2CA0-B24B-919A-DDDCCCC09C73}"/>
              </a:ext>
            </a:extLst>
          </p:cNvPr>
          <p:cNvSpPr/>
          <p:nvPr/>
        </p:nvSpPr>
        <p:spPr>
          <a:xfrm>
            <a:off x="1851075" y="1448524"/>
            <a:ext cx="2085411" cy="1241581"/>
          </a:xfrm>
          <a:prstGeom prst="cloud">
            <a:avLst/>
          </a:prstGeom>
          <a:solidFill>
            <a:srgbClr val="FFFF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" name="Google Shape;249;p19">
            <a:extLst>
              <a:ext uri="{FF2B5EF4-FFF2-40B4-BE49-F238E27FC236}">
                <a16:creationId xmlns:a16="http://schemas.microsoft.com/office/drawing/2014/main" id="{D343248C-FB41-9A44-9B46-20D777A306C5}"/>
              </a:ext>
            </a:extLst>
          </p:cNvPr>
          <p:cNvSpPr txBox="1"/>
          <p:nvPr/>
        </p:nvSpPr>
        <p:spPr>
          <a:xfrm>
            <a:off x="2481121" y="1594152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Internet</a:t>
            </a:r>
            <a:endParaRPr dirty="0"/>
          </a:p>
        </p:txBody>
      </p:sp>
      <p:cxnSp>
        <p:nvCxnSpPr>
          <p:cNvPr id="8" name="Google Shape;250;p19">
            <a:extLst>
              <a:ext uri="{FF2B5EF4-FFF2-40B4-BE49-F238E27FC236}">
                <a16:creationId xmlns:a16="http://schemas.microsoft.com/office/drawing/2014/main" id="{4D84A55F-D9D8-E345-9532-685691C60E0E}"/>
              </a:ext>
            </a:extLst>
          </p:cNvPr>
          <p:cNvCxnSpPr>
            <a:cxnSpLocks/>
          </p:cNvCxnSpPr>
          <p:nvPr/>
        </p:nvCxnSpPr>
        <p:spPr>
          <a:xfrm>
            <a:off x="2891416" y="2707514"/>
            <a:ext cx="11088" cy="2450094"/>
          </a:xfrm>
          <a:prstGeom prst="straightConnector1">
            <a:avLst/>
          </a:prstGeom>
          <a:noFill/>
          <a:ln w="19050" cap="flat" cmpd="sng">
            <a:solidFill>
              <a:srgbClr val="1A1A1A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" name="Google Shape;255;p19">
            <a:extLst>
              <a:ext uri="{FF2B5EF4-FFF2-40B4-BE49-F238E27FC236}">
                <a16:creationId xmlns:a16="http://schemas.microsoft.com/office/drawing/2014/main" id="{E5788D98-AB42-5B4D-8485-BDF7736F24A6}"/>
              </a:ext>
            </a:extLst>
          </p:cNvPr>
          <p:cNvGrpSpPr/>
          <p:nvPr/>
        </p:nvGrpSpPr>
        <p:grpSpPr>
          <a:xfrm>
            <a:off x="291793" y="2304422"/>
            <a:ext cx="1210993" cy="2028739"/>
            <a:chOff x="297100" y="2609200"/>
            <a:chExt cx="917400" cy="1130400"/>
          </a:xfrm>
        </p:grpSpPr>
        <p:sp>
          <p:nvSpPr>
            <p:cNvPr id="11" name="Google Shape;256;p19">
              <a:extLst>
                <a:ext uri="{FF2B5EF4-FFF2-40B4-BE49-F238E27FC236}">
                  <a16:creationId xmlns:a16="http://schemas.microsoft.com/office/drawing/2014/main" id="{08BBA7CB-EFA7-E941-B909-A03879070838}"/>
                </a:ext>
              </a:extLst>
            </p:cNvPr>
            <p:cNvSpPr txBox="1"/>
            <p:nvPr/>
          </p:nvSpPr>
          <p:spPr>
            <a:xfrm>
              <a:off x="297100" y="2896563"/>
              <a:ext cx="917400" cy="53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External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12" name="Google Shape;257;p19">
              <a:extLst>
                <a:ext uri="{FF2B5EF4-FFF2-40B4-BE49-F238E27FC236}">
                  <a16:creationId xmlns:a16="http://schemas.microsoft.com/office/drawing/2014/main" id="{496ABB14-7FA8-5B4A-89B9-4481DE980610}"/>
                </a:ext>
              </a:extLst>
            </p:cNvPr>
            <p:cNvSpPr/>
            <p:nvPr/>
          </p:nvSpPr>
          <p:spPr>
            <a:xfrm rot="10800000">
              <a:off x="1114300" y="2609200"/>
              <a:ext cx="100200" cy="11304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258;p19">
            <a:extLst>
              <a:ext uri="{FF2B5EF4-FFF2-40B4-BE49-F238E27FC236}">
                <a16:creationId xmlns:a16="http://schemas.microsoft.com/office/drawing/2014/main" id="{A8B2FC24-2E8C-A842-886D-BD636E8D5B35}"/>
              </a:ext>
            </a:extLst>
          </p:cNvPr>
          <p:cNvGrpSpPr/>
          <p:nvPr/>
        </p:nvGrpSpPr>
        <p:grpSpPr>
          <a:xfrm>
            <a:off x="449643" y="4462459"/>
            <a:ext cx="1048993" cy="1009181"/>
            <a:chOff x="1258025" y="3767350"/>
            <a:chExt cx="794675" cy="615750"/>
          </a:xfrm>
        </p:grpSpPr>
        <p:sp>
          <p:nvSpPr>
            <p:cNvPr id="14" name="Google Shape;259;p19">
              <a:extLst>
                <a:ext uri="{FF2B5EF4-FFF2-40B4-BE49-F238E27FC236}">
                  <a16:creationId xmlns:a16="http://schemas.microsoft.com/office/drawing/2014/main" id="{0F3F7837-82A5-AB42-A0F5-4CCB76CF5467}"/>
                </a:ext>
              </a:extLst>
            </p:cNvPr>
            <p:cNvSpPr txBox="1"/>
            <p:nvPr/>
          </p:nvSpPr>
          <p:spPr>
            <a:xfrm>
              <a:off x="1258025" y="3874900"/>
              <a:ext cx="753900" cy="508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Internal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15" name="Google Shape;260;p19">
              <a:extLst>
                <a:ext uri="{FF2B5EF4-FFF2-40B4-BE49-F238E27FC236}">
                  <a16:creationId xmlns:a16="http://schemas.microsoft.com/office/drawing/2014/main" id="{956FAD27-1098-D843-959D-F33D12120F99}"/>
                </a:ext>
              </a:extLst>
            </p:cNvPr>
            <p:cNvSpPr/>
            <p:nvPr/>
          </p:nvSpPr>
          <p:spPr>
            <a:xfrm rot="10800000">
              <a:off x="1952500" y="3767350"/>
              <a:ext cx="100200" cy="5343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6" name="Google Shape;267;p19">
            <a:extLst>
              <a:ext uri="{FF2B5EF4-FFF2-40B4-BE49-F238E27FC236}">
                <a16:creationId xmlns:a16="http://schemas.microsoft.com/office/drawing/2014/main" id="{EBA954EE-B9A3-0242-B71A-16C23E6EBFD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122" y="1910865"/>
            <a:ext cx="451214" cy="69301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49;p19">
            <a:extLst>
              <a:ext uri="{FF2B5EF4-FFF2-40B4-BE49-F238E27FC236}">
                <a16:creationId xmlns:a16="http://schemas.microsoft.com/office/drawing/2014/main" id="{A6D79F3D-F00A-D649-85AE-843594E54D0D}"/>
              </a:ext>
            </a:extLst>
          </p:cNvPr>
          <p:cNvSpPr txBox="1"/>
          <p:nvPr/>
        </p:nvSpPr>
        <p:spPr>
          <a:xfrm>
            <a:off x="1564501" y="4189617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Vantage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endParaRPr dirty="0"/>
          </a:p>
        </p:txBody>
      </p:sp>
      <p:pic>
        <p:nvPicPr>
          <p:cNvPr id="19" name="Google Shape;252;p19">
            <a:extLst>
              <a:ext uri="{FF2B5EF4-FFF2-40B4-BE49-F238E27FC236}">
                <a16:creationId xmlns:a16="http://schemas.microsoft.com/office/drawing/2014/main" id="{AB18B311-73F4-AF47-AE24-10868382F6E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22336" b="26703"/>
          <a:stretch/>
        </p:blipFill>
        <p:spPr>
          <a:xfrm>
            <a:off x="2476901" y="4189295"/>
            <a:ext cx="931777" cy="33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67;p19">
            <a:extLst>
              <a:ext uri="{FF2B5EF4-FFF2-40B4-BE49-F238E27FC236}">
                <a16:creationId xmlns:a16="http://schemas.microsoft.com/office/drawing/2014/main" id="{D8F443B9-34BE-0041-B610-D4F82060868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4016" y="6064173"/>
            <a:ext cx="45719" cy="702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A5E6BF1-7247-D343-8E2D-DC18355B00A6}"/>
              </a:ext>
            </a:extLst>
          </p:cNvPr>
          <p:cNvGrpSpPr/>
          <p:nvPr/>
        </p:nvGrpSpPr>
        <p:grpSpPr>
          <a:xfrm>
            <a:off x="1859798" y="5057957"/>
            <a:ext cx="2085411" cy="1241581"/>
            <a:chOff x="4530113" y="5556172"/>
            <a:chExt cx="2085411" cy="1241581"/>
          </a:xfrm>
        </p:grpSpPr>
        <p:sp>
          <p:nvSpPr>
            <p:cNvPr id="22" name="Google Shape;248;p19">
              <a:extLst>
                <a:ext uri="{FF2B5EF4-FFF2-40B4-BE49-F238E27FC236}">
                  <a16:creationId xmlns:a16="http://schemas.microsoft.com/office/drawing/2014/main" id="{8D4A178F-BD5B-0B41-AB28-D12C032B10B1}"/>
                </a:ext>
              </a:extLst>
            </p:cNvPr>
            <p:cNvSpPr/>
            <p:nvPr/>
          </p:nvSpPr>
          <p:spPr>
            <a:xfrm>
              <a:off x="4530113" y="5556172"/>
              <a:ext cx="2085411" cy="1241581"/>
            </a:xfrm>
            <a:prstGeom prst="cloud">
              <a:avLst/>
            </a:prstGeom>
            <a:solidFill>
              <a:srgbClr val="FFFFFF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249;p19">
              <a:extLst>
                <a:ext uri="{FF2B5EF4-FFF2-40B4-BE49-F238E27FC236}">
                  <a16:creationId xmlns:a16="http://schemas.microsoft.com/office/drawing/2014/main" id="{DCD9FFA4-F051-5145-9DEB-A68E64A75284}"/>
                </a:ext>
              </a:extLst>
            </p:cNvPr>
            <p:cNvSpPr txBox="1"/>
            <p:nvPr/>
          </p:nvSpPr>
          <p:spPr>
            <a:xfrm>
              <a:off x="5160159" y="5701800"/>
              <a:ext cx="995169" cy="3465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dirty="0"/>
                <a:t>Campus</a:t>
              </a:r>
              <a:endParaRPr dirty="0"/>
            </a:p>
          </p:txBody>
        </p:sp>
        <p:pic>
          <p:nvPicPr>
            <p:cNvPr id="24" name="Google Shape;228;p17">
              <a:extLst>
                <a:ext uri="{FF2B5EF4-FFF2-40B4-BE49-F238E27FC236}">
                  <a16:creationId xmlns:a16="http://schemas.microsoft.com/office/drawing/2014/main" id="{1985EE79-AB7E-3C41-BE15-9FF081761DA8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880001" y="6048307"/>
              <a:ext cx="264469" cy="3952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00" name="Picture 4" descr="Computer system-1575370039 | Free SVG">
              <a:extLst>
                <a:ext uri="{FF2B5EF4-FFF2-40B4-BE49-F238E27FC236}">
                  <a16:creationId xmlns:a16="http://schemas.microsoft.com/office/drawing/2014/main" id="{5C1DB69A-E88C-1743-808B-7AC689E6F0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4366" y="5978641"/>
              <a:ext cx="548056" cy="548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 descr="Laptop Outline clip art Free vector in Open office drawing svg ...">
              <a:extLst>
                <a:ext uri="{FF2B5EF4-FFF2-40B4-BE49-F238E27FC236}">
                  <a16:creationId xmlns:a16="http://schemas.microsoft.com/office/drawing/2014/main" id="{C1ADC07D-3A9B-DF44-9820-BCCD519C0D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7053" y="6114179"/>
              <a:ext cx="435909" cy="4533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oogle Shape;252;p19">
            <a:extLst>
              <a:ext uri="{FF2B5EF4-FFF2-40B4-BE49-F238E27FC236}">
                <a16:creationId xmlns:a16="http://schemas.microsoft.com/office/drawing/2014/main" id="{B3B53998-AC02-4547-9549-5BE37430487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22336" b="26703"/>
          <a:stretch/>
        </p:blipFill>
        <p:spPr>
          <a:xfrm>
            <a:off x="3865530" y="4189295"/>
            <a:ext cx="931777" cy="33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264;p19">
            <a:extLst>
              <a:ext uri="{FF2B5EF4-FFF2-40B4-BE49-F238E27FC236}">
                <a16:creationId xmlns:a16="http://schemas.microsoft.com/office/drawing/2014/main" id="{9D2D81AA-4F22-A446-8A5F-4D2AD0896AAF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00616" y="4218619"/>
            <a:ext cx="369847" cy="321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250;p19">
            <a:extLst>
              <a:ext uri="{FF2B5EF4-FFF2-40B4-BE49-F238E27FC236}">
                <a16:creationId xmlns:a16="http://schemas.microsoft.com/office/drawing/2014/main" id="{5735F222-17E1-A349-B63A-67566BC1FBBF}"/>
              </a:ext>
            </a:extLst>
          </p:cNvPr>
          <p:cNvCxnSpPr>
            <a:cxnSpLocks/>
            <a:stCxn id="32" idx="1"/>
            <a:endCxn id="19" idx="3"/>
          </p:cNvCxnSpPr>
          <p:nvPr/>
        </p:nvCxnSpPr>
        <p:spPr>
          <a:xfrm flipH="1">
            <a:off x="3408678" y="4358589"/>
            <a:ext cx="456852" cy="0"/>
          </a:xfrm>
          <a:prstGeom prst="straightConnector1">
            <a:avLst/>
          </a:prstGeom>
          <a:noFill/>
          <a:ln w="19050" cap="flat" cmpd="sng">
            <a:solidFill>
              <a:srgbClr val="1A1A1A"/>
            </a:solidFill>
            <a:prstDash val="solid"/>
            <a:round/>
            <a:headEnd type="triangle" w="lg" len="lg"/>
            <a:tailEnd type="none" w="med" len="med"/>
          </a:ln>
        </p:spPr>
      </p:cxnSp>
      <p:sp>
        <p:nvSpPr>
          <p:cNvPr id="37" name="Google Shape;259;p19">
            <a:extLst>
              <a:ext uri="{FF2B5EF4-FFF2-40B4-BE49-F238E27FC236}">
                <a16:creationId xmlns:a16="http://schemas.microsoft.com/office/drawing/2014/main" id="{A45AE13D-3554-4D4F-9936-75A8A9A9A44F}"/>
              </a:ext>
            </a:extLst>
          </p:cNvPr>
          <p:cNvSpPr txBox="1"/>
          <p:nvPr/>
        </p:nvSpPr>
        <p:spPr>
          <a:xfrm>
            <a:off x="3064597" y="3869319"/>
            <a:ext cx="1182295" cy="4164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Mirrored</a:t>
            </a:r>
            <a:endParaRPr dirty="0"/>
          </a:p>
        </p:txBody>
      </p:sp>
      <p:sp>
        <p:nvSpPr>
          <p:cNvPr id="29" name="Google Shape;259;p19">
            <a:extLst>
              <a:ext uri="{FF2B5EF4-FFF2-40B4-BE49-F238E27FC236}">
                <a16:creationId xmlns:a16="http://schemas.microsoft.com/office/drawing/2014/main" id="{9694DCC1-A054-9245-854E-482415881049}"/>
              </a:ext>
            </a:extLst>
          </p:cNvPr>
          <p:cNvSpPr txBox="1"/>
          <p:nvPr/>
        </p:nvSpPr>
        <p:spPr>
          <a:xfrm>
            <a:off x="3740270" y="4416611"/>
            <a:ext cx="1182295" cy="416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Tofino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05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0002-734A-844D-9968-BBE44E12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Q&amp;A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4C2F4-CC36-FE49-9B4D-7BB13BB40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662"/>
            <a:ext cx="10515600" cy="35809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Match</a:t>
            </a:r>
            <a:r>
              <a:rPr lang="zh-CN" altLang="en-US" sz="3200" dirty="0"/>
              <a:t> </a:t>
            </a:r>
            <a:r>
              <a:rPr lang="en-US" altLang="zh-CN" sz="3200" dirty="0"/>
              <a:t>TCP</a:t>
            </a:r>
            <a:r>
              <a:rPr lang="zh-CN" altLang="en-US" sz="3200" dirty="0"/>
              <a:t> </a:t>
            </a:r>
            <a:r>
              <a:rPr lang="en-US" altLang="zh-CN" sz="3200" dirty="0"/>
              <a:t>SEQ/ACK</a:t>
            </a:r>
            <a:r>
              <a:rPr lang="zh-CN" altLang="en-US" sz="3200" dirty="0"/>
              <a:t> </a:t>
            </a:r>
            <a:r>
              <a:rPr lang="en-US" altLang="zh-CN" sz="3200" dirty="0"/>
              <a:t>numbers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RTT</a:t>
            </a:r>
            <a:r>
              <a:rPr lang="zh-CN" altLang="en-US" sz="3200" dirty="0"/>
              <a:t> </a:t>
            </a:r>
            <a:r>
              <a:rPr lang="en-US" altLang="zh-CN" sz="3200" dirty="0"/>
              <a:t>samples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Multi-stage</a:t>
            </a:r>
            <a:r>
              <a:rPr lang="zh-CN" altLang="en-US" sz="3200" dirty="0"/>
              <a:t> </a:t>
            </a:r>
            <a:r>
              <a:rPr lang="en-US" altLang="zh-CN" sz="3200" dirty="0"/>
              <a:t>hash</a:t>
            </a:r>
            <a:r>
              <a:rPr lang="zh-CN" altLang="en-US" sz="3200" dirty="0"/>
              <a:t> </a:t>
            </a:r>
            <a:r>
              <a:rPr lang="en-US" altLang="zh-CN" sz="3200" dirty="0"/>
              <a:t>table</a:t>
            </a:r>
            <a:r>
              <a:rPr lang="zh-CN" altLang="en-US" sz="3200" dirty="0"/>
              <a:t> </a:t>
            </a:r>
            <a:r>
              <a:rPr lang="en-US" altLang="zh-CN" sz="3200" dirty="0"/>
              <a:t>with</a:t>
            </a:r>
            <a:r>
              <a:rPr lang="zh-CN" altLang="en-US" sz="3200" dirty="0"/>
              <a:t> </a:t>
            </a:r>
            <a:r>
              <a:rPr lang="en-US" altLang="zh-CN" sz="3200" dirty="0"/>
              <a:t>lazy expiration of</a:t>
            </a:r>
            <a:r>
              <a:rPr lang="zh-CN" altLang="en-US" sz="3200" dirty="0"/>
              <a:t> </a:t>
            </a:r>
            <a:r>
              <a:rPr lang="en-US" altLang="zh-CN" sz="3200" dirty="0"/>
              <a:t>entries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Tested</a:t>
            </a:r>
            <a:r>
              <a:rPr lang="zh-CN" altLang="en-US" sz="3200" dirty="0"/>
              <a:t> </a:t>
            </a:r>
            <a:r>
              <a:rPr lang="en-US" altLang="zh-CN" sz="3200" dirty="0"/>
              <a:t>&amp;</a:t>
            </a:r>
            <a:r>
              <a:rPr lang="zh-CN" altLang="en-US" sz="3200" dirty="0"/>
              <a:t> </a:t>
            </a:r>
            <a:r>
              <a:rPr lang="en-US" altLang="zh-CN" sz="3200" dirty="0"/>
              <a:t>deployed</a:t>
            </a:r>
            <a:r>
              <a:rPr lang="zh-CN" altLang="en-US" sz="3200" dirty="0"/>
              <a:t> </a:t>
            </a:r>
            <a:r>
              <a:rPr lang="en-US" altLang="zh-CN" sz="3200" dirty="0"/>
              <a:t>on</a:t>
            </a:r>
            <a:r>
              <a:rPr lang="zh-CN" altLang="en-US" sz="3200" dirty="0"/>
              <a:t> </a:t>
            </a:r>
            <a:r>
              <a:rPr lang="en-US" altLang="zh-CN" sz="3200" dirty="0"/>
              <a:t>10Gbps</a:t>
            </a:r>
            <a:r>
              <a:rPr lang="zh-CN" altLang="en-US" sz="3200" dirty="0"/>
              <a:t> </a:t>
            </a:r>
            <a:r>
              <a:rPr lang="en-US" altLang="zh-CN" sz="3200" dirty="0"/>
              <a:t>campus</a:t>
            </a:r>
            <a:r>
              <a:rPr lang="zh-CN" altLang="en-US" sz="3200" dirty="0"/>
              <a:t> </a:t>
            </a:r>
            <a:r>
              <a:rPr lang="en-US" altLang="zh-CN" sz="3200" dirty="0"/>
              <a:t>border</a:t>
            </a:r>
            <a:r>
              <a:rPr lang="zh-CN" altLang="en-US" sz="3200" dirty="0"/>
              <a:t> </a:t>
            </a:r>
            <a:r>
              <a:rPr lang="en-US" altLang="zh-CN" sz="3200" dirty="0"/>
              <a:t>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03DB2-6D80-BA40-9ECC-BFF45FDB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6" descr="GitHub Logomark">
            <a:extLst>
              <a:ext uri="{FF2B5EF4-FFF2-40B4-BE49-F238E27FC236}">
                <a16:creationId xmlns:a16="http://schemas.microsoft.com/office/drawing/2014/main" id="{9BCD69EC-4FF2-9842-970E-B18B2A2B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73" y="5553071"/>
            <a:ext cx="988794" cy="98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1D1CAF-17E1-2E40-A463-62DE7178F5E0}"/>
              </a:ext>
            </a:extLst>
          </p:cNvPr>
          <p:cNvSpPr txBox="1"/>
          <p:nvPr/>
        </p:nvSpPr>
        <p:spPr>
          <a:xfrm>
            <a:off x="4706692" y="5724302"/>
            <a:ext cx="4439920" cy="646331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en-US" altLang="zh-CN" dirty="0"/>
              <a:t>Our</a:t>
            </a:r>
            <a:r>
              <a:rPr lang="zh-CN" altLang="en-US" dirty="0"/>
              <a:t> </a:t>
            </a:r>
            <a:r>
              <a:rPr lang="en-US" altLang="zh-CN" dirty="0"/>
              <a:t>P4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open-source!</a:t>
            </a:r>
            <a:r>
              <a:rPr lang="zh-CN" altLang="en-US" dirty="0"/>
              <a:t> </a:t>
            </a:r>
            <a:r>
              <a:rPr lang="en-US" altLang="zh-CN" dirty="0">
                <a:hlinkClick r:id="rId4"/>
              </a:rPr>
              <a:t>github.com/Princeton-Cabernet/p4-projects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142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C4B8-39B5-7B45-AA11-7296836B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measure</a:t>
            </a:r>
            <a:r>
              <a:rPr lang="zh-CN" altLang="en-US" dirty="0"/>
              <a:t> </a:t>
            </a:r>
            <a:r>
              <a:rPr lang="en-US" altLang="zh-CN" dirty="0"/>
              <a:t>round-trip</a:t>
            </a:r>
            <a:r>
              <a:rPr lang="zh-CN" altLang="en-US" dirty="0"/>
              <a:t> </a:t>
            </a:r>
            <a:r>
              <a:rPr lang="en-US" altLang="zh-CN" dirty="0"/>
              <a:t>time?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BAC9F-CAF2-9E41-A85E-74E80867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426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Security</a:t>
            </a:r>
          </a:p>
          <a:p>
            <a:pPr lvl="1"/>
            <a:r>
              <a:rPr lang="en-US" altLang="zh-CN" sz="3200" dirty="0"/>
              <a:t>BGP hijack, inter-ISP path change</a:t>
            </a:r>
            <a:endParaRPr lang="en-US" altLang="zh-CN" sz="3200" baseline="30000" dirty="0"/>
          </a:p>
          <a:p>
            <a:pPr lvl="1"/>
            <a:r>
              <a:rPr lang="en-US" altLang="zh-CN" sz="3200" dirty="0"/>
              <a:t>IP</a:t>
            </a:r>
            <a:r>
              <a:rPr lang="zh-CN" altLang="en-US" sz="3200" dirty="0"/>
              <a:t> </a:t>
            </a:r>
            <a:r>
              <a:rPr lang="en-US" altLang="zh-CN" sz="3200" dirty="0"/>
              <a:t>spoofing</a:t>
            </a:r>
          </a:p>
          <a:p>
            <a:pPr lvl="1"/>
            <a:endParaRPr lang="en-US" altLang="zh-CN" sz="3600" dirty="0"/>
          </a:p>
          <a:p>
            <a:r>
              <a:rPr lang="en-US" altLang="zh-CN" sz="3600" dirty="0"/>
              <a:t>Performance</a:t>
            </a:r>
          </a:p>
          <a:p>
            <a:pPr lvl="1"/>
            <a:r>
              <a:rPr lang="en-US" altLang="zh-CN" sz="3200" dirty="0"/>
              <a:t>Persistent</a:t>
            </a:r>
            <a:r>
              <a:rPr lang="zh-CN" altLang="en-US" sz="3200" dirty="0"/>
              <a:t> </a:t>
            </a:r>
            <a:r>
              <a:rPr lang="en-US" altLang="zh-CN" sz="3200" dirty="0"/>
              <a:t>link</a:t>
            </a:r>
            <a:r>
              <a:rPr lang="zh-CN" altLang="en-US" sz="3200" dirty="0"/>
              <a:t> </a:t>
            </a:r>
            <a:r>
              <a:rPr lang="en-US" altLang="zh-CN" sz="3200" dirty="0"/>
              <a:t>congestion</a:t>
            </a:r>
            <a:endParaRPr lang="en-US" altLang="zh-CN" sz="3200" baseline="30000" dirty="0"/>
          </a:p>
          <a:p>
            <a:pPr lvl="1"/>
            <a:r>
              <a:rPr lang="en-US" altLang="zh-CN" sz="3200" dirty="0"/>
              <a:t>Infer</a:t>
            </a:r>
            <a:r>
              <a:rPr lang="zh-CN" altLang="en-US" sz="3200" dirty="0"/>
              <a:t> </a:t>
            </a:r>
            <a:r>
              <a:rPr lang="en-US" altLang="zh-CN" sz="3200" dirty="0"/>
              <a:t>user</a:t>
            </a:r>
            <a:r>
              <a:rPr lang="zh-CN" altLang="en-US" sz="3200" dirty="0"/>
              <a:t> </a:t>
            </a:r>
            <a:r>
              <a:rPr lang="en-US" altLang="zh-CN" sz="3200" dirty="0"/>
              <a:t>Quality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Experience</a:t>
            </a:r>
            <a:r>
              <a:rPr lang="zh-CN" altLang="en-US" sz="3200" dirty="0"/>
              <a:t> </a:t>
            </a:r>
            <a:r>
              <a:rPr lang="en-US" altLang="zh-CN" sz="3200" dirty="0"/>
              <a:t>(</a:t>
            </a:r>
            <a:r>
              <a:rPr lang="en-US" altLang="zh-CN" sz="3200" dirty="0" err="1"/>
              <a:t>QoE</a:t>
            </a:r>
            <a:r>
              <a:rPr lang="en-US" altLang="zh-CN" sz="3200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37003-60E8-1045-969E-2DC83D7E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1487-1518-B241-B6A8-74ED6E3E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Monitoring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vantage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endParaRPr lang="en-US" dirty="0"/>
          </a:p>
        </p:txBody>
      </p:sp>
      <p:sp>
        <p:nvSpPr>
          <p:cNvPr id="11" name="Google Shape;248;p19">
            <a:extLst>
              <a:ext uri="{FF2B5EF4-FFF2-40B4-BE49-F238E27FC236}">
                <a16:creationId xmlns:a16="http://schemas.microsoft.com/office/drawing/2014/main" id="{48FC95CA-6E4D-874B-A46B-983305A3CD8E}"/>
              </a:ext>
            </a:extLst>
          </p:cNvPr>
          <p:cNvSpPr/>
          <p:nvPr/>
        </p:nvSpPr>
        <p:spPr>
          <a:xfrm>
            <a:off x="2397482" y="1448524"/>
            <a:ext cx="2085411" cy="1241581"/>
          </a:xfrm>
          <a:prstGeom prst="cloud">
            <a:avLst/>
          </a:prstGeom>
          <a:solidFill>
            <a:srgbClr val="FFFF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" name="Google Shape;249;p19">
            <a:extLst>
              <a:ext uri="{FF2B5EF4-FFF2-40B4-BE49-F238E27FC236}">
                <a16:creationId xmlns:a16="http://schemas.microsoft.com/office/drawing/2014/main" id="{E14A2903-D587-E941-AEFA-17866A287560}"/>
              </a:ext>
            </a:extLst>
          </p:cNvPr>
          <p:cNvSpPr txBox="1"/>
          <p:nvPr/>
        </p:nvSpPr>
        <p:spPr>
          <a:xfrm>
            <a:off x="3027528" y="1594152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Internet</a:t>
            </a:r>
            <a:endParaRPr dirty="0"/>
          </a:p>
        </p:txBody>
      </p:sp>
      <p:cxnSp>
        <p:nvCxnSpPr>
          <p:cNvPr id="13" name="Google Shape;250;p19">
            <a:extLst>
              <a:ext uri="{FF2B5EF4-FFF2-40B4-BE49-F238E27FC236}">
                <a16:creationId xmlns:a16="http://schemas.microsoft.com/office/drawing/2014/main" id="{7608C818-19B9-9E44-8D84-B49C1DA23250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3437823" y="2707514"/>
            <a:ext cx="11088" cy="2450094"/>
          </a:xfrm>
          <a:prstGeom prst="straightConnector1">
            <a:avLst/>
          </a:prstGeom>
          <a:noFill/>
          <a:ln w="19050" cap="flat" cmpd="sng">
            <a:solidFill>
              <a:srgbClr val="1A1A1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251;p19">
            <a:extLst>
              <a:ext uri="{FF2B5EF4-FFF2-40B4-BE49-F238E27FC236}">
                <a16:creationId xmlns:a16="http://schemas.microsoft.com/office/drawing/2014/main" id="{23AF4663-0DB8-C64D-BF58-7F73293ABA9E}"/>
              </a:ext>
            </a:extLst>
          </p:cNvPr>
          <p:cNvSpPr txBox="1"/>
          <p:nvPr/>
        </p:nvSpPr>
        <p:spPr>
          <a:xfrm>
            <a:off x="2832325" y="5713537"/>
            <a:ext cx="1210993" cy="44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C</a:t>
            </a:r>
            <a:r>
              <a:rPr lang="en" dirty="0" err="1"/>
              <a:t>lient</a:t>
            </a:r>
            <a:endParaRPr dirty="0"/>
          </a:p>
        </p:txBody>
      </p:sp>
      <p:grpSp>
        <p:nvGrpSpPr>
          <p:cNvPr id="17" name="Google Shape;255;p19">
            <a:extLst>
              <a:ext uri="{FF2B5EF4-FFF2-40B4-BE49-F238E27FC236}">
                <a16:creationId xmlns:a16="http://schemas.microsoft.com/office/drawing/2014/main" id="{60177730-B837-8B4A-AECB-43F356E5A43E}"/>
              </a:ext>
            </a:extLst>
          </p:cNvPr>
          <p:cNvGrpSpPr/>
          <p:nvPr/>
        </p:nvGrpSpPr>
        <p:grpSpPr>
          <a:xfrm>
            <a:off x="838200" y="2304422"/>
            <a:ext cx="1210993" cy="2028739"/>
            <a:chOff x="297100" y="2609200"/>
            <a:chExt cx="917400" cy="1130400"/>
          </a:xfrm>
        </p:grpSpPr>
        <p:sp>
          <p:nvSpPr>
            <p:cNvPr id="18" name="Google Shape;256;p19">
              <a:extLst>
                <a:ext uri="{FF2B5EF4-FFF2-40B4-BE49-F238E27FC236}">
                  <a16:creationId xmlns:a16="http://schemas.microsoft.com/office/drawing/2014/main" id="{FC8CE0CD-B66B-0C4C-80DB-A04B91C764FB}"/>
                </a:ext>
              </a:extLst>
            </p:cNvPr>
            <p:cNvSpPr txBox="1"/>
            <p:nvPr/>
          </p:nvSpPr>
          <p:spPr>
            <a:xfrm>
              <a:off x="297100" y="2896563"/>
              <a:ext cx="917400" cy="53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External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19" name="Google Shape;257;p19">
              <a:extLst>
                <a:ext uri="{FF2B5EF4-FFF2-40B4-BE49-F238E27FC236}">
                  <a16:creationId xmlns:a16="http://schemas.microsoft.com/office/drawing/2014/main" id="{3EB272DA-7EB7-B549-97E6-21BF72D4E12A}"/>
                </a:ext>
              </a:extLst>
            </p:cNvPr>
            <p:cNvSpPr/>
            <p:nvPr/>
          </p:nvSpPr>
          <p:spPr>
            <a:xfrm rot="10800000">
              <a:off x="1114300" y="2609200"/>
              <a:ext cx="100200" cy="11304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58;p19">
            <a:extLst>
              <a:ext uri="{FF2B5EF4-FFF2-40B4-BE49-F238E27FC236}">
                <a16:creationId xmlns:a16="http://schemas.microsoft.com/office/drawing/2014/main" id="{20676E08-DD72-9E46-922F-598553BFE84E}"/>
              </a:ext>
            </a:extLst>
          </p:cNvPr>
          <p:cNvGrpSpPr/>
          <p:nvPr/>
        </p:nvGrpSpPr>
        <p:grpSpPr>
          <a:xfrm>
            <a:off x="996050" y="4462459"/>
            <a:ext cx="1048993" cy="1009181"/>
            <a:chOff x="1258025" y="3767350"/>
            <a:chExt cx="794675" cy="615750"/>
          </a:xfrm>
        </p:grpSpPr>
        <p:sp>
          <p:nvSpPr>
            <p:cNvPr id="21" name="Google Shape;259;p19">
              <a:extLst>
                <a:ext uri="{FF2B5EF4-FFF2-40B4-BE49-F238E27FC236}">
                  <a16:creationId xmlns:a16="http://schemas.microsoft.com/office/drawing/2014/main" id="{7D9C4B9A-FB9E-5B45-B78D-F154F93E82C0}"/>
                </a:ext>
              </a:extLst>
            </p:cNvPr>
            <p:cNvSpPr txBox="1"/>
            <p:nvPr/>
          </p:nvSpPr>
          <p:spPr>
            <a:xfrm>
              <a:off x="1258025" y="3874900"/>
              <a:ext cx="753900" cy="508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Internal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22" name="Google Shape;260;p19">
              <a:extLst>
                <a:ext uri="{FF2B5EF4-FFF2-40B4-BE49-F238E27FC236}">
                  <a16:creationId xmlns:a16="http://schemas.microsoft.com/office/drawing/2014/main" id="{5BD1387F-6E85-D04F-B11C-3C6AC8408CA5}"/>
                </a:ext>
              </a:extLst>
            </p:cNvPr>
            <p:cNvSpPr/>
            <p:nvPr/>
          </p:nvSpPr>
          <p:spPr>
            <a:xfrm rot="10800000">
              <a:off x="1952500" y="3767350"/>
              <a:ext cx="100200" cy="5343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3" name="Google Shape;267;p19">
            <a:extLst>
              <a:ext uri="{FF2B5EF4-FFF2-40B4-BE49-F238E27FC236}">
                <a16:creationId xmlns:a16="http://schemas.microsoft.com/office/drawing/2014/main" id="{B8D6BF84-B13B-164E-9374-D76EFAE5305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529" y="1910865"/>
            <a:ext cx="451214" cy="69301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49;p19">
            <a:extLst>
              <a:ext uri="{FF2B5EF4-FFF2-40B4-BE49-F238E27FC236}">
                <a16:creationId xmlns:a16="http://schemas.microsoft.com/office/drawing/2014/main" id="{E103920F-457F-D24A-A4D6-7EE0F5EBCD22}"/>
              </a:ext>
            </a:extLst>
          </p:cNvPr>
          <p:cNvSpPr txBox="1"/>
          <p:nvPr/>
        </p:nvSpPr>
        <p:spPr>
          <a:xfrm>
            <a:off x="2110908" y="4189617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Vantage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endParaRPr dirty="0"/>
          </a:p>
        </p:txBody>
      </p:sp>
      <p:pic>
        <p:nvPicPr>
          <p:cNvPr id="26" name="Google Shape;228;p17">
            <a:extLst>
              <a:ext uri="{FF2B5EF4-FFF2-40B4-BE49-F238E27FC236}">
                <a16:creationId xmlns:a16="http://schemas.microsoft.com/office/drawing/2014/main" id="{90639C20-D1F1-3843-BF6A-53F2CF4F77C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770" y="5157609"/>
            <a:ext cx="420282" cy="62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52;p19">
            <a:extLst>
              <a:ext uri="{FF2B5EF4-FFF2-40B4-BE49-F238E27FC236}">
                <a16:creationId xmlns:a16="http://schemas.microsoft.com/office/drawing/2014/main" id="{5947DBA4-0421-4044-A2E9-6FA291EAC33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t="22336" b="26703"/>
          <a:stretch/>
        </p:blipFill>
        <p:spPr>
          <a:xfrm>
            <a:off x="3023308" y="4189295"/>
            <a:ext cx="931777" cy="33858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ube 28">
            <a:extLst>
              <a:ext uri="{FF2B5EF4-FFF2-40B4-BE49-F238E27FC236}">
                <a16:creationId xmlns:a16="http://schemas.microsoft.com/office/drawing/2014/main" id="{2DB8AC67-C53F-D14F-81C4-DF1A90D7BF2A}"/>
              </a:ext>
            </a:extLst>
          </p:cNvPr>
          <p:cNvSpPr/>
          <p:nvPr/>
        </p:nvSpPr>
        <p:spPr>
          <a:xfrm>
            <a:off x="3023308" y="5157608"/>
            <a:ext cx="414513" cy="314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51B55F40-C6E1-8D40-A095-F8C73A217923}"/>
              </a:ext>
            </a:extLst>
          </p:cNvPr>
          <p:cNvSpPr/>
          <p:nvPr/>
        </p:nvSpPr>
        <p:spPr>
          <a:xfrm>
            <a:off x="3560827" y="2537279"/>
            <a:ext cx="414513" cy="314032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70873A5A-3EC2-D741-8CB5-92D24BC69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982" y="1797226"/>
            <a:ext cx="5838818" cy="4029835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Passive</a:t>
            </a:r>
            <a:r>
              <a:rPr lang="zh-CN" altLang="en-US" sz="3200" dirty="0"/>
              <a:t> </a:t>
            </a:r>
            <a:r>
              <a:rPr lang="en-US" altLang="zh-CN" sz="3200" dirty="0"/>
              <a:t>monitoring:</a:t>
            </a:r>
            <a:r>
              <a:rPr lang="zh-CN" altLang="en-US" sz="3200" dirty="0"/>
              <a:t> </a:t>
            </a:r>
            <a:r>
              <a:rPr lang="en-US" altLang="zh-CN" sz="3200" dirty="0"/>
              <a:t>split</a:t>
            </a:r>
            <a:r>
              <a:rPr lang="zh-CN" altLang="en-US" sz="3200" dirty="0"/>
              <a:t> </a:t>
            </a:r>
            <a:r>
              <a:rPr lang="en-US" altLang="zh-CN" sz="3200" dirty="0"/>
              <a:t>client-server</a:t>
            </a:r>
            <a:r>
              <a:rPr lang="zh-CN" altLang="en-US" sz="3200" dirty="0"/>
              <a:t> </a:t>
            </a:r>
            <a:r>
              <a:rPr lang="en-US" altLang="zh-CN" sz="3200" dirty="0"/>
              <a:t>RTT</a:t>
            </a:r>
            <a:r>
              <a:rPr lang="zh-CN" altLang="en-US" sz="3200" dirty="0"/>
              <a:t> </a:t>
            </a:r>
            <a:r>
              <a:rPr lang="en-US" altLang="zh-CN" sz="3200" dirty="0"/>
              <a:t>into</a:t>
            </a:r>
            <a:r>
              <a:rPr lang="zh-CN" altLang="en-US" sz="3200" dirty="0"/>
              <a:t> </a:t>
            </a:r>
            <a:r>
              <a:rPr lang="en-US" altLang="zh-CN" sz="3200" dirty="0"/>
              <a:t>two</a:t>
            </a:r>
            <a:r>
              <a:rPr lang="zh-CN" altLang="en-US" sz="3200" dirty="0"/>
              <a:t> </a:t>
            </a:r>
            <a:r>
              <a:rPr lang="en-US" altLang="zh-CN" sz="3200" dirty="0"/>
              <a:t>legs</a:t>
            </a:r>
            <a:r>
              <a:rPr lang="en-US" altLang="zh-CN" sz="3200" baseline="30000" dirty="0"/>
              <a:t>1</a:t>
            </a:r>
          </a:p>
          <a:p>
            <a:r>
              <a:rPr lang="en-US" altLang="zh-CN" sz="3200" dirty="0"/>
              <a:t>Run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r>
              <a:rPr lang="en-US" altLang="zh-CN" sz="3200" dirty="0"/>
              <a:t>programmable</a:t>
            </a:r>
            <a:r>
              <a:rPr lang="zh-CN" altLang="en-US" sz="3200" dirty="0"/>
              <a:t> </a:t>
            </a:r>
            <a:r>
              <a:rPr lang="en-US" altLang="zh-CN" sz="3200" dirty="0"/>
              <a:t>switch</a:t>
            </a:r>
            <a:r>
              <a:rPr lang="zh-CN" altLang="en-US" sz="3200" dirty="0"/>
              <a:t> </a:t>
            </a:r>
            <a:r>
              <a:rPr lang="en-US" altLang="zh-CN" sz="3200" dirty="0"/>
              <a:t>at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vantage</a:t>
            </a:r>
            <a:r>
              <a:rPr lang="zh-CN" altLang="en-US" sz="3200" dirty="0"/>
              <a:t> </a:t>
            </a:r>
            <a:r>
              <a:rPr lang="en-US" altLang="zh-CN" sz="3200" dirty="0"/>
              <a:t>point?</a:t>
            </a:r>
          </a:p>
          <a:p>
            <a:pPr lvl="1"/>
            <a:r>
              <a:rPr lang="en-US" altLang="zh-CN" sz="3200" dirty="0"/>
              <a:t>Line-rate</a:t>
            </a:r>
            <a:r>
              <a:rPr lang="zh-CN" altLang="en-US" sz="3200" dirty="0"/>
              <a:t> </a:t>
            </a:r>
            <a:r>
              <a:rPr lang="en-US" altLang="zh-CN" sz="3200" dirty="0"/>
              <a:t>traffic,</a:t>
            </a:r>
            <a:r>
              <a:rPr lang="zh-CN" altLang="en-US" sz="3200" dirty="0"/>
              <a:t> </a:t>
            </a:r>
            <a:br>
              <a:rPr lang="en-US" altLang="zh-CN" sz="3200" dirty="0"/>
            </a:br>
            <a:r>
              <a:rPr lang="en-US" altLang="zh-CN" sz="3200" dirty="0"/>
              <a:t>multiple</a:t>
            </a:r>
            <a:r>
              <a:rPr lang="zh-CN" altLang="en-US" sz="3200" dirty="0"/>
              <a:t> </a:t>
            </a:r>
            <a:r>
              <a:rPr lang="en-US" altLang="zh-CN" sz="3200" dirty="0"/>
              <a:t>samples</a:t>
            </a:r>
            <a:r>
              <a:rPr lang="zh-CN" altLang="en-US" sz="3200" dirty="0"/>
              <a:t> </a:t>
            </a:r>
            <a:r>
              <a:rPr lang="en-US" altLang="zh-CN" sz="3200" dirty="0"/>
              <a:t>per</a:t>
            </a:r>
            <a:r>
              <a:rPr lang="zh-CN" altLang="en-US" sz="3200" dirty="0"/>
              <a:t> </a:t>
            </a:r>
            <a:r>
              <a:rPr lang="en-US" altLang="zh-CN" sz="3200" dirty="0"/>
              <a:t>flow</a:t>
            </a:r>
          </a:p>
          <a:p>
            <a:pPr lvl="1"/>
            <a:r>
              <a:rPr lang="en-US" sz="3200" dirty="0"/>
              <a:t>Directly in data plane, enabling real-time reroutes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2E47E0-9515-3D4E-81C0-529178CFF25C}"/>
              </a:ext>
            </a:extLst>
          </p:cNvPr>
          <p:cNvSpPr txBox="1"/>
          <p:nvPr/>
        </p:nvSpPr>
        <p:spPr>
          <a:xfrm>
            <a:off x="5514982" y="5798145"/>
            <a:ext cx="4039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aseline="30000" dirty="0"/>
              <a:t>1</a:t>
            </a:r>
            <a:r>
              <a:rPr lang="en-US" altLang="zh-CN" dirty="0"/>
              <a:t>Cziva et al. </a:t>
            </a:r>
            <a:r>
              <a:rPr lang="en-US" altLang="zh-CN" i="1" dirty="0" err="1"/>
              <a:t>Ruru</a:t>
            </a:r>
            <a:r>
              <a:rPr lang="en-US" altLang="zh-CN" i="1" dirty="0"/>
              <a:t>: High-speed, Flow-level Latency</a:t>
            </a:r>
            <a:r>
              <a:rPr lang="zh-CN" altLang="en-US" i="1" dirty="0"/>
              <a:t> </a:t>
            </a:r>
            <a:r>
              <a:rPr lang="en-US" altLang="zh-CN" i="1" dirty="0"/>
              <a:t>Measurement and Visualization of Live Internet Traffic. </a:t>
            </a:r>
            <a:r>
              <a:rPr lang="en-US" altLang="zh-CN" dirty="0"/>
              <a:t>SIGCOMM 2017</a:t>
            </a:r>
            <a:endParaRPr lang="en-US" dirty="0"/>
          </a:p>
        </p:txBody>
      </p:sp>
      <p:pic>
        <p:nvPicPr>
          <p:cNvPr id="33" name="Google Shape;264;p19">
            <a:extLst>
              <a:ext uri="{FF2B5EF4-FFF2-40B4-BE49-F238E27FC236}">
                <a16:creationId xmlns:a16="http://schemas.microsoft.com/office/drawing/2014/main" id="{3F5EC303-23BC-0446-8D5F-C5626B9322AA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58394" y="4218619"/>
            <a:ext cx="369847" cy="3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E1943B7E-7B73-8045-88D4-F5A88AA0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8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6 0 L 0.00066 -0.39537 " pathEditMode="relative" ptsTypes="AA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209 L 0.00013 0.38565 " pathEditMode="relative" ptsTypes="AA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 animBg="1"/>
      <p:bldP spid="29" grpId="1" animBg="1"/>
      <p:bldP spid="30" grpId="0" animBg="1"/>
      <p:bldP spid="30" grpId="1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1487-1518-B241-B6A8-74ED6E3E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TCP</a:t>
            </a:r>
            <a:r>
              <a:rPr lang="zh-CN" altLang="en-US" dirty="0"/>
              <a:t> </a:t>
            </a:r>
            <a:r>
              <a:rPr lang="en-US" altLang="zh-CN" dirty="0"/>
              <a:t>sequence</a:t>
            </a:r>
            <a:r>
              <a:rPr lang="zh-CN" altLang="en-US" dirty="0"/>
              <a:t> </a:t>
            </a:r>
            <a:r>
              <a:rPr lang="en-US" altLang="zh-CN" dirty="0"/>
              <a:t>numbers</a:t>
            </a:r>
            <a:endParaRPr lang="en-US" dirty="0"/>
          </a:p>
        </p:txBody>
      </p:sp>
      <p:sp>
        <p:nvSpPr>
          <p:cNvPr id="11" name="Google Shape;248;p19">
            <a:extLst>
              <a:ext uri="{FF2B5EF4-FFF2-40B4-BE49-F238E27FC236}">
                <a16:creationId xmlns:a16="http://schemas.microsoft.com/office/drawing/2014/main" id="{48FC95CA-6E4D-874B-A46B-983305A3CD8E}"/>
              </a:ext>
            </a:extLst>
          </p:cNvPr>
          <p:cNvSpPr/>
          <p:nvPr/>
        </p:nvSpPr>
        <p:spPr>
          <a:xfrm>
            <a:off x="2397482" y="1448524"/>
            <a:ext cx="2085411" cy="1241581"/>
          </a:xfrm>
          <a:prstGeom prst="cloud">
            <a:avLst/>
          </a:prstGeom>
          <a:solidFill>
            <a:srgbClr val="FFFFFF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2" name="Google Shape;249;p19">
            <a:extLst>
              <a:ext uri="{FF2B5EF4-FFF2-40B4-BE49-F238E27FC236}">
                <a16:creationId xmlns:a16="http://schemas.microsoft.com/office/drawing/2014/main" id="{E14A2903-D587-E941-AEFA-17866A287560}"/>
              </a:ext>
            </a:extLst>
          </p:cNvPr>
          <p:cNvSpPr txBox="1"/>
          <p:nvPr/>
        </p:nvSpPr>
        <p:spPr>
          <a:xfrm>
            <a:off x="3027528" y="1594152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Internet</a:t>
            </a:r>
            <a:endParaRPr dirty="0"/>
          </a:p>
        </p:txBody>
      </p:sp>
      <p:cxnSp>
        <p:nvCxnSpPr>
          <p:cNvPr id="13" name="Google Shape;250;p19">
            <a:extLst>
              <a:ext uri="{FF2B5EF4-FFF2-40B4-BE49-F238E27FC236}">
                <a16:creationId xmlns:a16="http://schemas.microsoft.com/office/drawing/2014/main" id="{7608C818-19B9-9E44-8D84-B49C1DA23250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3437823" y="2707514"/>
            <a:ext cx="11088" cy="2450094"/>
          </a:xfrm>
          <a:prstGeom prst="straightConnector1">
            <a:avLst/>
          </a:prstGeom>
          <a:noFill/>
          <a:ln w="19050" cap="flat" cmpd="sng">
            <a:solidFill>
              <a:srgbClr val="1A1A1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251;p19">
            <a:extLst>
              <a:ext uri="{FF2B5EF4-FFF2-40B4-BE49-F238E27FC236}">
                <a16:creationId xmlns:a16="http://schemas.microsoft.com/office/drawing/2014/main" id="{23AF4663-0DB8-C64D-BF58-7F73293ABA9E}"/>
              </a:ext>
            </a:extLst>
          </p:cNvPr>
          <p:cNvSpPr txBox="1"/>
          <p:nvPr/>
        </p:nvSpPr>
        <p:spPr>
          <a:xfrm>
            <a:off x="2832325" y="5713537"/>
            <a:ext cx="1210993" cy="446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C</a:t>
            </a:r>
            <a:r>
              <a:rPr lang="en" dirty="0" err="1"/>
              <a:t>lient</a:t>
            </a:r>
            <a:endParaRPr dirty="0"/>
          </a:p>
        </p:txBody>
      </p:sp>
      <p:grpSp>
        <p:nvGrpSpPr>
          <p:cNvPr id="17" name="Google Shape;255;p19">
            <a:extLst>
              <a:ext uri="{FF2B5EF4-FFF2-40B4-BE49-F238E27FC236}">
                <a16:creationId xmlns:a16="http://schemas.microsoft.com/office/drawing/2014/main" id="{60177730-B837-8B4A-AECB-43F356E5A43E}"/>
              </a:ext>
            </a:extLst>
          </p:cNvPr>
          <p:cNvGrpSpPr/>
          <p:nvPr/>
        </p:nvGrpSpPr>
        <p:grpSpPr>
          <a:xfrm>
            <a:off x="838200" y="2304422"/>
            <a:ext cx="1210993" cy="2028739"/>
            <a:chOff x="297100" y="2609200"/>
            <a:chExt cx="917400" cy="1130400"/>
          </a:xfrm>
        </p:grpSpPr>
        <p:sp>
          <p:nvSpPr>
            <p:cNvPr id="18" name="Google Shape;256;p19">
              <a:extLst>
                <a:ext uri="{FF2B5EF4-FFF2-40B4-BE49-F238E27FC236}">
                  <a16:creationId xmlns:a16="http://schemas.microsoft.com/office/drawing/2014/main" id="{FC8CE0CD-B66B-0C4C-80DB-A04B91C764FB}"/>
                </a:ext>
              </a:extLst>
            </p:cNvPr>
            <p:cNvSpPr txBox="1"/>
            <p:nvPr/>
          </p:nvSpPr>
          <p:spPr>
            <a:xfrm>
              <a:off x="297100" y="2896563"/>
              <a:ext cx="917400" cy="53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External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19" name="Google Shape;257;p19">
              <a:extLst>
                <a:ext uri="{FF2B5EF4-FFF2-40B4-BE49-F238E27FC236}">
                  <a16:creationId xmlns:a16="http://schemas.microsoft.com/office/drawing/2014/main" id="{3EB272DA-7EB7-B549-97E6-21BF72D4E12A}"/>
                </a:ext>
              </a:extLst>
            </p:cNvPr>
            <p:cNvSpPr/>
            <p:nvPr/>
          </p:nvSpPr>
          <p:spPr>
            <a:xfrm rot="10800000">
              <a:off x="1114300" y="2609200"/>
              <a:ext cx="100200" cy="11304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58;p19">
            <a:extLst>
              <a:ext uri="{FF2B5EF4-FFF2-40B4-BE49-F238E27FC236}">
                <a16:creationId xmlns:a16="http://schemas.microsoft.com/office/drawing/2014/main" id="{20676E08-DD72-9E46-922F-598553BFE84E}"/>
              </a:ext>
            </a:extLst>
          </p:cNvPr>
          <p:cNvGrpSpPr/>
          <p:nvPr/>
        </p:nvGrpSpPr>
        <p:grpSpPr>
          <a:xfrm>
            <a:off x="996050" y="4462459"/>
            <a:ext cx="1048993" cy="1009181"/>
            <a:chOff x="1258025" y="3767350"/>
            <a:chExt cx="794675" cy="615750"/>
          </a:xfrm>
        </p:grpSpPr>
        <p:sp>
          <p:nvSpPr>
            <p:cNvPr id="21" name="Google Shape;259;p19">
              <a:extLst>
                <a:ext uri="{FF2B5EF4-FFF2-40B4-BE49-F238E27FC236}">
                  <a16:creationId xmlns:a16="http://schemas.microsoft.com/office/drawing/2014/main" id="{7D9C4B9A-FB9E-5B45-B78D-F154F93E82C0}"/>
                </a:ext>
              </a:extLst>
            </p:cNvPr>
            <p:cNvSpPr txBox="1"/>
            <p:nvPr/>
          </p:nvSpPr>
          <p:spPr>
            <a:xfrm>
              <a:off x="1258025" y="3874900"/>
              <a:ext cx="753900" cy="508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/>
                <a:t>Internal</a:t>
              </a:r>
              <a:br>
                <a:rPr lang="en" dirty="0"/>
              </a:br>
              <a:r>
                <a:rPr lang="en" dirty="0"/>
                <a:t>Leg</a:t>
              </a:r>
              <a:endParaRPr dirty="0"/>
            </a:p>
          </p:txBody>
        </p:sp>
        <p:sp>
          <p:nvSpPr>
            <p:cNvPr id="22" name="Google Shape;260;p19">
              <a:extLst>
                <a:ext uri="{FF2B5EF4-FFF2-40B4-BE49-F238E27FC236}">
                  <a16:creationId xmlns:a16="http://schemas.microsoft.com/office/drawing/2014/main" id="{5BD1387F-6E85-D04F-B11C-3C6AC8408CA5}"/>
                </a:ext>
              </a:extLst>
            </p:cNvPr>
            <p:cNvSpPr/>
            <p:nvPr/>
          </p:nvSpPr>
          <p:spPr>
            <a:xfrm rot="10800000">
              <a:off x="1952500" y="3767350"/>
              <a:ext cx="100200" cy="534300"/>
            </a:xfrm>
            <a:prstGeom prst="rightBracket">
              <a:avLst>
                <a:gd name="adj" fmla="val 8333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3" name="Google Shape;267;p19">
            <a:extLst>
              <a:ext uri="{FF2B5EF4-FFF2-40B4-BE49-F238E27FC236}">
                <a16:creationId xmlns:a16="http://schemas.microsoft.com/office/drawing/2014/main" id="{B8D6BF84-B13B-164E-9374-D76EFAE5305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529" y="1910865"/>
            <a:ext cx="451214" cy="69301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49;p19">
            <a:extLst>
              <a:ext uri="{FF2B5EF4-FFF2-40B4-BE49-F238E27FC236}">
                <a16:creationId xmlns:a16="http://schemas.microsoft.com/office/drawing/2014/main" id="{E103920F-457F-D24A-A4D6-7EE0F5EBCD22}"/>
              </a:ext>
            </a:extLst>
          </p:cNvPr>
          <p:cNvSpPr txBox="1"/>
          <p:nvPr/>
        </p:nvSpPr>
        <p:spPr>
          <a:xfrm>
            <a:off x="2110908" y="4189617"/>
            <a:ext cx="995169" cy="346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Vantage</a:t>
            </a:r>
            <a:r>
              <a:rPr lang="zh-CN" altLang="en-US" dirty="0"/>
              <a:t> </a:t>
            </a:r>
            <a:r>
              <a:rPr lang="en-US" altLang="zh-CN" dirty="0"/>
              <a:t>Point</a:t>
            </a:r>
            <a:endParaRPr dirty="0"/>
          </a:p>
        </p:txBody>
      </p:sp>
      <p:pic>
        <p:nvPicPr>
          <p:cNvPr id="26" name="Google Shape;228;p17">
            <a:extLst>
              <a:ext uri="{FF2B5EF4-FFF2-40B4-BE49-F238E27FC236}">
                <a16:creationId xmlns:a16="http://schemas.microsoft.com/office/drawing/2014/main" id="{90639C20-D1F1-3843-BF6A-53F2CF4F77C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770" y="5157609"/>
            <a:ext cx="420282" cy="62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52;p19">
            <a:extLst>
              <a:ext uri="{FF2B5EF4-FFF2-40B4-BE49-F238E27FC236}">
                <a16:creationId xmlns:a16="http://schemas.microsoft.com/office/drawing/2014/main" id="{5947DBA4-0421-4044-A2E9-6FA291EAC33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t="22336" b="26703"/>
          <a:stretch/>
        </p:blipFill>
        <p:spPr>
          <a:xfrm>
            <a:off x="3023308" y="4189295"/>
            <a:ext cx="931777" cy="3385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Google Shape;176;p17">
            <a:extLst>
              <a:ext uri="{FF2B5EF4-FFF2-40B4-BE49-F238E27FC236}">
                <a16:creationId xmlns:a16="http://schemas.microsoft.com/office/drawing/2014/main" id="{2464DE94-3309-4C42-9BF7-4006A37F21B4}"/>
              </a:ext>
            </a:extLst>
          </p:cNvPr>
          <p:cNvGrpSpPr/>
          <p:nvPr/>
        </p:nvGrpSpPr>
        <p:grpSpPr>
          <a:xfrm>
            <a:off x="4312728" y="2442243"/>
            <a:ext cx="871591" cy="2955965"/>
            <a:chOff x="3130318" y="2306900"/>
            <a:chExt cx="556757" cy="1832700"/>
          </a:xfrm>
        </p:grpSpPr>
        <p:cxnSp>
          <p:nvCxnSpPr>
            <p:cNvPr id="73" name="Google Shape;177;p17">
              <a:extLst>
                <a:ext uri="{FF2B5EF4-FFF2-40B4-BE49-F238E27FC236}">
                  <a16:creationId xmlns:a16="http://schemas.microsoft.com/office/drawing/2014/main" id="{94BE9437-0EB8-0646-99BD-37FE361F0AA8}"/>
                </a:ext>
              </a:extLst>
            </p:cNvPr>
            <p:cNvCxnSpPr/>
            <p:nvPr/>
          </p:nvCxnSpPr>
          <p:spPr>
            <a:xfrm rot="10800000" flipH="1">
              <a:off x="3269475" y="2306900"/>
              <a:ext cx="417600" cy="1832700"/>
            </a:xfrm>
            <a:prstGeom prst="straightConnector1">
              <a:avLst/>
            </a:prstGeom>
            <a:noFill/>
            <a:ln w="25400" cap="flat" cmpd="sng">
              <a:solidFill>
                <a:srgbClr val="E6913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74" name="Google Shape;178;p17">
              <a:extLst>
                <a:ext uri="{FF2B5EF4-FFF2-40B4-BE49-F238E27FC236}">
                  <a16:creationId xmlns:a16="http://schemas.microsoft.com/office/drawing/2014/main" id="{64DB2BAE-35A1-EB41-B607-C84732795705}"/>
                </a:ext>
              </a:extLst>
            </p:cNvPr>
            <p:cNvSpPr txBox="1"/>
            <p:nvPr/>
          </p:nvSpPr>
          <p:spPr>
            <a:xfrm rot="-4598078">
              <a:off x="3091815" y="2921548"/>
              <a:ext cx="528206" cy="338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latin typeface="Lato"/>
                  <a:ea typeface="Lato"/>
                  <a:cs typeface="Lato"/>
                  <a:sym typeface="Lato"/>
                </a:rPr>
                <a:t>SYN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5" name="Google Shape;179;p17">
            <a:extLst>
              <a:ext uri="{FF2B5EF4-FFF2-40B4-BE49-F238E27FC236}">
                <a16:creationId xmlns:a16="http://schemas.microsoft.com/office/drawing/2014/main" id="{126F0519-FB61-FE40-95D1-1CD7AF5BAD7A}"/>
              </a:ext>
            </a:extLst>
          </p:cNvPr>
          <p:cNvGrpSpPr/>
          <p:nvPr/>
        </p:nvGrpSpPr>
        <p:grpSpPr>
          <a:xfrm>
            <a:off x="4972460" y="2442183"/>
            <a:ext cx="839931" cy="2920159"/>
            <a:chOff x="3581517" y="2306863"/>
            <a:chExt cx="536533" cy="1810500"/>
          </a:xfrm>
        </p:grpSpPr>
        <p:cxnSp>
          <p:nvCxnSpPr>
            <p:cNvPr id="76" name="Google Shape;180;p17">
              <a:extLst>
                <a:ext uri="{FF2B5EF4-FFF2-40B4-BE49-F238E27FC236}">
                  <a16:creationId xmlns:a16="http://schemas.microsoft.com/office/drawing/2014/main" id="{6154135A-6BD9-0547-8098-B89680488062}"/>
                </a:ext>
              </a:extLst>
            </p:cNvPr>
            <p:cNvCxnSpPr/>
            <p:nvPr/>
          </p:nvCxnSpPr>
          <p:spPr>
            <a:xfrm>
              <a:off x="3720250" y="2306863"/>
              <a:ext cx="397800" cy="1810500"/>
            </a:xfrm>
            <a:prstGeom prst="straightConnector1">
              <a:avLst/>
            </a:prstGeom>
            <a:noFill/>
            <a:ln w="25400" cap="flat" cmpd="sng">
              <a:solidFill>
                <a:srgbClr val="E69138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77" name="Google Shape;181;p17">
              <a:extLst>
                <a:ext uri="{FF2B5EF4-FFF2-40B4-BE49-F238E27FC236}">
                  <a16:creationId xmlns:a16="http://schemas.microsoft.com/office/drawing/2014/main" id="{F11D3E85-EF1C-1F45-AD73-04BAD0ADB76D}"/>
                </a:ext>
              </a:extLst>
            </p:cNvPr>
            <p:cNvSpPr txBox="1"/>
            <p:nvPr/>
          </p:nvSpPr>
          <p:spPr>
            <a:xfrm rot="4608306">
              <a:off x="3313746" y="3019854"/>
              <a:ext cx="1035642" cy="2708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latin typeface="Lato"/>
                  <a:ea typeface="Lato"/>
                  <a:cs typeface="Lato"/>
                  <a:sym typeface="Lato"/>
                </a:rPr>
                <a:t>SYN/ACK</a:t>
              </a:r>
              <a:endParaRPr sz="2000"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78" name="Google Shape;182;p17">
            <a:extLst>
              <a:ext uri="{FF2B5EF4-FFF2-40B4-BE49-F238E27FC236}">
                <a16:creationId xmlns:a16="http://schemas.microsoft.com/office/drawing/2014/main" id="{60C32EA1-CE5B-1A48-9267-7DF29E239361}"/>
              </a:ext>
            </a:extLst>
          </p:cNvPr>
          <p:cNvGrpSpPr/>
          <p:nvPr/>
        </p:nvGrpSpPr>
        <p:grpSpPr>
          <a:xfrm>
            <a:off x="5601010" y="2444944"/>
            <a:ext cx="887171" cy="2917256"/>
            <a:chOff x="3997911" y="2308575"/>
            <a:chExt cx="566709" cy="1808700"/>
          </a:xfrm>
        </p:grpSpPr>
        <p:cxnSp>
          <p:nvCxnSpPr>
            <p:cNvPr id="79" name="Google Shape;183;p17">
              <a:extLst>
                <a:ext uri="{FF2B5EF4-FFF2-40B4-BE49-F238E27FC236}">
                  <a16:creationId xmlns:a16="http://schemas.microsoft.com/office/drawing/2014/main" id="{25F818D6-3DBE-5145-8292-68C68D7D2E9D}"/>
                </a:ext>
              </a:extLst>
            </p:cNvPr>
            <p:cNvCxnSpPr/>
            <p:nvPr/>
          </p:nvCxnSpPr>
          <p:spPr>
            <a:xfrm rot="10800000" flipH="1">
              <a:off x="4138620" y="2308575"/>
              <a:ext cx="426000" cy="1808700"/>
            </a:xfrm>
            <a:prstGeom prst="straightConnector1">
              <a:avLst/>
            </a:prstGeom>
            <a:noFill/>
            <a:ln w="25400" cap="flat" cmpd="sng">
              <a:solidFill>
                <a:srgbClr val="E6913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0" name="Google Shape;184;p17">
              <a:extLst>
                <a:ext uri="{FF2B5EF4-FFF2-40B4-BE49-F238E27FC236}">
                  <a16:creationId xmlns:a16="http://schemas.microsoft.com/office/drawing/2014/main" id="{0AFF0A62-F7B3-094D-A9DC-2EFA37E96470}"/>
                </a:ext>
              </a:extLst>
            </p:cNvPr>
            <p:cNvSpPr txBox="1"/>
            <p:nvPr/>
          </p:nvSpPr>
          <p:spPr>
            <a:xfrm rot="-4598459">
              <a:off x="3961282" y="2973546"/>
              <a:ext cx="523259" cy="338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latin typeface="Lato"/>
                  <a:ea typeface="Lato"/>
                  <a:cs typeface="Lato"/>
                  <a:sym typeface="Lato"/>
                </a:rPr>
                <a:t>ACK</a:t>
              </a:r>
              <a:endParaRPr sz="2000"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81" name="Google Shape;189;p17">
            <a:extLst>
              <a:ext uri="{FF2B5EF4-FFF2-40B4-BE49-F238E27FC236}">
                <a16:creationId xmlns:a16="http://schemas.microsoft.com/office/drawing/2014/main" id="{D88249EA-5207-7B4E-A41F-909E3893A9A3}"/>
              </a:ext>
            </a:extLst>
          </p:cNvPr>
          <p:cNvGrpSpPr/>
          <p:nvPr/>
        </p:nvGrpSpPr>
        <p:grpSpPr>
          <a:xfrm>
            <a:off x="6501656" y="2457041"/>
            <a:ext cx="883900" cy="2905159"/>
            <a:chOff x="4513680" y="2316075"/>
            <a:chExt cx="564620" cy="1801200"/>
          </a:xfrm>
        </p:grpSpPr>
        <p:cxnSp>
          <p:nvCxnSpPr>
            <p:cNvPr id="82" name="Google Shape;190;p17">
              <a:extLst>
                <a:ext uri="{FF2B5EF4-FFF2-40B4-BE49-F238E27FC236}">
                  <a16:creationId xmlns:a16="http://schemas.microsoft.com/office/drawing/2014/main" id="{AFE8951B-FC6C-884D-8E10-C976DFA2E3E6}"/>
                </a:ext>
              </a:extLst>
            </p:cNvPr>
            <p:cNvCxnSpPr/>
            <p:nvPr/>
          </p:nvCxnSpPr>
          <p:spPr>
            <a:xfrm rot="10800000" flipH="1">
              <a:off x="4639100" y="2316075"/>
              <a:ext cx="439200" cy="1801200"/>
            </a:xfrm>
            <a:prstGeom prst="straightConnector1">
              <a:avLst/>
            </a:prstGeom>
            <a:noFill/>
            <a:ln w="25400" cap="flat" cmpd="sng">
              <a:solidFill>
                <a:srgbClr val="99999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83" name="Google Shape;191;p17">
              <a:extLst>
                <a:ext uri="{FF2B5EF4-FFF2-40B4-BE49-F238E27FC236}">
                  <a16:creationId xmlns:a16="http://schemas.microsoft.com/office/drawing/2014/main" id="{803B1D7C-7576-5946-B0AD-09EF3DAB4D89}"/>
                </a:ext>
              </a:extLst>
            </p:cNvPr>
            <p:cNvSpPr txBox="1"/>
            <p:nvPr/>
          </p:nvSpPr>
          <p:spPr>
            <a:xfrm rot="-4598078">
              <a:off x="4475177" y="2931675"/>
              <a:ext cx="528206" cy="338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latin typeface="Lato"/>
                  <a:ea typeface="Lato"/>
                  <a:cs typeface="Lato"/>
                  <a:sym typeface="Lato"/>
                </a:rPr>
                <a:t>SEQ</a:t>
              </a:r>
              <a:endParaRPr sz="2000"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84" name="Google Shape;192;p17">
            <a:extLst>
              <a:ext uri="{FF2B5EF4-FFF2-40B4-BE49-F238E27FC236}">
                <a16:creationId xmlns:a16="http://schemas.microsoft.com/office/drawing/2014/main" id="{EE8F46E1-770A-704C-92CB-396FB0C2CC88}"/>
              </a:ext>
            </a:extLst>
          </p:cNvPr>
          <p:cNvGrpSpPr/>
          <p:nvPr/>
        </p:nvGrpSpPr>
        <p:grpSpPr>
          <a:xfrm>
            <a:off x="7188173" y="2456699"/>
            <a:ext cx="873163" cy="2881449"/>
            <a:chOff x="4967102" y="2315863"/>
            <a:chExt cx="557761" cy="1786500"/>
          </a:xfrm>
        </p:grpSpPr>
        <p:cxnSp>
          <p:nvCxnSpPr>
            <p:cNvPr id="85" name="Google Shape;193;p17">
              <a:extLst>
                <a:ext uri="{FF2B5EF4-FFF2-40B4-BE49-F238E27FC236}">
                  <a16:creationId xmlns:a16="http://schemas.microsoft.com/office/drawing/2014/main" id="{837591E6-7D87-824B-900A-0C75B46720CD}"/>
                </a:ext>
              </a:extLst>
            </p:cNvPr>
            <p:cNvCxnSpPr/>
            <p:nvPr/>
          </p:nvCxnSpPr>
          <p:spPr>
            <a:xfrm>
              <a:off x="5101563" y="2315863"/>
              <a:ext cx="423300" cy="1786500"/>
            </a:xfrm>
            <a:prstGeom prst="straightConnector1">
              <a:avLst/>
            </a:prstGeom>
            <a:noFill/>
            <a:ln w="25400" cap="flat" cmpd="sng">
              <a:solidFill>
                <a:srgbClr val="999999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86" name="Google Shape;194;p17">
              <a:extLst>
                <a:ext uri="{FF2B5EF4-FFF2-40B4-BE49-F238E27FC236}">
                  <a16:creationId xmlns:a16="http://schemas.microsoft.com/office/drawing/2014/main" id="{B00DAE2B-3EF7-654B-B6B7-AF2C7E3916D8}"/>
                </a:ext>
              </a:extLst>
            </p:cNvPr>
            <p:cNvSpPr txBox="1"/>
            <p:nvPr/>
          </p:nvSpPr>
          <p:spPr>
            <a:xfrm rot="4664951">
              <a:off x="4926346" y="2986013"/>
              <a:ext cx="523112" cy="3381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latin typeface="Lato"/>
                  <a:ea typeface="Lato"/>
                  <a:cs typeface="Lato"/>
                  <a:sym typeface="Lato"/>
                </a:rPr>
                <a:t>ACK</a:t>
              </a:r>
              <a:endParaRPr sz="2000"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87" name="Google Shape;195;p17">
            <a:extLst>
              <a:ext uri="{FF2B5EF4-FFF2-40B4-BE49-F238E27FC236}">
                <a16:creationId xmlns:a16="http://schemas.microsoft.com/office/drawing/2014/main" id="{62F0B6C2-44ED-8848-B462-CEA1D4DD4B11}"/>
              </a:ext>
            </a:extLst>
          </p:cNvPr>
          <p:cNvGrpSpPr/>
          <p:nvPr/>
        </p:nvGrpSpPr>
        <p:grpSpPr>
          <a:xfrm>
            <a:off x="4286831" y="2429784"/>
            <a:ext cx="6187553" cy="2951732"/>
            <a:chOff x="3113775" y="2299175"/>
            <a:chExt cx="3952500" cy="1830075"/>
          </a:xfrm>
        </p:grpSpPr>
        <p:cxnSp>
          <p:nvCxnSpPr>
            <p:cNvPr id="88" name="Google Shape;196;p17">
              <a:extLst>
                <a:ext uri="{FF2B5EF4-FFF2-40B4-BE49-F238E27FC236}">
                  <a16:creationId xmlns:a16="http://schemas.microsoft.com/office/drawing/2014/main" id="{7508E779-B5AB-FF45-926A-F27E5C9D441A}"/>
                </a:ext>
              </a:extLst>
            </p:cNvPr>
            <p:cNvCxnSpPr/>
            <p:nvPr/>
          </p:nvCxnSpPr>
          <p:spPr>
            <a:xfrm rot="10800000" flipH="1">
              <a:off x="3113775" y="2299175"/>
              <a:ext cx="3952500" cy="15000"/>
            </a:xfrm>
            <a:prstGeom prst="straightConnector1">
              <a:avLst/>
            </a:prstGeom>
            <a:noFill/>
            <a:ln w="28575" cap="flat" cmpd="sng">
              <a:solidFill>
                <a:srgbClr val="3D85C6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cxnSp>
          <p:nvCxnSpPr>
            <p:cNvPr id="89" name="Google Shape;197;p17">
              <a:extLst>
                <a:ext uri="{FF2B5EF4-FFF2-40B4-BE49-F238E27FC236}">
                  <a16:creationId xmlns:a16="http://schemas.microsoft.com/office/drawing/2014/main" id="{23ED8D6A-FC30-1245-9E87-4FEADEE6BA58}"/>
                </a:ext>
              </a:extLst>
            </p:cNvPr>
            <p:cNvCxnSpPr/>
            <p:nvPr/>
          </p:nvCxnSpPr>
          <p:spPr>
            <a:xfrm rot="10800000" flipH="1">
              <a:off x="3113775" y="4095950"/>
              <a:ext cx="3937800" cy="33300"/>
            </a:xfrm>
            <a:prstGeom prst="straightConnector1">
              <a:avLst/>
            </a:prstGeom>
            <a:noFill/>
            <a:ln w="28575" cap="flat" cmpd="sng">
              <a:solidFill>
                <a:srgbClr val="3D85C6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  <p:grpSp>
        <p:nvGrpSpPr>
          <p:cNvPr id="90" name="Google Shape;201;p17">
            <a:extLst>
              <a:ext uri="{FF2B5EF4-FFF2-40B4-BE49-F238E27FC236}">
                <a16:creationId xmlns:a16="http://schemas.microsoft.com/office/drawing/2014/main" id="{F2C36528-1D2A-3A4C-9750-6D78CBF5DBE2}"/>
              </a:ext>
            </a:extLst>
          </p:cNvPr>
          <p:cNvGrpSpPr/>
          <p:nvPr/>
        </p:nvGrpSpPr>
        <p:grpSpPr>
          <a:xfrm>
            <a:off x="8733199" y="2451709"/>
            <a:ext cx="890298" cy="2863062"/>
            <a:chOff x="5428080" y="2335100"/>
            <a:chExt cx="568707" cy="1775100"/>
          </a:xfrm>
        </p:grpSpPr>
        <p:cxnSp>
          <p:nvCxnSpPr>
            <p:cNvPr id="91" name="Google Shape;202;p17">
              <a:extLst>
                <a:ext uri="{FF2B5EF4-FFF2-40B4-BE49-F238E27FC236}">
                  <a16:creationId xmlns:a16="http://schemas.microsoft.com/office/drawing/2014/main" id="{61CAE43D-3729-2241-9A7F-0CC940B884ED}"/>
                </a:ext>
              </a:extLst>
            </p:cNvPr>
            <p:cNvCxnSpPr/>
            <p:nvPr/>
          </p:nvCxnSpPr>
          <p:spPr>
            <a:xfrm rot="10800000" flipH="1">
              <a:off x="5548288" y="2335100"/>
              <a:ext cx="448500" cy="1775100"/>
            </a:xfrm>
            <a:prstGeom prst="straightConnector1">
              <a:avLst/>
            </a:prstGeom>
            <a:noFill/>
            <a:ln w="25400" cap="flat" cmpd="sng">
              <a:solidFill>
                <a:srgbClr val="99999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2" name="Google Shape;203;p17">
              <a:extLst>
                <a:ext uri="{FF2B5EF4-FFF2-40B4-BE49-F238E27FC236}">
                  <a16:creationId xmlns:a16="http://schemas.microsoft.com/office/drawing/2014/main" id="{8C80EC2F-5317-8149-8EB2-9DADF757D133}"/>
                </a:ext>
              </a:extLst>
            </p:cNvPr>
            <p:cNvSpPr txBox="1"/>
            <p:nvPr/>
          </p:nvSpPr>
          <p:spPr>
            <a:xfrm rot="-4598078">
              <a:off x="5389577" y="2931675"/>
              <a:ext cx="528206" cy="3383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latin typeface="Lato"/>
                  <a:ea typeface="Lato"/>
                  <a:cs typeface="Lato"/>
                  <a:sym typeface="Lato"/>
                </a:rPr>
                <a:t>ACK</a:t>
              </a:r>
              <a:endParaRPr sz="200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93" name="Google Shape;204;p17">
            <a:extLst>
              <a:ext uri="{FF2B5EF4-FFF2-40B4-BE49-F238E27FC236}">
                <a16:creationId xmlns:a16="http://schemas.microsoft.com/office/drawing/2014/main" id="{0480AC42-B506-4C47-8377-368D41D5FC79}"/>
              </a:ext>
            </a:extLst>
          </p:cNvPr>
          <p:cNvGrpSpPr/>
          <p:nvPr/>
        </p:nvGrpSpPr>
        <p:grpSpPr>
          <a:xfrm>
            <a:off x="8034851" y="2456699"/>
            <a:ext cx="873163" cy="2881449"/>
            <a:chOff x="4967102" y="2315863"/>
            <a:chExt cx="557761" cy="1786500"/>
          </a:xfrm>
        </p:grpSpPr>
        <p:cxnSp>
          <p:nvCxnSpPr>
            <p:cNvPr id="94" name="Google Shape;205;p17">
              <a:extLst>
                <a:ext uri="{FF2B5EF4-FFF2-40B4-BE49-F238E27FC236}">
                  <a16:creationId xmlns:a16="http://schemas.microsoft.com/office/drawing/2014/main" id="{01025D5B-755E-E245-B326-5CA1B6F95F4A}"/>
                </a:ext>
              </a:extLst>
            </p:cNvPr>
            <p:cNvCxnSpPr/>
            <p:nvPr/>
          </p:nvCxnSpPr>
          <p:spPr>
            <a:xfrm>
              <a:off x="5101563" y="2315863"/>
              <a:ext cx="423300" cy="1786500"/>
            </a:xfrm>
            <a:prstGeom prst="straightConnector1">
              <a:avLst/>
            </a:prstGeom>
            <a:noFill/>
            <a:ln w="25400" cap="flat" cmpd="sng">
              <a:solidFill>
                <a:srgbClr val="999999"/>
              </a:solidFill>
              <a:prstDash val="dash"/>
              <a:round/>
              <a:headEnd type="none" w="med" len="med"/>
              <a:tailEnd type="triangle" w="med" len="med"/>
            </a:ln>
          </p:spPr>
        </p:cxnSp>
        <p:sp>
          <p:nvSpPr>
            <p:cNvPr id="95" name="Google Shape;206;p17">
              <a:extLst>
                <a:ext uri="{FF2B5EF4-FFF2-40B4-BE49-F238E27FC236}">
                  <a16:creationId xmlns:a16="http://schemas.microsoft.com/office/drawing/2014/main" id="{E9C9C1E0-05BF-E941-8855-4048CA66FFEA}"/>
                </a:ext>
              </a:extLst>
            </p:cNvPr>
            <p:cNvSpPr txBox="1"/>
            <p:nvPr/>
          </p:nvSpPr>
          <p:spPr>
            <a:xfrm rot="4664951">
              <a:off x="4926346" y="2986013"/>
              <a:ext cx="523112" cy="3381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dirty="0">
                  <a:latin typeface="Lato"/>
                  <a:ea typeface="Lato"/>
                  <a:cs typeface="Lato"/>
                  <a:sym typeface="Lato"/>
                </a:rPr>
                <a:t>SEQ</a:t>
              </a:r>
              <a:endParaRPr sz="2000"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96" name="Google Shape;207;p17">
            <a:extLst>
              <a:ext uri="{FF2B5EF4-FFF2-40B4-BE49-F238E27FC236}">
                <a16:creationId xmlns:a16="http://schemas.microsoft.com/office/drawing/2014/main" id="{6113667F-10AD-D848-B4AB-616E4BB32998}"/>
              </a:ext>
            </a:extLst>
          </p:cNvPr>
          <p:cNvGrpSpPr/>
          <p:nvPr/>
        </p:nvGrpSpPr>
        <p:grpSpPr>
          <a:xfrm>
            <a:off x="4530018" y="4537494"/>
            <a:ext cx="1154892" cy="1767397"/>
            <a:chOff x="3269119" y="3605957"/>
            <a:chExt cx="737725" cy="1095787"/>
          </a:xfrm>
        </p:grpSpPr>
        <p:sp>
          <p:nvSpPr>
            <p:cNvPr id="97" name="Google Shape;208;p17">
              <a:extLst>
                <a:ext uri="{FF2B5EF4-FFF2-40B4-BE49-F238E27FC236}">
                  <a16:creationId xmlns:a16="http://schemas.microsoft.com/office/drawing/2014/main" id="{7E047FE3-902A-A34F-8B79-C871F4F98E1A}"/>
                </a:ext>
              </a:extLst>
            </p:cNvPr>
            <p:cNvSpPr txBox="1"/>
            <p:nvPr/>
          </p:nvSpPr>
          <p:spPr>
            <a:xfrm>
              <a:off x="3269119" y="4379244"/>
              <a:ext cx="737725" cy="32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0000"/>
                  </a:solidFill>
                </a:rPr>
                <a:t>External Leg RTT</a:t>
              </a:r>
              <a:endParaRPr sz="1600" b="1">
                <a:solidFill>
                  <a:srgbClr val="FF0000"/>
                </a:solidFill>
              </a:endParaRPr>
            </a:p>
          </p:txBody>
        </p:sp>
        <p:cxnSp>
          <p:nvCxnSpPr>
            <p:cNvPr id="98" name="Google Shape;209;p17">
              <a:extLst>
                <a:ext uri="{FF2B5EF4-FFF2-40B4-BE49-F238E27FC236}">
                  <a16:creationId xmlns:a16="http://schemas.microsoft.com/office/drawing/2014/main" id="{BEA2FAE6-CC07-5547-A751-6A05A938E6B7}"/>
                </a:ext>
              </a:extLst>
            </p:cNvPr>
            <p:cNvCxnSpPr/>
            <p:nvPr/>
          </p:nvCxnSpPr>
          <p:spPr>
            <a:xfrm>
              <a:off x="3404257" y="3605957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210;p17">
              <a:extLst>
                <a:ext uri="{FF2B5EF4-FFF2-40B4-BE49-F238E27FC236}">
                  <a16:creationId xmlns:a16="http://schemas.microsoft.com/office/drawing/2014/main" id="{F9298012-4D5A-AA4E-9F13-1F0366FD56A0}"/>
                </a:ext>
              </a:extLst>
            </p:cNvPr>
            <p:cNvCxnSpPr/>
            <p:nvPr/>
          </p:nvCxnSpPr>
          <p:spPr>
            <a:xfrm rot="10800000" flipH="1">
              <a:off x="3389664" y="4308819"/>
              <a:ext cx="600000" cy="4800"/>
            </a:xfrm>
            <a:prstGeom prst="straightConnector1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100" name="Google Shape;211;p17">
              <a:extLst>
                <a:ext uri="{FF2B5EF4-FFF2-40B4-BE49-F238E27FC236}">
                  <a16:creationId xmlns:a16="http://schemas.microsoft.com/office/drawing/2014/main" id="{0B034605-4A57-CB41-85D6-D832F17C649E}"/>
                </a:ext>
              </a:extLst>
            </p:cNvPr>
            <p:cNvCxnSpPr/>
            <p:nvPr/>
          </p:nvCxnSpPr>
          <p:spPr>
            <a:xfrm>
              <a:off x="3974875" y="3605957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1" name="Google Shape;212;p17">
            <a:extLst>
              <a:ext uri="{FF2B5EF4-FFF2-40B4-BE49-F238E27FC236}">
                <a16:creationId xmlns:a16="http://schemas.microsoft.com/office/drawing/2014/main" id="{D6A5A798-65C8-9D4B-98E7-CBAE048D8ACD}"/>
              </a:ext>
            </a:extLst>
          </p:cNvPr>
          <p:cNvGrpSpPr/>
          <p:nvPr/>
        </p:nvGrpSpPr>
        <p:grpSpPr>
          <a:xfrm>
            <a:off x="5457972" y="4513483"/>
            <a:ext cx="887581" cy="1803897"/>
            <a:chOff x="3861880" y="3591070"/>
            <a:chExt cx="566971" cy="1118417"/>
          </a:xfrm>
        </p:grpSpPr>
        <p:sp>
          <p:nvSpPr>
            <p:cNvPr id="102" name="Google Shape;213;p17">
              <a:extLst>
                <a:ext uri="{FF2B5EF4-FFF2-40B4-BE49-F238E27FC236}">
                  <a16:creationId xmlns:a16="http://schemas.microsoft.com/office/drawing/2014/main" id="{EDDB61E3-93B4-1649-9A09-3DF28925AC89}"/>
                </a:ext>
              </a:extLst>
            </p:cNvPr>
            <p:cNvSpPr txBox="1"/>
            <p:nvPr/>
          </p:nvSpPr>
          <p:spPr>
            <a:xfrm>
              <a:off x="3861880" y="4371087"/>
              <a:ext cx="566971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>
                  <a:solidFill>
                    <a:srgbClr val="38761D"/>
                  </a:solidFill>
                </a:rPr>
                <a:t>Internal Leg RTT</a:t>
              </a:r>
              <a:endParaRPr sz="1600" b="1" dirty="0">
                <a:solidFill>
                  <a:srgbClr val="38761D"/>
                </a:solidFill>
              </a:endParaRPr>
            </a:p>
          </p:txBody>
        </p:sp>
        <p:cxnSp>
          <p:nvCxnSpPr>
            <p:cNvPr id="103" name="Google Shape;214;p17">
              <a:extLst>
                <a:ext uri="{FF2B5EF4-FFF2-40B4-BE49-F238E27FC236}">
                  <a16:creationId xmlns:a16="http://schemas.microsoft.com/office/drawing/2014/main" id="{2FB4D96E-1434-C445-9CF5-0EF420015120}"/>
                </a:ext>
              </a:extLst>
            </p:cNvPr>
            <p:cNvCxnSpPr/>
            <p:nvPr/>
          </p:nvCxnSpPr>
          <p:spPr>
            <a:xfrm rot="-178094">
              <a:off x="3977298" y="4305014"/>
              <a:ext cx="243326" cy="12333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104" name="Google Shape;215;p17">
              <a:extLst>
                <a:ext uri="{FF2B5EF4-FFF2-40B4-BE49-F238E27FC236}">
                  <a16:creationId xmlns:a16="http://schemas.microsoft.com/office/drawing/2014/main" id="{FB546B6F-B5FE-D74B-889E-5A75C59FB125}"/>
                </a:ext>
              </a:extLst>
            </p:cNvPr>
            <p:cNvCxnSpPr/>
            <p:nvPr/>
          </p:nvCxnSpPr>
          <p:spPr>
            <a:xfrm>
              <a:off x="4220127" y="3591070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5" name="Google Shape;216;p17">
            <a:extLst>
              <a:ext uri="{FF2B5EF4-FFF2-40B4-BE49-F238E27FC236}">
                <a16:creationId xmlns:a16="http://schemas.microsoft.com/office/drawing/2014/main" id="{E2F9712A-1EC2-E24D-9836-F0E22039FD97}"/>
              </a:ext>
            </a:extLst>
          </p:cNvPr>
          <p:cNvGrpSpPr/>
          <p:nvPr/>
        </p:nvGrpSpPr>
        <p:grpSpPr>
          <a:xfrm>
            <a:off x="6796517" y="4525489"/>
            <a:ext cx="1154892" cy="1767397"/>
            <a:chOff x="4716919" y="3598514"/>
            <a:chExt cx="737725" cy="1095787"/>
          </a:xfrm>
        </p:grpSpPr>
        <p:sp>
          <p:nvSpPr>
            <p:cNvPr id="106" name="Google Shape;217;p17">
              <a:extLst>
                <a:ext uri="{FF2B5EF4-FFF2-40B4-BE49-F238E27FC236}">
                  <a16:creationId xmlns:a16="http://schemas.microsoft.com/office/drawing/2014/main" id="{8AEEC142-D1DE-C54F-BB01-3C0C38B060B1}"/>
                </a:ext>
              </a:extLst>
            </p:cNvPr>
            <p:cNvSpPr txBox="1"/>
            <p:nvPr/>
          </p:nvSpPr>
          <p:spPr>
            <a:xfrm>
              <a:off x="4716919" y="4371801"/>
              <a:ext cx="737725" cy="32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0000"/>
                  </a:solidFill>
                </a:rPr>
                <a:t>External Leg RTT</a:t>
              </a:r>
              <a:endParaRPr sz="1600" b="1">
                <a:solidFill>
                  <a:srgbClr val="FF0000"/>
                </a:solidFill>
              </a:endParaRPr>
            </a:p>
          </p:txBody>
        </p:sp>
        <p:cxnSp>
          <p:nvCxnSpPr>
            <p:cNvPr id="107" name="Google Shape;218;p17">
              <a:extLst>
                <a:ext uri="{FF2B5EF4-FFF2-40B4-BE49-F238E27FC236}">
                  <a16:creationId xmlns:a16="http://schemas.microsoft.com/office/drawing/2014/main" id="{3D3AC5A6-88F1-3E42-AC52-1F02139C270C}"/>
                </a:ext>
              </a:extLst>
            </p:cNvPr>
            <p:cNvCxnSpPr/>
            <p:nvPr/>
          </p:nvCxnSpPr>
          <p:spPr>
            <a:xfrm>
              <a:off x="4775857" y="3598514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219;p17">
              <a:extLst>
                <a:ext uri="{FF2B5EF4-FFF2-40B4-BE49-F238E27FC236}">
                  <a16:creationId xmlns:a16="http://schemas.microsoft.com/office/drawing/2014/main" id="{3183AD6B-7002-134C-86E6-EC4229ED3C06}"/>
                </a:ext>
              </a:extLst>
            </p:cNvPr>
            <p:cNvCxnSpPr/>
            <p:nvPr/>
          </p:nvCxnSpPr>
          <p:spPr>
            <a:xfrm rot="10800000" flipH="1">
              <a:off x="4761264" y="4309713"/>
              <a:ext cx="657600" cy="4800"/>
            </a:xfrm>
            <a:prstGeom prst="straightConnector1">
              <a:avLst/>
            </a:prstGeom>
            <a:noFill/>
            <a:ln w="25400" cap="flat" cmpd="sng">
              <a:solidFill>
                <a:srgbClr val="FF0000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109" name="Google Shape;220;p17">
              <a:extLst>
                <a:ext uri="{FF2B5EF4-FFF2-40B4-BE49-F238E27FC236}">
                  <a16:creationId xmlns:a16="http://schemas.microsoft.com/office/drawing/2014/main" id="{02FF7262-C493-E045-8339-EC90070C62E4}"/>
                </a:ext>
              </a:extLst>
            </p:cNvPr>
            <p:cNvCxnSpPr/>
            <p:nvPr/>
          </p:nvCxnSpPr>
          <p:spPr>
            <a:xfrm>
              <a:off x="5398580" y="3598514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0" name="Google Shape;221;p17">
            <a:extLst>
              <a:ext uri="{FF2B5EF4-FFF2-40B4-BE49-F238E27FC236}">
                <a16:creationId xmlns:a16="http://schemas.microsoft.com/office/drawing/2014/main" id="{6BC1EFA8-DE40-9543-A819-8DF1CC7FFD12}"/>
              </a:ext>
            </a:extLst>
          </p:cNvPr>
          <p:cNvGrpSpPr/>
          <p:nvPr/>
        </p:nvGrpSpPr>
        <p:grpSpPr>
          <a:xfrm>
            <a:off x="8559498" y="4513483"/>
            <a:ext cx="887581" cy="1803897"/>
            <a:chOff x="5843080" y="3591070"/>
            <a:chExt cx="566971" cy="1118417"/>
          </a:xfrm>
        </p:grpSpPr>
        <p:sp>
          <p:nvSpPr>
            <p:cNvPr id="111" name="Google Shape;222;p17">
              <a:extLst>
                <a:ext uri="{FF2B5EF4-FFF2-40B4-BE49-F238E27FC236}">
                  <a16:creationId xmlns:a16="http://schemas.microsoft.com/office/drawing/2014/main" id="{BEF1AF9A-72EE-ED46-9BBE-7CF71C071846}"/>
                </a:ext>
              </a:extLst>
            </p:cNvPr>
            <p:cNvSpPr txBox="1"/>
            <p:nvPr/>
          </p:nvSpPr>
          <p:spPr>
            <a:xfrm>
              <a:off x="5843080" y="4371087"/>
              <a:ext cx="566971" cy="33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>
                  <a:solidFill>
                    <a:srgbClr val="38761D"/>
                  </a:solidFill>
                </a:rPr>
                <a:t>Internal Leg RTT</a:t>
              </a:r>
              <a:endParaRPr sz="1600" b="1" dirty="0">
                <a:solidFill>
                  <a:srgbClr val="38761D"/>
                </a:solidFill>
              </a:endParaRPr>
            </a:p>
          </p:txBody>
        </p:sp>
        <p:cxnSp>
          <p:nvCxnSpPr>
            <p:cNvPr id="112" name="Google Shape;223;p17">
              <a:extLst>
                <a:ext uri="{FF2B5EF4-FFF2-40B4-BE49-F238E27FC236}">
                  <a16:creationId xmlns:a16="http://schemas.microsoft.com/office/drawing/2014/main" id="{E4A4FE8E-D508-C547-ACFD-E85AC953918B}"/>
                </a:ext>
              </a:extLst>
            </p:cNvPr>
            <p:cNvCxnSpPr/>
            <p:nvPr/>
          </p:nvCxnSpPr>
          <p:spPr>
            <a:xfrm rot="-178094">
              <a:off x="5958498" y="4305014"/>
              <a:ext cx="243326" cy="12333"/>
            </a:xfrm>
            <a:prstGeom prst="straightConnector1">
              <a:avLst/>
            </a:prstGeom>
            <a:noFill/>
            <a:ln w="19050" cap="flat" cmpd="sng">
              <a:solidFill>
                <a:srgbClr val="38761D"/>
              </a:solidFill>
              <a:prstDash val="solid"/>
              <a:round/>
              <a:headEnd type="stealth" w="med" len="med"/>
              <a:tailEnd type="stealth" w="med" len="med"/>
            </a:ln>
          </p:spPr>
        </p:cxnSp>
        <p:cxnSp>
          <p:nvCxnSpPr>
            <p:cNvPr id="113" name="Google Shape;224;p17">
              <a:extLst>
                <a:ext uri="{FF2B5EF4-FFF2-40B4-BE49-F238E27FC236}">
                  <a16:creationId xmlns:a16="http://schemas.microsoft.com/office/drawing/2014/main" id="{52D35BAE-D2B4-1342-B256-17F0FACDBD66}"/>
                </a:ext>
              </a:extLst>
            </p:cNvPr>
            <p:cNvCxnSpPr/>
            <p:nvPr/>
          </p:nvCxnSpPr>
          <p:spPr>
            <a:xfrm>
              <a:off x="5956075" y="3605957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225;p17">
              <a:extLst>
                <a:ext uri="{FF2B5EF4-FFF2-40B4-BE49-F238E27FC236}">
                  <a16:creationId xmlns:a16="http://schemas.microsoft.com/office/drawing/2014/main" id="{3F33CAD1-008B-244F-B981-7003D4BB8934}"/>
                </a:ext>
              </a:extLst>
            </p:cNvPr>
            <p:cNvCxnSpPr/>
            <p:nvPr/>
          </p:nvCxnSpPr>
          <p:spPr>
            <a:xfrm>
              <a:off x="6201327" y="3591070"/>
              <a:ext cx="4800" cy="71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pic>
        <p:nvPicPr>
          <p:cNvPr id="115" name="Google Shape;264;p19">
            <a:extLst>
              <a:ext uri="{FF2B5EF4-FFF2-40B4-BE49-F238E27FC236}">
                <a16:creationId xmlns:a16="http://schemas.microsoft.com/office/drawing/2014/main" id="{C4F7050A-3CAF-9D46-BA8B-C08193ED4831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58394" y="4218619"/>
            <a:ext cx="369847" cy="3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774401-F77B-8349-BC25-5D9A07BC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4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E9395-C1D6-6048-BB67-35E7147C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timestamps</a:t>
            </a:r>
            <a:endParaRPr lang="en-US" dirty="0"/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3C82EE8-5461-4E43-8E53-D07C6A5FA4FE}"/>
              </a:ext>
            </a:extLst>
          </p:cNvPr>
          <p:cNvSpPr/>
          <p:nvPr/>
        </p:nvSpPr>
        <p:spPr>
          <a:xfrm rot="9000000">
            <a:off x="1423794" y="5400993"/>
            <a:ext cx="531192" cy="438119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554574-C0FD-6746-82F5-734356D0E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39236"/>
              </p:ext>
            </p:extLst>
          </p:nvPr>
        </p:nvGraphicFramePr>
        <p:xfrm>
          <a:off x="6184415" y="2781836"/>
          <a:ext cx="2782031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38">
                  <a:extLst>
                    <a:ext uri="{9D8B030D-6E8A-4147-A177-3AD203B41FA5}">
                      <a16:colId xmlns:a16="http://schemas.microsoft.com/office/drawing/2014/main" val="3306574289"/>
                    </a:ext>
                  </a:extLst>
                </a:gridCol>
                <a:gridCol w="1259493">
                  <a:extLst>
                    <a:ext uri="{9D8B030D-6E8A-4147-A177-3AD203B41FA5}">
                      <a16:colId xmlns:a16="http://schemas.microsoft.com/office/drawing/2014/main" val="3272184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Flow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id,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 err="1"/>
                        <a:t>eACK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Timestamp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4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(A-&gt;B,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1001)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T=101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60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(A-&gt;B,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1004)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T=105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71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5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(A-&gt;C,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1050)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T=122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422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05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(D-&gt;E,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1020)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T=107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068732"/>
                  </a:ext>
                </a:extLst>
              </a:tr>
            </a:tbl>
          </a:graphicData>
        </a:graphic>
      </p:graphicFrame>
      <p:sp>
        <p:nvSpPr>
          <p:cNvPr id="6" name="Notched Right Arrow 5">
            <a:extLst>
              <a:ext uri="{FF2B5EF4-FFF2-40B4-BE49-F238E27FC236}">
                <a16:creationId xmlns:a16="http://schemas.microsoft.com/office/drawing/2014/main" id="{1E3624DA-C076-2044-AABA-1E7923626967}"/>
              </a:ext>
            </a:extLst>
          </p:cNvPr>
          <p:cNvSpPr/>
          <p:nvPr/>
        </p:nvSpPr>
        <p:spPr>
          <a:xfrm rot="12600000">
            <a:off x="976931" y="2487385"/>
            <a:ext cx="1301387" cy="438119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E979B228-4A03-734A-9542-D54048F0C1DE}"/>
              </a:ext>
            </a:extLst>
          </p:cNvPr>
          <p:cNvSpPr/>
          <p:nvPr/>
        </p:nvSpPr>
        <p:spPr>
          <a:xfrm>
            <a:off x="1797398" y="2820048"/>
            <a:ext cx="2526726" cy="939014"/>
          </a:xfrm>
          <a:prstGeom prst="cube">
            <a:avLst>
              <a:gd name="adj" fmla="val 10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/>
              <a:t>Outgoing</a:t>
            </a:r>
            <a:r>
              <a:rPr lang="zh-CN" altLang="en-US" b="1" dirty="0"/>
              <a:t> </a:t>
            </a:r>
            <a:r>
              <a:rPr lang="en-US" altLang="zh-CN" b="1" dirty="0"/>
              <a:t>Packet</a:t>
            </a:r>
            <a:br>
              <a:rPr lang="en-US" altLang="zh-CN" b="1" dirty="0"/>
            </a:br>
            <a:r>
              <a:rPr lang="en-US" altLang="zh-CN" b="1" dirty="0"/>
              <a:t>A-&gt;B,</a:t>
            </a:r>
            <a:r>
              <a:rPr lang="zh-CN" altLang="en-US" b="1" dirty="0"/>
              <a:t> </a:t>
            </a:r>
            <a:r>
              <a:rPr lang="en-US" altLang="zh-CN" b="1" dirty="0"/>
              <a:t>SEQ=1001,</a:t>
            </a:r>
            <a:r>
              <a:rPr lang="zh-CN" altLang="en-US" b="1" dirty="0"/>
              <a:t> </a:t>
            </a:r>
            <a:r>
              <a:rPr lang="en-US" altLang="zh-CN" b="1" dirty="0"/>
              <a:t>Len=3</a:t>
            </a:r>
            <a:r>
              <a:rPr lang="zh-CN" altLang="en-US" b="1" dirty="0"/>
              <a:t> </a:t>
            </a:r>
            <a:r>
              <a:rPr lang="en-US" altLang="zh-CN" b="1" dirty="0"/>
              <a:t>(</a:t>
            </a:r>
            <a:r>
              <a:rPr lang="en-US" altLang="zh-CN" b="1" dirty="0" err="1"/>
              <a:t>eACK</a:t>
            </a:r>
            <a:r>
              <a:rPr lang="en-US" altLang="zh-CN" b="1" dirty="0"/>
              <a:t>=1004)</a:t>
            </a:r>
            <a:endParaRPr lang="en-US" b="1" dirty="0"/>
          </a:p>
        </p:txBody>
      </p:sp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6019D9C3-93C6-4E4D-85FA-ECF7F189BF5F}"/>
              </a:ext>
            </a:extLst>
          </p:cNvPr>
          <p:cNvSpPr/>
          <p:nvPr/>
        </p:nvSpPr>
        <p:spPr>
          <a:xfrm rot="19800000">
            <a:off x="1531798" y="3576383"/>
            <a:ext cx="531192" cy="438119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0CA3BD7F-0FC2-284A-B685-A92B9B3FDE0C}"/>
              </a:ext>
            </a:extLst>
          </p:cNvPr>
          <p:cNvSpPr/>
          <p:nvPr/>
        </p:nvSpPr>
        <p:spPr>
          <a:xfrm>
            <a:off x="1797393" y="4681036"/>
            <a:ext cx="2526727" cy="939014"/>
          </a:xfrm>
          <a:prstGeom prst="cube">
            <a:avLst>
              <a:gd name="adj" fmla="val 103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dirty="0"/>
              <a:t>Incoming</a:t>
            </a:r>
            <a:r>
              <a:rPr lang="zh-CN" altLang="en-US" b="1" dirty="0"/>
              <a:t> </a:t>
            </a:r>
            <a:r>
              <a:rPr lang="en-US" altLang="zh-CN" b="1" dirty="0"/>
              <a:t>Packet</a:t>
            </a:r>
            <a:br>
              <a:rPr lang="en-US" altLang="zh-CN" b="1" dirty="0"/>
            </a:br>
            <a:r>
              <a:rPr lang="en-US" altLang="zh-CN" b="1" dirty="0"/>
              <a:t>C-&gt;A,</a:t>
            </a:r>
            <a:r>
              <a:rPr lang="zh-CN" altLang="en-US" b="1" dirty="0"/>
              <a:t> </a:t>
            </a:r>
            <a:r>
              <a:rPr lang="en-US" altLang="zh-CN" b="1" dirty="0"/>
              <a:t>ACK=1050</a:t>
            </a:r>
            <a:endParaRPr lang="en-US" b="1" dirty="0"/>
          </a:p>
        </p:txBody>
      </p:sp>
      <p:sp>
        <p:nvSpPr>
          <p:cNvPr id="10" name="Notched Right Arrow 9">
            <a:extLst>
              <a:ext uri="{FF2B5EF4-FFF2-40B4-BE49-F238E27FC236}">
                <a16:creationId xmlns:a16="http://schemas.microsoft.com/office/drawing/2014/main" id="{B20657C6-743A-4040-B5D3-CACDF4BC87B6}"/>
              </a:ext>
            </a:extLst>
          </p:cNvPr>
          <p:cNvSpPr/>
          <p:nvPr/>
        </p:nvSpPr>
        <p:spPr>
          <a:xfrm rot="1800000">
            <a:off x="976931" y="4306492"/>
            <a:ext cx="1301387" cy="438119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7B3C44F-C36D-8A49-8449-D0D4CE135888}"/>
              </a:ext>
            </a:extLst>
          </p:cNvPr>
          <p:cNvGrpSpPr/>
          <p:nvPr/>
        </p:nvGrpSpPr>
        <p:grpSpPr>
          <a:xfrm>
            <a:off x="4226786" y="3307062"/>
            <a:ext cx="2114446" cy="369332"/>
            <a:chOff x="4226786" y="3307062"/>
            <a:chExt cx="2114446" cy="369332"/>
          </a:xfrm>
        </p:grpSpPr>
        <p:cxnSp>
          <p:nvCxnSpPr>
            <p:cNvPr id="11" name="Elbow Connector 10">
              <a:extLst>
                <a:ext uri="{FF2B5EF4-FFF2-40B4-BE49-F238E27FC236}">
                  <a16:creationId xmlns:a16="http://schemas.microsoft.com/office/drawing/2014/main" id="{B32C2960-026A-7140-9099-EBE3750E44AC}"/>
                </a:ext>
              </a:extLst>
            </p:cNvPr>
            <p:cNvCxnSpPr>
              <a:cxnSpLocks/>
              <a:stCxn id="7" idx="4"/>
            </p:cNvCxnSpPr>
            <p:nvPr/>
          </p:nvCxnSpPr>
          <p:spPr>
            <a:xfrm>
              <a:off x="4226786" y="3338224"/>
              <a:ext cx="1957630" cy="338170"/>
            </a:xfrm>
            <a:prstGeom prst="bentConnector3">
              <a:avLst>
                <a:gd name="adj1" fmla="val 28363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CD0136-E1EB-EC4C-B1E3-D01C5C9ED10B}"/>
                </a:ext>
              </a:extLst>
            </p:cNvPr>
            <p:cNvSpPr txBox="1"/>
            <p:nvPr/>
          </p:nvSpPr>
          <p:spPr>
            <a:xfrm>
              <a:off x="4761332" y="3307062"/>
              <a:ext cx="157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Insert</a:t>
              </a:r>
              <a:r>
                <a:rPr lang="zh-CN" altLang="en-US" b="1" dirty="0"/>
                <a:t> </a:t>
              </a:r>
              <a:r>
                <a:rPr lang="en-US" altLang="zh-CN" b="1" dirty="0"/>
                <a:t>record</a:t>
              </a:r>
              <a:endParaRPr lang="en-US" b="1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A99425-C89C-BB43-8772-0B35C55A453E}"/>
              </a:ext>
            </a:extLst>
          </p:cNvPr>
          <p:cNvGrpSpPr/>
          <p:nvPr/>
        </p:nvGrpSpPr>
        <p:grpSpPr>
          <a:xfrm>
            <a:off x="4226782" y="4060273"/>
            <a:ext cx="2121369" cy="1138939"/>
            <a:chOff x="4226782" y="4060273"/>
            <a:chExt cx="2121369" cy="1138939"/>
          </a:xfrm>
        </p:grpSpPr>
        <p:cxnSp>
          <p:nvCxnSpPr>
            <p:cNvPr id="13" name="Elbow Connector 12">
              <a:extLst>
                <a:ext uri="{FF2B5EF4-FFF2-40B4-BE49-F238E27FC236}">
                  <a16:creationId xmlns:a16="http://schemas.microsoft.com/office/drawing/2014/main" id="{0A1DE990-AAA6-F549-BF02-2E86EDC984A6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V="1">
              <a:off x="4226782" y="4429606"/>
              <a:ext cx="1957631" cy="769606"/>
            </a:xfrm>
            <a:prstGeom prst="bentConnector3">
              <a:avLst>
                <a:gd name="adj1" fmla="val 27676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268346-E650-6A40-9A74-352D6F863D6E}"/>
                </a:ext>
              </a:extLst>
            </p:cNvPr>
            <p:cNvSpPr txBox="1"/>
            <p:nvPr/>
          </p:nvSpPr>
          <p:spPr>
            <a:xfrm>
              <a:off x="4679545" y="4060273"/>
              <a:ext cx="1668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Match</a:t>
              </a:r>
              <a:r>
                <a:rPr lang="zh-CN" altLang="en-US" b="1" dirty="0"/>
                <a:t> </a:t>
              </a:r>
              <a:r>
                <a:rPr lang="en-US" altLang="zh-CN" b="1" dirty="0"/>
                <a:t>&amp;</a:t>
              </a:r>
              <a:r>
                <a:rPr lang="zh-CN" altLang="en-US" b="1" dirty="0"/>
                <a:t> </a:t>
              </a:r>
              <a:r>
                <a:rPr lang="en-US" altLang="zh-CN" b="1" dirty="0"/>
                <a:t>erase</a:t>
              </a:r>
              <a:endParaRPr lang="en-US" b="1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0823A3F-8C9B-4C4F-AF6F-A652745CD98F}"/>
              </a:ext>
            </a:extLst>
          </p:cNvPr>
          <p:cNvGrpSpPr/>
          <p:nvPr/>
        </p:nvGrpSpPr>
        <p:grpSpPr>
          <a:xfrm>
            <a:off x="2136937" y="2355574"/>
            <a:ext cx="1189210" cy="464474"/>
            <a:chOff x="2136937" y="2355574"/>
            <a:chExt cx="1189210" cy="464474"/>
          </a:xfrm>
        </p:grpSpPr>
        <p:pic>
          <p:nvPicPr>
            <p:cNvPr id="15" name="Picture 2" descr="“clock clip art”的图片搜索结果">
              <a:extLst>
                <a:ext uri="{FF2B5EF4-FFF2-40B4-BE49-F238E27FC236}">
                  <a16:creationId xmlns:a16="http://schemas.microsoft.com/office/drawing/2014/main" id="{AE95EF0E-5BA1-DD45-BB8D-B31089E800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937" y="2355574"/>
              <a:ext cx="426262" cy="426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A79FA-74F4-C044-8E11-BE9DEEA0FB3E}"/>
                </a:ext>
              </a:extLst>
            </p:cNvPr>
            <p:cNvSpPr txBox="1"/>
            <p:nvPr/>
          </p:nvSpPr>
          <p:spPr>
            <a:xfrm>
              <a:off x="2534272" y="2450716"/>
              <a:ext cx="791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T=105</a:t>
              </a:r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8D2EF5-875B-C44D-9AA1-F2017228563C}"/>
              </a:ext>
            </a:extLst>
          </p:cNvPr>
          <p:cNvGrpSpPr/>
          <p:nvPr/>
        </p:nvGrpSpPr>
        <p:grpSpPr>
          <a:xfrm>
            <a:off x="2136937" y="4210972"/>
            <a:ext cx="1189210" cy="464474"/>
            <a:chOff x="2136937" y="4210972"/>
            <a:chExt cx="1189210" cy="464474"/>
          </a:xfrm>
        </p:grpSpPr>
        <p:pic>
          <p:nvPicPr>
            <p:cNvPr id="17" name="Picture 2" descr="“clock clip art”的图片搜索结果">
              <a:extLst>
                <a:ext uri="{FF2B5EF4-FFF2-40B4-BE49-F238E27FC236}">
                  <a16:creationId xmlns:a16="http://schemas.microsoft.com/office/drawing/2014/main" id="{332EBD89-3F1D-354C-88AE-889B7ACB84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937" y="4210972"/>
              <a:ext cx="426262" cy="426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501042-4CCA-F641-A2C3-783460E5E4AA}"/>
                </a:ext>
              </a:extLst>
            </p:cNvPr>
            <p:cNvSpPr txBox="1"/>
            <p:nvPr/>
          </p:nvSpPr>
          <p:spPr>
            <a:xfrm>
              <a:off x="2534272" y="4306114"/>
              <a:ext cx="791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T=125</a:t>
              </a:r>
              <a:endParaRPr lang="en-US" dirty="0"/>
            </a:p>
          </p:txBody>
        </p:sp>
      </p:grpSp>
      <p:sp>
        <p:nvSpPr>
          <p:cNvPr id="21" name="Cloud Callout 20">
            <a:extLst>
              <a:ext uri="{FF2B5EF4-FFF2-40B4-BE49-F238E27FC236}">
                <a16:creationId xmlns:a16="http://schemas.microsoft.com/office/drawing/2014/main" id="{7117BF45-D8EE-184F-8522-4484933AFC3F}"/>
              </a:ext>
            </a:extLst>
          </p:cNvPr>
          <p:cNvSpPr/>
          <p:nvPr/>
        </p:nvSpPr>
        <p:spPr>
          <a:xfrm>
            <a:off x="3641399" y="1711027"/>
            <a:ext cx="2454601" cy="922146"/>
          </a:xfrm>
          <a:prstGeom prst="cloudCallout">
            <a:avLst>
              <a:gd name="adj1" fmla="val -35195"/>
              <a:gd name="adj2" fmla="val 629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expected</a:t>
            </a:r>
            <a:r>
              <a:rPr lang="zh-CN" altLang="en-US" sz="1600" dirty="0"/>
              <a:t> </a:t>
            </a:r>
            <a:r>
              <a:rPr lang="en-US" altLang="zh-CN" sz="1600" dirty="0"/>
              <a:t>ACK:</a:t>
            </a:r>
            <a:r>
              <a:rPr lang="zh-CN" altLang="en-US" sz="1600" dirty="0"/>
              <a:t> </a:t>
            </a:r>
            <a:endParaRPr lang="en-US" altLang="zh-CN" sz="1600" dirty="0"/>
          </a:p>
          <a:p>
            <a:pPr algn="ctr"/>
            <a:r>
              <a:rPr lang="en-US" altLang="zh-CN" sz="1600" dirty="0"/>
              <a:t>SEQ</a:t>
            </a:r>
            <a:r>
              <a:rPr lang="zh-CN" altLang="en-US" sz="1600" dirty="0"/>
              <a:t> </a:t>
            </a:r>
            <a:r>
              <a:rPr lang="en-US" altLang="zh-CN" sz="1600" dirty="0"/>
              <a:t>+</a:t>
            </a:r>
            <a:r>
              <a:rPr lang="zh-CN" altLang="en-US" sz="1600" dirty="0"/>
              <a:t> </a:t>
            </a:r>
            <a:r>
              <a:rPr lang="en-US" altLang="zh-CN" sz="1600" dirty="0"/>
              <a:t>Len</a:t>
            </a:r>
            <a:endParaRPr lang="en-US" sz="16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D2DBDB-E14F-FD40-A914-14A705DD6791}"/>
              </a:ext>
            </a:extLst>
          </p:cNvPr>
          <p:cNvSpPr/>
          <p:nvPr/>
        </p:nvSpPr>
        <p:spPr>
          <a:xfrm>
            <a:off x="6254060" y="3530934"/>
            <a:ext cx="2510893" cy="33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9D7A91-4916-3242-B83A-AF773711666E}"/>
              </a:ext>
            </a:extLst>
          </p:cNvPr>
          <p:cNvSpPr/>
          <p:nvPr/>
        </p:nvSpPr>
        <p:spPr>
          <a:xfrm>
            <a:off x="6254059" y="4271179"/>
            <a:ext cx="2510893" cy="33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BA1D53-3701-5F47-9463-4962F38B0208}"/>
              </a:ext>
            </a:extLst>
          </p:cNvPr>
          <p:cNvGrpSpPr/>
          <p:nvPr/>
        </p:nvGrpSpPr>
        <p:grpSpPr>
          <a:xfrm>
            <a:off x="8984427" y="4271179"/>
            <a:ext cx="2045281" cy="369332"/>
            <a:chOff x="4194742" y="4174267"/>
            <a:chExt cx="2045281" cy="369332"/>
          </a:xfrm>
        </p:grpSpPr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3847A6F4-0375-A44C-89B9-B97ABC787D4F}"/>
                </a:ext>
              </a:extLst>
            </p:cNvPr>
            <p:cNvCxnSpPr>
              <a:cxnSpLocks/>
            </p:cNvCxnSpPr>
            <p:nvPr/>
          </p:nvCxnSpPr>
          <p:spPr>
            <a:xfrm>
              <a:off x="4194742" y="4358933"/>
              <a:ext cx="376675" cy="0"/>
            </a:xfrm>
            <a:prstGeom prst="bentConnector3">
              <a:avLst>
                <a:gd name="adj1" fmla="val 50000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D25FAD-79B8-7A4A-B795-E1DCD3404B47}"/>
                </a:ext>
              </a:extLst>
            </p:cNvPr>
            <p:cNvSpPr txBox="1"/>
            <p:nvPr/>
          </p:nvSpPr>
          <p:spPr>
            <a:xfrm>
              <a:off x="4571417" y="4174267"/>
              <a:ext cx="1668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RTT</a:t>
              </a:r>
              <a:r>
                <a:rPr lang="zh-CN" altLang="en-US" b="1" dirty="0"/>
                <a:t> </a:t>
              </a:r>
              <a:r>
                <a:rPr lang="en-US" altLang="zh-CN" b="1" dirty="0"/>
                <a:t>=</a:t>
              </a:r>
              <a:r>
                <a:rPr lang="zh-CN" altLang="en-US" b="1" dirty="0"/>
                <a:t> </a:t>
              </a:r>
              <a:r>
                <a:rPr lang="en-US" altLang="zh-CN" b="1" dirty="0"/>
                <a:t>3</a:t>
              </a:r>
              <a:endParaRPr lang="en-US" b="1" dirty="0"/>
            </a:p>
          </p:txBody>
        </p:sp>
      </p:grp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DD277F0C-4C49-3F4C-B6CF-5AFA9154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repeatCount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21" grpId="0" animBg="1"/>
      <p:bldP spid="21" grpId="1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9C735-C81C-044D-9EC2-3141C775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Challenge:</a:t>
            </a:r>
            <a:r>
              <a:rPr lang="zh-CN" altLang="en-US" dirty="0"/>
              <a:t> </a:t>
            </a:r>
            <a:r>
              <a:rPr lang="en-US" altLang="zh-CN" dirty="0"/>
              <a:t>delayed</a:t>
            </a:r>
            <a:r>
              <a:rPr lang="zh-CN" altLang="en-US" dirty="0"/>
              <a:t> </a:t>
            </a:r>
            <a:r>
              <a:rPr lang="en-US" altLang="zh-CN" dirty="0"/>
              <a:t>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318F8-B3BC-5440-868C-0FA411550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Issue</a:t>
            </a:r>
            <a:r>
              <a:rPr lang="zh-CN" altLang="en-US" dirty="0"/>
              <a:t> </a:t>
            </a:r>
            <a:r>
              <a:rPr lang="en-US" altLang="zh-CN" dirty="0"/>
              <a:t>1:</a:t>
            </a:r>
            <a:r>
              <a:rPr lang="zh-CN" altLang="en-US" dirty="0"/>
              <a:t> </a:t>
            </a:r>
            <a:r>
              <a:rPr lang="en-US" altLang="zh-CN" dirty="0"/>
              <a:t>ACK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immediate,</a:t>
            </a:r>
            <a:r>
              <a:rPr lang="zh-CN" altLang="en-US" dirty="0"/>
              <a:t> </a:t>
            </a:r>
            <a:r>
              <a:rPr lang="en-US" altLang="zh-CN" dirty="0"/>
              <a:t>might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delayed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50ms</a:t>
            </a:r>
          </a:p>
          <a:p>
            <a:r>
              <a:rPr lang="en-US" altLang="zh-CN" dirty="0"/>
              <a:t>Solution:</a:t>
            </a:r>
            <a:r>
              <a:rPr lang="zh-CN" altLang="en-US" dirty="0"/>
              <a:t> </a:t>
            </a:r>
            <a:r>
              <a:rPr lang="en-US" altLang="zh-CN" i="1" dirty="0"/>
              <a:t>heuristics</a:t>
            </a:r>
          </a:p>
          <a:p>
            <a:pPr lvl="1"/>
            <a:r>
              <a:rPr lang="en-US" altLang="zh-CN" dirty="0"/>
              <a:t>Look</a:t>
            </a:r>
            <a:r>
              <a:rPr lang="zh-CN" altLang="en-US" dirty="0"/>
              <a:t> </a:t>
            </a:r>
            <a:r>
              <a:rPr lang="en-US" altLang="zh-CN" dirty="0"/>
              <a:t>at ACKs for</a:t>
            </a:r>
            <a:r>
              <a:rPr lang="zh-CN" altLang="en-US" dirty="0"/>
              <a:t> </a:t>
            </a:r>
            <a:r>
              <a:rPr lang="en-US" altLang="zh-CN" dirty="0"/>
              <a:t>MTU-sized</a:t>
            </a:r>
            <a:r>
              <a:rPr lang="zh-CN" altLang="en-US" dirty="0"/>
              <a:t> </a:t>
            </a:r>
            <a:r>
              <a:rPr lang="en-US" altLang="zh-CN" dirty="0"/>
              <a:t>packets,</a:t>
            </a:r>
            <a:r>
              <a:rPr lang="zh-CN" altLang="en-US" dirty="0"/>
              <a:t> </a:t>
            </a:r>
            <a:r>
              <a:rPr lang="en-US" altLang="zh-CN" dirty="0"/>
              <a:t>likely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experiencing</a:t>
            </a:r>
            <a:r>
              <a:rPr lang="zh-CN" altLang="en-US" dirty="0"/>
              <a:t> </a:t>
            </a:r>
            <a:r>
              <a:rPr lang="en-US" altLang="zh-CN" dirty="0"/>
              <a:t>delay</a:t>
            </a:r>
            <a:endParaRPr lang="en-US" dirty="0"/>
          </a:p>
          <a:p>
            <a:pPr lvl="1"/>
            <a:endParaRPr lang="en-US" dirty="0"/>
          </a:p>
          <a:p>
            <a:r>
              <a:rPr lang="en-US" altLang="zh-CN" dirty="0"/>
              <a:t>Issue</a:t>
            </a:r>
            <a:r>
              <a:rPr lang="zh-CN" altLang="en-US" dirty="0"/>
              <a:t> </a:t>
            </a:r>
            <a:r>
              <a:rPr lang="en-US" altLang="zh-CN" dirty="0"/>
              <a:t>2:</a:t>
            </a:r>
            <a:r>
              <a:rPr lang="zh-CN" altLang="en-US" dirty="0"/>
              <a:t> </a:t>
            </a:r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packets</a:t>
            </a:r>
            <a:r>
              <a:rPr lang="zh-CN" altLang="en-US" dirty="0"/>
              <a:t> </a:t>
            </a:r>
            <a:r>
              <a:rPr lang="en-US" altLang="zh-CN" dirty="0"/>
              <a:t>never</a:t>
            </a:r>
            <a:r>
              <a:rPr lang="zh-CN" altLang="en-US" dirty="0"/>
              <a:t> </a:t>
            </a:r>
            <a:r>
              <a:rPr lang="en-US" altLang="zh-CN" dirty="0"/>
              <a:t>receive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ACK</a:t>
            </a:r>
          </a:p>
          <a:p>
            <a:r>
              <a:rPr lang="en-US" altLang="zh-CN" dirty="0"/>
              <a:t>Solution:</a:t>
            </a:r>
            <a:r>
              <a:rPr lang="zh-CN" altLang="en-US" dirty="0"/>
              <a:t> </a:t>
            </a:r>
            <a:r>
              <a:rPr lang="en-US" altLang="zh-CN" i="1" dirty="0"/>
              <a:t>lazy-expiration of</a:t>
            </a:r>
            <a:r>
              <a:rPr lang="zh-CN" altLang="en-US" i="1" dirty="0"/>
              <a:t> </a:t>
            </a:r>
            <a:r>
              <a:rPr lang="en-US" altLang="zh-CN" i="1" dirty="0"/>
              <a:t>entries</a:t>
            </a:r>
          </a:p>
          <a:p>
            <a:pPr lvl="1"/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entry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considered</a:t>
            </a:r>
            <a:r>
              <a:rPr lang="zh-CN" altLang="en-US" dirty="0"/>
              <a:t> </a:t>
            </a:r>
            <a:r>
              <a:rPr lang="en-US" altLang="zh-CN" dirty="0"/>
              <a:t>timed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n-US" altLang="zh-CN" b="1" i="1" dirty="0">
                <a:solidFill>
                  <a:schemeClr val="accent2">
                    <a:lumMod val="75000"/>
                  </a:schemeClr>
                </a:solidFill>
              </a:rPr>
              <a:t>timestamp</a:t>
            </a:r>
            <a:r>
              <a:rPr lang="zh-CN" alt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b="1" i="1" dirty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zh-CN" alt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b="1" i="1" dirty="0">
                <a:solidFill>
                  <a:schemeClr val="accent2">
                    <a:lumMod val="75000"/>
                  </a:schemeClr>
                </a:solidFill>
              </a:rPr>
              <a:t>too</a:t>
            </a:r>
            <a:r>
              <a:rPr lang="zh-CN" altLang="en-US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b="1" i="1" dirty="0">
                <a:solidFill>
                  <a:schemeClr val="accent2">
                    <a:lumMod val="75000"/>
                  </a:schemeClr>
                </a:solidFill>
              </a:rPr>
              <a:t>old</a:t>
            </a:r>
          </a:p>
          <a:p>
            <a:pPr lvl="1"/>
            <a:r>
              <a:rPr lang="en-US" altLang="zh-CN" dirty="0"/>
              <a:t>Upon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  <a:r>
              <a:rPr lang="zh-CN" altLang="en-US" dirty="0"/>
              <a:t> </a:t>
            </a:r>
            <a:r>
              <a:rPr lang="en-US" altLang="zh-CN" dirty="0"/>
              <a:t>insertion,</a:t>
            </a:r>
            <a:r>
              <a:rPr lang="zh-CN" altLang="en-US" dirty="0"/>
              <a:t> </a:t>
            </a:r>
            <a:r>
              <a:rPr lang="en-US" altLang="zh-CN" dirty="0"/>
              <a:t>check</a:t>
            </a:r>
            <a:r>
              <a:rPr lang="zh-CN" altLang="en-US" dirty="0"/>
              <a:t> </a:t>
            </a:r>
            <a:r>
              <a:rPr lang="en-US" altLang="zh-CN" dirty="0"/>
              <a:t>timestamp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erase</a:t>
            </a:r>
            <a:r>
              <a:rPr lang="zh-CN" altLang="en-US" dirty="0"/>
              <a:t> </a:t>
            </a:r>
            <a:r>
              <a:rPr lang="en-US" altLang="zh-CN" dirty="0"/>
              <a:t>old</a:t>
            </a:r>
            <a:r>
              <a:rPr lang="zh-CN" altLang="en-US" dirty="0"/>
              <a:t> </a:t>
            </a:r>
            <a:r>
              <a:rPr lang="en-US" altLang="zh-CN" dirty="0"/>
              <a:t>entry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74CFC-E565-1B49-85FE-D3040B94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FAF8-D280-4E44-8FA0-B194BE66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Multi-stage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F7E3D-FACE-9846-8384-CB8E0C2B0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59" y="5663071"/>
            <a:ext cx="6917584" cy="1042703"/>
          </a:xfrm>
        </p:spPr>
        <p:txBody>
          <a:bodyPr>
            <a:normAutofit/>
          </a:bodyPr>
          <a:lstStyle/>
          <a:p>
            <a:r>
              <a:rPr lang="en-US" altLang="zh-CN" dirty="0"/>
              <a:t>Per-stage</a:t>
            </a:r>
            <a:r>
              <a:rPr lang="zh-CN" altLang="en-US" dirty="0"/>
              <a:t> </a:t>
            </a:r>
            <a:r>
              <a:rPr lang="en-US" altLang="zh-CN" dirty="0"/>
              <a:t>random</a:t>
            </a:r>
            <a:r>
              <a:rPr lang="zh-CN" altLang="en-US" dirty="0"/>
              <a:t> </a:t>
            </a:r>
            <a:r>
              <a:rPr lang="en-US" altLang="zh-CN" dirty="0"/>
              <a:t>hash</a:t>
            </a:r>
            <a:r>
              <a:rPr lang="zh-CN" altLang="en-US" dirty="0"/>
              <a:t> </a:t>
            </a:r>
            <a:r>
              <a:rPr lang="en-US" altLang="zh-CN" dirty="0"/>
              <a:t>functions</a:t>
            </a:r>
          </a:p>
          <a:p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chances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sidestep</a:t>
            </a:r>
            <a:r>
              <a:rPr lang="zh-CN" altLang="en-US" dirty="0"/>
              <a:t> </a:t>
            </a:r>
            <a:r>
              <a:rPr lang="en-US" altLang="zh-CN" dirty="0"/>
              <a:t>hash</a:t>
            </a:r>
            <a:r>
              <a:rPr lang="zh-CN" altLang="en-US" dirty="0"/>
              <a:t> </a:t>
            </a:r>
            <a:r>
              <a:rPr lang="en-US" altLang="zh-CN" dirty="0"/>
              <a:t>collisions</a:t>
            </a:r>
          </a:p>
          <a:p>
            <a:endParaRPr lang="en-US" dirty="0"/>
          </a:p>
        </p:txBody>
      </p:sp>
      <p:sp>
        <p:nvSpPr>
          <p:cNvPr id="21" name="Bent Arrow 20">
            <a:extLst>
              <a:ext uri="{FF2B5EF4-FFF2-40B4-BE49-F238E27FC236}">
                <a16:creationId xmlns:a16="http://schemas.microsoft.com/office/drawing/2014/main" id="{6959422F-9101-0E41-AF8D-B447B231B0CB}"/>
              </a:ext>
            </a:extLst>
          </p:cNvPr>
          <p:cNvSpPr/>
          <p:nvPr/>
        </p:nvSpPr>
        <p:spPr>
          <a:xfrm flipV="1">
            <a:off x="3929416" y="2717134"/>
            <a:ext cx="229889" cy="1730649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F00DA4C-EB18-024B-A733-F21527215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781372"/>
              </p:ext>
            </p:extLst>
          </p:nvPr>
        </p:nvGraphicFramePr>
        <p:xfrm>
          <a:off x="4159306" y="2827154"/>
          <a:ext cx="559167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10">
                  <a:extLst>
                    <a:ext uri="{9D8B030D-6E8A-4147-A177-3AD203B41FA5}">
                      <a16:colId xmlns:a16="http://schemas.microsoft.com/office/drawing/2014/main" val="607310004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927636325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1826853759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2874472518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3445206222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2569007758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2908903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09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83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97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4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53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82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03432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885DE257-9079-3E47-ADEE-6DE858034BAB}"/>
              </a:ext>
            </a:extLst>
          </p:cNvPr>
          <p:cNvGrpSpPr/>
          <p:nvPr/>
        </p:nvGrpSpPr>
        <p:grpSpPr>
          <a:xfrm>
            <a:off x="403585" y="3451706"/>
            <a:ext cx="2108567" cy="1103764"/>
            <a:chOff x="403585" y="3451706"/>
            <a:chExt cx="2108567" cy="1103764"/>
          </a:xfrm>
        </p:grpSpPr>
        <p:sp>
          <p:nvSpPr>
            <p:cNvPr id="23" name="Notched Right Arrow 22">
              <a:extLst>
                <a:ext uri="{FF2B5EF4-FFF2-40B4-BE49-F238E27FC236}">
                  <a16:creationId xmlns:a16="http://schemas.microsoft.com/office/drawing/2014/main" id="{F251B00D-DC41-6341-992E-09CC101FB749}"/>
                </a:ext>
              </a:extLst>
            </p:cNvPr>
            <p:cNvSpPr/>
            <p:nvPr/>
          </p:nvSpPr>
          <p:spPr>
            <a:xfrm rot="12600000">
              <a:off x="403585" y="3451706"/>
              <a:ext cx="1058476" cy="438119"/>
            </a:xfrm>
            <a:prstGeom prst="notched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373D2765-22E2-FC43-B6CD-11BE5182845E}"/>
                </a:ext>
              </a:extLst>
            </p:cNvPr>
            <p:cNvSpPr/>
            <p:nvPr/>
          </p:nvSpPr>
          <p:spPr>
            <a:xfrm>
              <a:off x="792695" y="3545376"/>
              <a:ext cx="1719457" cy="785991"/>
            </a:xfrm>
            <a:prstGeom prst="cube">
              <a:avLst>
                <a:gd name="adj" fmla="val 103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400" b="1" dirty="0"/>
                <a:t>Outgoing</a:t>
              </a:r>
              <a:r>
                <a:rPr lang="zh-CN" altLang="en-US" sz="2400" b="1" dirty="0"/>
                <a:t> </a:t>
              </a:r>
              <a:r>
                <a:rPr lang="en-US" altLang="zh-CN" sz="2400" b="1" dirty="0"/>
                <a:t>Packet</a:t>
              </a:r>
              <a:endParaRPr lang="en-US" sz="2400" b="1" dirty="0"/>
            </a:p>
          </p:txBody>
        </p:sp>
        <p:sp>
          <p:nvSpPr>
            <p:cNvPr id="25" name="Notched Right Arrow 24">
              <a:extLst>
                <a:ext uri="{FF2B5EF4-FFF2-40B4-BE49-F238E27FC236}">
                  <a16:creationId xmlns:a16="http://schemas.microsoft.com/office/drawing/2014/main" id="{3F833D27-7D05-8149-8D53-5CBF9A67870E}"/>
                </a:ext>
              </a:extLst>
            </p:cNvPr>
            <p:cNvSpPr/>
            <p:nvPr/>
          </p:nvSpPr>
          <p:spPr>
            <a:xfrm rot="19800000">
              <a:off x="588590" y="4117351"/>
              <a:ext cx="531192" cy="438119"/>
            </a:xfrm>
            <a:prstGeom prst="notched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1A20E0C-FD29-D846-A988-E8F53E5764BC}"/>
              </a:ext>
            </a:extLst>
          </p:cNvPr>
          <p:cNvGrpSpPr/>
          <p:nvPr/>
        </p:nvGrpSpPr>
        <p:grpSpPr>
          <a:xfrm>
            <a:off x="2430676" y="3644569"/>
            <a:ext cx="1741169" cy="862537"/>
            <a:chOff x="2430676" y="3644569"/>
            <a:chExt cx="1741169" cy="862537"/>
          </a:xfrm>
        </p:grpSpPr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15CA95EF-48BA-824B-9B5E-DB8CDB389097}"/>
                </a:ext>
              </a:extLst>
            </p:cNvPr>
            <p:cNvCxnSpPr>
              <a:cxnSpLocks/>
              <a:stCxn id="24" idx="4"/>
            </p:cNvCxnSpPr>
            <p:nvPr/>
          </p:nvCxnSpPr>
          <p:spPr>
            <a:xfrm>
              <a:off x="2430676" y="3979109"/>
              <a:ext cx="1738987" cy="527997"/>
            </a:xfrm>
            <a:prstGeom prst="bentConnector3">
              <a:avLst>
                <a:gd name="adj1" fmla="val 79776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BD8615-2E2B-3045-9C13-CF3B827A435F}"/>
                </a:ext>
              </a:extLst>
            </p:cNvPr>
            <p:cNvSpPr txBox="1"/>
            <p:nvPr/>
          </p:nvSpPr>
          <p:spPr>
            <a:xfrm>
              <a:off x="2450720" y="3644569"/>
              <a:ext cx="17211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/>
                <a:t>Insert</a:t>
              </a:r>
              <a:r>
                <a:rPr lang="zh-CN" altLang="en-US" sz="2000" b="1" dirty="0"/>
                <a:t> </a:t>
              </a:r>
              <a:r>
                <a:rPr lang="en-US" altLang="zh-CN" sz="2000" b="1" dirty="0"/>
                <a:t>record</a:t>
              </a:r>
              <a:endParaRPr lang="en-US" sz="2000" b="1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F633523-A8E2-E749-A4B1-0C22261C27A7}"/>
              </a:ext>
            </a:extLst>
          </p:cNvPr>
          <p:cNvSpPr txBox="1"/>
          <p:nvPr/>
        </p:nvSpPr>
        <p:spPr>
          <a:xfrm>
            <a:off x="4172398" y="1976653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eACK</a:t>
            </a:r>
            <a:r>
              <a:rPr lang="en-US" altLang="zh-CN" sz="2400" dirty="0"/>
              <a:t>)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73EFDA-1BF3-6C42-A1D1-4E86EE519A35}"/>
              </a:ext>
            </a:extLst>
          </p:cNvPr>
          <p:cNvSpPr txBox="1"/>
          <p:nvPr/>
        </p:nvSpPr>
        <p:spPr>
          <a:xfrm>
            <a:off x="5656613" y="2347800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3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eACK</a:t>
            </a:r>
            <a:r>
              <a:rPr lang="en-US" altLang="zh-CN" sz="2400" dirty="0"/>
              <a:t>)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AFB158-5A06-4141-AD43-3FD7B007C686}"/>
              </a:ext>
            </a:extLst>
          </p:cNvPr>
          <p:cNvSpPr txBox="1"/>
          <p:nvPr/>
        </p:nvSpPr>
        <p:spPr>
          <a:xfrm>
            <a:off x="7140828" y="1976653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4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eACK</a:t>
            </a:r>
            <a:r>
              <a:rPr lang="en-US" altLang="zh-CN" sz="2400" dirty="0"/>
              <a:t>)</a:t>
            </a:r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8293E2-6334-0542-9E57-787BF220C9C5}"/>
              </a:ext>
            </a:extLst>
          </p:cNvPr>
          <p:cNvSpPr txBox="1"/>
          <p:nvPr/>
        </p:nvSpPr>
        <p:spPr>
          <a:xfrm>
            <a:off x="2686652" y="2347800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eACK</a:t>
            </a:r>
            <a:r>
              <a:rPr lang="en-US" altLang="zh-CN" sz="2400" dirty="0"/>
              <a:t>)</a:t>
            </a:r>
            <a:endParaRPr lang="en-US" sz="2400" dirty="0"/>
          </a:p>
        </p:txBody>
      </p:sp>
      <p:sp>
        <p:nvSpPr>
          <p:cNvPr id="32" name="Bent Arrow 31">
            <a:extLst>
              <a:ext uri="{FF2B5EF4-FFF2-40B4-BE49-F238E27FC236}">
                <a16:creationId xmlns:a16="http://schemas.microsoft.com/office/drawing/2014/main" id="{201EA830-5A89-FC4B-A8BC-CAC97BC3CAB0}"/>
              </a:ext>
            </a:extLst>
          </p:cNvPr>
          <p:cNvSpPr/>
          <p:nvPr/>
        </p:nvSpPr>
        <p:spPr>
          <a:xfrm flipV="1">
            <a:off x="5426729" y="2386622"/>
            <a:ext cx="229889" cy="1648376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>
            <a:extLst>
              <a:ext uri="{FF2B5EF4-FFF2-40B4-BE49-F238E27FC236}">
                <a16:creationId xmlns:a16="http://schemas.microsoft.com/office/drawing/2014/main" id="{A8C11DA2-D42D-BE4B-B0C5-26FFF7578DBB}"/>
              </a:ext>
            </a:extLst>
          </p:cNvPr>
          <p:cNvSpPr/>
          <p:nvPr/>
        </p:nvSpPr>
        <p:spPr>
          <a:xfrm flipV="1">
            <a:off x="6923592" y="2717130"/>
            <a:ext cx="240247" cy="1730650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ent Arrow 33">
            <a:extLst>
              <a:ext uri="{FF2B5EF4-FFF2-40B4-BE49-F238E27FC236}">
                <a16:creationId xmlns:a16="http://schemas.microsoft.com/office/drawing/2014/main" id="{46FCE660-2D2A-7844-BF08-61D4B043715B}"/>
              </a:ext>
            </a:extLst>
          </p:cNvPr>
          <p:cNvSpPr/>
          <p:nvPr/>
        </p:nvSpPr>
        <p:spPr>
          <a:xfrm flipV="1">
            <a:off x="8420905" y="2347799"/>
            <a:ext cx="229889" cy="2489742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B55E62C6-12F9-B943-9107-00BD4F881667}"/>
              </a:ext>
            </a:extLst>
          </p:cNvPr>
          <p:cNvCxnSpPr>
            <a:cxnSpLocks/>
          </p:cNvCxnSpPr>
          <p:nvPr/>
        </p:nvCxnSpPr>
        <p:spPr>
          <a:xfrm flipV="1">
            <a:off x="5222764" y="4125094"/>
            <a:ext cx="433850" cy="382012"/>
          </a:xfrm>
          <a:prstGeom prst="bentConnector3">
            <a:avLst>
              <a:gd name="adj1" fmla="val 12649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4BBB2736-1BA7-2448-BCAA-A52310FB2AD6}"/>
              </a:ext>
            </a:extLst>
          </p:cNvPr>
          <p:cNvCxnSpPr>
            <a:cxnSpLocks/>
          </p:cNvCxnSpPr>
          <p:nvPr/>
        </p:nvCxnSpPr>
        <p:spPr>
          <a:xfrm>
            <a:off x="6764364" y="4125094"/>
            <a:ext cx="399475" cy="382012"/>
          </a:xfrm>
          <a:prstGeom prst="bentConnector3">
            <a:avLst>
              <a:gd name="adj1" fmla="val 15230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44123762-D3DA-2040-8153-5BFACCADEB20}"/>
              </a:ext>
            </a:extLst>
          </p:cNvPr>
          <p:cNvCxnSpPr>
            <a:cxnSpLocks/>
          </p:cNvCxnSpPr>
          <p:nvPr/>
        </p:nvCxnSpPr>
        <p:spPr>
          <a:xfrm>
            <a:off x="8262893" y="4507106"/>
            <a:ext cx="399475" cy="382012"/>
          </a:xfrm>
          <a:prstGeom prst="bentConnector3">
            <a:avLst>
              <a:gd name="adj1" fmla="val 15230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Cloud Callout 37">
            <a:extLst>
              <a:ext uri="{FF2B5EF4-FFF2-40B4-BE49-F238E27FC236}">
                <a16:creationId xmlns:a16="http://schemas.microsoft.com/office/drawing/2014/main" id="{662E0F45-DB7F-5742-B346-B390B3AF133E}"/>
              </a:ext>
            </a:extLst>
          </p:cNvPr>
          <p:cNvSpPr/>
          <p:nvPr/>
        </p:nvSpPr>
        <p:spPr>
          <a:xfrm>
            <a:off x="2025975" y="2827153"/>
            <a:ext cx="1750662" cy="609369"/>
          </a:xfrm>
          <a:prstGeom prst="cloudCallout">
            <a:avLst>
              <a:gd name="adj1" fmla="val -43853"/>
              <a:gd name="adj2" fmla="val 667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</a:t>
            </a:r>
            <a:r>
              <a:rPr lang="en-US" dirty="0"/>
              <a:t>low</a:t>
            </a:r>
            <a:r>
              <a:rPr lang="zh-CN" altLang="en-US" dirty="0"/>
              <a:t> </a:t>
            </a:r>
            <a:r>
              <a:rPr lang="en-US" altLang="zh-CN" dirty="0"/>
              <a:t>id:</a:t>
            </a:r>
            <a:r>
              <a:rPr lang="zh-CN" altLang="en-US" dirty="0"/>
              <a:t> *</a:t>
            </a:r>
            <a:endParaRPr lang="en-US" altLang="zh-CN" dirty="0"/>
          </a:p>
          <a:p>
            <a:pPr algn="ctr"/>
            <a:r>
              <a:rPr lang="en-US" altLang="zh-CN" dirty="0" err="1"/>
              <a:t>eACK</a:t>
            </a:r>
            <a:r>
              <a:rPr lang="en-US" altLang="zh-CN" dirty="0"/>
              <a:t>:</a:t>
            </a:r>
            <a:r>
              <a:rPr lang="zh-CN" altLang="en-US" dirty="0"/>
              <a:t> ***</a:t>
            </a:r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D88C90-13EB-0042-8FC5-E0EDB94AE8F4}"/>
              </a:ext>
            </a:extLst>
          </p:cNvPr>
          <p:cNvGrpSpPr/>
          <p:nvPr/>
        </p:nvGrpSpPr>
        <p:grpSpPr>
          <a:xfrm>
            <a:off x="860580" y="2972048"/>
            <a:ext cx="1189210" cy="464474"/>
            <a:chOff x="2136937" y="2355574"/>
            <a:chExt cx="1189210" cy="464474"/>
          </a:xfrm>
        </p:grpSpPr>
        <p:pic>
          <p:nvPicPr>
            <p:cNvPr id="41" name="Picture 2" descr="“clock clip art”的图片搜索结果">
              <a:extLst>
                <a:ext uri="{FF2B5EF4-FFF2-40B4-BE49-F238E27FC236}">
                  <a16:creationId xmlns:a16="http://schemas.microsoft.com/office/drawing/2014/main" id="{62C8AF13-E24F-404A-9712-A97916D0ED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937" y="2355574"/>
              <a:ext cx="426262" cy="426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21FCA7-3466-E640-AEA1-00F6B172105F}"/>
                </a:ext>
              </a:extLst>
            </p:cNvPr>
            <p:cNvSpPr txBox="1"/>
            <p:nvPr/>
          </p:nvSpPr>
          <p:spPr>
            <a:xfrm>
              <a:off x="2534272" y="2450716"/>
              <a:ext cx="791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T=</a:t>
              </a:r>
              <a:r>
                <a:rPr lang="zh-CN" altLang="en-US" dirty="0"/>
                <a:t>*</a:t>
              </a:r>
              <a:endParaRPr lang="en-US" dirty="0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6B3F316-509A-564A-9575-18B43827AEB7}"/>
              </a:ext>
            </a:extLst>
          </p:cNvPr>
          <p:cNvSpPr/>
          <p:nvPr/>
        </p:nvSpPr>
        <p:spPr>
          <a:xfrm>
            <a:off x="8725595" y="4682710"/>
            <a:ext cx="97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Inserted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90AE8A-A3D5-D749-82BD-07F140F56AC2}"/>
              </a:ext>
            </a:extLst>
          </p:cNvPr>
          <p:cNvSpPr txBox="1"/>
          <p:nvPr/>
        </p:nvSpPr>
        <p:spPr>
          <a:xfrm>
            <a:off x="11201400" y="52360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 47">
            <a:extLst>
              <a:ext uri="{FF2B5EF4-FFF2-40B4-BE49-F238E27FC236}">
                <a16:creationId xmlns:a16="http://schemas.microsoft.com/office/drawing/2014/main" id="{A6A70B78-A425-674C-917D-42D48723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96296E-6 L 0.63529 0.1796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8" y="898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73737 0.2963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62" y="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8" grpId="0" animBg="1"/>
      <p:bldP spid="38" grpId="1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FAF8-D280-4E44-8FA0-B194BE66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Multi-stage 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F7E3D-FACE-9846-8384-CB8E0C2B0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59" y="5663071"/>
            <a:ext cx="6917584" cy="1042703"/>
          </a:xfrm>
        </p:spPr>
        <p:txBody>
          <a:bodyPr>
            <a:normAutofit/>
          </a:bodyPr>
          <a:lstStyle/>
          <a:p>
            <a:r>
              <a:rPr lang="en-US" altLang="zh-CN" dirty="0"/>
              <a:t>Check</a:t>
            </a:r>
            <a:r>
              <a:rPr lang="zh-CN" altLang="en-US" dirty="0"/>
              <a:t> </a:t>
            </a:r>
            <a:r>
              <a:rPr lang="en-US" altLang="zh-CN" dirty="0"/>
              <a:t>every</a:t>
            </a:r>
            <a:r>
              <a:rPr lang="zh-CN" altLang="en-US" dirty="0"/>
              <a:t> </a:t>
            </a:r>
            <a:r>
              <a:rPr lang="en-US" altLang="zh-CN" dirty="0"/>
              <a:t>stage,</a:t>
            </a:r>
            <a:r>
              <a:rPr lang="zh-CN" altLang="en-US" dirty="0"/>
              <a:t> </a:t>
            </a:r>
            <a:r>
              <a:rPr lang="en-US" altLang="zh-CN" dirty="0"/>
              <a:t>until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found</a:t>
            </a: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21" name="Bent Arrow 20">
            <a:extLst>
              <a:ext uri="{FF2B5EF4-FFF2-40B4-BE49-F238E27FC236}">
                <a16:creationId xmlns:a16="http://schemas.microsoft.com/office/drawing/2014/main" id="{6959422F-9101-0E41-AF8D-B447B231B0CB}"/>
              </a:ext>
            </a:extLst>
          </p:cNvPr>
          <p:cNvSpPr/>
          <p:nvPr/>
        </p:nvSpPr>
        <p:spPr>
          <a:xfrm flipV="1">
            <a:off x="3929416" y="2717134"/>
            <a:ext cx="229889" cy="1730649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F00DA4C-EB18-024B-A733-F21527215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74916"/>
              </p:ext>
            </p:extLst>
          </p:nvPr>
        </p:nvGraphicFramePr>
        <p:xfrm>
          <a:off x="4159306" y="2827154"/>
          <a:ext cx="559167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10">
                  <a:extLst>
                    <a:ext uri="{9D8B030D-6E8A-4147-A177-3AD203B41FA5}">
                      <a16:colId xmlns:a16="http://schemas.microsoft.com/office/drawing/2014/main" val="607310004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927636325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1826853759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2874472518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3445206222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2569007758"/>
                    </a:ext>
                  </a:extLst>
                </a:gridCol>
                <a:gridCol w="1071010">
                  <a:extLst>
                    <a:ext uri="{9D8B030D-6E8A-4147-A177-3AD203B41FA5}">
                      <a16:colId xmlns:a16="http://schemas.microsoft.com/office/drawing/2014/main" val="2908903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Stage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altLang="zh-CN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099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83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97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4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Expired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53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82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Occupied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03432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885DE257-9079-3E47-ADEE-6DE858034BAB}"/>
              </a:ext>
            </a:extLst>
          </p:cNvPr>
          <p:cNvGrpSpPr/>
          <p:nvPr/>
        </p:nvGrpSpPr>
        <p:grpSpPr>
          <a:xfrm>
            <a:off x="399030" y="3329315"/>
            <a:ext cx="2113122" cy="1255258"/>
            <a:chOff x="399030" y="3329315"/>
            <a:chExt cx="2113122" cy="1255258"/>
          </a:xfrm>
        </p:grpSpPr>
        <p:sp>
          <p:nvSpPr>
            <p:cNvPr id="25" name="Notched Right Arrow 24">
              <a:extLst>
                <a:ext uri="{FF2B5EF4-FFF2-40B4-BE49-F238E27FC236}">
                  <a16:creationId xmlns:a16="http://schemas.microsoft.com/office/drawing/2014/main" id="{3F833D27-7D05-8149-8D53-5CBF9A67870E}"/>
                </a:ext>
              </a:extLst>
            </p:cNvPr>
            <p:cNvSpPr/>
            <p:nvPr/>
          </p:nvSpPr>
          <p:spPr>
            <a:xfrm rot="9000000">
              <a:off x="479973" y="4146454"/>
              <a:ext cx="647607" cy="438119"/>
            </a:xfrm>
            <a:prstGeom prst="notched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373D2765-22E2-FC43-B6CD-11BE5182845E}"/>
                </a:ext>
              </a:extLst>
            </p:cNvPr>
            <p:cNvSpPr/>
            <p:nvPr/>
          </p:nvSpPr>
          <p:spPr>
            <a:xfrm>
              <a:off x="792695" y="3545376"/>
              <a:ext cx="1719457" cy="785991"/>
            </a:xfrm>
            <a:prstGeom prst="cube">
              <a:avLst>
                <a:gd name="adj" fmla="val 10366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400" b="1" dirty="0"/>
                <a:t>Incoming</a:t>
              </a:r>
              <a:r>
                <a:rPr lang="zh-CN" altLang="en-US" sz="2400" b="1" dirty="0"/>
                <a:t> </a:t>
              </a:r>
              <a:r>
                <a:rPr lang="en-US" altLang="zh-CN" sz="2400" b="1" dirty="0"/>
                <a:t>Packet</a:t>
              </a:r>
              <a:endParaRPr lang="en-US" sz="2400" b="1" dirty="0"/>
            </a:p>
          </p:txBody>
        </p:sp>
        <p:sp>
          <p:nvSpPr>
            <p:cNvPr id="23" name="Notched Right Arrow 22">
              <a:extLst>
                <a:ext uri="{FF2B5EF4-FFF2-40B4-BE49-F238E27FC236}">
                  <a16:creationId xmlns:a16="http://schemas.microsoft.com/office/drawing/2014/main" id="{F251B00D-DC41-6341-992E-09CC101FB749}"/>
                </a:ext>
              </a:extLst>
            </p:cNvPr>
            <p:cNvSpPr/>
            <p:nvPr/>
          </p:nvSpPr>
          <p:spPr>
            <a:xfrm rot="1800000">
              <a:off x="399030" y="3329315"/>
              <a:ext cx="643608" cy="438119"/>
            </a:xfrm>
            <a:prstGeom prst="notched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1A20E0C-FD29-D846-A988-E8F53E5764BC}"/>
              </a:ext>
            </a:extLst>
          </p:cNvPr>
          <p:cNvGrpSpPr/>
          <p:nvPr/>
        </p:nvGrpSpPr>
        <p:grpSpPr>
          <a:xfrm>
            <a:off x="2430676" y="3644569"/>
            <a:ext cx="1741169" cy="862537"/>
            <a:chOff x="2430676" y="3644569"/>
            <a:chExt cx="1741169" cy="862537"/>
          </a:xfrm>
        </p:grpSpPr>
        <p:cxnSp>
          <p:nvCxnSpPr>
            <p:cNvPr id="26" name="Elbow Connector 25">
              <a:extLst>
                <a:ext uri="{FF2B5EF4-FFF2-40B4-BE49-F238E27FC236}">
                  <a16:creationId xmlns:a16="http://schemas.microsoft.com/office/drawing/2014/main" id="{15CA95EF-48BA-824B-9B5E-DB8CDB389097}"/>
                </a:ext>
              </a:extLst>
            </p:cNvPr>
            <p:cNvCxnSpPr>
              <a:cxnSpLocks/>
              <a:stCxn id="24" idx="4"/>
            </p:cNvCxnSpPr>
            <p:nvPr/>
          </p:nvCxnSpPr>
          <p:spPr>
            <a:xfrm>
              <a:off x="2430676" y="3979109"/>
              <a:ext cx="1738987" cy="527997"/>
            </a:xfrm>
            <a:prstGeom prst="bentConnector3">
              <a:avLst>
                <a:gd name="adj1" fmla="val 79776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BD8615-2E2B-3045-9C13-CF3B827A435F}"/>
                </a:ext>
              </a:extLst>
            </p:cNvPr>
            <p:cNvSpPr txBox="1"/>
            <p:nvPr/>
          </p:nvSpPr>
          <p:spPr>
            <a:xfrm>
              <a:off x="2450720" y="3644569"/>
              <a:ext cx="17211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/>
                <a:t>Query</a:t>
              </a:r>
              <a:r>
                <a:rPr lang="zh-CN" altLang="en-US" sz="2000" b="1" dirty="0"/>
                <a:t> </a:t>
              </a:r>
              <a:r>
                <a:rPr lang="en-US" altLang="zh-CN" sz="2000" b="1" dirty="0"/>
                <a:t>record</a:t>
              </a:r>
              <a:endParaRPr lang="en-US" sz="2000" b="1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F633523-A8E2-E749-A4B1-0C22261C27A7}"/>
              </a:ext>
            </a:extLst>
          </p:cNvPr>
          <p:cNvSpPr txBox="1"/>
          <p:nvPr/>
        </p:nvSpPr>
        <p:spPr>
          <a:xfrm>
            <a:off x="4172398" y="1976653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/>
              <a:t>ACK)</a:t>
            </a:r>
            <a:endParaRPr lang="en-US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73EFDA-1BF3-6C42-A1D1-4E86EE519A35}"/>
              </a:ext>
            </a:extLst>
          </p:cNvPr>
          <p:cNvSpPr txBox="1"/>
          <p:nvPr/>
        </p:nvSpPr>
        <p:spPr>
          <a:xfrm>
            <a:off x="5656613" y="2347800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3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/>
              <a:t>ACK)</a:t>
            </a:r>
            <a:endParaRPr lang="en-US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AFB158-5A06-4141-AD43-3FD7B007C686}"/>
              </a:ext>
            </a:extLst>
          </p:cNvPr>
          <p:cNvSpPr txBox="1"/>
          <p:nvPr/>
        </p:nvSpPr>
        <p:spPr>
          <a:xfrm>
            <a:off x="7140828" y="1976653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4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/>
              <a:t>ACK)</a:t>
            </a:r>
            <a:endParaRPr lang="en-US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8293E2-6334-0542-9E57-787BF220C9C5}"/>
              </a:ext>
            </a:extLst>
          </p:cNvPr>
          <p:cNvSpPr txBox="1"/>
          <p:nvPr/>
        </p:nvSpPr>
        <p:spPr>
          <a:xfrm>
            <a:off x="2686652" y="2347800"/>
            <a:ext cx="25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h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(fid,</a:t>
            </a:r>
            <a:r>
              <a:rPr lang="zh-CN" altLang="en-US" sz="2400" dirty="0"/>
              <a:t> </a:t>
            </a:r>
            <a:r>
              <a:rPr lang="en-US" altLang="zh-CN" sz="2400" dirty="0"/>
              <a:t>ACK)</a:t>
            </a:r>
            <a:endParaRPr lang="en-US" sz="2400" dirty="0"/>
          </a:p>
        </p:txBody>
      </p:sp>
      <p:sp>
        <p:nvSpPr>
          <p:cNvPr id="32" name="Bent Arrow 31">
            <a:extLst>
              <a:ext uri="{FF2B5EF4-FFF2-40B4-BE49-F238E27FC236}">
                <a16:creationId xmlns:a16="http://schemas.microsoft.com/office/drawing/2014/main" id="{201EA830-5A89-FC4B-A8BC-CAC97BC3CAB0}"/>
              </a:ext>
            </a:extLst>
          </p:cNvPr>
          <p:cNvSpPr/>
          <p:nvPr/>
        </p:nvSpPr>
        <p:spPr>
          <a:xfrm flipV="1">
            <a:off x="5426729" y="2386622"/>
            <a:ext cx="229889" cy="1648376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>
            <a:extLst>
              <a:ext uri="{FF2B5EF4-FFF2-40B4-BE49-F238E27FC236}">
                <a16:creationId xmlns:a16="http://schemas.microsoft.com/office/drawing/2014/main" id="{A8C11DA2-D42D-BE4B-B0C5-26FFF7578DBB}"/>
              </a:ext>
            </a:extLst>
          </p:cNvPr>
          <p:cNvSpPr/>
          <p:nvPr/>
        </p:nvSpPr>
        <p:spPr>
          <a:xfrm flipV="1">
            <a:off x="6923592" y="2717130"/>
            <a:ext cx="240247" cy="1730650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ent Arrow 33">
            <a:extLst>
              <a:ext uri="{FF2B5EF4-FFF2-40B4-BE49-F238E27FC236}">
                <a16:creationId xmlns:a16="http://schemas.microsoft.com/office/drawing/2014/main" id="{46FCE660-2D2A-7844-BF08-61D4B043715B}"/>
              </a:ext>
            </a:extLst>
          </p:cNvPr>
          <p:cNvSpPr/>
          <p:nvPr/>
        </p:nvSpPr>
        <p:spPr>
          <a:xfrm flipV="1">
            <a:off x="8420905" y="2347799"/>
            <a:ext cx="229889" cy="2489742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B55E62C6-12F9-B943-9107-00BD4F881667}"/>
              </a:ext>
            </a:extLst>
          </p:cNvPr>
          <p:cNvCxnSpPr>
            <a:cxnSpLocks/>
          </p:cNvCxnSpPr>
          <p:nvPr/>
        </p:nvCxnSpPr>
        <p:spPr>
          <a:xfrm flipV="1">
            <a:off x="5222764" y="4125094"/>
            <a:ext cx="433850" cy="382012"/>
          </a:xfrm>
          <a:prstGeom prst="bentConnector3">
            <a:avLst>
              <a:gd name="adj1" fmla="val 12649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4BBB2736-1BA7-2448-BCAA-A52310FB2AD6}"/>
              </a:ext>
            </a:extLst>
          </p:cNvPr>
          <p:cNvCxnSpPr>
            <a:cxnSpLocks/>
          </p:cNvCxnSpPr>
          <p:nvPr/>
        </p:nvCxnSpPr>
        <p:spPr>
          <a:xfrm>
            <a:off x="6764364" y="4125094"/>
            <a:ext cx="399475" cy="382012"/>
          </a:xfrm>
          <a:prstGeom prst="bentConnector3">
            <a:avLst>
              <a:gd name="adj1" fmla="val 15230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44123762-D3DA-2040-8153-5BFACCADEB20}"/>
              </a:ext>
            </a:extLst>
          </p:cNvPr>
          <p:cNvCxnSpPr>
            <a:cxnSpLocks/>
          </p:cNvCxnSpPr>
          <p:nvPr/>
        </p:nvCxnSpPr>
        <p:spPr>
          <a:xfrm>
            <a:off x="8262893" y="4507106"/>
            <a:ext cx="399475" cy="382012"/>
          </a:xfrm>
          <a:prstGeom prst="bentConnector3">
            <a:avLst>
              <a:gd name="adj1" fmla="val 15230"/>
            </a:avLst>
          </a:prstGeom>
          <a:ln w="444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D88C90-13EB-0042-8FC5-E0EDB94AE8F4}"/>
              </a:ext>
            </a:extLst>
          </p:cNvPr>
          <p:cNvGrpSpPr/>
          <p:nvPr/>
        </p:nvGrpSpPr>
        <p:grpSpPr>
          <a:xfrm>
            <a:off x="860580" y="2972048"/>
            <a:ext cx="1189210" cy="464474"/>
            <a:chOff x="2136937" y="2355574"/>
            <a:chExt cx="1189210" cy="464474"/>
          </a:xfrm>
        </p:grpSpPr>
        <p:pic>
          <p:nvPicPr>
            <p:cNvPr id="41" name="Picture 2" descr="“clock clip art”的图片搜索结果">
              <a:extLst>
                <a:ext uri="{FF2B5EF4-FFF2-40B4-BE49-F238E27FC236}">
                  <a16:creationId xmlns:a16="http://schemas.microsoft.com/office/drawing/2014/main" id="{62C8AF13-E24F-404A-9712-A97916D0ED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937" y="2355574"/>
              <a:ext cx="426262" cy="426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21FCA7-3466-E640-AEA1-00F6B172105F}"/>
                </a:ext>
              </a:extLst>
            </p:cNvPr>
            <p:cNvSpPr txBox="1"/>
            <p:nvPr/>
          </p:nvSpPr>
          <p:spPr>
            <a:xfrm>
              <a:off x="2534272" y="2450716"/>
              <a:ext cx="791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T=</a:t>
              </a:r>
              <a:r>
                <a:rPr lang="zh-CN" altLang="en-US" dirty="0"/>
                <a:t>*</a:t>
              </a:r>
              <a:endParaRPr lang="en-US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5B37825-231C-0C48-AA7D-B335CFA1CD07}"/>
              </a:ext>
            </a:extLst>
          </p:cNvPr>
          <p:cNvGrpSpPr/>
          <p:nvPr/>
        </p:nvGrpSpPr>
        <p:grpSpPr>
          <a:xfrm>
            <a:off x="9761422" y="4652875"/>
            <a:ext cx="2045281" cy="369332"/>
            <a:chOff x="4194742" y="4174267"/>
            <a:chExt cx="2045281" cy="369332"/>
          </a:xfrm>
        </p:grpSpPr>
        <p:cxnSp>
          <p:nvCxnSpPr>
            <p:cNvPr id="50" name="Elbow Connector 49">
              <a:extLst>
                <a:ext uri="{FF2B5EF4-FFF2-40B4-BE49-F238E27FC236}">
                  <a16:creationId xmlns:a16="http://schemas.microsoft.com/office/drawing/2014/main" id="{0A1CDF3B-B93B-BE42-B49E-4DFD340AF363}"/>
                </a:ext>
              </a:extLst>
            </p:cNvPr>
            <p:cNvCxnSpPr>
              <a:cxnSpLocks/>
            </p:cNvCxnSpPr>
            <p:nvPr/>
          </p:nvCxnSpPr>
          <p:spPr>
            <a:xfrm>
              <a:off x="4194742" y="4358933"/>
              <a:ext cx="376675" cy="0"/>
            </a:xfrm>
            <a:prstGeom prst="bentConnector3">
              <a:avLst>
                <a:gd name="adj1" fmla="val 50000"/>
              </a:avLst>
            </a:prstGeom>
            <a:ln w="444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FA56C9F-DFC9-044A-95A7-3202E4D976C2}"/>
                </a:ext>
              </a:extLst>
            </p:cNvPr>
            <p:cNvSpPr txBox="1"/>
            <p:nvPr/>
          </p:nvSpPr>
          <p:spPr>
            <a:xfrm>
              <a:off x="4571417" y="4174267"/>
              <a:ext cx="1668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/>
                <a:t>Matched</a:t>
              </a:r>
              <a:r>
                <a:rPr lang="zh-CN" altLang="en-US" b="1" dirty="0"/>
                <a:t> </a:t>
              </a:r>
              <a:r>
                <a:rPr lang="en-US" altLang="zh-CN" b="1" dirty="0"/>
                <a:t>RTT</a:t>
              </a:r>
              <a:endParaRPr lang="en-US" b="1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DA0AD95-CC68-4747-B5E8-7C26600C1238}"/>
              </a:ext>
            </a:extLst>
          </p:cNvPr>
          <p:cNvSpPr txBox="1"/>
          <p:nvPr/>
        </p:nvSpPr>
        <p:spPr>
          <a:xfrm>
            <a:off x="8672814" y="4688586"/>
            <a:ext cx="107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Occupied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50114-D62B-B344-A4F0-9F1850E4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8</a:t>
            </a:fld>
            <a:endParaRPr lang="en-US"/>
          </a:p>
        </p:txBody>
      </p:sp>
      <p:sp>
        <p:nvSpPr>
          <p:cNvPr id="38" name="Cloud Callout 37">
            <a:extLst>
              <a:ext uri="{FF2B5EF4-FFF2-40B4-BE49-F238E27FC236}">
                <a16:creationId xmlns:a16="http://schemas.microsoft.com/office/drawing/2014/main" id="{8B24D915-7583-D24E-81F8-847F5CAD4A35}"/>
              </a:ext>
            </a:extLst>
          </p:cNvPr>
          <p:cNvSpPr/>
          <p:nvPr/>
        </p:nvSpPr>
        <p:spPr>
          <a:xfrm>
            <a:off x="1814808" y="2827153"/>
            <a:ext cx="2045993" cy="609369"/>
          </a:xfrm>
          <a:prstGeom prst="cloudCallout">
            <a:avLst>
              <a:gd name="adj1" fmla="val -43853"/>
              <a:gd name="adj2" fmla="val 667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fid</a:t>
            </a:r>
            <a:r>
              <a:rPr lang="zh-CN" altLang="en-US" dirty="0"/>
              <a:t> </a:t>
            </a:r>
            <a:r>
              <a:rPr lang="en-US" altLang="zh-CN" dirty="0"/>
              <a:t>reversed</a:t>
            </a:r>
          </a:p>
          <a:p>
            <a:pPr algn="ctr"/>
            <a:r>
              <a:rPr lang="en-US" altLang="zh-CN" dirty="0"/>
              <a:t>ACK:</a:t>
            </a:r>
            <a:r>
              <a:rPr lang="zh-CN" altLang="en-US" dirty="0"/>
              <a:t> 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1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4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AF4D2-CA46-9C47-AF63-A186055C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9BC5-B636-CA40-A38B-0EDEF282C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Traffic:</a:t>
            </a:r>
            <a:r>
              <a:rPr lang="zh-CN" altLang="en-US" sz="3200" dirty="0"/>
              <a:t> </a:t>
            </a:r>
            <a:r>
              <a:rPr lang="en-US" altLang="zh-CN" sz="3200" dirty="0"/>
              <a:t>captured</a:t>
            </a:r>
            <a:r>
              <a:rPr lang="zh-CN" altLang="en-US" sz="3200" dirty="0"/>
              <a:t> </a:t>
            </a:r>
            <a:r>
              <a:rPr lang="en-US" altLang="zh-CN" sz="3200" dirty="0"/>
              <a:t>from</a:t>
            </a:r>
            <a:r>
              <a:rPr lang="zh-CN" altLang="en-US" sz="3200" dirty="0"/>
              <a:t> </a:t>
            </a:r>
            <a:r>
              <a:rPr lang="en-US" altLang="zh-CN" sz="3200" dirty="0"/>
              <a:t>10Gbps</a:t>
            </a:r>
            <a:r>
              <a:rPr lang="zh-CN" altLang="en-US" sz="3200" dirty="0"/>
              <a:t> </a:t>
            </a:r>
            <a:r>
              <a:rPr lang="en-US" altLang="zh-CN" sz="3200" dirty="0"/>
              <a:t>campus</a:t>
            </a:r>
            <a:r>
              <a:rPr lang="zh-CN" altLang="en-US" sz="3200" dirty="0"/>
              <a:t> </a:t>
            </a:r>
            <a:r>
              <a:rPr lang="en-US" altLang="zh-CN" sz="3200" dirty="0"/>
              <a:t>border</a:t>
            </a:r>
            <a:r>
              <a:rPr lang="zh-CN" altLang="en-US" sz="3200" dirty="0"/>
              <a:t> </a:t>
            </a:r>
            <a:r>
              <a:rPr lang="en-US" altLang="zh-CN" sz="3200" dirty="0"/>
              <a:t>links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Metric:</a:t>
            </a:r>
            <a:r>
              <a:rPr lang="zh-CN" altLang="en-US" sz="3200" dirty="0"/>
              <a:t> </a:t>
            </a:r>
            <a:r>
              <a:rPr lang="en-US" altLang="zh-CN" sz="3200" dirty="0"/>
              <a:t>%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RTT</a:t>
            </a:r>
            <a:r>
              <a:rPr lang="zh-CN" altLang="en-US" sz="3200" dirty="0"/>
              <a:t> </a:t>
            </a:r>
            <a:r>
              <a:rPr lang="en-US" altLang="zh-CN" sz="3200" dirty="0"/>
              <a:t>samples</a:t>
            </a:r>
            <a:r>
              <a:rPr lang="zh-CN" altLang="en-US" sz="3200" dirty="0"/>
              <a:t> </a:t>
            </a:r>
            <a:r>
              <a:rPr lang="en-US" altLang="zh-CN" sz="3200" dirty="0"/>
              <a:t>matched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Parameters</a:t>
            </a:r>
            <a:r>
              <a:rPr lang="zh-CN" altLang="en-US" sz="3200" dirty="0"/>
              <a:t> </a:t>
            </a:r>
            <a:r>
              <a:rPr lang="en-US" altLang="zh-CN" sz="3200" dirty="0"/>
              <a:t>for</a:t>
            </a:r>
            <a:r>
              <a:rPr lang="zh-CN" altLang="en-US" sz="3200" dirty="0"/>
              <a:t> </a:t>
            </a:r>
            <a:r>
              <a:rPr lang="en-US" altLang="zh-CN" sz="3200" dirty="0"/>
              <a:t>multi-stage</a:t>
            </a:r>
            <a:r>
              <a:rPr lang="zh-CN" altLang="en-US" sz="3200" dirty="0"/>
              <a:t> </a:t>
            </a:r>
            <a:r>
              <a:rPr lang="en-US" altLang="zh-CN" sz="3200" dirty="0"/>
              <a:t>hash</a:t>
            </a:r>
            <a:r>
              <a:rPr lang="zh-CN" altLang="en-US" sz="3200" dirty="0"/>
              <a:t> </a:t>
            </a:r>
            <a:r>
              <a:rPr lang="en-US" altLang="zh-CN" sz="3200" dirty="0"/>
              <a:t>table: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Size</a:t>
            </a:r>
            <a:r>
              <a:rPr lang="zh-CN" altLang="en-US" sz="2800" dirty="0"/>
              <a:t> </a:t>
            </a:r>
            <a:r>
              <a:rPr lang="en-US" altLang="zh-CN" sz="2800" dirty="0"/>
              <a:t>per</a:t>
            </a:r>
            <a:r>
              <a:rPr lang="zh-CN" altLang="en-US" sz="2800" dirty="0"/>
              <a:t> </a:t>
            </a:r>
            <a:r>
              <a:rPr lang="en-US" altLang="zh-CN" sz="2800" dirty="0"/>
              <a:t>table</a:t>
            </a:r>
            <a:r>
              <a:rPr lang="zh-CN" altLang="en-US" sz="2800" dirty="0"/>
              <a:t> </a:t>
            </a:r>
            <a:r>
              <a:rPr lang="en-US" altLang="zh-CN" sz="2800" dirty="0"/>
              <a:t>(#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entries)</a:t>
            </a:r>
          </a:p>
          <a:p>
            <a:pPr lvl="1">
              <a:lnSpc>
                <a:spcPct val="150000"/>
              </a:lnSpc>
            </a:pPr>
            <a:r>
              <a:rPr lang="en-US" altLang="zh-CN" sz="2800" dirty="0"/>
              <a:t>Total</a:t>
            </a:r>
            <a:r>
              <a:rPr lang="zh-CN" altLang="en-US" sz="2800" dirty="0"/>
              <a:t> </a:t>
            </a:r>
            <a:r>
              <a:rPr lang="en-US" altLang="zh-CN" sz="2800" dirty="0"/>
              <a:t>number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tables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2387B-0F0E-F248-91D4-8A445ACD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9A05-12EA-5F40-9941-1FFC1B8088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6733</TotalTime>
  <Words>634</Words>
  <Application>Microsoft Macintosh PowerPoint</Application>
  <PresentationFormat>Widescreen</PresentationFormat>
  <Paragraphs>189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Lato</vt:lpstr>
      <vt:lpstr>Office Theme</vt:lpstr>
      <vt:lpstr>Measuring TCP RTT in the data plane</vt:lpstr>
      <vt:lpstr>Why measure round-trip time?</vt:lpstr>
      <vt:lpstr>Monitoring at a vantage point</vt:lpstr>
      <vt:lpstr>TCP sequence numbers</vt:lpstr>
      <vt:lpstr>A table with timestamps</vt:lpstr>
      <vt:lpstr>Challenge: delayed ACK</vt:lpstr>
      <vt:lpstr>Multi-stage hash tables</vt:lpstr>
      <vt:lpstr>Multi-stage hash tables</vt:lpstr>
      <vt:lpstr>Evaluation</vt:lpstr>
      <vt:lpstr>Evaluation</vt:lpstr>
      <vt:lpstr>Deployment</vt:lpstr>
      <vt:lpstr>Summary, Q&amp;A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76</cp:revision>
  <dcterms:created xsi:type="dcterms:W3CDTF">2020-07-25T05:19:14Z</dcterms:created>
  <dcterms:modified xsi:type="dcterms:W3CDTF">2020-08-07T22:08:58Z</dcterms:modified>
</cp:coreProperties>
</file>