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69" r:id="rId5"/>
    <p:sldId id="273" r:id="rId6"/>
    <p:sldId id="270" r:id="rId7"/>
    <p:sldId id="274" r:id="rId8"/>
    <p:sldId id="259" r:id="rId9"/>
    <p:sldId id="272" r:id="rId10"/>
    <p:sldId id="260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71"/>
    <a:srgbClr val="CB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/>
    <p:restoredTop sz="75962"/>
  </p:normalViewPr>
  <p:slideViewPr>
    <p:cSldViewPr snapToGrid="0" snapToObjects="1">
      <p:cViewPr varScale="1">
        <p:scale>
          <a:sx n="95" d="100"/>
          <a:sy n="95" d="100"/>
        </p:scale>
        <p:origin x="9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F9FC4-8AF2-084F-851C-1BB90675B94C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95CE3-BE38-714F-98EE-6621429C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25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46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7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8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27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59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3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63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9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95CE3-BE38-714F-98EE-6621429CC1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1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2E92-166F-AF49-B5CC-43C0CE19E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35991-98D3-D24E-8DE0-6263078B9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DACE8-FCB3-4D42-949F-EFE823BD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FFBA0-3F6A-F74D-B1AA-401A621F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7E65E-2FB0-4E4D-AB82-6F424C6E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21C0-AEF5-BE4E-8E41-2776EBEBA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6A33B-39F4-D840-B9DE-49B72B60B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0EED8-D2E5-124E-A14E-15FE291C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4D411-6A8D-B345-A53E-7C2E90B2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ACED-C4C0-8E40-80BA-59B06B2A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4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90C78-73FB-2046-A128-30F89E7C8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8B294-06CE-F14E-91BC-FD17A6B7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E9085-D166-7143-9416-8765E9EE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A43D2-7B56-B743-BCB5-32FECC81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E2B1A-6EFE-BA46-BD92-658B24DF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C5EC-753B-CD42-8FFA-32FC1D10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EC519-B6D2-504D-BC14-4E1CFD417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C5838-F307-A148-B72F-F396196D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D2271-B264-9345-9408-C9CF4FAB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817E5-7C9A-1A42-9DAD-299DDDE1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7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BD02-C732-C74F-A8C3-71C7A4CC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D1370-0D0F-1A48-B809-A4CBC7387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A068E-5D90-4541-8974-89F2C583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A71E2-0974-3847-A0E9-2B4CD0C8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00FCE-1985-A443-B96D-516ABE28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C7B3-8791-4C49-86E4-29CB0774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B868-0C34-DC43-BBF8-7E7222F22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DF10E-973A-CA47-8989-34B2D236A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888A5-58A1-B24B-84D6-EFFFA22D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886D6-FA83-664C-BF7E-5C9902FD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495D9-FC7E-B04B-AE86-1A3A6AC6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0906-0F2B-BB4C-B529-84D6B36DE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703C5-E235-2D44-B8EE-B5BE8AFF4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DD024-A829-E449-B6A5-E634B7397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F9BBE7-2230-1844-84A7-BF2E15973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DE961F-DA96-3045-BF73-92F4D5C15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0124E-70DC-D049-B4C9-2C6D66CB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1488FC-C9AC-994F-86EC-CEB6B8FE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D6E81-B595-2847-A6DE-3B8DAB258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3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4EC0-9206-4346-9020-F1997766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00C61-EF0C-B244-B0CE-C58EEDE0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7F78D-5156-0642-99D4-5FCF0A534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D63E9-B822-0942-A353-ED5F4A8D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7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E0FE01-E7D5-A648-81B7-0A833613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3F013-61B3-EE4C-9E97-77861F50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22DA3-6DB8-B548-8B72-A29A7E33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E6066-4F83-5944-874B-95A5F390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C35B-FF1D-5049-B846-E9E069EE7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E0383-7C2A-5D4B-BAD8-C562EFCFF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54CD5-069C-7842-A7B7-CA3DC869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CD7E2-E218-C442-A6D0-306074ED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43235-A631-2D45-837A-3876DEA6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1D946-48D6-644B-8B87-93F384FC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BE47DE-5663-6248-BCF3-7722CCF64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0380E-DBAC-4546-9D38-16E402745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706F1-F1A1-2742-93A6-874970F31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731A3-2866-4848-B017-122C3C02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7B734-7837-B34A-9D1E-12BA12F6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7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FFD412-0961-9B40-A016-8D924835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16723-004E-1849-8761-7146B9100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09C93-8F96-AE4E-B5CB-73F6643EE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F0BA-29B2-B544-8F8B-CC4DAD96FA3D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F56C5-41CE-B84C-BC25-764E2A050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D636B-94D6-FF41-A484-149040C05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32BA7-EE0B-2449-8C15-1F7B2ACC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%3A%2F%2Ficon-library.com%2Ficon%2Fshield-icon-png-23.html&amp;psig=AOvVaw0MBhD1-9eomTe9E-_oN54c&amp;ust=1596682490338000&amp;source=images&amp;cd=vfe&amp;ved=0CAIQjRxqFwoTCPDS0fiHg-sCFQAAAAAdAAAAAB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6.gi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i&amp;url=https%3A%2F%2Fveovision.de%2Fshop%2Fit-technik-mieten-notebook-beamer-displays%2Fapple-ipads-imacs-und-macbooks-mieten%2Fmacbook-pro-15%2F&amp;psig=AOvVaw0EzZtZSNn60Y4ShCXlYGfT&amp;ust=1596677371370000&amp;source=images&amp;cd=vfe&amp;ved=0CAIQjRxqFwoTCJjA9vf0gusCFQAAAAAdAAAAABAV" TargetMode="Externa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Princeton-Cabernet/p4-project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Shield Icon Png #432401 - Free Icons Library">
            <a:hlinkClick r:id="rId3"/>
            <a:extLst>
              <a:ext uri="{FF2B5EF4-FFF2-40B4-BE49-F238E27FC236}">
                <a16:creationId xmlns:a16="http://schemas.microsoft.com/office/drawing/2014/main" id="{3858F4A5-8F35-E444-9C94-BF68D1677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703" y="1055005"/>
            <a:ext cx="1994895" cy="199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A21E3E-4532-D34A-864F-E3DDAA2B9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1644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6700" b="1" i="1" dirty="0">
                <a:solidFill>
                  <a:schemeClr val="accent2">
                    <a:lumMod val="75000"/>
                  </a:schemeClr>
                </a:solidFill>
              </a:rPr>
              <a:t>AES</a:t>
            </a:r>
            <a:r>
              <a:rPr lang="en-US" sz="8900" dirty="0"/>
              <a:t> in </a:t>
            </a:r>
            <a:r>
              <a:rPr lang="en-US" sz="8900" b="1" i="1" dirty="0">
                <a:solidFill>
                  <a:schemeClr val="bg1"/>
                </a:solidFill>
              </a:rPr>
              <a:t>P4</a:t>
            </a:r>
            <a:br>
              <a:rPr lang="en-US" dirty="0"/>
            </a:br>
            <a:r>
              <a:rPr lang="en-US" dirty="0"/>
              <a:t>using scrambled lookup tables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534AD-236C-094D-AB91-E9BE7C3FF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9690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err="1"/>
              <a:t>Xiaoqi</a:t>
            </a:r>
            <a:r>
              <a:rPr lang="en-US" sz="3600" dirty="0"/>
              <a:t> Chen</a:t>
            </a:r>
          </a:p>
          <a:p>
            <a:endParaRPr lang="en-US" sz="3600" dirty="0"/>
          </a:p>
        </p:txBody>
      </p:sp>
      <p:pic>
        <p:nvPicPr>
          <p:cNvPr id="4" name="Picture 4" descr="“princeton university logo”的图片搜索结果">
            <a:extLst>
              <a:ext uri="{FF2B5EF4-FFF2-40B4-BE49-F238E27FC236}">
                <a16:creationId xmlns:a16="http://schemas.microsoft.com/office/drawing/2014/main" id="{D5496AB4-B626-5745-80D8-E535C551E3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18" b="20527"/>
          <a:stretch/>
        </p:blipFill>
        <p:spPr bwMode="auto">
          <a:xfrm>
            <a:off x="5048310" y="4980937"/>
            <a:ext cx="2095380" cy="66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ile:P4-programming-language-logo.png - Wikimedia Commons">
            <a:extLst>
              <a:ext uri="{FF2B5EF4-FFF2-40B4-BE49-F238E27FC236}">
                <a16:creationId xmlns:a16="http://schemas.microsoft.com/office/drawing/2014/main" id="{C41E1DFD-BB42-8F4E-8775-6220ECFE0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612" y="961198"/>
            <a:ext cx="1985466" cy="198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487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784DF3A-4A69-B04E-8CDC-95B5D4AC1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Solution:</a:t>
            </a:r>
            <a:r>
              <a:rPr lang="zh-CN" altLang="en-US" dirty="0"/>
              <a:t> </a:t>
            </a:r>
            <a:r>
              <a:rPr lang="en-US" altLang="zh-CN" dirty="0"/>
              <a:t>Scrambled</a:t>
            </a:r>
            <a:r>
              <a:rPr lang="zh-CN" altLang="en-US" dirty="0"/>
              <a:t> </a:t>
            </a:r>
            <a:r>
              <a:rPr lang="en-US" altLang="zh-CN" dirty="0"/>
              <a:t>Lookup</a:t>
            </a:r>
            <a:r>
              <a:rPr lang="zh-CN" altLang="en-US" dirty="0"/>
              <a:t> </a:t>
            </a:r>
            <a:r>
              <a:rPr lang="en-US" altLang="zh-CN" dirty="0"/>
              <a:t>Table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6E183E-11F0-5149-8E6D-18AC8E71E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00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Use </a:t>
            </a:r>
            <a:r>
              <a:rPr lang="en-US" altLang="zh-CN" sz="3200" dirty="0"/>
              <a:t>160</a:t>
            </a:r>
            <a:r>
              <a:rPr lang="en-US" sz="3200" dirty="0"/>
              <a:t>x</a:t>
            </a:r>
            <a:r>
              <a:rPr lang="en-US" altLang="zh-CN" sz="3200" dirty="0"/>
              <a:t>~224x</a:t>
            </a:r>
            <a:r>
              <a:rPr lang="en-US" sz="3200" dirty="0"/>
              <a:t> </a:t>
            </a:r>
            <a:r>
              <a:rPr lang="en-US" altLang="zh-CN" sz="3200" dirty="0"/>
              <a:t>memory</a:t>
            </a:r>
            <a:r>
              <a:rPr lang="zh-CN" altLang="en-US" sz="3200" dirty="0"/>
              <a:t> </a:t>
            </a:r>
            <a:r>
              <a:rPr lang="en-US" sz="3200" dirty="0"/>
              <a:t>space to save XOR</a:t>
            </a:r>
            <a:r>
              <a:rPr lang="en-US" altLang="zh-CN" sz="3200" dirty="0"/>
              <a:t>s</a:t>
            </a:r>
            <a:endParaRPr lang="en-US" sz="3200" dirty="0"/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Input</a:t>
            </a:r>
            <a:r>
              <a:rPr lang="zh-CN" altLang="en-US" sz="2800" dirty="0"/>
              <a:t> </a:t>
            </a:r>
            <a:r>
              <a:rPr lang="en-US" altLang="zh-CN" sz="2800" dirty="0"/>
              <a:t>block</a:t>
            </a:r>
            <a:r>
              <a:rPr lang="zh-CN" altLang="en-US" sz="2800" dirty="0"/>
              <a:t> </a:t>
            </a:r>
            <a:r>
              <a:rPr lang="en-US" altLang="zh-CN" sz="2800" dirty="0"/>
              <a:t>-&gt;</a:t>
            </a:r>
            <a:r>
              <a:rPr lang="zh-CN" altLang="en-US" sz="2800" dirty="0"/>
              <a:t> </a:t>
            </a:r>
            <a:r>
              <a:rPr lang="en-US" altLang="zh-CN" sz="2800" dirty="0"/>
              <a:t>Lookup</a:t>
            </a:r>
            <a:r>
              <a:rPr lang="zh-CN" altLang="en-US" sz="2800" dirty="0"/>
              <a:t> </a:t>
            </a:r>
            <a:r>
              <a:rPr lang="en-US" altLang="zh-CN" sz="2800" dirty="0"/>
              <a:t>-&gt;</a:t>
            </a:r>
            <a:r>
              <a:rPr lang="zh-CN" altLang="en-US" sz="2800" dirty="0"/>
              <a:t> </a:t>
            </a:r>
            <a:r>
              <a:rPr lang="en-US" altLang="zh-CN" sz="2800" dirty="0"/>
              <a:t>XOR</a:t>
            </a:r>
            <a:r>
              <a:rPr lang="zh-CN" altLang="en-US" sz="2800" dirty="0"/>
              <a:t> </a:t>
            </a:r>
            <a:r>
              <a:rPr lang="en-US" altLang="zh-CN" sz="2800" dirty="0"/>
              <a:t>-&gt;</a:t>
            </a:r>
            <a:r>
              <a:rPr lang="zh-CN" altLang="en-US" sz="2800" dirty="0"/>
              <a:t> </a:t>
            </a:r>
            <a:r>
              <a:rPr lang="en-US" altLang="zh-CN" sz="2800" dirty="0"/>
              <a:t>Output</a:t>
            </a:r>
            <a:r>
              <a:rPr lang="zh-CN" altLang="en-US" sz="2800" dirty="0"/>
              <a:t> </a:t>
            </a:r>
            <a:r>
              <a:rPr lang="en-US" altLang="zh-CN" sz="2800" dirty="0"/>
              <a:t>block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Theoretical</a:t>
            </a:r>
            <a:r>
              <a:rPr lang="zh-CN" altLang="en-US" sz="2800" dirty="0"/>
              <a:t> </a:t>
            </a:r>
            <a:r>
              <a:rPr lang="en-US" altLang="zh-CN" sz="2800" dirty="0"/>
              <a:t>minimum:</a:t>
            </a:r>
            <a:r>
              <a:rPr lang="zh-CN" altLang="en-US" sz="2800" dirty="0"/>
              <a:t> </a:t>
            </a:r>
            <a:r>
              <a:rPr lang="en-US" altLang="zh-CN" sz="2800" dirty="0"/>
              <a:t>2</a:t>
            </a:r>
            <a:r>
              <a:rPr lang="zh-CN" altLang="en-US" sz="2800" dirty="0"/>
              <a:t> </a:t>
            </a:r>
            <a:r>
              <a:rPr lang="en-US" altLang="zh-CN" sz="2800" dirty="0"/>
              <a:t>stage</a:t>
            </a:r>
            <a:r>
              <a:rPr lang="zh-CN" altLang="en-US" sz="2800" dirty="0"/>
              <a:t> </a:t>
            </a:r>
            <a:r>
              <a:rPr lang="en-US" altLang="zh-CN" sz="2800" dirty="0"/>
              <a:t>per</a:t>
            </a:r>
            <a:r>
              <a:rPr lang="zh-CN" altLang="en-US" sz="2800" dirty="0"/>
              <a:t> </a:t>
            </a:r>
            <a:r>
              <a:rPr lang="en-US" altLang="zh-CN" sz="2800" dirty="0"/>
              <a:t>round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Each</a:t>
            </a:r>
            <a:r>
              <a:rPr lang="zh-CN" altLang="en-US" sz="3200" dirty="0"/>
              <a:t> </a:t>
            </a:r>
            <a:r>
              <a:rPr lang="en-US" altLang="zh-CN" sz="3200" dirty="0"/>
              <a:t>table</a:t>
            </a:r>
            <a:r>
              <a:rPr lang="zh-CN" altLang="en-US" sz="3200" dirty="0"/>
              <a:t> </a:t>
            </a:r>
            <a:r>
              <a:rPr lang="en-US" altLang="zh-CN" sz="3200" dirty="0"/>
              <a:t>costs</a:t>
            </a:r>
            <a:r>
              <a:rPr lang="zh-CN" altLang="en-US" sz="3200" dirty="0"/>
              <a:t> </a:t>
            </a:r>
            <a:r>
              <a:rPr lang="en-US" altLang="zh-CN" sz="3200" dirty="0"/>
              <a:t>1KB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Justifiable</a:t>
            </a:r>
            <a:r>
              <a:rPr lang="zh-CN" altLang="en-US" sz="3200" dirty="0"/>
              <a:t> </a:t>
            </a: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switches:</a:t>
            </a:r>
            <a:r>
              <a:rPr lang="zh-CN" altLang="en-US" sz="3200" dirty="0"/>
              <a:t> </a:t>
            </a:r>
            <a:r>
              <a:rPr lang="en-US" altLang="zh-CN" sz="3200" dirty="0"/>
              <a:t>short</a:t>
            </a:r>
            <a:r>
              <a:rPr lang="zh-CN" altLang="en-US" sz="3200" dirty="0"/>
              <a:t> </a:t>
            </a:r>
            <a:r>
              <a:rPr lang="en-US" altLang="zh-CN" sz="3200" dirty="0"/>
              <a:t>pipeline,</a:t>
            </a:r>
            <a:r>
              <a:rPr lang="zh-CN" altLang="en-US" sz="3200" dirty="0"/>
              <a:t> </a:t>
            </a:r>
            <a:r>
              <a:rPr lang="en-US" altLang="zh-CN" sz="3200" dirty="0"/>
              <a:t>MBs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memory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30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4B2D-7BB8-4946-A9E3-8B003924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66FEA-15F5-6E41-89D4-119B147D2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Does it actually </a:t>
            </a:r>
            <a:r>
              <a:rPr lang="en-US" altLang="zh-CN" sz="3200" dirty="0"/>
              <a:t>fit</a:t>
            </a:r>
            <a:r>
              <a:rPr lang="en-US" sz="3200" dirty="0"/>
              <a:t>?</a:t>
            </a:r>
          </a:p>
          <a:p>
            <a:pPr lvl="1"/>
            <a:r>
              <a:rPr lang="en-US" altLang="zh-CN" sz="2800" dirty="0"/>
              <a:t>Theoretically</a:t>
            </a:r>
            <a:r>
              <a:rPr lang="zh-CN" altLang="en-US" sz="2800" dirty="0"/>
              <a:t> </a:t>
            </a:r>
            <a:r>
              <a:rPr lang="en-US" sz="2800" dirty="0"/>
              <a:t>SLT</a:t>
            </a:r>
            <a:r>
              <a:rPr lang="en-US" altLang="zh-CN" sz="2800" dirty="0"/>
              <a:t>s</a:t>
            </a:r>
            <a:r>
              <a:rPr lang="en-US" sz="2800" dirty="0"/>
              <a:t> costs </a:t>
            </a:r>
            <a:r>
              <a:rPr lang="en-US" altLang="zh-CN" sz="2800" dirty="0"/>
              <a:t>160~224</a:t>
            </a:r>
            <a:r>
              <a:rPr lang="en-US" sz="2800" dirty="0"/>
              <a:t> KB of </a:t>
            </a:r>
            <a:r>
              <a:rPr lang="en-US" altLang="zh-CN" sz="2800" dirty="0"/>
              <a:t>memory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total</a:t>
            </a:r>
          </a:p>
          <a:p>
            <a:pPr lvl="1"/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practice</a:t>
            </a:r>
            <a:r>
              <a:rPr lang="en-US" sz="2800" dirty="0"/>
              <a:t>,</a:t>
            </a:r>
            <a:r>
              <a:rPr lang="zh-CN" altLang="en-US" sz="2800" dirty="0"/>
              <a:t> </a:t>
            </a:r>
            <a:r>
              <a:rPr lang="en-US" altLang="zh-CN" sz="2800" dirty="0"/>
              <a:t>occupied</a:t>
            </a:r>
            <a:r>
              <a:rPr lang="en-US" sz="2800" dirty="0"/>
              <a:t> </a:t>
            </a:r>
            <a:r>
              <a:rPr lang="en-US" altLang="zh-CN" sz="2800" dirty="0"/>
              <a:t>&lt;15</a:t>
            </a:r>
            <a:r>
              <a:rPr lang="en-US" sz="2800" dirty="0"/>
              <a:t>%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SRAM</a:t>
            </a:r>
            <a:r>
              <a:rPr lang="zh-CN" altLang="en-US" sz="2800" dirty="0"/>
              <a:t> </a:t>
            </a:r>
            <a:r>
              <a:rPr lang="en-US" altLang="zh-CN" sz="2800" dirty="0"/>
              <a:t>on</a:t>
            </a:r>
            <a:r>
              <a:rPr lang="zh-CN" altLang="en-US" sz="2800" dirty="0"/>
              <a:t> </a:t>
            </a:r>
            <a:r>
              <a:rPr lang="en-US" altLang="zh-CN" sz="2800" dirty="0"/>
              <a:t>Tofino</a:t>
            </a:r>
            <a:r>
              <a:rPr lang="zh-CN" altLang="en-US" sz="2800" dirty="0"/>
              <a:t> </a:t>
            </a:r>
            <a:r>
              <a:rPr lang="en-US" altLang="zh-CN" sz="2800" dirty="0"/>
              <a:t>v1</a:t>
            </a:r>
            <a:endParaRPr lang="en-US" sz="2800" dirty="0"/>
          </a:p>
          <a:p>
            <a:pPr lvl="1"/>
            <a:r>
              <a:rPr lang="en-US" sz="2800" dirty="0"/>
              <a:t>Other resource utilization are negligible </a:t>
            </a:r>
          </a:p>
          <a:p>
            <a:endParaRPr lang="en-US" sz="3200" dirty="0"/>
          </a:p>
          <a:p>
            <a:r>
              <a:rPr lang="en-US" sz="3200" dirty="0"/>
              <a:t>So, what is the real-world performance?</a:t>
            </a:r>
          </a:p>
          <a:p>
            <a:pPr lvl="1"/>
            <a:r>
              <a:rPr lang="en-US" sz="2800" dirty="0"/>
              <a:t>1</a:t>
            </a:r>
            <a:r>
              <a:rPr lang="en-US" altLang="zh-CN" sz="2800" dirty="0"/>
              <a:t>0</a:t>
            </a:r>
            <a:r>
              <a:rPr lang="en-US" sz="2800" dirty="0"/>
              <a:t>G</a:t>
            </a:r>
            <a:r>
              <a:rPr lang="en-US" altLang="zh-CN" sz="2800" dirty="0"/>
              <a:t>bit</a:t>
            </a:r>
            <a:r>
              <a:rPr lang="en-US" sz="2800" dirty="0"/>
              <a:t>/s @ two rounds per pass</a:t>
            </a:r>
            <a:r>
              <a:rPr lang="zh-CN" altLang="en-US" sz="2800" dirty="0"/>
              <a:t> </a:t>
            </a:r>
            <a:r>
              <a:rPr lang="en-US" altLang="zh-CN" sz="2800" dirty="0"/>
              <a:t>(200Gbps</a:t>
            </a:r>
            <a:r>
              <a:rPr lang="zh-CN" altLang="en-US" sz="2800" dirty="0"/>
              <a:t> </a:t>
            </a:r>
            <a:r>
              <a:rPr lang="en-US" altLang="zh-CN" sz="2800" dirty="0"/>
              <a:t>recirculation</a:t>
            </a:r>
            <a:r>
              <a:rPr lang="zh-CN" altLang="en-US" sz="2800" dirty="0"/>
              <a:t> </a:t>
            </a:r>
            <a:r>
              <a:rPr lang="en-US" altLang="zh-CN" sz="2800" dirty="0"/>
              <a:t>limit)</a:t>
            </a:r>
          </a:p>
          <a:p>
            <a:pPr lvl="1"/>
            <a:r>
              <a:rPr lang="en-US" altLang="zh-CN" sz="2800" dirty="0"/>
              <a:t>122</a:t>
            </a:r>
            <a:r>
              <a:rPr lang="en-US" sz="2800" dirty="0"/>
              <a:t>%</a:t>
            </a:r>
            <a:r>
              <a:rPr lang="zh-CN" altLang="en-US" sz="2800" dirty="0"/>
              <a:t> </a:t>
            </a:r>
            <a:r>
              <a:rPr lang="en-US" altLang="zh-CN" sz="2800" dirty="0"/>
              <a:t>improvement</a:t>
            </a:r>
            <a:r>
              <a:rPr lang="zh-CN" altLang="en-US" sz="2800" dirty="0"/>
              <a:t> </a:t>
            </a:r>
            <a:r>
              <a:rPr lang="en-US" altLang="zh-CN" sz="2800" dirty="0"/>
              <a:t>compared</a:t>
            </a:r>
            <a:r>
              <a:rPr lang="zh-CN" altLang="en-US" sz="2800" dirty="0"/>
              <a:t> </a:t>
            </a:r>
            <a:r>
              <a:rPr lang="en-US" altLang="zh-CN" sz="2800" dirty="0"/>
              <a:t>with</a:t>
            </a:r>
            <a:r>
              <a:rPr lang="zh-CN" altLang="en-US" sz="2800" dirty="0"/>
              <a:t> </a:t>
            </a:r>
            <a:r>
              <a:rPr lang="en-US" altLang="zh-CN" sz="2800" dirty="0"/>
              <a:t>baseline</a:t>
            </a:r>
            <a:r>
              <a:rPr lang="zh-CN" altLang="en-US" sz="2800" dirty="0"/>
              <a:t> </a:t>
            </a:r>
            <a:r>
              <a:rPr lang="en-US" altLang="zh-CN" sz="2800" dirty="0"/>
              <a:t>(one</a:t>
            </a:r>
            <a:r>
              <a:rPr lang="zh-CN" altLang="en-US" sz="2800" dirty="0"/>
              <a:t> </a:t>
            </a:r>
            <a:r>
              <a:rPr lang="en-US" altLang="zh-CN" sz="2800" dirty="0"/>
              <a:t>round</a:t>
            </a:r>
            <a:r>
              <a:rPr lang="zh-CN" altLang="en-US" sz="2800" dirty="0"/>
              <a:t> </a:t>
            </a:r>
            <a:r>
              <a:rPr lang="en-US" altLang="zh-CN" sz="2800" dirty="0"/>
              <a:t>per</a:t>
            </a:r>
            <a:r>
              <a:rPr lang="zh-CN" altLang="en-US" sz="2800" dirty="0"/>
              <a:t> </a:t>
            </a:r>
            <a:r>
              <a:rPr lang="en-US" altLang="zh-CN" sz="2800" dirty="0"/>
              <a:t>pass)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865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0E75-2B56-E343-8992-94A48849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383093-27CC-4345-9B71-CD26D006EB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492" y="1334766"/>
            <a:ext cx="8358215" cy="522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FB3D060-B1DC-2748-85FF-3F25879AD1A1}"/>
              </a:ext>
            </a:extLst>
          </p:cNvPr>
          <p:cNvSpPr txBox="1"/>
          <p:nvPr/>
        </p:nvSpPr>
        <p:spPr>
          <a:xfrm>
            <a:off x="-289451" y="2352844"/>
            <a:ext cx="10408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/>
              <a:t>				=1.3x</a:t>
            </a:r>
            <a:r>
              <a:rPr lang="zh-CN" altLang="en-US" sz="6600" dirty="0"/>
              <a:t> </a:t>
            </a:r>
            <a:r>
              <a:rPr lang="en-US" altLang="zh-CN" sz="6600" dirty="0"/>
              <a:t>		</a:t>
            </a:r>
            <a:r>
              <a:rPr lang="zh-CN" altLang="en-US" sz="6600" dirty="0"/>
              <a:t>   </a:t>
            </a:r>
            <a:r>
              <a:rPr lang="en-US" altLang="zh-CN" sz="6600" dirty="0"/>
              <a:t>=0.3x</a:t>
            </a:r>
            <a:endParaRPr lang="en-US" sz="6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418D6-CA29-A046-A7E7-7BCF84F90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39775" cy="1325563"/>
          </a:xfrm>
        </p:spPr>
        <p:txBody>
          <a:bodyPr/>
          <a:lstStyle/>
          <a:p>
            <a:r>
              <a:rPr lang="en-US" altLang="zh-CN" dirty="0"/>
              <a:t>Evaluation</a:t>
            </a:r>
            <a:endParaRPr lang="en-US" dirty="0"/>
          </a:p>
        </p:txBody>
      </p:sp>
      <p:pic>
        <p:nvPicPr>
          <p:cNvPr id="7" name="Picture 2" descr="Edgecore Wedge 100BF-32X 32-Port 100GbE Bare Metal Switch with ONIE - Part  ID: Wedge100BF-32X-O-AC-F-US - Colfax Direct">
            <a:extLst>
              <a:ext uri="{FF2B5EF4-FFF2-40B4-BE49-F238E27FC236}">
                <a16:creationId xmlns:a16="http://schemas.microsoft.com/office/drawing/2014/main" id="{A680D516-B7F2-804E-925E-CBD1AA259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47" y="2352844"/>
            <a:ext cx="2375647" cy="114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9C184B-0F8C-474A-8C93-02B1FD659969}"/>
              </a:ext>
            </a:extLst>
          </p:cNvPr>
          <p:cNvSpPr txBox="1"/>
          <p:nvPr/>
        </p:nvSpPr>
        <p:spPr>
          <a:xfrm>
            <a:off x="609717" y="3529469"/>
            <a:ext cx="317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Tofino</a:t>
            </a:r>
            <a:r>
              <a:rPr lang="zh-CN" altLang="en-US" dirty="0"/>
              <a:t> </a:t>
            </a:r>
            <a:r>
              <a:rPr lang="en-US" altLang="zh-CN" dirty="0"/>
              <a:t>Wedge100-32x,</a:t>
            </a:r>
            <a:r>
              <a:rPr lang="zh-CN" altLang="en-US" dirty="0"/>
              <a:t> </a:t>
            </a:r>
            <a:r>
              <a:rPr lang="en-US" altLang="zh-CN" dirty="0"/>
              <a:t>$</a:t>
            </a:r>
            <a:r>
              <a:rPr lang="en-US" altLang="zh-CN" b="1" dirty="0"/>
              <a:t>8000</a:t>
            </a:r>
            <a:endParaRPr lang="en-US" b="1" dirty="0"/>
          </a:p>
        </p:txBody>
      </p:sp>
      <p:pic>
        <p:nvPicPr>
          <p:cNvPr id="14" name="Picture 4" descr="Product | Apple MacBook Air - 13.3&quot; - Core i7 - 8 GB RAM - 256 GB SSD - US">
            <a:extLst>
              <a:ext uri="{FF2B5EF4-FFF2-40B4-BE49-F238E27FC236}">
                <a16:creationId xmlns:a16="http://schemas.microsoft.com/office/drawing/2014/main" id="{DDFB06D1-701F-EF47-9BEA-1E365ACB2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2250" y1="63667" x2="53000" y2="81333"/>
                        <a14:foregroundMark x1="50500" y1="83333" x2="43000" y2="82667"/>
                        <a14:foregroundMark x1="52500" y1="82000" x2="49750" y2="83333"/>
                        <a14:foregroundMark x1="84250" y1="18333" x2="36000" y2="17667"/>
                        <a14:foregroundMark x1="34000" y1="19000" x2="4000" y2="56000"/>
                        <a14:foregroundMark x1="3250" y1="58333" x2="41250" y2="81333"/>
                        <a14:foregroundMark x1="85500" y1="21667" x2="66750" y2="52333"/>
                        <a14:foregroundMark x1="66750" y1="52000" x2="93250" y2="60667"/>
                        <a14:foregroundMark x1="93250" y1="60333" x2="94750" y2="62667"/>
                        <a14:foregroundMark x1="91000" y1="65667" x2="94750" y2="6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401" y="1985671"/>
            <a:ext cx="2109695" cy="158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F3DC301-A1D7-8041-9BBF-73821EB069A6}"/>
              </a:ext>
            </a:extLst>
          </p:cNvPr>
          <p:cNvSpPr txBox="1"/>
          <p:nvPr/>
        </p:nvSpPr>
        <p:spPr>
          <a:xfrm>
            <a:off x="4730495" y="3529469"/>
            <a:ext cx="3173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MacBook</a:t>
            </a:r>
            <a:r>
              <a:rPr lang="zh-CN" altLang="en-US" dirty="0"/>
              <a:t> </a:t>
            </a:r>
            <a:r>
              <a:rPr lang="en-US" altLang="zh-CN" dirty="0"/>
              <a:t>Air</a:t>
            </a:r>
            <a:r>
              <a:rPr lang="zh-CN" altLang="en-US" dirty="0"/>
              <a:t> </a:t>
            </a:r>
            <a:r>
              <a:rPr lang="en-US" altLang="zh-CN" dirty="0"/>
              <a:t>13”</a:t>
            </a:r>
            <a:r>
              <a:rPr lang="zh-CN" altLang="en-US" dirty="0"/>
              <a:t> </a:t>
            </a:r>
            <a:r>
              <a:rPr lang="en-US" altLang="zh-CN" dirty="0"/>
              <a:t>2017,</a:t>
            </a:r>
            <a:r>
              <a:rPr lang="zh-CN" altLang="en-US" dirty="0"/>
              <a:t> </a:t>
            </a:r>
            <a:r>
              <a:rPr lang="en-US" altLang="zh-CN" dirty="0"/>
              <a:t>$</a:t>
            </a:r>
            <a:r>
              <a:rPr lang="en-US" altLang="zh-CN" b="1" dirty="0"/>
              <a:t>1200</a:t>
            </a:r>
            <a:br>
              <a:rPr lang="en-US" altLang="zh-CN" dirty="0"/>
            </a:br>
            <a:r>
              <a:rPr lang="en-US" altLang="zh-CN" dirty="0"/>
              <a:t>Intel</a:t>
            </a:r>
            <a:r>
              <a:rPr lang="zh-CN" altLang="en-US" dirty="0"/>
              <a:t> </a:t>
            </a:r>
            <a:r>
              <a:rPr lang="en-US" altLang="zh-CN" dirty="0"/>
              <a:t>i7</a:t>
            </a:r>
            <a:r>
              <a:rPr lang="zh-CN" altLang="en-US" dirty="0"/>
              <a:t> </a:t>
            </a:r>
            <a:r>
              <a:rPr lang="en-US" altLang="zh-CN" dirty="0"/>
              <a:t>(AES-NI),</a:t>
            </a:r>
            <a:r>
              <a:rPr lang="zh-CN" altLang="en-US" dirty="0"/>
              <a:t> </a:t>
            </a:r>
            <a:r>
              <a:rPr lang="en-US" altLang="zh-CN" dirty="0"/>
              <a:t>2.2Ghz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cores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3CA719-437B-964F-92E9-854ED2C7FD9A}"/>
              </a:ext>
            </a:extLst>
          </p:cNvPr>
          <p:cNvSpPr txBox="1"/>
          <p:nvPr/>
        </p:nvSpPr>
        <p:spPr>
          <a:xfrm>
            <a:off x="9076825" y="3529469"/>
            <a:ext cx="3173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MacBook</a:t>
            </a:r>
            <a:r>
              <a:rPr lang="zh-CN" altLang="en-US" dirty="0"/>
              <a:t> </a:t>
            </a:r>
            <a:r>
              <a:rPr lang="en-US" altLang="zh-CN" dirty="0"/>
              <a:t>Pro</a:t>
            </a:r>
            <a:r>
              <a:rPr lang="zh-CN" altLang="en-US" dirty="0"/>
              <a:t> </a:t>
            </a:r>
            <a:r>
              <a:rPr lang="en-US" altLang="zh-CN" dirty="0"/>
              <a:t>16”</a:t>
            </a:r>
            <a:r>
              <a:rPr lang="zh-CN" altLang="en-US" dirty="0"/>
              <a:t> </a:t>
            </a:r>
            <a:r>
              <a:rPr lang="en-US" altLang="zh-CN" dirty="0"/>
              <a:t>2019,</a:t>
            </a:r>
            <a:r>
              <a:rPr lang="zh-CN" altLang="en-US" dirty="0"/>
              <a:t> </a:t>
            </a:r>
            <a:r>
              <a:rPr lang="en-US" altLang="zh-CN" dirty="0"/>
              <a:t>$</a:t>
            </a:r>
            <a:r>
              <a:rPr lang="en-US" altLang="zh-CN" b="1" dirty="0"/>
              <a:t>2400</a:t>
            </a:r>
            <a:br>
              <a:rPr lang="en-US" altLang="zh-CN" dirty="0"/>
            </a:br>
            <a:r>
              <a:rPr lang="en-US" altLang="zh-CN" dirty="0"/>
              <a:t>Intel</a:t>
            </a:r>
            <a:r>
              <a:rPr lang="zh-CN" altLang="en-US" dirty="0"/>
              <a:t> </a:t>
            </a:r>
            <a:r>
              <a:rPr lang="en-US" altLang="zh-CN" dirty="0"/>
              <a:t>i7</a:t>
            </a:r>
            <a:r>
              <a:rPr lang="zh-CN" altLang="en-US" dirty="0"/>
              <a:t> </a:t>
            </a:r>
            <a:r>
              <a:rPr lang="en-US" altLang="zh-CN" dirty="0"/>
              <a:t>(AES-NI),</a:t>
            </a:r>
            <a:r>
              <a:rPr lang="zh-CN" altLang="en-US" dirty="0"/>
              <a:t> </a:t>
            </a:r>
            <a:r>
              <a:rPr lang="en-US" altLang="zh-CN" dirty="0"/>
              <a:t>2.6Ghz</a:t>
            </a:r>
            <a:r>
              <a:rPr lang="zh-CN" altLang="en-US" dirty="0"/>
              <a:t> </a:t>
            </a:r>
            <a:r>
              <a:rPr lang="en-US" altLang="zh-CN" dirty="0"/>
              <a:t>6</a:t>
            </a:r>
            <a:r>
              <a:rPr lang="zh-CN" altLang="en-US" dirty="0"/>
              <a:t> </a:t>
            </a:r>
            <a:r>
              <a:rPr lang="en-US" altLang="zh-CN" dirty="0"/>
              <a:t>cores</a:t>
            </a:r>
            <a:endParaRPr lang="en-US" dirty="0"/>
          </a:p>
        </p:txBody>
      </p:sp>
      <p:pic>
        <p:nvPicPr>
          <p:cNvPr id="1034" name="Picture 10" descr="Macbook Pro 15&quot; -">
            <a:hlinkClick r:id="rId6"/>
            <a:extLst>
              <a:ext uri="{FF2B5EF4-FFF2-40B4-BE49-F238E27FC236}">
                <a16:creationId xmlns:a16="http://schemas.microsoft.com/office/drawing/2014/main" id="{7EC28393-7F1C-3A42-A8E2-B8665F14BC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39" b="14942"/>
          <a:stretch/>
        </p:blipFill>
        <p:spPr bwMode="auto">
          <a:xfrm>
            <a:off x="9560437" y="2113586"/>
            <a:ext cx="2206282" cy="145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760FE220-0EB0-6E48-A26F-151819532B75}"/>
              </a:ext>
            </a:extLst>
          </p:cNvPr>
          <p:cNvGrpSpPr/>
          <p:nvPr/>
        </p:nvGrpSpPr>
        <p:grpSpPr>
          <a:xfrm>
            <a:off x="1008647" y="4872780"/>
            <a:ext cx="2375647" cy="1140310"/>
            <a:chOff x="1555374" y="1586754"/>
            <a:chExt cx="7666809" cy="3680068"/>
          </a:xfrm>
        </p:grpSpPr>
        <p:pic>
          <p:nvPicPr>
            <p:cNvPr id="30" name="Picture 2" descr="Edgecore Wedge 100BF-32X 32-Port 100GbE Bare Metal Switch with ONIE - Part  ID: Wedge100BF-32X-O-AC-F-US - Colfax Direct">
              <a:extLst>
                <a:ext uri="{FF2B5EF4-FFF2-40B4-BE49-F238E27FC236}">
                  <a16:creationId xmlns:a16="http://schemas.microsoft.com/office/drawing/2014/main" id="{81FAB8A5-D6B6-3F43-AE66-BED7AD5A29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374" y="1586754"/>
              <a:ext cx="7666809" cy="3680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FB38EB93-2C7C-B741-AE14-1A2FA1B8CA90}"/>
                </a:ext>
              </a:extLst>
            </p:cNvPr>
            <p:cNvSpPr/>
            <p:nvPr/>
          </p:nvSpPr>
          <p:spPr>
            <a:xfrm>
              <a:off x="3550024" y="3845859"/>
              <a:ext cx="2097741" cy="1102659"/>
            </a:xfrm>
            <a:custGeom>
              <a:avLst/>
              <a:gdLst>
                <a:gd name="connsiteX0" fmla="*/ 40341 w 2097741"/>
                <a:gd name="connsiteY0" fmla="*/ 0 h 1102659"/>
                <a:gd name="connsiteX1" fmla="*/ 40341 w 2097741"/>
                <a:gd name="connsiteY1" fmla="*/ 0 h 1102659"/>
                <a:gd name="connsiteX2" fmla="*/ 13447 w 2097741"/>
                <a:gd name="connsiteY2" fmla="*/ 470647 h 1102659"/>
                <a:gd name="connsiteX3" fmla="*/ 0 w 2097741"/>
                <a:gd name="connsiteY3" fmla="*/ 578223 h 1102659"/>
                <a:gd name="connsiteX4" fmla="*/ 13447 w 2097741"/>
                <a:gd name="connsiteY4" fmla="*/ 537882 h 1102659"/>
                <a:gd name="connsiteX5" fmla="*/ 94129 w 2097741"/>
                <a:gd name="connsiteY5" fmla="*/ 510988 h 1102659"/>
                <a:gd name="connsiteX6" fmla="*/ 53788 w 2097741"/>
                <a:gd name="connsiteY6" fmla="*/ 524435 h 1102659"/>
                <a:gd name="connsiteX7" fmla="*/ 2097741 w 2097741"/>
                <a:gd name="connsiteY7" fmla="*/ 1102659 h 1102659"/>
                <a:gd name="connsiteX8" fmla="*/ 2084294 w 2097741"/>
                <a:gd name="connsiteY8" fmla="*/ 430306 h 1102659"/>
                <a:gd name="connsiteX9" fmla="*/ 0 w 2097741"/>
                <a:gd name="connsiteY9" fmla="*/ 53788 h 1102659"/>
                <a:gd name="connsiteX0" fmla="*/ 40341 w 2097741"/>
                <a:gd name="connsiteY0" fmla="*/ 0 h 1102659"/>
                <a:gd name="connsiteX1" fmla="*/ 40341 w 2097741"/>
                <a:gd name="connsiteY1" fmla="*/ 0 h 1102659"/>
                <a:gd name="connsiteX2" fmla="*/ 13447 w 2097741"/>
                <a:gd name="connsiteY2" fmla="*/ 470647 h 1102659"/>
                <a:gd name="connsiteX3" fmla="*/ 0 w 2097741"/>
                <a:gd name="connsiteY3" fmla="*/ 578223 h 1102659"/>
                <a:gd name="connsiteX4" fmla="*/ 13447 w 2097741"/>
                <a:gd name="connsiteY4" fmla="*/ 537882 h 1102659"/>
                <a:gd name="connsiteX5" fmla="*/ 94129 w 2097741"/>
                <a:gd name="connsiteY5" fmla="*/ 510988 h 1102659"/>
                <a:gd name="connsiteX6" fmla="*/ 53788 w 2097741"/>
                <a:gd name="connsiteY6" fmla="*/ 524435 h 1102659"/>
                <a:gd name="connsiteX7" fmla="*/ 2097741 w 2097741"/>
                <a:gd name="connsiteY7" fmla="*/ 1102659 h 1102659"/>
                <a:gd name="connsiteX8" fmla="*/ 2097741 w 2097741"/>
                <a:gd name="connsiteY8" fmla="*/ 537882 h 1102659"/>
                <a:gd name="connsiteX9" fmla="*/ 0 w 2097741"/>
                <a:gd name="connsiteY9" fmla="*/ 53788 h 110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7741" h="1102659">
                  <a:moveTo>
                    <a:pt x="40341" y="0"/>
                  </a:moveTo>
                  <a:lnTo>
                    <a:pt x="40341" y="0"/>
                  </a:lnTo>
                  <a:cubicBezTo>
                    <a:pt x="35845" y="85430"/>
                    <a:pt x="21490" y="374132"/>
                    <a:pt x="13447" y="470647"/>
                  </a:cubicBezTo>
                  <a:cubicBezTo>
                    <a:pt x="10446" y="506660"/>
                    <a:pt x="0" y="542085"/>
                    <a:pt x="0" y="578223"/>
                  </a:cubicBezTo>
                  <a:cubicBezTo>
                    <a:pt x="0" y="592397"/>
                    <a:pt x="1913" y="546121"/>
                    <a:pt x="13447" y="537882"/>
                  </a:cubicBezTo>
                  <a:cubicBezTo>
                    <a:pt x="36515" y="521405"/>
                    <a:pt x="67235" y="519953"/>
                    <a:pt x="94129" y="510988"/>
                  </a:cubicBezTo>
                  <a:lnTo>
                    <a:pt x="53788" y="524435"/>
                  </a:lnTo>
                  <a:lnTo>
                    <a:pt x="2097741" y="1102659"/>
                  </a:lnTo>
                  <a:lnTo>
                    <a:pt x="2097741" y="537882"/>
                  </a:lnTo>
                  <a:lnTo>
                    <a:pt x="0" y="53788"/>
                  </a:lnTo>
                </a:path>
              </a:pathLst>
            </a:cu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11E3E63D-4F3A-1B4D-942A-57F2D5B49D55}"/>
              </a:ext>
            </a:extLst>
          </p:cNvPr>
          <p:cNvSpPr txBox="1"/>
          <p:nvPr/>
        </p:nvSpPr>
        <p:spPr>
          <a:xfrm>
            <a:off x="609717" y="6049405"/>
            <a:ext cx="317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50%</a:t>
            </a:r>
            <a:r>
              <a:rPr lang="zh-CN" altLang="en-US" dirty="0"/>
              <a:t> </a:t>
            </a:r>
            <a:r>
              <a:rPr lang="en-US" altLang="zh-CN" dirty="0"/>
              <a:t>ports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recirculation</a:t>
            </a:r>
            <a:endParaRPr lang="en-US" dirty="0"/>
          </a:p>
        </p:txBody>
      </p:sp>
      <p:pic>
        <p:nvPicPr>
          <p:cNvPr id="33" name="Picture 4" descr="Product | Apple MacBook Air - 13.3&quot; - Core i7 - 8 GB RAM - 256 GB SSD - US">
            <a:extLst>
              <a:ext uri="{FF2B5EF4-FFF2-40B4-BE49-F238E27FC236}">
                <a16:creationId xmlns:a16="http://schemas.microsoft.com/office/drawing/2014/main" id="{63946DC8-B2CA-B14F-B740-62D4E2604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92250" y1="63667" x2="53000" y2="81333"/>
                        <a14:foregroundMark x1="50500" y1="83333" x2="43000" y2="82667"/>
                        <a14:foregroundMark x1="52500" y1="82000" x2="49750" y2="83333"/>
                        <a14:foregroundMark x1="84250" y1="18333" x2="36000" y2="17667"/>
                        <a14:foregroundMark x1="34000" y1="19000" x2="4000" y2="56000"/>
                        <a14:foregroundMark x1="3250" y1="58333" x2="41250" y2="81333"/>
                        <a14:foregroundMark x1="85500" y1="21667" x2="66750" y2="52333"/>
                        <a14:foregroundMark x1="66750" y1="52000" x2="93250" y2="60667"/>
                        <a14:foregroundMark x1="93250" y1="60333" x2="94750" y2="62667"/>
                        <a14:foregroundMark x1="91000" y1="65667" x2="94750" y2="6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401" y="4505607"/>
            <a:ext cx="2109695" cy="158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984B97BA-82C1-C645-BD48-8F4B869F608C}"/>
              </a:ext>
            </a:extLst>
          </p:cNvPr>
          <p:cNvSpPr txBox="1"/>
          <p:nvPr/>
        </p:nvSpPr>
        <p:spPr>
          <a:xfrm>
            <a:off x="-289451" y="4872780"/>
            <a:ext cx="10408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/>
              <a:t>				=11x</a:t>
            </a:r>
            <a:r>
              <a:rPr lang="zh-CN" altLang="en-US" sz="6600" dirty="0"/>
              <a:t> </a:t>
            </a:r>
            <a:r>
              <a:rPr lang="en-US" altLang="zh-CN" sz="6600" dirty="0"/>
              <a:t>			</a:t>
            </a:r>
            <a:r>
              <a:rPr lang="zh-CN" altLang="en-US" sz="6600" dirty="0"/>
              <a:t>   </a:t>
            </a:r>
            <a:r>
              <a:rPr lang="en-US" altLang="zh-CN" sz="6600" dirty="0"/>
              <a:t>=2.4x</a:t>
            </a:r>
            <a:endParaRPr lang="en-US" sz="6600" dirty="0"/>
          </a:p>
        </p:txBody>
      </p:sp>
      <p:pic>
        <p:nvPicPr>
          <p:cNvPr id="37" name="Picture 10" descr="Macbook Pro 15&quot; -">
            <a:hlinkClick r:id="rId6"/>
            <a:extLst>
              <a:ext uri="{FF2B5EF4-FFF2-40B4-BE49-F238E27FC236}">
                <a16:creationId xmlns:a16="http://schemas.microsoft.com/office/drawing/2014/main" id="{5EC73A95-C148-4D40-81B9-80A016D3B3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39" b="14942"/>
          <a:stretch/>
        </p:blipFill>
        <p:spPr bwMode="auto">
          <a:xfrm>
            <a:off x="9560437" y="4633522"/>
            <a:ext cx="2206282" cy="145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57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F113-8543-D246-9B11-C15417BC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Future</a:t>
            </a:r>
            <a:r>
              <a:rPr lang="zh-CN" altLang="en-US" dirty="0"/>
              <a:t> </a:t>
            </a:r>
            <a:r>
              <a:rPr lang="en-US" altLang="zh-CN" dirty="0"/>
              <a:t>Directions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F07F7-A4C3-FE41-A616-BE5B78149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AES runs on </a:t>
            </a:r>
            <a:r>
              <a:rPr lang="en-US" altLang="zh-CN" sz="3200" dirty="0"/>
              <a:t>P4</a:t>
            </a:r>
            <a:r>
              <a:rPr lang="zh-CN" altLang="en-US" sz="3200" dirty="0"/>
              <a:t> </a:t>
            </a:r>
            <a:r>
              <a:rPr lang="en-US" altLang="zh-CN" sz="3200" dirty="0"/>
              <a:t>switches</a:t>
            </a:r>
            <a:r>
              <a:rPr lang="en-US" sz="3200" dirty="0"/>
              <a:t>!</a:t>
            </a:r>
          </a:p>
          <a:p>
            <a:pPr lvl="1"/>
            <a:r>
              <a:rPr lang="en-US" altLang="zh-CN" sz="2800" dirty="0"/>
              <a:t>Please,</a:t>
            </a:r>
            <a:r>
              <a:rPr lang="zh-CN" altLang="en-US" sz="2800" dirty="0"/>
              <a:t> </a:t>
            </a:r>
            <a:r>
              <a:rPr lang="en-US" altLang="zh-CN" sz="2800" dirty="0"/>
              <a:t>avoid</a:t>
            </a:r>
            <a:r>
              <a:rPr lang="zh-CN" altLang="en-US" sz="2800" dirty="0"/>
              <a:t> </a:t>
            </a:r>
            <a:r>
              <a:rPr lang="en-US" altLang="zh-CN" sz="2800" dirty="0"/>
              <a:t>hand-rolled</a:t>
            </a:r>
            <a:r>
              <a:rPr lang="zh-CN" altLang="en-US" sz="2800" dirty="0"/>
              <a:t> </a:t>
            </a:r>
            <a:r>
              <a:rPr lang="en-US" altLang="zh-CN" sz="2800" dirty="0"/>
              <a:t>crypto</a:t>
            </a:r>
            <a:endParaRPr lang="en-US" sz="2800" dirty="0"/>
          </a:p>
          <a:p>
            <a:pPr lvl="1"/>
            <a:r>
              <a:rPr lang="en-US" sz="2800" dirty="0"/>
              <a:t>Scrambled Lookup Table: save XOR</a:t>
            </a:r>
            <a:r>
              <a:rPr lang="en-US" altLang="zh-CN" sz="2800" dirty="0"/>
              <a:t>s</a:t>
            </a:r>
            <a:r>
              <a:rPr lang="en-US" sz="2800" dirty="0"/>
              <a:t> using </a:t>
            </a:r>
            <a:r>
              <a:rPr lang="en-US" altLang="zh-CN" sz="2800" dirty="0"/>
              <a:t>160~224KB</a:t>
            </a:r>
            <a:r>
              <a:rPr lang="zh-CN" altLang="en-US" sz="2800" dirty="0"/>
              <a:t> </a:t>
            </a:r>
            <a:r>
              <a:rPr lang="en-US" altLang="zh-CN" sz="2800" dirty="0"/>
              <a:t>memory</a:t>
            </a:r>
            <a:endParaRPr lang="en-US" sz="2800" dirty="0"/>
          </a:p>
          <a:p>
            <a:pPr lvl="1"/>
            <a:r>
              <a:rPr lang="en-US" altLang="zh-CN" sz="2800" dirty="0"/>
              <a:t>Two</a:t>
            </a:r>
            <a:r>
              <a:rPr lang="zh-CN" altLang="en-US" sz="2800" dirty="0"/>
              <a:t> </a:t>
            </a:r>
            <a:r>
              <a:rPr lang="en-US" altLang="zh-CN" sz="2800" dirty="0"/>
              <a:t>rounds</a:t>
            </a:r>
            <a:r>
              <a:rPr lang="zh-CN" altLang="en-US" sz="2800" dirty="0"/>
              <a:t> </a:t>
            </a:r>
            <a:r>
              <a:rPr lang="en-US" altLang="zh-CN" sz="2800" dirty="0"/>
              <a:t>per</a:t>
            </a:r>
            <a:r>
              <a:rPr lang="zh-CN" altLang="en-US" sz="2800" dirty="0"/>
              <a:t> </a:t>
            </a:r>
            <a:r>
              <a:rPr lang="en-US" altLang="zh-CN" sz="2800" dirty="0"/>
              <a:t>pass,</a:t>
            </a:r>
            <a:r>
              <a:rPr lang="zh-CN" altLang="en-US" sz="2800" dirty="0"/>
              <a:t> </a:t>
            </a:r>
            <a:r>
              <a:rPr lang="en-US" altLang="zh-CN" sz="2800" dirty="0"/>
              <a:t>i</a:t>
            </a:r>
            <a:r>
              <a:rPr lang="en-US" sz="2800" dirty="0"/>
              <a:t>mproves throughput by </a:t>
            </a:r>
            <a:r>
              <a:rPr lang="en-US" altLang="zh-CN" sz="2800" dirty="0"/>
              <a:t>122</a:t>
            </a:r>
            <a:r>
              <a:rPr lang="en-US" sz="2800" dirty="0"/>
              <a:t>%</a:t>
            </a:r>
          </a:p>
          <a:p>
            <a:r>
              <a:rPr lang="en-US" sz="3200" dirty="0"/>
              <a:t>Tofino v1 is not the best device to run AES</a:t>
            </a:r>
          </a:p>
          <a:p>
            <a:pPr lvl="1"/>
            <a:r>
              <a:rPr lang="en-US" altLang="zh-CN" sz="2800" dirty="0"/>
              <a:t>Other</a:t>
            </a:r>
            <a:r>
              <a:rPr lang="zh-CN" altLang="en-US" sz="2800" dirty="0"/>
              <a:t> </a:t>
            </a:r>
            <a:r>
              <a:rPr lang="en-US" altLang="zh-CN" sz="2800" dirty="0"/>
              <a:t>algorithms?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sz="2800" dirty="0"/>
              <a:t>Feistel Cipher</a:t>
            </a:r>
            <a:r>
              <a:rPr lang="zh-CN" altLang="en-US" sz="2800" dirty="0"/>
              <a:t> </a:t>
            </a:r>
            <a:r>
              <a:rPr lang="en-US" altLang="zh-CN" sz="2800" dirty="0"/>
              <a:t>more</a:t>
            </a:r>
            <a:r>
              <a:rPr lang="zh-CN" altLang="en-US" sz="2800" dirty="0"/>
              <a:t> </a:t>
            </a:r>
            <a:r>
              <a:rPr lang="en-US" altLang="zh-CN" sz="2800" dirty="0"/>
              <a:t>PISA-friendly</a:t>
            </a:r>
            <a:r>
              <a:rPr lang="en-US" sz="2800" dirty="0"/>
              <a:t>?</a:t>
            </a:r>
          </a:p>
          <a:p>
            <a:pPr lvl="1"/>
            <a:r>
              <a:rPr lang="en-US" sz="2800" dirty="0"/>
              <a:t>Fewer rounds?</a:t>
            </a:r>
          </a:p>
          <a:p>
            <a:pPr lvl="1"/>
            <a:r>
              <a:rPr lang="en-US" altLang="zh-CN" sz="2800" dirty="0"/>
              <a:t>D</a:t>
            </a:r>
            <a:r>
              <a:rPr lang="en-US" sz="2800" dirty="0"/>
              <a:t>edicated crypto co-processor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switches</a:t>
            </a:r>
            <a:r>
              <a:rPr lang="en-US" sz="2800" dirty="0"/>
              <a:t>?</a:t>
            </a:r>
          </a:p>
        </p:txBody>
      </p:sp>
      <p:pic>
        <p:nvPicPr>
          <p:cNvPr id="5" name="Picture 6" descr="GitHub Logomark">
            <a:extLst>
              <a:ext uri="{FF2B5EF4-FFF2-40B4-BE49-F238E27FC236}">
                <a16:creationId xmlns:a16="http://schemas.microsoft.com/office/drawing/2014/main" id="{329374E9-68F1-034C-BFE4-BB4BC124F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273" y="5789043"/>
            <a:ext cx="988794" cy="98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21625A-3362-7D47-A42E-4D4F575B3082}"/>
              </a:ext>
            </a:extLst>
          </p:cNvPr>
          <p:cNvSpPr txBox="1"/>
          <p:nvPr/>
        </p:nvSpPr>
        <p:spPr>
          <a:xfrm>
            <a:off x="4706692" y="5960274"/>
            <a:ext cx="4439920" cy="646331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P4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open-source!</a:t>
            </a:r>
            <a:r>
              <a:rPr lang="zh-CN" altLang="en-US" dirty="0"/>
              <a:t> </a:t>
            </a:r>
            <a:r>
              <a:rPr lang="en-US" altLang="zh-CN" dirty="0">
                <a:hlinkClick r:id="rId4"/>
              </a:rPr>
              <a:t>github.com/Princeton-Cabernet/p4-projects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415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E6C-0743-924F-904A-E6C2F852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</a:t>
            </a:r>
            <a:r>
              <a:rPr lang="en-US" altLang="zh-CN" dirty="0"/>
              <a:t>A</a:t>
            </a:r>
            <a:r>
              <a:rPr lang="en-US" dirty="0"/>
              <a:t>pps </a:t>
            </a:r>
            <a:r>
              <a:rPr lang="en-US" altLang="zh-CN" dirty="0"/>
              <a:t>N</a:t>
            </a:r>
            <a:r>
              <a:rPr lang="en-US" dirty="0"/>
              <a:t>eed </a:t>
            </a:r>
            <a:r>
              <a:rPr lang="en-US" altLang="zh-CN" dirty="0"/>
              <a:t>S</a:t>
            </a:r>
            <a:r>
              <a:rPr lang="en-US" dirty="0"/>
              <a:t>ecure </a:t>
            </a:r>
            <a:r>
              <a:rPr lang="en-US" altLang="zh-CN" dirty="0"/>
              <a:t>C</a:t>
            </a:r>
            <a:r>
              <a:rPr lang="en-US" dirty="0"/>
              <a:t>rypto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AAA8F-DBCE-454A-8B06-15081AC2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4000" dirty="0"/>
              <a:t>“</a:t>
            </a:r>
            <a:r>
              <a:rPr lang="en-US" sz="4000" dirty="0"/>
              <a:t>Never roll your own crypto</a:t>
            </a:r>
            <a:r>
              <a:rPr lang="en-US" altLang="zh-CN" sz="4000" dirty="0"/>
              <a:t>”</a:t>
            </a:r>
            <a:r>
              <a:rPr lang="en-US" sz="4000" dirty="0"/>
              <a:t>!</a:t>
            </a:r>
          </a:p>
          <a:p>
            <a:pPr lvl="1"/>
            <a:r>
              <a:rPr lang="en-US" sz="3600" dirty="0"/>
              <a:t>CRC-32 is </a:t>
            </a:r>
            <a:r>
              <a:rPr lang="en-US" altLang="zh-CN" sz="3600" dirty="0"/>
              <a:t>likely</a:t>
            </a:r>
            <a:r>
              <a:rPr lang="zh-CN" altLang="en-US" sz="3600" dirty="0"/>
              <a:t> </a:t>
            </a:r>
            <a:r>
              <a:rPr lang="en-US" sz="3600" dirty="0"/>
              <a:t>not secure </a:t>
            </a:r>
            <a:r>
              <a:rPr lang="en-US" altLang="zh-CN" sz="3600" dirty="0"/>
              <a:t>enough…</a:t>
            </a:r>
          </a:p>
          <a:p>
            <a:pPr lvl="1"/>
            <a:endParaRPr lang="en-US" sz="4000" dirty="0"/>
          </a:p>
          <a:p>
            <a:r>
              <a:rPr lang="en-US" sz="4000" dirty="0"/>
              <a:t>Data plane: many computational constraints</a:t>
            </a:r>
          </a:p>
          <a:p>
            <a:pPr lvl="1"/>
            <a:r>
              <a:rPr lang="en-US" sz="3600" dirty="0"/>
              <a:t>Short pipeline, simple arithmetic</a:t>
            </a:r>
          </a:p>
          <a:p>
            <a:pPr lvl="1"/>
            <a:endParaRPr lang="en-US" sz="4000" dirty="0"/>
          </a:p>
          <a:p>
            <a:r>
              <a:rPr lang="en-US" sz="4000" dirty="0"/>
              <a:t>Is standardized crypto still possible?</a:t>
            </a:r>
          </a:p>
          <a:p>
            <a:pPr lvl="1"/>
            <a:r>
              <a:rPr lang="en-US" altLang="zh-CN" sz="3600" dirty="0"/>
              <a:t>Maybe?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608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84AD5-B574-EF48-B1EA-00F4E4031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AES: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Intro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D51C6-84DF-2741-9DF1-FA27C3934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NIST</a:t>
            </a:r>
            <a:r>
              <a:rPr lang="zh-CN" altLang="en-US" dirty="0"/>
              <a:t> </a:t>
            </a:r>
            <a:r>
              <a:rPr lang="en-US" altLang="zh-CN" dirty="0"/>
              <a:t>standard</a:t>
            </a:r>
            <a:r>
              <a:rPr lang="zh-CN" altLang="en-US" dirty="0"/>
              <a:t> </a:t>
            </a:r>
            <a:r>
              <a:rPr lang="en-US" altLang="zh-CN" dirty="0"/>
              <a:t>encryption</a:t>
            </a:r>
            <a:r>
              <a:rPr lang="zh-CN" altLang="en-US" dirty="0"/>
              <a:t> </a:t>
            </a:r>
            <a:r>
              <a:rPr lang="en-US" altLang="zh-CN" dirty="0"/>
              <a:t>algorithm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“Block</a:t>
            </a:r>
            <a:r>
              <a:rPr lang="zh-CN" altLang="en-US" dirty="0"/>
              <a:t> </a:t>
            </a:r>
            <a:r>
              <a:rPr lang="en-US" altLang="zh-CN" dirty="0"/>
              <a:t>cipher”,</a:t>
            </a:r>
            <a:r>
              <a:rPr lang="zh-CN" altLang="en-US" dirty="0"/>
              <a:t> </a:t>
            </a:r>
            <a:r>
              <a:rPr lang="en-US" altLang="zh-CN" dirty="0"/>
              <a:t>encrypt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16</a:t>
            </a:r>
            <a:r>
              <a:rPr lang="zh-CN" altLang="en-US" dirty="0"/>
              <a:t> </a:t>
            </a:r>
            <a:r>
              <a:rPr lang="en-US" altLang="zh-CN" dirty="0"/>
              <a:t>bytes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</a:p>
          <a:p>
            <a:r>
              <a:rPr lang="en-US" altLang="zh-CN" dirty="0"/>
              <a:t>Uses</a:t>
            </a:r>
            <a:r>
              <a:rPr lang="zh-CN" altLang="en-US" dirty="0"/>
              <a:t> </a:t>
            </a:r>
            <a:r>
              <a:rPr lang="en-US" altLang="zh-CN" dirty="0"/>
              <a:t>10,</a:t>
            </a:r>
            <a:r>
              <a:rPr lang="zh-CN" altLang="en-US" dirty="0"/>
              <a:t> </a:t>
            </a:r>
            <a:r>
              <a:rPr lang="en-US" altLang="zh-CN" dirty="0"/>
              <a:t>12,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14</a:t>
            </a:r>
            <a:r>
              <a:rPr lang="zh-CN" altLang="en-US" dirty="0"/>
              <a:t> </a:t>
            </a:r>
            <a:r>
              <a:rPr lang="en-US" altLang="zh-CN" dirty="0"/>
              <a:t>encryption</a:t>
            </a:r>
            <a:r>
              <a:rPr lang="zh-CN" altLang="en-US" dirty="0"/>
              <a:t> </a:t>
            </a:r>
            <a:r>
              <a:rPr lang="en-US" altLang="zh-CN" dirty="0"/>
              <a:t>rounds</a:t>
            </a:r>
          </a:p>
          <a:p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round:</a:t>
            </a:r>
          </a:p>
          <a:p>
            <a:pPr lvl="1"/>
            <a:r>
              <a:rPr lang="en-US" altLang="zh-CN" b="1" dirty="0" err="1"/>
              <a:t>AddRoundKey</a:t>
            </a:r>
            <a:endParaRPr lang="en-US" altLang="zh-CN" b="1" dirty="0"/>
          </a:p>
          <a:p>
            <a:pPr lvl="1"/>
            <a:r>
              <a:rPr lang="en-US" altLang="zh-CN" b="1" dirty="0" err="1"/>
              <a:t>SubBytes</a:t>
            </a:r>
            <a:endParaRPr lang="en-US" altLang="zh-CN" b="1" dirty="0"/>
          </a:p>
          <a:p>
            <a:pPr lvl="1"/>
            <a:r>
              <a:rPr lang="en-US" altLang="zh-CN" b="1" dirty="0" err="1"/>
              <a:t>ShiftRows</a:t>
            </a:r>
            <a:endParaRPr lang="en-US" altLang="zh-CN" b="1" dirty="0"/>
          </a:p>
          <a:p>
            <a:pPr lvl="1"/>
            <a:r>
              <a:rPr lang="en-US" altLang="zh-CN" b="1" dirty="0" err="1"/>
              <a:t>MixColumns</a:t>
            </a:r>
            <a:endParaRPr lang="en-US" b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B9E7C6B-1B9B-2545-BC0E-2ACCEB23CC47}"/>
              </a:ext>
            </a:extLst>
          </p:cNvPr>
          <p:cNvGrpSpPr/>
          <p:nvPr/>
        </p:nvGrpSpPr>
        <p:grpSpPr>
          <a:xfrm rot="1584725">
            <a:off x="6048314" y="703155"/>
            <a:ext cx="2787445" cy="2079523"/>
            <a:chOff x="9657734" y="233680"/>
            <a:chExt cx="2787445" cy="2079523"/>
          </a:xfrm>
        </p:grpSpPr>
        <p:pic>
          <p:nvPicPr>
            <p:cNvPr id="2050" name="Picture 2" descr="National Security Agency - Wikipedia">
              <a:extLst>
                <a:ext uri="{FF2B5EF4-FFF2-40B4-BE49-F238E27FC236}">
                  <a16:creationId xmlns:a16="http://schemas.microsoft.com/office/drawing/2014/main" id="{8DEF8F90-65E3-F246-810D-D52A4F5727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1696" y="233680"/>
              <a:ext cx="2079523" cy="2079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FAE038B-B283-5142-A054-2DE9D20AB427}"/>
                </a:ext>
              </a:extLst>
            </p:cNvPr>
            <p:cNvSpPr txBox="1"/>
            <p:nvPr/>
          </p:nvSpPr>
          <p:spPr>
            <a:xfrm>
              <a:off x="9657734" y="764846"/>
              <a:ext cx="278744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ln>
                    <a:solidFill>
                      <a:srgbClr val="FF7F71"/>
                    </a:solidFill>
                  </a:ln>
                  <a:solidFill>
                    <a:srgbClr val="FF0000"/>
                  </a:solidFill>
                  <a:effectLst>
                    <a:outerShdw blurRad="50800" dist="38100" dir="5400000" algn="t" rotWithShape="0">
                      <a:schemeClr val="bg1">
                        <a:alpha val="40000"/>
                      </a:schemeClr>
                    </a:outerShdw>
                  </a:effectLst>
                </a:rPr>
                <a:t>NSA</a:t>
              </a:r>
              <a:r>
                <a:rPr lang="zh-CN" altLang="en-US" sz="3200" b="1" dirty="0">
                  <a:ln>
                    <a:solidFill>
                      <a:srgbClr val="FF7F71"/>
                    </a:solidFill>
                  </a:ln>
                  <a:solidFill>
                    <a:srgbClr val="FF0000"/>
                  </a:solidFill>
                  <a:effectLst>
                    <a:outerShdw blurRad="50800" dist="38100" dir="5400000" algn="t" rotWithShape="0">
                      <a:schemeClr val="bg1">
                        <a:alpha val="40000"/>
                      </a:schemeClr>
                    </a:outerShdw>
                  </a:effectLst>
                </a:rPr>
                <a:t> </a:t>
              </a:r>
              <a:br>
                <a:rPr lang="en-US" altLang="zh-CN" sz="3200" b="1" dirty="0">
                  <a:ln>
                    <a:solidFill>
                      <a:srgbClr val="FF7F71"/>
                    </a:solidFill>
                  </a:ln>
                  <a:solidFill>
                    <a:srgbClr val="FF0000"/>
                  </a:solidFill>
                  <a:effectLst>
                    <a:outerShdw blurRad="50800" dist="38100" dir="5400000" algn="t" rotWithShape="0">
                      <a:schemeClr val="bg1">
                        <a:alpha val="40000"/>
                      </a:schemeClr>
                    </a:outerShdw>
                  </a:effectLst>
                </a:rPr>
              </a:br>
              <a:r>
                <a:rPr lang="en-US" altLang="zh-CN" sz="3200" b="1" dirty="0">
                  <a:ln>
                    <a:solidFill>
                      <a:srgbClr val="FF7F71"/>
                    </a:solidFill>
                  </a:ln>
                  <a:solidFill>
                    <a:srgbClr val="FF0000"/>
                  </a:solidFill>
                  <a:effectLst>
                    <a:outerShdw blurRad="50800" dist="38100" dir="5400000" algn="t" rotWithShape="0">
                      <a:schemeClr val="bg1">
                        <a:alpha val="40000"/>
                      </a:schemeClr>
                    </a:outerShdw>
                  </a:effectLst>
                </a:rPr>
                <a:t>Approved</a:t>
              </a:r>
              <a:endParaRPr lang="en-US" sz="3200" b="1" dirty="0">
                <a:ln>
                  <a:solidFill>
                    <a:srgbClr val="FF7F7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348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C0505-EB1F-2841-84B0-B3671F68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AES</a:t>
            </a:r>
            <a:r>
              <a:rPr lang="zh-CN" altLang="en-US" dirty="0"/>
              <a:t> </a:t>
            </a:r>
            <a:r>
              <a:rPr lang="en-US" altLang="zh-CN" dirty="0"/>
              <a:t>Round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7AB655-125D-AF4D-8806-2C7A78071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6353"/>
              </p:ext>
            </p:extLst>
          </p:nvPr>
        </p:nvGraphicFramePr>
        <p:xfrm>
          <a:off x="292544" y="448827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7CC54A-D7D3-E040-AA03-BF78F2EDC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17638"/>
              </p:ext>
            </p:extLst>
          </p:nvPr>
        </p:nvGraphicFramePr>
        <p:xfrm>
          <a:off x="4972338" y="448827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01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b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04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5C8D5A-8966-0E44-8CA5-DD88F7A34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62216"/>
              </p:ext>
            </p:extLst>
          </p:nvPr>
        </p:nvGraphicFramePr>
        <p:xfrm>
          <a:off x="9652133" y="448827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7B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F2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3B67CC-C2CF-6F45-AAD5-21E274F18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915939"/>
              </p:ext>
            </p:extLst>
          </p:nvPr>
        </p:nvGraphicFramePr>
        <p:xfrm>
          <a:off x="2585979" y="1720911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2ADBD1BF-E45A-E249-B94A-14463D5E0ABB}"/>
              </a:ext>
            </a:extLst>
          </p:cNvPr>
          <p:cNvSpPr/>
          <p:nvPr/>
        </p:nvSpPr>
        <p:spPr>
          <a:xfrm>
            <a:off x="2572054" y="1711285"/>
            <a:ext cx="540000" cy="5400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AB46F9B-50B0-7A4D-9DDA-E44C207921F4}"/>
              </a:ext>
            </a:extLst>
          </p:cNvPr>
          <p:cNvSpPr/>
          <p:nvPr/>
        </p:nvSpPr>
        <p:spPr>
          <a:xfrm>
            <a:off x="278620" y="4478649"/>
            <a:ext cx="541627" cy="541627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AA24520-2890-B943-8F22-2D0E4DE9012A}"/>
              </a:ext>
            </a:extLst>
          </p:cNvPr>
          <p:cNvSpPr/>
          <p:nvPr/>
        </p:nvSpPr>
        <p:spPr>
          <a:xfrm>
            <a:off x="4958415" y="4480275"/>
            <a:ext cx="540000" cy="5400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Summing Junction 10">
            <a:extLst>
              <a:ext uri="{FF2B5EF4-FFF2-40B4-BE49-F238E27FC236}">
                <a16:creationId xmlns:a16="http://schemas.microsoft.com/office/drawing/2014/main" id="{CD356716-3584-7F4F-932C-BC2DF788A72C}"/>
              </a:ext>
            </a:extLst>
          </p:cNvPr>
          <p:cNvSpPr/>
          <p:nvPr/>
        </p:nvSpPr>
        <p:spPr>
          <a:xfrm rot="18900000">
            <a:off x="3338417" y="3993316"/>
            <a:ext cx="573116" cy="573116"/>
          </a:xfrm>
          <a:prstGeom prst="flowChartSummingJuncti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4DE341D6-A0B8-504E-81C2-54B5ECF83705}"/>
              </a:ext>
            </a:extLst>
          </p:cNvPr>
          <p:cNvCxnSpPr>
            <a:cxnSpLocks/>
            <a:stCxn id="8" idx="4"/>
            <a:endCxn id="14" idx="1"/>
          </p:cNvCxnSpPr>
          <p:nvPr/>
        </p:nvCxnSpPr>
        <p:spPr>
          <a:xfrm rot="16200000" flipH="1">
            <a:off x="2105182" y="2988157"/>
            <a:ext cx="1970105" cy="496362"/>
          </a:xfrm>
          <a:prstGeom prst="curvedConnector2">
            <a:avLst/>
          </a:prstGeom>
          <a:ln w="381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2B89F57E-C881-4941-9FAC-AF7BF740650F}"/>
              </a:ext>
            </a:extLst>
          </p:cNvPr>
          <p:cNvCxnSpPr>
            <a:cxnSpLocks/>
            <a:stCxn id="9" idx="7"/>
            <a:endCxn id="15" idx="1"/>
          </p:cNvCxnSpPr>
          <p:nvPr/>
        </p:nvCxnSpPr>
        <p:spPr>
          <a:xfrm rot="5400000" flipH="1" flipV="1">
            <a:off x="1931678" y="3151230"/>
            <a:ext cx="215993" cy="2597487"/>
          </a:xfrm>
          <a:prstGeom prst="curvedConnector2">
            <a:avLst/>
          </a:prstGeom>
          <a:ln w="381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BABA0-E6A3-9641-8CCF-87DF1A649EEB}"/>
              </a:ext>
            </a:extLst>
          </p:cNvPr>
          <p:cNvSpPr/>
          <p:nvPr/>
        </p:nvSpPr>
        <p:spPr>
          <a:xfrm>
            <a:off x="3338416" y="4161098"/>
            <a:ext cx="220923" cy="120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A0A31B-5D77-CF44-A553-58A1A1847DB6}"/>
              </a:ext>
            </a:extLst>
          </p:cNvPr>
          <p:cNvSpPr/>
          <p:nvPr/>
        </p:nvSpPr>
        <p:spPr>
          <a:xfrm>
            <a:off x="3338416" y="4281681"/>
            <a:ext cx="220923" cy="120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189E06B2-E090-A640-8B27-0B097502CEE5}"/>
              </a:ext>
            </a:extLst>
          </p:cNvPr>
          <p:cNvCxnSpPr>
            <a:cxnSpLocks/>
            <a:stCxn id="26" idx="3"/>
            <a:endCxn id="10" idx="1"/>
          </p:cNvCxnSpPr>
          <p:nvPr/>
        </p:nvCxnSpPr>
        <p:spPr>
          <a:xfrm>
            <a:off x="3911088" y="4268522"/>
            <a:ext cx="1126410" cy="290838"/>
          </a:xfrm>
          <a:prstGeom prst="curvedConnector2">
            <a:avLst/>
          </a:prstGeom>
          <a:ln w="381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1EC71264-9776-AD48-B009-A0B6985B4BB3}"/>
              </a:ext>
            </a:extLst>
          </p:cNvPr>
          <p:cNvSpPr/>
          <p:nvPr/>
        </p:nvSpPr>
        <p:spPr>
          <a:xfrm>
            <a:off x="6595696" y="6106643"/>
            <a:ext cx="541627" cy="541627"/>
          </a:xfrm>
          <a:prstGeom prst="ellipse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0DD272A-9710-B44F-859E-97B9E6D014C3}"/>
              </a:ext>
            </a:extLst>
          </p:cNvPr>
          <p:cNvSpPr/>
          <p:nvPr/>
        </p:nvSpPr>
        <p:spPr>
          <a:xfrm>
            <a:off x="11275490" y="6108271"/>
            <a:ext cx="540000" cy="540000"/>
          </a:xfrm>
          <a:prstGeom prst="ellipse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DBAA37-4A9D-2642-8BEE-EA95BEE1A1FA}"/>
              </a:ext>
            </a:extLst>
          </p:cNvPr>
          <p:cNvSpPr txBox="1"/>
          <p:nvPr/>
        </p:nvSpPr>
        <p:spPr>
          <a:xfrm>
            <a:off x="1864583" y="1284108"/>
            <a:ext cx="360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16-byte</a:t>
            </a:r>
            <a:r>
              <a:rPr lang="zh-CN" altLang="en-US" sz="2400" dirty="0"/>
              <a:t> </a:t>
            </a:r>
            <a:r>
              <a:rPr lang="en-US" altLang="zh-CN" sz="2400" dirty="0"/>
              <a:t>round</a:t>
            </a:r>
            <a:r>
              <a:rPr lang="zh-CN" altLang="en-US" sz="2400" dirty="0"/>
              <a:t> </a:t>
            </a:r>
            <a:r>
              <a:rPr lang="en-US" altLang="zh-CN" sz="2400" dirty="0"/>
              <a:t>key</a:t>
            </a:r>
            <a:endParaRPr lang="en-US" sz="24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1449A50-B7B8-B74A-A560-7B2A6E4A0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97673"/>
              </p:ext>
            </p:extLst>
          </p:nvPr>
        </p:nvGraphicFramePr>
        <p:xfrm>
          <a:off x="7008761" y="2670769"/>
          <a:ext cx="4498315" cy="108000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703386">
                  <a:extLst>
                    <a:ext uri="{9D8B030D-6E8A-4147-A177-3AD203B41FA5}">
                      <a16:colId xmlns:a16="http://schemas.microsoft.com/office/drawing/2014/main" val="24288345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01694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2111872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8390949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2956813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6498101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63839025"/>
                    </a:ext>
                  </a:extLst>
                </a:gridCol>
                <a:gridCol w="554929">
                  <a:extLst>
                    <a:ext uri="{9D8B030D-6E8A-4147-A177-3AD203B41FA5}">
                      <a16:colId xmlns:a16="http://schemas.microsoft.com/office/drawing/2014/main" val="336486151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In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00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01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02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03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04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05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600" dirty="0"/>
                        <a:t>…</a:t>
                      </a:r>
                      <a:endParaRPr lang="en-US" sz="6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28951727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Out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63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7</a:t>
                      </a:r>
                      <a:r>
                        <a:rPr lang="en-US" altLang="zh-CN" sz="1900" dirty="0"/>
                        <a:t>B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77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7</a:t>
                      </a:r>
                      <a:r>
                        <a:rPr lang="en-US" altLang="zh-CN" sz="1900" dirty="0"/>
                        <a:t>B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F</a:t>
                      </a:r>
                      <a:r>
                        <a:rPr lang="en-US" sz="1900" dirty="0"/>
                        <a:t>2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6</a:t>
                      </a:r>
                      <a:r>
                        <a:rPr lang="en-US" altLang="zh-CN" sz="1900" dirty="0"/>
                        <a:t>B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600" dirty="0"/>
                        <a:t>…</a:t>
                      </a:r>
                      <a:endParaRPr lang="en-US" sz="6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26938375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CE44A23A-C121-304C-98F5-515D31A535D5}"/>
              </a:ext>
            </a:extLst>
          </p:cNvPr>
          <p:cNvSpPr/>
          <p:nvPr/>
        </p:nvSpPr>
        <p:spPr>
          <a:xfrm>
            <a:off x="9856295" y="2654806"/>
            <a:ext cx="540000" cy="540000"/>
          </a:xfrm>
          <a:prstGeom prst="ellipse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22F739B-B4EF-E541-934A-D2BD61D8182C}"/>
              </a:ext>
            </a:extLst>
          </p:cNvPr>
          <p:cNvSpPr/>
          <p:nvPr/>
        </p:nvSpPr>
        <p:spPr>
          <a:xfrm>
            <a:off x="9856295" y="3210771"/>
            <a:ext cx="540000" cy="540000"/>
          </a:xfrm>
          <a:prstGeom prst="ellipse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E54A1D2A-9393-484B-887F-20858EE6F134}"/>
              </a:ext>
            </a:extLst>
          </p:cNvPr>
          <p:cNvCxnSpPr>
            <a:cxnSpLocks/>
            <a:stCxn id="17" idx="6"/>
            <a:endCxn id="21" idx="2"/>
          </p:cNvCxnSpPr>
          <p:nvPr/>
        </p:nvCxnSpPr>
        <p:spPr>
          <a:xfrm flipV="1">
            <a:off x="7137323" y="2924806"/>
            <a:ext cx="2718972" cy="3452651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F13BD927-7912-384E-9222-DCD8006DC4E7}"/>
              </a:ext>
            </a:extLst>
          </p:cNvPr>
          <p:cNvCxnSpPr>
            <a:cxnSpLocks/>
            <a:stCxn id="22" idx="6"/>
            <a:endCxn id="18" idx="2"/>
          </p:cNvCxnSpPr>
          <p:nvPr/>
        </p:nvCxnSpPr>
        <p:spPr>
          <a:xfrm>
            <a:off x="10396295" y="3480771"/>
            <a:ext cx="879195" cy="2897500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267F86-DFB8-5745-8B0F-93AF0092403E}"/>
              </a:ext>
            </a:extLst>
          </p:cNvPr>
          <p:cNvSpPr txBox="1"/>
          <p:nvPr/>
        </p:nvSpPr>
        <p:spPr>
          <a:xfrm>
            <a:off x="7008762" y="2240481"/>
            <a:ext cx="449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Substitution</a:t>
            </a:r>
            <a:r>
              <a:rPr lang="zh-CN" altLang="en-US" sz="2400" dirty="0"/>
              <a:t> </a:t>
            </a:r>
            <a:r>
              <a:rPr lang="en-US" altLang="zh-CN" sz="2400" dirty="0"/>
              <a:t>box</a:t>
            </a:r>
            <a:r>
              <a:rPr lang="zh-CN" altLang="en-US" sz="2400" dirty="0"/>
              <a:t> </a:t>
            </a:r>
            <a:r>
              <a:rPr lang="en-US" altLang="zh-CN" sz="2400" dirty="0"/>
              <a:t>(S-box)</a:t>
            </a:r>
            <a:endParaRPr lang="en-US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67E6FE-47AE-D241-8D42-61FCC0265D65}"/>
              </a:ext>
            </a:extLst>
          </p:cNvPr>
          <p:cNvSpPr/>
          <p:nvPr/>
        </p:nvSpPr>
        <p:spPr>
          <a:xfrm>
            <a:off x="3690162" y="4208227"/>
            <a:ext cx="220923" cy="120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AA6A252-BB60-8944-AEF0-65E302FAA615}"/>
              </a:ext>
            </a:extLst>
          </p:cNvPr>
          <p:cNvSpPr/>
          <p:nvPr/>
        </p:nvSpPr>
        <p:spPr>
          <a:xfrm>
            <a:off x="5513790" y="5019244"/>
            <a:ext cx="541627" cy="541627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20DC163-1FD3-1D42-9A1E-34184A1DFCE4}"/>
              </a:ext>
            </a:extLst>
          </p:cNvPr>
          <p:cNvSpPr/>
          <p:nvPr/>
        </p:nvSpPr>
        <p:spPr>
          <a:xfrm>
            <a:off x="10183960" y="5020870"/>
            <a:ext cx="540000" cy="54000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60940D1-FE1C-234F-85CC-68044939E165}"/>
              </a:ext>
            </a:extLst>
          </p:cNvPr>
          <p:cNvSpPr/>
          <p:nvPr/>
        </p:nvSpPr>
        <p:spPr>
          <a:xfrm>
            <a:off x="8247774" y="2654806"/>
            <a:ext cx="540000" cy="54000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95F5319-5045-A04A-86B6-9660E4E36366}"/>
              </a:ext>
            </a:extLst>
          </p:cNvPr>
          <p:cNvSpPr/>
          <p:nvPr/>
        </p:nvSpPr>
        <p:spPr>
          <a:xfrm>
            <a:off x="8247774" y="3210771"/>
            <a:ext cx="540000" cy="54000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1" name="Curved Connector 30">
            <a:extLst>
              <a:ext uri="{FF2B5EF4-FFF2-40B4-BE49-F238E27FC236}">
                <a16:creationId xmlns:a16="http://schemas.microsoft.com/office/drawing/2014/main" id="{C29A2C76-E496-3941-84CD-C33F74D1213B}"/>
              </a:ext>
            </a:extLst>
          </p:cNvPr>
          <p:cNvCxnSpPr>
            <a:cxnSpLocks/>
            <a:stCxn id="27" idx="7"/>
            <a:endCxn id="29" idx="2"/>
          </p:cNvCxnSpPr>
          <p:nvPr/>
        </p:nvCxnSpPr>
        <p:spPr>
          <a:xfrm rot="5400000" flipH="1" flipV="1">
            <a:off x="6025058" y="2875847"/>
            <a:ext cx="2173757" cy="2271676"/>
          </a:xfrm>
          <a:prstGeom prst="curvedConnector2">
            <a:avLst/>
          </a:prstGeom>
          <a:ln w="381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54944F3B-3DBA-EB45-B70D-1E934D25254D}"/>
              </a:ext>
            </a:extLst>
          </p:cNvPr>
          <p:cNvCxnSpPr>
            <a:cxnSpLocks/>
            <a:stCxn id="30" idx="6"/>
            <a:endCxn id="28" idx="1"/>
          </p:cNvCxnSpPr>
          <p:nvPr/>
        </p:nvCxnSpPr>
        <p:spPr>
          <a:xfrm>
            <a:off x="8787774" y="3480771"/>
            <a:ext cx="1475267" cy="1619180"/>
          </a:xfrm>
          <a:prstGeom prst="curvedConnector2">
            <a:avLst/>
          </a:prstGeom>
          <a:ln w="381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B063D2E-8D67-8944-BEBF-E14B1A3BE72D}"/>
              </a:ext>
            </a:extLst>
          </p:cNvPr>
          <p:cNvSpPr txBox="1"/>
          <p:nvPr/>
        </p:nvSpPr>
        <p:spPr>
          <a:xfrm>
            <a:off x="2414049" y="4772123"/>
            <a:ext cx="260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79" indent="-457279" algn="ctr">
              <a:buAutoNum type="arabicParenBoth"/>
            </a:pPr>
            <a:r>
              <a:rPr lang="en-US" altLang="zh-CN" sz="2400" b="1" dirty="0" err="1"/>
              <a:t>AddRoundKey</a:t>
            </a:r>
            <a:r>
              <a:rPr lang="en-US" altLang="zh-CN" sz="2400" dirty="0"/>
              <a:t>:</a:t>
            </a:r>
          </a:p>
          <a:p>
            <a:pPr algn="ctr"/>
            <a:r>
              <a:rPr lang="en-US" altLang="zh-CN" sz="2400" dirty="0"/>
              <a:t>using</a:t>
            </a:r>
            <a:r>
              <a:rPr lang="zh-CN" altLang="en-US" sz="2400" dirty="0"/>
              <a:t> </a:t>
            </a:r>
            <a:r>
              <a:rPr lang="en-US" altLang="zh-CN" sz="2400" dirty="0"/>
              <a:t>XOR</a:t>
            </a:r>
            <a:endParaRPr lang="en-US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1AE00D-7729-D147-B593-C2AEF7AC7929}"/>
              </a:ext>
            </a:extLst>
          </p:cNvPr>
          <p:cNvSpPr txBox="1"/>
          <p:nvPr/>
        </p:nvSpPr>
        <p:spPr>
          <a:xfrm>
            <a:off x="7082589" y="4772122"/>
            <a:ext cx="260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(2)</a:t>
            </a:r>
            <a:r>
              <a:rPr lang="zh-CN" altLang="en-US" sz="2400" dirty="0"/>
              <a:t> </a:t>
            </a:r>
            <a:r>
              <a:rPr lang="en-US" altLang="zh-CN" sz="2400" b="1" dirty="0" err="1"/>
              <a:t>SubBytes</a:t>
            </a:r>
            <a:r>
              <a:rPr lang="en-US" altLang="zh-CN" sz="2400" dirty="0"/>
              <a:t>:</a:t>
            </a:r>
            <a:br>
              <a:rPr lang="en-US" altLang="zh-CN" sz="2400" dirty="0"/>
            </a:br>
            <a:r>
              <a:rPr lang="en-US" altLang="zh-CN" sz="2400" dirty="0"/>
              <a:t>lookup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S-box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57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  <p:bldP spid="19" grpId="0"/>
      <p:bldP spid="21" grpId="0" animBg="1"/>
      <p:bldP spid="22" grpId="0" animBg="1"/>
      <p:bldP spid="25" grpId="0"/>
      <p:bldP spid="27" grpId="0" animBg="1"/>
      <p:bldP spid="28" grpId="0" animBg="1"/>
      <p:bldP spid="29" grpId="0" animBg="1"/>
      <p:bldP spid="30" grpId="0" animBg="1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9135-C720-7A49-98EE-15514A257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AES</a:t>
            </a:r>
            <a:r>
              <a:rPr lang="zh-CN" altLang="en-US" dirty="0"/>
              <a:t> </a:t>
            </a:r>
            <a:r>
              <a:rPr lang="en-US" altLang="zh-CN" dirty="0"/>
              <a:t>Round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B07FD2-4A00-3D48-8C83-430C470CC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29518"/>
              </p:ext>
            </p:extLst>
          </p:nvPr>
        </p:nvGraphicFramePr>
        <p:xfrm>
          <a:off x="9652133" y="448827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8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0.00046 L -0.77253 -0.00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24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B09F7-B8E4-1842-9055-08C31ED2B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AES</a:t>
            </a:r>
            <a:r>
              <a:rPr lang="zh-CN" altLang="en-US" dirty="0"/>
              <a:t> </a:t>
            </a:r>
            <a:r>
              <a:rPr lang="en-US" altLang="zh-CN" dirty="0"/>
              <a:t>Round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B878C0-833B-5E4B-A4FA-65DC64395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100149"/>
              </p:ext>
            </p:extLst>
          </p:nvPr>
        </p:nvGraphicFramePr>
        <p:xfrm>
          <a:off x="248961" y="4424590"/>
          <a:ext cx="2160000" cy="21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3B36B4-AA82-F445-A1CC-2A7CD617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60985"/>
              </p:ext>
            </p:extLst>
          </p:nvPr>
        </p:nvGraphicFramePr>
        <p:xfrm>
          <a:off x="4928755" y="4424590"/>
          <a:ext cx="2160000" cy="21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57A92BD-BE79-C443-8D3F-2BDF942A9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300847"/>
              </p:ext>
            </p:extLst>
          </p:nvPr>
        </p:nvGraphicFramePr>
        <p:xfrm>
          <a:off x="9608551" y="442459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62B9081-6070-CA40-BBD8-94AAA4E75CC2}"/>
              </a:ext>
            </a:extLst>
          </p:cNvPr>
          <p:cNvSpPr/>
          <p:nvPr/>
        </p:nvSpPr>
        <p:spPr>
          <a:xfrm>
            <a:off x="301098" y="5015952"/>
            <a:ext cx="2055732" cy="449736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9D2376E-BB87-FF41-897E-94A0216A15A6}"/>
              </a:ext>
            </a:extLst>
          </p:cNvPr>
          <p:cNvSpPr/>
          <p:nvPr/>
        </p:nvSpPr>
        <p:spPr>
          <a:xfrm>
            <a:off x="4438202" y="5015952"/>
            <a:ext cx="2055732" cy="449736"/>
          </a:xfrm>
          <a:prstGeom prst="roundRect">
            <a:avLst/>
          </a:prstGeom>
          <a:noFill/>
          <a:ln w="38100">
            <a:gradFill flip="none" rotWithShape="1">
              <a:gsLst>
                <a:gs pos="15000">
                  <a:schemeClr val="bg1"/>
                </a:gs>
                <a:gs pos="25000">
                  <a:schemeClr val="accent6"/>
                </a:gs>
              </a:gsLst>
              <a:lin ang="0" scaled="0"/>
              <a:tileRect/>
            </a:gra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83875A8-696C-2F4E-B4F2-E5B2DB93E471}"/>
              </a:ext>
            </a:extLst>
          </p:cNvPr>
          <p:cNvSpPr/>
          <p:nvPr/>
        </p:nvSpPr>
        <p:spPr>
          <a:xfrm>
            <a:off x="6598203" y="5015952"/>
            <a:ext cx="2055732" cy="449736"/>
          </a:xfrm>
          <a:prstGeom prst="roundRect">
            <a:avLst/>
          </a:prstGeom>
          <a:noFill/>
          <a:ln w="38100">
            <a:gradFill flip="none" rotWithShape="1">
              <a:gsLst>
                <a:gs pos="65000">
                  <a:schemeClr val="bg1"/>
                </a:gs>
                <a:gs pos="76000">
                  <a:schemeClr val="accent6"/>
                </a:gs>
              </a:gsLst>
              <a:lin ang="10800000" scaled="0"/>
              <a:tileRect/>
            </a:gra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BC11DE2-1C7B-AA46-94C2-AF668C14042A}"/>
              </a:ext>
            </a:extLst>
          </p:cNvPr>
          <p:cNvGrpSpPr/>
          <p:nvPr/>
        </p:nvGrpSpPr>
        <p:grpSpPr>
          <a:xfrm>
            <a:off x="2944223" y="4014268"/>
            <a:ext cx="1488927" cy="2570325"/>
            <a:chOff x="2944223" y="4014268"/>
            <a:chExt cx="1488927" cy="25703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B5357B9-4737-A044-9C38-B464F2207A6F}"/>
                </a:ext>
              </a:extLst>
            </p:cNvPr>
            <p:cNvSpPr/>
            <p:nvPr/>
          </p:nvSpPr>
          <p:spPr>
            <a:xfrm>
              <a:off x="3843473" y="4014268"/>
              <a:ext cx="220923" cy="1205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270503A-EAB9-084E-9171-21848D8E31AA}"/>
                </a:ext>
              </a:extLst>
            </p:cNvPr>
            <p:cNvCxnSpPr>
              <a:cxnSpLocks/>
            </p:cNvCxnSpPr>
            <p:nvPr/>
          </p:nvCxnSpPr>
          <p:spPr>
            <a:xfrm>
              <a:off x="4255436" y="4405137"/>
              <a:ext cx="0" cy="21210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ight Arrow 19">
              <a:extLst>
                <a:ext uri="{FF2B5EF4-FFF2-40B4-BE49-F238E27FC236}">
                  <a16:creationId xmlns:a16="http://schemas.microsoft.com/office/drawing/2014/main" id="{B3D32CEC-A442-5748-8DD7-1C47895338AD}"/>
                </a:ext>
              </a:extLst>
            </p:cNvPr>
            <p:cNvSpPr/>
            <p:nvPr/>
          </p:nvSpPr>
          <p:spPr>
            <a:xfrm rot="10800000">
              <a:off x="4026066" y="4529895"/>
              <a:ext cx="360000" cy="3403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28DAC64F-7FBE-7D4E-8C15-C5A967A95C58}"/>
                </a:ext>
              </a:extLst>
            </p:cNvPr>
            <p:cNvSpPr/>
            <p:nvPr/>
          </p:nvSpPr>
          <p:spPr>
            <a:xfrm rot="10800000">
              <a:off x="3666065" y="5067613"/>
              <a:ext cx="720001" cy="3403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Right Arrow 21">
              <a:extLst>
                <a:ext uri="{FF2B5EF4-FFF2-40B4-BE49-F238E27FC236}">
                  <a16:creationId xmlns:a16="http://schemas.microsoft.com/office/drawing/2014/main" id="{F48AD25F-D3FF-F740-B55C-153BECBD4CAA}"/>
                </a:ext>
              </a:extLst>
            </p:cNvPr>
            <p:cNvSpPr/>
            <p:nvPr/>
          </p:nvSpPr>
          <p:spPr>
            <a:xfrm rot="10800000">
              <a:off x="3306064" y="5612564"/>
              <a:ext cx="1080000" cy="3403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Right Arrow 22">
              <a:extLst>
                <a:ext uri="{FF2B5EF4-FFF2-40B4-BE49-F238E27FC236}">
                  <a16:creationId xmlns:a16="http://schemas.microsoft.com/office/drawing/2014/main" id="{A1E3A18E-AAB4-9E48-A662-F1E2122AFD61}"/>
                </a:ext>
              </a:extLst>
            </p:cNvPr>
            <p:cNvSpPr/>
            <p:nvPr/>
          </p:nvSpPr>
          <p:spPr>
            <a:xfrm rot="10800000">
              <a:off x="2944223" y="6154008"/>
              <a:ext cx="1440000" cy="3403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44325C1-458B-9C4F-A775-B3B6FBB89CA1}"/>
                </a:ext>
              </a:extLst>
            </p:cNvPr>
            <p:cNvSpPr/>
            <p:nvPr/>
          </p:nvSpPr>
          <p:spPr>
            <a:xfrm>
              <a:off x="4276071" y="4331311"/>
              <a:ext cx="157079" cy="22532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5F383A2-2043-DF43-A578-D124E635A76A}"/>
              </a:ext>
            </a:extLst>
          </p:cNvPr>
          <p:cNvSpPr txBox="1"/>
          <p:nvPr/>
        </p:nvSpPr>
        <p:spPr>
          <a:xfrm>
            <a:off x="1312561" y="3533894"/>
            <a:ext cx="46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(3)</a:t>
            </a:r>
            <a:r>
              <a:rPr lang="zh-CN" altLang="en-US" sz="2400" dirty="0"/>
              <a:t> </a:t>
            </a:r>
            <a:r>
              <a:rPr lang="en-US" sz="2400" b="1" dirty="0" err="1"/>
              <a:t>Shift</a:t>
            </a:r>
            <a:r>
              <a:rPr lang="en-US" altLang="zh-CN" sz="2400" b="1" dirty="0" err="1"/>
              <a:t>Rows</a:t>
            </a:r>
            <a:r>
              <a:rPr lang="en-US" altLang="zh-CN" sz="2400" dirty="0"/>
              <a:t>:</a:t>
            </a:r>
            <a:r>
              <a:rPr lang="zh-CN" altLang="en-US" sz="2400" dirty="0"/>
              <a:t> </a:t>
            </a:r>
            <a:r>
              <a:rPr lang="en-US" altLang="zh-CN" sz="2400" dirty="0"/>
              <a:t>each</a:t>
            </a:r>
            <a:r>
              <a:rPr lang="zh-CN" altLang="en-US" sz="2400" dirty="0"/>
              <a:t> </a:t>
            </a:r>
            <a:r>
              <a:rPr lang="en-US" altLang="zh-CN" sz="2400" dirty="0"/>
              <a:t>row</a:t>
            </a:r>
            <a:r>
              <a:rPr lang="zh-CN" altLang="en-US" sz="2400" dirty="0"/>
              <a:t> </a:t>
            </a:r>
            <a:r>
              <a:rPr lang="en-US" altLang="zh-CN" sz="2400" dirty="0"/>
              <a:t>cyclically</a:t>
            </a:r>
            <a:r>
              <a:rPr lang="zh-CN" altLang="en-US" sz="2400" dirty="0"/>
              <a:t> </a:t>
            </a:r>
            <a:br>
              <a:rPr lang="en-US" altLang="zh-CN" sz="2400" dirty="0"/>
            </a:br>
            <a:r>
              <a:rPr lang="en-US" altLang="zh-CN" sz="2400" dirty="0"/>
              <a:t>shifted</a:t>
            </a:r>
            <a:r>
              <a:rPr lang="zh-CN" altLang="en-US" sz="2400" dirty="0"/>
              <a:t> </a:t>
            </a:r>
            <a:r>
              <a:rPr lang="en-US" altLang="zh-CN" sz="2400" dirty="0"/>
              <a:t>by</a:t>
            </a:r>
            <a:r>
              <a:rPr lang="zh-CN" altLang="en-US" sz="2400" dirty="0"/>
              <a:t> </a:t>
            </a:r>
            <a:r>
              <a:rPr lang="en-US" altLang="zh-CN" sz="2400" dirty="0"/>
              <a:t>0,</a:t>
            </a:r>
            <a:r>
              <a:rPr lang="zh-CN" altLang="en-US" sz="2400" dirty="0"/>
              <a:t> </a:t>
            </a:r>
            <a:r>
              <a:rPr lang="en-US" altLang="zh-CN" sz="2400" dirty="0"/>
              <a:t>1,</a:t>
            </a:r>
            <a:r>
              <a:rPr lang="zh-CN" altLang="en-US" sz="2400" dirty="0"/>
              <a:t> </a:t>
            </a:r>
            <a:r>
              <a:rPr lang="en-US" altLang="zh-CN" sz="2400" dirty="0"/>
              <a:t>2,</a:t>
            </a:r>
            <a:r>
              <a:rPr lang="zh-CN" altLang="en-US" sz="2400" dirty="0"/>
              <a:t> </a:t>
            </a:r>
            <a:r>
              <a:rPr lang="en-US" altLang="zh-CN" sz="2400" dirty="0"/>
              <a:t>or</a:t>
            </a:r>
            <a:r>
              <a:rPr lang="zh-CN" altLang="en-US" sz="2400" dirty="0"/>
              <a:t> </a:t>
            </a:r>
            <a:r>
              <a:rPr lang="en-US" altLang="zh-CN" sz="2400" dirty="0"/>
              <a:t>3</a:t>
            </a:r>
            <a:r>
              <a:rPr lang="zh-CN" altLang="en-US" sz="2400" dirty="0"/>
              <a:t> </a:t>
            </a:r>
            <a:r>
              <a:rPr lang="en-US" altLang="zh-CN" sz="2400" dirty="0"/>
              <a:t>positions</a:t>
            </a:r>
            <a:r>
              <a:rPr lang="zh-CN" altLang="en-US" sz="2400" dirty="0"/>
              <a:t> </a:t>
            </a:r>
            <a:endParaRPr lang="en-US" sz="2400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1DEF63F-96E2-C748-8D38-3FF48648F9CF}"/>
              </a:ext>
            </a:extLst>
          </p:cNvPr>
          <p:cNvSpPr/>
          <p:nvPr/>
        </p:nvSpPr>
        <p:spPr>
          <a:xfrm>
            <a:off x="5503534" y="4475197"/>
            <a:ext cx="449999" cy="2055602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E0336CC9-450B-AC4A-904F-20994194DEEC}"/>
              </a:ext>
            </a:extLst>
          </p:cNvPr>
          <p:cNvSpPr/>
          <p:nvPr/>
        </p:nvSpPr>
        <p:spPr>
          <a:xfrm>
            <a:off x="10189168" y="4475952"/>
            <a:ext cx="449999" cy="2055602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948ADB95-6EB7-DA4C-81C5-DD2E0A4D6ED3}"/>
              </a:ext>
            </a:extLst>
          </p:cNvPr>
          <p:cNvCxnSpPr>
            <a:cxnSpLocks/>
            <a:stCxn id="26" idx="0"/>
            <a:endCxn id="33" idx="1"/>
          </p:cNvCxnSpPr>
          <p:nvPr/>
        </p:nvCxnSpPr>
        <p:spPr>
          <a:xfrm rot="5400000" flipH="1" flipV="1">
            <a:off x="5480744" y="3503748"/>
            <a:ext cx="1219240" cy="723659"/>
          </a:xfrm>
          <a:prstGeom prst="curvedConnector2">
            <a:avLst/>
          </a:prstGeom>
          <a:ln w="381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6738CA7-6555-4D4B-BD0E-3B7E22A9B945}"/>
              </a:ext>
            </a:extLst>
          </p:cNvPr>
          <p:cNvSpPr txBox="1"/>
          <p:nvPr/>
        </p:nvSpPr>
        <p:spPr>
          <a:xfrm>
            <a:off x="4206065" y="1841304"/>
            <a:ext cx="7687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(4)</a:t>
            </a:r>
            <a:r>
              <a:rPr lang="zh-CN" altLang="en-US" sz="2400" dirty="0"/>
              <a:t> </a:t>
            </a:r>
            <a:r>
              <a:rPr lang="en-US" altLang="zh-CN" sz="2400" b="1" dirty="0" err="1"/>
              <a:t>MixColumns</a:t>
            </a:r>
            <a:r>
              <a:rPr lang="en-US" altLang="zh-CN" sz="2400" dirty="0"/>
              <a:t>:</a:t>
            </a:r>
            <a:r>
              <a:rPr lang="zh-CN" altLang="en-US" sz="2400" dirty="0"/>
              <a:t> </a:t>
            </a:r>
            <a:br>
              <a:rPr lang="en-US" altLang="zh-CN" sz="2400" dirty="0"/>
            </a:br>
            <a:r>
              <a:rPr lang="en-US" altLang="zh-CN" sz="2400" dirty="0"/>
              <a:t>Polynomial</a:t>
            </a:r>
            <a:r>
              <a:rPr lang="zh-CN" altLang="en-US" sz="2400" dirty="0"/>
              <a:t> </a:t>
            </a:r>
            <a:r>
              <a:rPr lang="en-US" altLang="zh-CN" sz="2400" dirty="0"/>
              <a:t>Multiplication</a:t>
            </a:r>
            <a:r>
              <a:rPr lang="zh-CN" altLang="en-US" sz="2400" dirty="0"/>
              <a:t> </a:t>
            </a:r>
            <a:r>
              <a:rPr lang="en-US" altLang="zh-CN" sz="2400" dirty="0"/>
              <a:t>under</a:t>
            </a:r>
            <a:r>
              <a:rPr lang="zh-CN" altLang="en-US" sz="2400" dirty="0"/>
              <a:t> </a:t>
            </a:r>
            <a:r>
              <a:rPr lang="en-US" altLang="zh-CN" sz="2400" dirty="0"/>
              <a:t>GF(2</a:t>
            </a:r>
            <a:r>
              <a:rPr lang="en-US" altLang="zh-CN" sz="2400" baseline="30000" dirty="0"/>
              <a:t>8</a:t>
            </a:r>
            <a:r>
              <a:rPr lang="en-US" altLang="zh-CN" sz="2400" dirty="0"/>
              <a:t>),</a:t>
            </a:r>
            <a:r>
              <a:rPr lang="zh-CN" altLang="en-US" sz="2400" dirty="0"/>
              <a:t> </a:t>
            </a:r>
            <a:r>
              <a:rPr lang="en-US" altLang="zh-CN" sz="2400" dirty="0"/>
              <a:t>modulus</a:t>
            </a:r>
            <a:r>
              <a:rPr lang="zh-CN" altLang="en-US" sz="2400" dirty="0"/>
              <a:t> </a:t>
            </a:r>
            <a:r>
              <a:rPr lang="en-US" altLang="zh-CN" sz="2400" dirty="0"/>
              <a:t>(x</a:t>
            </a:r>
            <a:r>
              <a:rPr lang="en-US" altLang="zh-CN" sz="2400" baseline="30000" dirty="0"/>
              <a:t>4</a:t>
            </a:r>
            <a:r>
              <a:rPr lang="en-US" altLang="zh-CN" sz="2400" dirty="0"/>
              <a:t>+1)</a:t>
            </a:r>
            <a:endParaRPr lang="en-US" sz="2400" dirty="0"/>
          </a:p>
        </p:txBody>
      </p: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46D163DA-2D73-D34D-92DE-C018AF6F4E94}"/>
              </a:ext>
            </a:extLst>
          </p:cNvPr>
          <p:cNvCxnSpPr>
            <a:cxnSpLocks/>
            <a:stCxn id="32" idx="3"/>
            <a:endCxn id="27" idx="0"/>
          </p:cNvCxnSpPr>
          <p:nvPr/>
        </p:nvCxnSpPr>
        <p:spPr>
          <a:xfrm>
            <a:off x="9804060" y="4110248"/>
            <a:ext cx="610108" cy="365702"/>
          </a:xfrm>
          <a:prstGeom prst="curvedConnector2">
            <a:avLst/>
          </a:prstGeom>
          <a:ln w="381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95F5EF09-63F0-CE4F-A04D-0D401CE32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93048"/>
              </p:ext>
            </p:extLst>
          </p:nvPr>
        </p:nvGraphicFramePr>
        <p:xfrm>
          <a:off x="6439932" y="2616674"/>
          <a:ext cx="3396784" cy="17146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7946">
                  <a:extLst>
                    <a:ext uri="{9D8B030D-6E8A-4147-A177-3AD203B41FA5}">
                      <a16:colId xmlns:a16="http://schemas.microsoft.com/office/drawing/2014/main" val="1099440732"/>
                    </a:ext>
                  </a:extLst>
                </a:gridCol>
                <a:gridCol w="2598838">
                  <a:extLst>
                    <a:ext uri="{9D8B030D-6E8A-4147-A177-3AD203B41FA5}">
                      <a16:colId xmlns:a16="http://schemas.microsoft.com/office/drawing/2014/main" val="3846708600"/>
                    </a:ext>
                  </a:extLst>
                </a:gridCol>
              </a:tblGrid>
              <a:tr h="42866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900" dirty="0"/>
                        <a:t>a(x)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=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r>
                        <a:rPr lang="en-US" altLang="zh-CN" sz="1900" dirty="0"/>
                        <a:t>3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altLang="zh-CN" sz="1900" dirty="0"/>
                        <a:t>+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1900" dirty="0"/>
                        <a:t>+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dirty="0"/>
                        <a:t>+2</a:t>
                      </a:r>
                      <a:endParaRPr lang="en-US" sz="19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178667580"/>
                  </a:ext>
                </a:extLst>
              </a:tr>
              <a:tr h="42866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900" dirty="0"/>
                        <a:t>b(x)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=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1,0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altLang="zh-CN" sz="1900" dirty="0"/>
                        <a:t>+c</a:t>
                      </a:r>
                      <a:r>
                        <a:rPr lang="en-US" altLang="zh-CN" sz="1900" baseline="-25000" dirty="0"/>
                        <a:t>2,1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1900" dirty="0"/>
                        <a:t>+c</a:t>
                      </a:r>
                      <a:r>
                        <a:rPr lang="en-US" altLang="zh-CN" sz="1900" baseline="-25000" dirty="0"/>
                        <a:t>3,2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dirty="0"/>
                        <a:t>+c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549810205"/>
                  </a:ext>
                </a:extLst>
              </a:tr>
              <a:tr h="42866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900" dirty="0"/>
                        <a:t>d(x)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=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a(x)</a:t>
                      </a:r>
                      <a:r>
                        <a:rPr lang="en-US" sz="1900" dirty="0"/>
                        <a:t>⊗</a:t>
                      </a:r>
                      <a:r>
                        <a:rPr lang="en-US" altLang="zh-CN" sz="1900" dirty="0"/>
                        <a:t>b(x)</a:t>
                      </a:r>
                      <a:r>
                        <a:rPr lang="zh-CN" altLang="en-US" sz="1900" dirty="0"/>
                        <a:t>   </a:t>
                      </a:r>
                      <a:r>
                        <a:rPr lang="en-US" altLang="zh-CN" sz="1900" dirty="0"/>
                        <a:t>mod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(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baseline="30000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altLang="zh-CN" sz="1900" dirty="0"/>
                        <a:t>+1)</a:t>
                      </a:r>
                      <a:endParaRPr lang="en-US" sz="19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87220996"/>
                  </a:ext>
                </a:extLst>
              </a:tr>
              <a:tr h="42866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900" dirty="0"/>
                        <a:t>=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1,0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altLang="zh-CN" sz="1900" dirty="0"/>
                        <a:t>+d</a:t>
                      </a:r>
                      <a:r>
                        <a:rPr lang="en-US" altLang="zh-CN" sz="1900" baseline="-25000" dirty="0"/>
                        <a:t>1,1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1900" dirty="0"/>
                        <a:t>+d</a:t>
                      </a:r>
                      <a:r>
                        <a:rPr lang="en-US" altLang="zh-CN" sz="1900" baseline="-25000" dirty="0"/>
                        <a:t>1,2</a:t>
                      </a:r>
                      <a:r>
                        <a:rPr lang="en-US" altLang="zh-CN" sz="19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altLang="zh-CN" sz="1900" dirty="0"/>
                        <a:t>+d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459123274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9A1A7552-3EED-0943-817A-59CDB402CB68}"/>
              </a:ext>
            </a:extLst>
          </p:cNvPr>
          <p:cNvSpPr/>
          <p:nvPr/>
        </p:nvSpPr>
        <p:spPr>
          <a:xfrm>
            <a:off x="9745536" y="3947117"/>
            <a:ext cx="58521" cy="326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700D28-5FCE-514B-9089-F32F05CC4BB0}"/>
              </a:ext>
            </a:extLst>
          </p:cNvPr>
          <p:cNvSpPr/>
          <p:nvPr/>
        </p:nvSpPr>
        <p:spPr>
          <a:xfrm>
            <a:off x="6452195" y="3092826"/>
            <a:ext cx="58521" cy="326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6" grpId="0" animBg="1"/>
      <p:bldP spid="25" grpId="0"/>
      <p:bldP spid="26" grpId="0" animBg="1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BDD12-89C5-B545-8B01-55EA9E8B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AES</a:t>
            </a:r>
            <a:r>
              <a:rPr lang="zh-CN" altLang="en-US" dirty="0"/>
              <a:t> </a:t>
            </a:r>
            <a:r>
              <a:rPr lang="en-US" altLang="zh-CN" dirty="0"/>
              <a:t>Round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4A2C58-A156-8E4B-A695-4491041B8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059824"/>
              </p:ext>
            </p:extLst>
          </p:nvPr>
        </p:nvGraphicFramePr>
        <p:xfrm>
          <a:off x="9608551" y="442459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d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97BA8D-3709-2B42-8D78-C1DFF34D6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274799"/>
              </p:ext>
            </p:extLst>
          </p:nvPr>
        </p:nvGraphicFramePr>
        <p:xfrm>
          <a:off x="720244" y="441453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87E1A6B-D7DE-E64A-B6A4-47A16E11914D}"/>
              </a:ext>
            </a:extLst>
          </p:cNvPr>
          <p:cNvSpPr txBox="1"/>
          <p:nvPr/>
        </p:nvSpPr>
        <p:spPr>
          <a:xfrm>
            <a:off x="4251844" y="2418735"/>
            <a:ext cx="55158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Rinse</a:t>
            </a:r>
            <a:r>
              <a:rPr lang="zh-CN" altLang="en-US" sz="3600" dirty="0"/>
              <a:t> </a:t>
            </a:r>
            <a:r>
              <a:rPr lang="en-US" altLang="zh-CN" sz="3600" dirty="0"/>
              <a:t>and</a:t>
            </a:r>
            <a:r>
              <a:rPr lang="zh-CN" altLang="en-US" sz="3600" dirty="0"/>
              <a:t> </a:t>
            </a:r>
            <a:r>
              <a:rPr lang="en-US" altLang="zh-CN" sz="3600" dirty="0"/>
              <a:t>repeat!</a:t>
            </a:r>
          </a:p>
          <a:p>
            <a:r>
              <a:rPr lang="en-US" altLang="zh-CN" sz="3600" dirty="0"/>
              <a:t>AES-128:</a:t>
            </a:r>
            <a:r>
              <a:rPr lang="zh-CN" altLang="en-US" sz="3600" dirty="0"/>
              <a:t> </a:t>
            </a:r>
            <a:r>
              <a:rPr lang="en-US" altLang="zh-CN" sz="3600" dirty="0"/>
              <a:t>10</a:t>
            </a:r>
            <a:r>
              <a:rPr lang="zh-CN" altLang="en-US" sz="3600" dirty="0"/>
              <a:t> </a:t>
            </a:r>
            <a:r>
              <a:rPr lang="en-US" altLang="zh-CN" sz="3600" dirty="0"/>
              <a:t>rounds</a:t>
            </a:r>
          </a:p>
          <a:p>
            <a:r>
              <a:rPr lang="en-US" altLang="zh-CN" sz="3600" dirty="0"/>
              <a:t>AES-192:</a:t>
            </a:r>
            <a:r>
              <a:rPr lang="zh-CN" altLang="en-US" sz="3600" dirty="0"/>
              <a:t> </a:t>
            </a:r>
            <a:r>
              <a:rPr lang="en-US" altLang="zh-CN" sz="3600" dirty="0"/>
              <a:t>12</a:t>
            </a:r>
            <a:r>
              <a:rPr lang="zh-CN" altLang="en-US" sz="3600" dirty="0"/>
              <a:t> </a:t>
            </a:r>
            <a:r>
              <a:rPr lang="en-US" altLang="zh-CN" sz="3600" dirty="0"/>
              <a:t>rounds</a:t>
            </a:r>
          </a:p>
          <a:p>
            <a:r>
              <a:rPr lang="en-US" altLang="zh-CN" sz="3600" dirty="0"/>
              <a:t>AES-256:</a:t>
            </a:r>
            <a:r>
              <a:rPr lang="zh-CN" altLang="en-US" sz="3600" dirty="0"/>
              <a:t> </a:t>
            </a:r>
            <a:r>
              <a:rPr lang="en-US" altLang="zh-CN" sz="3600" dirty="0"/>
              <a:t>14</a:t>
            </a:r>
            <a:r>
              <a:rPr lang="zh-CN" altLang="en-US" sz="3600" dirty="0"/>
              <a:t> </a:t>
            </a:r>
            <a:r>
              <a:rPr lang="en-US" altLang="zh-CN" sz="3600" dirty="0"/>
              <a:t>rounds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140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0255 L -0.72916 -0.00255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AE36-3000-8F4A-8584-0BADAF40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</a:t>
            </a:r>
            <a:r>
              <a:rPr lang="en-US" altLang="zh-CN" dirty="0"/>
              <a:t>O</a:t>
            </a:r>
            <a:r>
              <a:rPr lang="en-US" dirty="0"/>
              <a:t>ptimization </a:t>
            </a:r>
            <a:r>
              <a:rPr lang="en-US" altLang="zh-CN" dirty="0"/>
              <a:t>O</a:t>
            </a:r>
            <a:r>
              <a:rPr lang="en-US" dirty="0"/>
              <a:t>bjectives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111CF-9C55-1E44-AF6D-E0DAED0D5B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Embedded 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3EB0DA-F4F4-364B-ADAE-DA8D3469B5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Very small memory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Don’t use large lookup tables</a:t>
            </a:r>
          </a:p>
          <a:p>
            <a:pPr>
              <a:lnSpc>
                <a:spcPct val="150000"/>
              </a:lnSpc>
            </a:pPr>
            <a:r>
              <a:rPr lang="en-US" dirty="0"/>
              <a:t>Sequential computation</a:t>
            </a:r>
          </a:p>
          <a:p>
            <a:pPr>
              <a:lnSpc>
                <a:spcPct val="150000"/>
              </a:lnSpc>
            </a:pPr>
            <a:r>
              <a:rPr lang="en-US" dirty="0"/>
              <a:t>Run many cycles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484894-1822-BA48-9F5F-A76FC344E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P4 switch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CD86F2-1741-7F49-AFE0-DC85F263074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Relatively larger memory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For routing tables</a:t>
            </a:r>
          </a:p>
          <a:p>
            <a:pPr>
              <a:lnSpc>
                <a:spcPct val="150000"/>
              </a:lnSpc>
            </a:pPr>
            <a:r>
              <a:rPr lang="en-US" dirty="0"/>
              <a:t>Parallel data flow</a:t>
            </a:r>
          </a:p>
          <a:p>
            <a:pPr>
              <a:lnSpc>
                <a:spcPct val="150000"/>
              </a:lnSpc>
            </a:pPr>
            <a:r>
              <a:rPr lang="en-US" altLang="zh-CN" b="1" dirty="0"/>
              <a:t>Challenge:</a:t>
            </a:r>
            <a:r>
              <a:rPr lang="zh-CN" altLang="en-US" b="1" dirty="0"/>
              <a:t> </a:t>
            </a:r>
            <a:r>
              <a:rPr lang="en-US" b="1" dirty="0"/>
              <a:t>limited # stages</a:t>
            </a:r>
          </a:p>
        </p:txBody>
      </p:sp>
    </p:spTree>
    <p:extLst>
      <p:ext uri="{BB962C8B-B14F-4D97-AF65-F5344CB8AC3E}">
        <p14:creationId xmlns:p14="http://schemas.microsoft.com/office/powerpoint/2010/main" val="224559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57DE8-21EB-E941-91A6-C48B20158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Solution:</a:t>
            </a:r>
            <a:r>
              <a:rPr lang="zh-CN" altLang="en-US" dirty="0"/>
              <a:t> </a:t>
            </a:r>
            <a:r>
              <a:rPr lang="en-US" altLang="zh-CN" dirty="0"/>
              <a:t>Scrambled</a:t>
            </a:r>
            <a:r>
              <a:rPr lang="zh-CN" altLang="en-US" dirty="0"/>
              <a:t> </a:t>
            </a:r>
            <a:r>
              <a:rPr lang="en-US" altLang="zh-CN" dirty="0"/>
              <a:t>Lookup</a:t>
            </a:r>
            <a:r>
              <a:rPr lang="zh-CN" altLang="en-US" dirty="0"/>
              <a:t> </a:t>
            </a:r>
            <a:r>
              <a:rPr lang="en-US" altLang="zh-CN" dirty="0"/>
              <a:t>Table</a:t>
            </a:r>
            <a:endParaRPr lang="en-US" dirty="0"/>
          </a:p>
        </p:txBody>
      </p:sp>
      <p:sp>
        <p:nvSpPr>
          <p:cNvPr id="4" name="Summing Junction 3">
            <a:extLst>
              <a:ext uri="{FF2B5EF4-FFF2-40B4-BE49-F238E27FC236}">
                <a16:creationId xmlns:a16="http://schemas.microsoft.com/office/drawing/2014/main" id="{BE30944D-7FEF-0048-A414-5E1DE3C48C7C}"/>
              </a:ext>
            </a:extLst>
          </p:cNvPr>
          <p:cNvSpPr/>
          <p:nvPr/>
        </p:nvSpPr>
        <p:spPr>
          <a:xfrm>
            <a:off x="3393130" y="2370632"/>
            <a:ext cx="573116" cy="573116"/>
          </a:xfrm>
          <a:prstGeom prst="flowChartSummingJunction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umming Junction 4">
            <a:extLst>
              <a:ext uri="{FF2B5EF4-FFF2-40B4-BE49-F238E27FC236}">
                <a16:creationId xmlns:a16="http://schemas.microsoft.com/office/drawing/2014/main" id="{D80D4323-8124-7047-98EE-999B13CC61EF}"/>
              </a:ext>
            </a:extLst>
          </p:cNvPr>
          <p:cNvSpPr/>
          <p:nvPr/>
        </p:nvSpPr>
        <p:spPr>
          <a:xfrm>
            <a:off x="3558915" y="2216329"/>
            <a:ext cx="573116" cy="573116"/>
          </a:xfrm>
          <a:prstGeom prst="flowChartSummingJunction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umming Junction 5">
            <a:extLst>
              <a:ext uri="{FF2B5EF4-FFF2-40B4-BE49-F238E27FC236}">
                <a16:creationId xmlns:a16="http://schemas.microsoft.com/office/drawing/2014/main" id="{7F7EAB58-A7B3-4641-A245-29015D300664}"/>
              </a:ext>
            </a:extLst>
          </p:cNvPr>
          <p:cNvSpPr/>
          <p:nvPr/>
        </p:nvSpPr>
        <p:spPr>
          <a:xfrm>
            <a:off x="3232023" y="2506677"/>
            <a:ext cx="573116" cy="573116"/>
          </a:xfrm>
          <a:prstGeom prst="flowChartSummingJunction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8B976F-F8C2-FF4D-9386-3F99FD2ED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87606"/>
              </p:ext>
            </p:extLst>
          </p:nvPr>
        </p:nvGraphicFramePr>
        <p:xfrm>
          <a:off x="352986" y="441401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75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a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D8B47E8-B409-B649-8664-202AE1C1A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36751"/>
              </p:ext>
            </p:extLst>
          </p:nvPr>
        </p:nvGraphicFramePr>
        <p:xfrm>
          <a:off x="9712577" y="4414010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F2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0,3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c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3009EA0-D681-224F-8303-1FEF47B2D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11629"/>
              </p:ext>
            </p:extLst>
          </p:nvPr>
        </p:nvGraphicFramePr>
        <p:xfrm>
          <a:off x="352986" y="1534045"/>
          <a:ext cx="2160000" cy="2160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26858026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525224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09111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65358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12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2,0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3,0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3170061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34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2,1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3,1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1241714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71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2,2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3,2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9224241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55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2,3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3,3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8459364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50A674B6-8863-3F46-B18B-16C6C7E119A2}"/>
              </a:ext>
            </a:extLst>
          </p:cNvPr>
          <p:cNvSpPr/>
          <p:nvPr/>
        </p:nvSpPr>
        <p:spPr>
          <a:xfrm>
            <a:off x="355146" y="1534047"/>
            <a:ext cx="540000" cy="5400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CDB70833-1A20-DC4E-AB1A-3AACC25B9593}"/>
              </a:ext>
            </a:extLst>
          </p:cNvPr>
          <p:cNvCxnSpPr>
            <a:cxnSpLocks/>
            <a:stCxn id="10" idx="7"/>
            <a:endCxn id="5" idx="1"/>
          </p:cNvCxnSpPr>
          <p:nvPr/>
        </p:nvCxnSpPr>
        <p:spPr>
          <a:xfrm rot="16200000" flipH="1">
            <a:off x="1885889" y="543304"/>
            <a:ext cx="687132" cy="2826781"/>
          </a:xfrm>
          <a:prstGeom prst="curvedConnector3">
            <a:avLst>
              <a:gd name="adj1" fmla="val -44778"/>
            </a:avLst>
          </a:prstGeom>
          <a:ln w="381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E9C6008-0402-5E4E-8175-3F4D6747ECD8}"/>
              </a:ext>
            </a:extLst>
          </p:cNvPr>
          <p:cNvSpPr txBox="1"/>
          <p:nvPr/>
        </p:nvSpPr>
        <p:spPr>
          <a:xfrm>
            <a:off x="4714605" y="4875644"/>
            <a:ext cx="2883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16</a:t>
            </a:r>
            <a:r>
              <a:rPr lang="zh-CN" altLang="en-US" sz="2400" dirty="0"/>
              <a:t> </a:t>
            </a:r>
            <a:r>
              <a:rPr lang="en-US" altLang="zh-CN" sz="2400" dirty="0"/>
              <a:t>tables</a:t>
            </a:r>
            <a:r>
              <a:rPr lang="zh-CN" altLang="en-US" sz="2400" dirty="0"/>
              <a:t> </a:t>
            </a:r>
            <a:r>
              <a:rPr lang="en-US" altLang="zh-CN" sz="2400" dirty="0"/>
              <a:t>per</a:t>
            </a:r>
            <a:r>
              <a:rPr lang="zh-CN" altLang="en-US" sz="2400" dirty="0"/>
              <a:t> </a:t>
            </a:r>
            <a:r>
              <a:rPr lang="en-US" altLang="zh-CN" sz="2400" dirty="0"/>
              <a:t>round,</a:t>
            </a:r>
          </a:p>
          <a:p>
            <a:pPr algn="ctr"/>
            <a:r>
              <a:rPr lang="en-US" altLang="zh-CN" sz="2400" dirty="0"/>
              <a:t>one</a:t>
            </a:r>
            <a:r>
              <a:rPr lang="zh-CN" altLang="en-US" sz="2400" dirty="0"/>
              <a:t> </a:t>
            </a:r>
            <a:r>
              <a:rPr lang="en-US" altLang="zh-CN" sz="2400" dirty="0"/>
              <a:t>for</a:t>
            </a:r>
            <a:r>
              <a:rPr lang="zh-CN" altLang="en-US" sz="2400" dirty="0"/>
              <a:t> </a:t>
            </a:r>
            <a:r>
              <a:rPr lang="en-US" altLang="zh-CN" sz="2400" dirty="0"/>
              <a:t>each</a:t>
            </a:r>
            <a:r>
              <a:rPr lang="zh-CN" altLang="en-US" sz="2400" dirty="0"/>
              <a:t> </a:t>
            </a:r>
            <a:r>
              <a:rPr lang="en-US" altLang="zh-CN" sz="2400" dirty="0" err="1"/>
              <a:t>k</a:t>
            </a:r>
            <a:r>
              <a:rPr lang="en-US" altLang="zh-CN" sz="2400" baseline="-25000" dirty="0" err="1"/>
              <a:t>i,j</a:t>
            </a:r>
            <a:endParaRPr lang="en-US" sz="2400" baseline="-250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F4239D8-312D-5043-80F0-4B193E5F5E4A}"/>
              </a:ext>
            </a:extLst>
          </p:cNvPr>
          <p:cNvSpPr/>
          <p:nvPr/>
        </p:nvSpPr>
        <p:spPr>
          <a:xfrm>
            <a:off x="352989" y="5492383"/>
            <a:ext cx="541627" cy="541627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FE1955B-B467-854E-8DB6-CC587AD64AAA}"/>
              </a:ext>
            </a:extLst>
          </p:cNvPr>
          <p:cNvSpPr/>
          <p:nvPr/>
        </p:nvSpPr>
        <p:spPr>
          <a:xfrm>
            <a:off x="9701693" y="5492384"/>
            <a:ext cx="540000" cy="54000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1AA861-E700-6442-98A9-2BCF46AF3CB6}"/>
              </a:ext>
            </a:extLst>
          </p:cNvPr>
          <p:cNvSpPr txBox="1"/>
          <p:nvPr/>
        </p:nvSpPr>
        <p:spPr>
          <a:xfrm>
            <a:off x="2865375" y="1825625"/>
            <a:ext cx="7000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Pre-computed</a:t>
            </a:r>
            <a:r>
              <a:rPr lang="zh-CN" altLang="en-US" sz="2400" dirty="0"/>
              <a:t> </a:t>
            </a:r>
            <a:r>
              <a:rPr lang="en-US" altLang="zh-CN" sz="2400" b="1" dirty="0"/>
              <a:t>Scrambled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Lookup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Tables</a:t>
            </a:r>
            <a:endParaRPr lang="en-US" sz="2400" b="1" baseline="-250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2813F23-43CA-E048-8425-9284F2FBF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1762"/>
              </p:ext>
            </p:extLst>
          </p:nvPr>
        </p:nvGraphicFramePr>
        <p:xfrm>
          <a:off x="3635415" y="2288971"/>
          <a:ext cx="5090930" cy="1790718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296001">
                  <a:extLst>
                    <a:ext uri="{9D8B030D-6E8A-4147-A177-3AD203B41FA5}">
                      <a16:colId xmlns:a16="http://schemas.microsoft.com/office/drawing/2014/main" val="24288345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01694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2111872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8390949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2956813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6498101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63839025"/>
                    </a:ext>
                  </a:extLst>
                </a:gridCol>
                <a:gridCol w="554929">
                  <a:extLst>
                    <a:ext uri="{9D8B030D-6E8A-4147-A177-3AD203B41FA5}">
                      <a16:colId xmlns:a16="http://schemas.microsoft.com/office/drawing/2014/main" val="336486151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In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00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01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02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03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04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05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/>
                        <a:t>…</a:t>
                      </a:r>
                      <a:endParaRPr lang="en-US" sz="15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4289517274"/>
                  </a:ext>
                </a:extLst>
              </a:tr>
              <a:tr h="710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In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XOR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0,0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12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13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10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11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16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17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722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dirty="0"/>
                        <a:t>…</a:t>
                      </a:r>
                      <a:endParaRPr lang="en-US" sz="15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21920102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Out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/>
                        <a:t>…</a:t>
                      </a:r>
                      <a:endParaRPr lang="en-US" sz="15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92693837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149760A-F882-BD4C-B4DB-8DB15FD7C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95068"/>
              </p:ext>
            </p:extLst>
          </p:nvPr>
        </p:nvGraphicFramePr>
        <p:xfrm>
          <a:off x="3481952" y="2448000"/>
          <a:ext cx="5090930" cy="1790718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296001">
                  <a:extLst>
                    <a:ext uri="{9D8B030D-6E8A-4147-A177-3AD203B41FA5}">
                      <a16:colId xmlns:a16="http://schemas.microsoft.com/office/drawing/2014/main" val="24288345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01694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2111872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8390949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2956813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6498101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63839025"/>
                    </a:ext>
                  </a:extLst>
                </a:gridCol>
                <a:gridCol w="554929">
                  <a:extLst>
                    <a:ext uri="{9D8B030D-6E8A-4147-A177-3AD203B41FA5}">
                      <a16:colId xmlns:a16="http://schemas.microsoft.com/office/drawing/2014/main" val="336486151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In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00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01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02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03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04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05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/>
                        <a:t>…</a:t>
                      </a:r>
                      <a:endParaRPr lang="en-US" sz="15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4289517274"/>
                  </a:ext>
                </a:extLst>
              </a:tr>
              <a:tr h="710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In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XOR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1,0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34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35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36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37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30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31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/>
                        <a:t>…</a:t>
                      </a:r>
                      <a:endParaRPr lang="en-US" sz="15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21920102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Out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US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92693837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648441F-0917-6545-9449-70F3A6E42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38111"/>
              </p:ext>
            </p:extLst>
          </p:nvPr>
        </p:nvGraphicFramePr>
        <p:xfrm>
          <a:off x="3320845" y="2581200"/>
          <a:ext cx="5090930" cy="1790718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296001">
                  <a:extLst>
                    <a:ext uri="{9D8B030D-6E8A-4147-A177-3AD203B41FA5}">
                      <a16:colId xmlns:a16="http://schemas.microsoft.com/office/drawing/2014/main" val="24288345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01694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2111872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8390949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2956813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6498101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63839025"/>
                    </a:ext>
                  </a:extLst>
                </a:gridCol>
                <a:gridCol w="554929">
                  <a:extLst>
                    <a:ext uri="{9D8B030D-6E8A-4147-A177-3AD203B41FA5}">
                      <a16:colId xmlns:a16="http://schemas.microsoft.com/office/drawing/2014/main" val="336486151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In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00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01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02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03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04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05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/>
                        <a:t>…</a:t>
                      </a:r>
                      <a:endParaRPr lang="en-US" sz="15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289517274"/>
                  </a:ext>
                </a:extLst>
              </a:tr>
              <a:tr h="7107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In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XOR</a:t>
                      </a:r>
                      <a:r>
                        <a:rPr lang="zh-CN" altLang="en-US" sz="1900" dirty="0"/>
                        <a:t> </a:t>
                      </a:r>
                      <a:r>
                        <a:rPr lang="en-US" altLang="zh-CN" sz="1900" dirty="0"/>
                        <a:t>k</a:t>
                      </a:r>
                      <a:r>
                        <a:rPr lang="en-US" altLang="zh-CN" sz="1900" baseline="-25000" dirty="0"/>
                        <a:t>0,2</a:t>
                      </a:r>
                      <a:endParaRPr lang="en-US" sz="1900" baseline="-250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71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70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73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72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75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/>
                        <a:t>74</a:t>
                      </a:r>
                      <a:endParaRPr lang="en-US" sz="19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marL="0" marR="0" lvl="0" indent="0" algn="ctr" defTabSz="722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dirty="0"/>
                        <a:t>…</a:t>
                      </a:r>
                      <a:endParaRPr lang="en-US" sz="1500" dirty="0"/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21920102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Out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en-US" altLang="zh-CN" sz="1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US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926938375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3DAD909A-2EEB-4040-ACF8-CBC0E5110580}"/>
              </a:ext>
            </a:extLst>
          </p:cNvPr>
          <p:cNvSpPr/>
          <p:nvPr/>
        </p:nvSpPr>
        <p:spPr>
          <a:xfrm>
            <a:off x="355146" y="2071058"/>
            <a:ext cx="540000" cy="5400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9A816068-A0FA-C744-86A4-8455A437A083}"/>
              </a:ext>
            </a:extLst>
          </p:cNvPr>
          <p:cNvCxnSpPr>
            <a:cxnSpLocks/>
            <a:stCxn id="19" idx="7"/>
            <a:endCxn id="4" idx="1"/>
          </p:cNvCxnSpPr>
          <p:nvPr/>
        </p:nvCxnSpPr>
        <p:spPr>
          <a:xfrm rot="16200000" flipH="1">
            <a:off x="1994351" y="971853"/>
            <a:ext cx="304424" cy="2660996"/>
          </a:xfrm>
          <a:prstGeom prst="curvedConnector3">
            <a:avLst>
              <a:gd name="adj1" fmla="val -101070"/>
            </a:avLst>
          </a:prstGeom>
          <a:ln w="381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140D5A4C-4FE3-4C46-AF86-282C4ECEAE82}"/>
              </a:ext>
            </a:extLst>
          </p:cNvPr>
          <p:cNvSpPr/>
          <p:nvPr/>
        </p:nvSpPr>
        <p:spPr>
          <a:xfrm>
            <a:off x="352988" y="2608071"/>
            <a:ext cx="540000" cy="5400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9C7AA0E0-8171-1248-B90F-25B57AD157DE}"/>
              </a:ext>
            </a:extLst>
          </p:cNvPr>
          <p:cNvCxnSpPr>
            <a:cxnSpLocks/>
            <a:stCxn id="21" idx="7"/>
            <a:endCxn id="6" idx="1"/>
          </p:cNvCxnSpPr>
          <p:nvPr/>
        </p:nvCxnSpPr>
        <p:spPr>
          <a:xfrm rot="5400000" flipH="1" flipV="1">
            <a:off x="2016658" y="1387857"/>
            <a:ext cx="96544" cy="2502047"/>
          </a:xfrm>
          <a:prstGeom prst="curvedConnector3">
            <a:avLst>
              <a:gd name="adj1" fmla="val 423719"/>
            </a:avLst>
          </a:prstGeom>
          <a:ln w="381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D461ACB7-B5EE-7D42-A3B1-B0B0AF04D1FA}"/>
              </a:ext>
            </a:extLst>
          </p:cNvPr>
          <p:cNvCxnSpPr>
            <a:cxnSpLocks/>
            <a:stCxn id="13" idx="7"/>
            <a:endCxn id="24" idx="2"/>
          </p:cNvCxnSpPr>
          <p:nvPr/>
        </p:nvCxnSpPr>
        <p:spPr>
          <a:xfrm rot="5400000" flipH="1" flipV="1">
            <a:off x="2748599" y="1537662"/>
            <a:ext cx="2100738" cy="5967343"/>
          </a:xfrm>
          <a:prstGeom prst="curvedConnector2">
            <a:avLst/>
          </a:prstGeom>
          <a:ln w="381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FC1D0AE-AF66-1D4D-88F7-84FF7AA042FF}"/>
              </a:ext>
            </a:extLst>
          </p:cNvPr>
          <p:cNvSpPr/>
          <p:nvPr/>
        </p:nvSpPr>
        <p:spPr>
          <a:xfrm>
            <a:off x="6782640" y="3200964"/>
            <a:ext cx="540000" cy="54000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654D43-CF41-D145-8F10-0929FC639D21}"/>
              </a:ext>
            </a:extLst>
          </p:cNvPr>
          <p:cNvSpPr txBox="1"/>
          <p:nvPr/>
        </p:nvSpPr>
        <p:spPr>
          <a:xfrm rot="5400000">
            <a:off x="6025866" y="4091886"/>
            <a:ext cx="39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/>
              <a:t>…</a:t>
            </a:r>
            <a:endParaRPr lang="en-US" sz="48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702FFE0-8F91-2644-A8FF-0C71A0D57B15}"/>
              </a:ext>
            </a:extLst>
          </p:cNvPr>
          <p:cNvSpPr/>
          <p:nvPr/>
        </p:nvSpPr>
        <p:spPr>
          <a:xfrm>
            <a:off x="6782640" y="3821645"/>
            <a:ext cx="540000" cy="54000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7" name="Curved Connector 26">
            <a:extLst>
              <a:ext uri="{FF2B5EF4-FFF2-40B4-BE49-F238E27FC236}">
                <a16:creationId xmlns:a16="http://schemas.microsoft.com/office/drawing/2014/main" id="{94C32A00-2C5A-8944-A453-BA65B796C209}"/>
              </a:ext>
            </a:extLst>
          </p:cNvPr>
          <p:cNvCxnSpPr>
            <a:cxnSpLocks/>
            <a:stCxn id="26" idx="5"/>
            <a:endCxn id="14" idx="2"/>
          </p:cNvCxnSpPr>
          <p:nvPr/>
        </p:nvCxnSpPr>
        <p:spPr>
          <a:xfrm rot="16200000" flipH="1">
            <a:off x="7732716" y="3793407"/>
            <a:ext cx="1479820" cy="2458134"/>
          </a:xfrm>
          <a:prstGeom prst="curvedConnector2">
            <a:avLst/>
          </a:prstGeom>
          <a:ln w="381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77F995D-DFE2-B547-A9E6-1D3FDED0C145}"/>
              </a:ext>
            </a:extLst>
          </p:cNvPr>
          <p:cNvCxnSpPr>
            <a:cxnSpLocks/>
            <a:stCxn id="21" idx="4"/>
            <a:endCxn id="13" idx="0"/>
          </p:cNvCxnSpPr>
          <p:nvPr/>
        </p:nvCxnSpPr>
        <p:spPr>
          <a:xfrm>
            <a:off x="622988" y="3148071"/>
            <a:ext cx="815" cy="2344312"/>
          </a:xfrm>
          <a:prstGeom prst="straightConnector1">
            <a:avLst/>
          </a:prstGeom>
          <a:ln w="50800">
            <a:solidFill>
              <a:schemeClr val="accent2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66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 animBg="1"/>
      <p:bldP spid="14" grpId="0" animBg="1"/>
      <p:bldP spid="15" grpId="0"/>
      <p:bldP spid="19" grpId="0" animBg="1"/>
      <p:bldP spid="21" grpId="0" animBg="1"/>
      <p:bldP spid="24" grpId="0" animBg="1"/>
      <p:bldP spid="25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11048</TotalTime>
  <Words>844</Words>
  <Application>Microsoft Macintosh PowerPoint</Application>
  <PresentationFormat>Widescreen</PresentationFormat>
  <Paragraphs>401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等线</vt:lpstr>
      <vt:lpstr>等线 Light</vt:lpstr>
      <vt:lpstr>Arial</vt:lpstr>
      <vt:lpstr>Calibri</vt:lpstr>
      <vt:lpstr>Calibri Light</vt:lpstr>
      <vt:lpstr>Office Theme</vt:lpstr>
      <vt:lpstr>AES in P4 using scrambled lookup tables</vt:lpstr>
      <vt:lpstr>Secure Apps Need Secure Crypto</vt:lpstr>
      <vt:lpstr>AES: An Intro</vt:lpstr>
      <vt:lpstr>An AES Round</vt:lpstr>
      <vt:lpstr>An AES Round</vt:lpstr>
      <vt:lpstr>An AES Round</vt:lpstr>
      <vt:lpstr>An AES Round</vt:lpstr>
      <vt:lpstr>Different Optimization Objectives</vt:lpstr>
      <vt:lpstr>Solution: Scrambled Lookup Table</vt:lpstr>
      <vt:lpstr>Solution: Scrambled Lookup Table</vt:lpstr>
      <vt:lpstr>Evaluation </vt:lpstr>
      <vt:lpstr>Evaluation</vt:lpstr>
      <vt:lpstr>Evaluation</vt:lpstr>
      <vt:lpstr>Conclusion &amp; Future Directions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AES in P4 using scrambled lookup tables</dc:title>
  <dc:creator>Microsoft Office User</dc:creator>
  <cp:lastModifiedBy>Microsoft Office User</cp:lastModifiedBy>
  <cp:revision>71</cp:revision>
  <dcterms:created xsi:type="dcterms:W3CDTF">2020-07-25T04:41:06Z</dcterms:created>
  <dcterms:modified xsi:type="dcterms:W3CDTF">2020-08-07T22:08:35Z</dcterms:modified>
</cp:coreProperties>
</file>