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16"/>
  </p:normalViewPr>
  <p:slideViewPr>
    <p:cSldViewPr snapToGrid="0" snapToObjects="1">
      <p:cViewPr varScale="1">
        <p:scale>
          <a:sx n="116" d="100"/>
          <a:sy n="116" d="100"/>
        </p:scale>
        <p:origin x="208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999EB-55D8-8649-9373-80D55FD908C8}" type="datetimeFigureOut">
              <a:t>11/25/18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D3DC-94F1-D040-9D02-9A624BC8EE3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27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999EB-55D8-8649-9373-80D55FD908C8}" type="datetimeFigureOut">
              <a:t>11/25/18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D3DC-94F1-D040-9D02-9A624BC8EE3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607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999EB-55D8-8649-9373-80D55FD908C8}" type="datetimeFigureOut">
              <a:t>11/25/18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D3DC-94F1-D040-9D02-9A624BC8EE3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04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999EB-55D8-8649-9373-80D55FD908C8}" type="datetimeFigureOut">
              <a:t>11/25/18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D3DC-94F1-D040-9D02-9A624BC8EE3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2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999EB-55D8-8649-9373-80D55FD908C8}" type="datetimeFigureOut">
              <a:t>11/25/18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D3DC-94F1-D040-9D02-9A624BC8EE3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338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999EB-55D8-8649-9373-80D55FD908C8}" type="datetimeFigureOut">
              <a:t>11/25/18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D3DC-94F1-D040-9D02-9A624BC8EE3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35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999EB-55D8-8649-9373-80D55FD908C8}" type="datetimeFigureOut">
              <a:t>11/25/18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D3DC-94F1-D040-9D02-9A624BC8EE3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620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999EB-55D8-8649-9373-80D55FD908C8}" type="datetimeFigureOut">
              <a:t>11/25/18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D3DC-94F1-D040-9D02-9A624BC8EE3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99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999EB-55D8-8649-9373-80D55FD908C8}" type="datetimeFigureOut">
              <a:t>11/25/18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D3DC-94F1-D040-9D02-9A624BC8EE3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483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999EB-55D8-8649-9373-80D55FD908C8}" type="datetimeFigureOut">
              <a:t>11/25/18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D3DC-94F1-D040-9D02-9A624BC8EE3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659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999EB-55D8-8649-9373-80D55FD908C8}" type="datetimeFigureOut">
              <a:t>11/25/18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9D3DC-94F1-D040-9D02-9A624BC8EE3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80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999EB-55D8-8649-9373-80D55FD908C8}" type="datetimeFigureOut">
              <a:t>11/25/18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9D3DC-94F1-D040-9D02-9A624BC8EE3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215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rallelogram 3"/>
          <p:cNvSpPr/>
          <p:nvPr/>
        </p:nvSpPr>
        <p:spPr>
          <a:xfrm rot="543169">
            <a:off x="1280222" y="1576054"/>
            <a:ext cx="3143898" cy="868269"/>
          </a:xfrm>
          <a:prstGeom prst="parallelogram">
            <a:avLst>
              <a:gd name="adj" fmla="val 132793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566931" y="1531344"/>
            <a:ext cx="2456762" cy="1277957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637780" y="1205417"/>
            <a:ext cx="2456762" cy="1277957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80649" y="2105190"/>
            <a:ext cx="3007606" cy="479624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887596" y="1415492"/>
            <a:ext cx="3007606" cy="479624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036243" y="764943"/>
            <a:ext cx="390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>
                <a:latin typeface="Apple Symbols" charset="0"/>
                <a:ea typeface="Apple Symbols" charset="0"/>
                <a:cs typeface="Apple Symbols" charset="0"/>
              </a:rPr>
              <a:t>ℝ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84064" y="763805"/>
            <a:ext cx="390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i="1">
                <a:latin typeface="Times New Roman" charset="0"/>
                <a:ea typeface="Times New Roman" charset="0"/>
                <a:cs typeface="Times New Roman" charset="0"/>
              </a:rPr>
              <a:t>d</a:t>
            </a:r>
          </a:p>
        </p:txBody>
      </p:sp>
      <p:sp>
        <p:nvSpPr>
          <p:cNvPr id="23" name="Oval 22"/>
          <p:cNvSpPr/>
          <p:nvPr/>
        </p:nvSpPr>
        <p:spPr>
          <a:xfrm>
            <a:off x="3492347" y="1939183"/>
            <a:ext cx="64008" cy="64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550736" y="1739128"/>
            <a:ext cx="5993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a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2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9" name="Oval 68"/>
          <p:cNvSpPr/>
          <p:nvPr/>
        </p:nvSpPr>
        <p:spPr>
          <a:xfrm>
            <a:off x="2460321" y="1717095"/>
            <a:ext cx="64008" cy="64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2518710" y="1517040"/>
            <a:ext cx="5993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a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1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2470663" y="2117205"/>
            <a:ext cx="64008" cy="64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2529052" y="1917150"/>
            <a:ext cx="5993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a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3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3" name="Oval 72"/>
          <p:cNvSpPr/>
          <p:nvPr/>
        </p:nvSpPr>
        <p:spPr>
          <a:xfrm>
            <a:off x="3017470" y="2242211"/>
            <a:ext cx="64008" cy="64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3075859" y="2042156"/>
            <a:ext cx="5993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a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n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152931" y="964521"/>
            <a:ext cx="13783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>
                <a:latin typeface="Times New Roman" charset="0"/>
                <a:ea typeface="Times New Roman" charset="0"/>
                <a:cs typeface="Times New Roman" charset="0"/>
              </a:rPr>
              <a:t>k </a:t>
            </a:r>
            <a:r>
              <a:rPr lang="en-US" sz="1600">
                <a:latin typeface="Times New Roman" charset="0"/>
                <a:ea typeface="Times New Roman" charset="0"/>
                <a:cs typeface="Times New Roman" charset="0"/>
              </a:rPr>
              <a:t>dimensional hyperplane</a:t>
            </a:r>
            <a:endParaRPr lang="hr-HR" sz="160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22299" y="3484587"/>
            <a:ext cx="2680447" cy="18150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1422299" y="3484586"/>
            <a:ext cx="252266" cy="18150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1674564" y="3484586"/>
            <a:ext cx="252266" cy="18150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88"/>
          <p:cNvSpPr txBox="1"/>
          <p:nvPr/>
        </p:nvSpPr>
        <p:spPr>
          <a:xfrm>
            <a:off x="1360550" y="4147989"/>
            <a:ext cx="5993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a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1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1616147" y="4151917"/>
            <a:ext cx="5993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a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2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2603849" y="4147989"/>
            <a:ext cx="5993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...</a:t>
            </a:r>
          </a:p>
        </p:txBody>
      </p:sp>
      <p:sp>
        <p:nvSpPr>
          <p:cNvPr id="92" name="Rectangle 91"/>
          <p:cNvSpPr/>
          <p:nvPr/>
        </p:nvSpPr>
        <p:spPr>
          <a:xfrm>
            <a:off x="3842084" y="3484586"/>
            <a:ext cx="252266" cy="18150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TextBox 92"/>
          <p:cNvSpPr txBox="1"/>
          <p:nvPr/>
        </p:nvSpPr>
        <p:spPr>
          <a:xfrm>
            <a:off x="3794684" y="4145251"/>
            <a:ext cx="5993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a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n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4368552" y="4099724"/>
            <a:ext cx="5993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>
                <a:latin typeface="Times New Roman" charset="0"/>
                <a:ea typeface="Times New Roman" charset="0"/>
                <a:cs typeface="Times New Roman" charset="0"/>
              </a:rPr>
              <a:t>=</a:t>
            </a:r>
          </a:p>
        </p:txBody>
      </p:sp>
      <p:sp>
        <p:nvSpPr>
          <p:cNvPr id="95" name="Rectangle 94"/>
          <p:cNvSpPr/>
          <p:nvPr/>
        </p:nvSpPr>
        <p:spPr>
          <a:xfrm>
            <a:off x="5029633" y="3484586"/>
            <a:ext cx="811443" cy="18150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5029632" y="3484585"/>
            <a:ext cx="252266" cy="18150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5588810" y="3484585"/>
            <a:ext cx="252266" cy="18150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4967883" y="4147988"/>
            <a:ext cx="5993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b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1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260779" y="4120997"/>
            <a:ext cx="5993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...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5513957" y="4138079"/>
            <a:ext cx="5993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b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k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6255215" y="3484585"/>
            <a:ext cx="2680447" cy="8307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/>
          <p:cNvSpPr txBox="1"/>
          <p:nvPr/>
        </p:nvSpPr>
        <p:spPr>
          <a:xfrm>
            <a:off x="7471354" y="3699614"/>
            <a:ext cx="5993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>
                <a:latin typeface="Times New Roman" charset="0"/>
                <a:ea typeface="Times New Roman" charset="0"/>
                <a:cs typeface="Times New Roman" charset="0"/>
              </a:rPr>
              <a:t>C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2577617" y="3709074"/>
            <a:ext cx="5993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>
                <a:latin typeface="Times New Roman" charset="0"/>
                <a:ea typeface="Times New Roman" charset="0"/>
                <a:cs typeface="Times New Roman" charset="0"/>
              </a:rPr>
              <a:t>A</a:t>
            </a:r>
          </a:p>
        </p:txBody>
      </p:sp>
      <p:sp>
        <p:nvSpPr>
          <p:cNvPr id="106" name="Left Brace 105"/>
          <p:cNvSpPr/>
          <p:nvPr/>
        </p:nvSpPr>
        <p:spPr>
          <a:xfrm rot="16200000">
            <a:off x="2606214" y="4215650"/>
            <a:ext cx="322555" cy="2653720"/>
          </a:xfrm>
          <a:prstGeom prst="leftBrac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Left Brace 106"/>
          <p:cNvSpPr/>
          <p:nvPr/>
        </p:nvSpPr>
        <p:spPr>
          <a:xfrm rot="16200000">
            <a:off x="5268886" y="5120580"/>
            <a:ext cx="322555" cy="821826"/>
          </a:xfrm>
          <a:prstGeom prst="leftBrac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Left Brace 108"/>
          <p:cNvSpPr/>
          <p:nvPr/>
        </p:nvSpPr>
        <p:spPr>
          <a:xfrm rot="10800000">
            <a:off x="9027246" y="3493476"/>
            <a:ext cx="322555" cy="821826"/>
          </a:xfrm>
          <a:prstGeom prst="leftBrac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TextBox 109"/>
          <p:cNvSpPr txBox="1"/>
          <p:nvPr/>
        </p:nvSpPr>
        <p:spPr>
          <a:xfrm>
            <a:off x="9312242" y="3677580"/>
            <a:ext cx="3054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solidFill>
                  <a:schemeClr val="bg1">
                    <a:lumMod val="6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k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5278290" y="5650197"/>
            <a:ext cx="5993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solidFill>
                  <a:schemeClr val="bg1">
                    <a:lumMod val="6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k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2609516" y="5609916"/>
            <a:ext cx="5993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solidFill>
                  <a:schemeClr val="bg1">
                    <a:lumMod val="6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n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698830" y="4153481"/>
            <a:ext cx="5993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solidFill>
                  <a:schemeClr val="bg1">
                    <a:lumMod val="6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d</a:t>
            </a:r>
          </a:p>
        </p:txBody>
      </p:sp>
      <p:sp>
        <p:nvSpPr>
          <p:cNvPr id="114" name="Left Brace 113"/>
          <p:cNvSpPr/>
          <p:nvPr/>
        </p:nvSpPr>
        <p:spPr>
          <a:xfrm>
            <a:off x="996662" y="3484584"/>
            <a:ext cx="322555" cy="1815053"/>
          </a:xfrm>
          <a:prstGeom prst="leftBrac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TextBox 114"/>
          <p:cNvSpPr txBox="1"/>
          <p:nvPr/>
        </p:nvSpPr>
        <p:spPr>
          <a:xfrm>
            <a:off x="5237310" y="3041274"/>
            <a:ext cx="5993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>
                <a:latin typeface="Times New Roman" charset="0"/>
                <a:ea typeface="Times New Roman" charset="0"/>
                <a:cs typeface="Times New Roman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455686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Oval 90"/>
          <p:cNvSpPr/>
          <p:nvPr/>
        </p:nvSpPr>
        <p:spPr>
          <a:xfrm>
            <a:off x="1818584" y="4671884"/>
            <a:ext cx="1628897" cy="162554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>
              <a:rot lat="0" lon="0" rev="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2098078" y="4940433"/>
            <a:ext cx="1078613" cy="107639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scene3d>
            <a:camera prst="orthographicFront"/>
            <a:lightRig rig="threePt" dir="t">
              <a:rot lat="0" lon="0" rev="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1647780" y="4043160"/>
            <a:ext cx="1628897" cy="162554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>
              <a:rot lat="0" lon="0" rev="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1927274" y="4311709"/>
            <a:ext cx="1078613" cy="107639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scene3d>
            <a:camera prst="orthographicFront"/>
            <a:lightRig rig="threePt" dir="t">
              <a:rot lat="0" lon="0" rev="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430225" y="4816854"/>
            <a:ext cx="64008" cy="64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2488615" y="4616799"/>
            <a:ext cx="390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x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i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5" name="Oval 74"/>
          <p:cNvSpPr/>
          <p:nvPr/>
        </p:nvSpPr>
        <p:spPr>
          <a:xfrm>
            <a:off x="3558524" y="3580368"/>
            <a:ext cx="1628897" cy="162554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>
              <a:rot lat="0" lon="0" rev="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3838018" y="3848917"/>
            <a:ext cx="1078613" cy="107639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scene3d>
            <a:camera prst="orthographicFront"/>
            <a:lightRig rig="threePt" dir="t">
              <a:rot lat="0" lon="0" rev="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4340969" y="4354062"/>
            <a:ext cx="64008" cy="64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extBox 87"/>
          <p:cNvSpPr txBox="1"/>
          <p:nvPr/>
        </p:nvSpPr>
        <p:spPr>
          <a:xfrm>
            <a:off x="4399359" y="4154007"/>
            <a:ext cx="390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x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k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2601029" y="5445578"/>
            <a:ext cx="64008" cy="64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TextBox 93"/>
          <p:cNvSpPr txBox="1"/>
          <p:nvPr/>
        </p:nvSpPr>
        <p:spPr>
          <a:xfrm>
            <a:off x="2637384" y="5190438"/>
            <a:ext cx="390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x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j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5" name="Oval 94"/>
          <p:cNvSpPr/>
          <p:nvPr/>
        </p:nvSpPr>
        <p:spPr>
          <a:xfrm>
            <a:off x="3556171" y="3564895"/>
            <a:ext cx="1628897" cy="1625543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  <a:scene3d>
            <a:camera prst="orthographicFront"/>
            <a:lightRig rig="threePt" dir="t">
              <a:rot lat="0" lon="0" rev="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3835665" y="3833444"/>
            <a:ext cx="1078613" cy="1076392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  <a:scene3d>
            <a:camera prst="orthographicFront"/>
            <a:lightRig rig="threePt" dir="t">
              <a:rot lat="0" lon="0" rev="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1656484" y="4043160"/>
            <a:ext cx="1628897" cy="1625543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  <a:scene3d>
            <a:camera prst="orthographicFront"/>
            <a:lightRig rig="threePt" dir="t">
              <a:rot lat="0" lon="0" rev="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1935978" y="4311709"/>
            <a:ext cx="1078613" cy="1076392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  <a:scene3d>
            <a:camera prst="orthographicFront"/>
            <a:lightRig rig="threePt" dir="t">
              <a:rot lat="0" lon="0" rev="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7292437" y="5092342"/>
            <a:ext cx="64008" cy="64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TextBox 111"/>
          <p:cNvSpPr txBox="1"/>
          <p:nvPr/>
        </p:nvSpPr>
        <p:spPr>
          <a:xfrm>
            <a:off x="7350827" y="4892287"/>
            <a:ext cx="390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x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j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13" name="Oval 112"/>
          <p:cNvSpPr/>
          <p:nvPr/>
        </p:nvSpPr>
        <p:spPr>
          <a:xfrm>
            <a:off x="6507639" y="4303175"/>
            <a:ext cx="1628897" cy="1625543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  <a:scene3d>
            <a:camera prst="orthographicFront"/>
            <a:lightRig rig="threePt" dir="t">
              <a:rot lat="0" lon="0" rev="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6787133" y="4571724"/>
            <a:ext cx="1078613" cy="1076392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  <a:scene3d>
            <a:camera prst="orthographicFront"/>
            <a:lightRig rig="threePt" dir="t">
              <a:rot lat="0" lon="0" rev="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1813522" y="4678620"/>
            <a:ext cx="1628897" cy="1625543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  <a:scene3d>
            <a:camera prst="orthographicFront"/>
            <a:lightRig rig="threePt" dir="t">
              <a:rot lat="0" lon="0" rev="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2093016" y="4947169"/>
            <a:ext cx="1078613" cy="1076392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  <a:scene3d>
            <a:camera prst="orthographicFront"/>
            <a:lightRig rig="threePt" dir="t">
              <a:rot lat="0" lon="0" rev="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TextBox 117"/>
          <p:cNvSpPr txBox="1"/>
          <p:nvPr/>
        </p:nvSpPr>
        <p:spPr>
          <a:xfrm>
            <a:off x="2067225" y="4740378"/>
            <a:ext cx="390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q</a:t>
            </a:r>
          </a:p>
        </p:txBody>
      </p:sp>
      <p:sp>
        <p:nvSpPr>
          <p:cNvPr id="119" name="Oval 118"/>
          <p:cNvSpPr/>
          <p:nvPr/>
        </p:nvSpPr>
        <p:spPr>
          <a:xfrm>
            <a:off x="2036607" y="5002225"/>
            <a:ext cx="64008" cy="64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1" name="Straight Arrow Connector 120"/>
          <p:cNvCxnSpPr>
            <a:endCxn id="76" idx="1"/>
          </p:cNvCxnSpPr>
          <p:nvPr/>
        </p:nvCxnSpPr>
        <p:spPr>
          <a:xfrm flipH="1" flipV="1">
            <a:off x="3995977" y="4006551"/>
            <a:ext cx="374160" cy="3621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80" idx="4"/>
          </p:cNvCxnSpPr>
          <p:nvPr/>
        </p:nvCxnSpPr>
        <p:spPr>
          <a:xfrm flipH="1" flipV="1">
            <a:off x="4205092" y="3580368"/>
            <a:ext cx="167881" cy="8377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3954321" y="4079516"/>
            <a:ext cx="3905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r</a:t>
            </a:r>
            <a:r>
              <a:rPr lang="hr-HR" sz="1600" i="1" baseline="-25000">
                <a:latin typeface="Times New Roman" charset="0"/>
                <a:ea typeface="Times New Roman" charset="0"/>
                <a:cs typeface="Times New Roman" charset="0"/>
              </a:rPr>
              <a:t>1</a:t>
            </a:r>
            <a:endParaRPr lang="hr-HR" sz="16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4258542" y="3758457"/>
            <a:ext cx="3905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r</a:t>
            </a:r>
            <a:r>
              <a:rPr lang="hr-HR" sz="1600" i="1" baseline="-25000">
                <a:latin typeface="Times New Roman" charset="0"/>
                <a:ea typeface="Times New Roman" charset="0"/>
                <a:cs typeface="Times New Roman" charset="0"/>
              </a:rPr>
              <a:t>2</a:t>
            </a:r>
            <a:endParaRPr lang="hr-HR" sz="16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21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62"/>
          <p:cNvSpPr/>
          <p:nvPr/>
        </p:nvSpPr>
        <p:spPr>
          <a:xfrm rot="1143572">
            <a:off x="6150317" y="973094"/>
            <a:ext cx="4118247" cy="18618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6507639" y="1414320"/>
            <a:ext cx="2823648" cy="282364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  <a:scene3d>
            <a:camera prst="orthographicFront"/>
            <a:lightRig rig="threePt" dir="t">
              <a:rot lat="0" lon="0" rev="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9227480" y="3256949"/>
            <a:ext cx="425527" cy="401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x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8639519" y="3900854"/>
            <a:ext cx="3171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y</a:t>
            </a:r>
          </a:p>
        </p:txBody>
      </p:sp>
      <p:sp>
        <p:nvSpPr>
          <p:cNvPr id="90" name="Oval 89"/>
          <p:cNvSpPr/>
          <p:nvPr/>
        </p:nvSpPr>
        <p:spPr>
          <a:xfrm>
            <a:off x="8647512" y="3990651"/>
            <a:ext cx="64008" cy="64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9163472" y="3393904"/>
            <a:ext cx="64008" cy="64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0" name="Straight Connector 99"/>
          <p:cNvCxnSpPr/>
          <p:nvPr/>
        </p:nvCxnSpPr>
        <p:spPr>
          <a:xfrm>
            <a:off x="5883007" y="2081856"/>
            <a:ext cx="4043191" cy="1403381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 flipV="1">
            <a:off x="7960505" y="1052151"/>
            <a:ext cx="569461" cy="170300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Oval 102"/>
          <p:cNvSpPr/>
          <p:nvPr/>
        </p:nvSpPr>
        <p:spPr>
          <a:xfrm>
            <a:off x="7899092" y="2741515"/>
            <a:ext cx="100793" cy="10079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/>
          <p:cNvSpPr txBox="1"/>
          <p:nvPr/>
        </p:nvSpPr>
        <p:spPr>
          <a:xfrm>
            <a:off x="8529967" y="945986"/>
            <a:ext cx="709440" cy="4157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g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6260342" y="1166415"/>
            <a:ext cx="14849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>
                <a:latin typeface="Times New Roman" charset="0"/>
                <a:ea typeface="Times New Roman" charset="0"/>
                <a:cs typeface="Times New Roman" charset="0"/>
              </a:rPr>
              <a:t>⟨</a:t>
            </a:r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 g,a </a:t>
            </a:r>
            <a:r>
              <a:rPr lang="hr-HR" sz="2000">
                <a:latin typeface="Times New Roman" charset="0"/>
                <a:ea typeface="Times New Roman" charset="0"/>
                <a:cs typeface="Times New Roman" charset="0"/>
              </a:rPr>
              <a:t>⟩ &gt; 0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5263570" y="2497391"/>
            <a:ext cx="14849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>
                <a:latin typeface="Times New Roman" charset="0"/>
                <a:ea typeface="Times New Roman" charset="0"/>
                <a:cs typeface="Times New Roman" charset="0"/>
              </a:rPr>
              <a:t>⟨</a:t>
            </a:r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 g,a </a:t>
            </a:r>
            <a:r>
              <a:rPr lang="hr-HR" sz="2000">
                <a:latin typeface="Times New Roman" charset="0"/>
                <a:ea typeface="Times New Roman" charset="0"/>
                <a:cs typeface="Times New Roman" charset="0"/>
              </a:rPr>
              <a:t>⟩ &lt; 0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107" name="Straight Arrow Connector 106"/>
          <p:cNvCxnSpPr>
            <a:endCxn id="99" idx="1"/>
          </p:cNvCxnSpPr>
          <p:nvPr/>
        </p:nvCxnSpPr>
        <p:spPr>
          <a:xfrm>
            <a:off x="7960505" y="2798068"/>
            <a:ext cx="1212341" cy="60521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>
            <a:endCxn id="90" idx="0"/>
          </p:cNvCxnSpPr>
          <p:nvPr/>
        </p:nvCxnSpPr>
        <p:spPr>
          <a:xfrm>
            <a:off x="7962190" y="2824054"/>
            <a:ext cx="717326" cy="116659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>
            <a:endCxn id="90" idx="7"/>
          </p:cNvCxnSpPr>
          <p:nvPr/>
        </p:nvCxnSpPr>
        <p:spPr>
          <a:xfrm flipH="1">
            <a:off x="8702146" y="3485237"/>
            <a:ext cx="461326" cy="514788"/>
          </a:xfrm>
          <a:prstGeom prst="straightConnector1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/>
          <p:nvPr/>
        </p:nvCxnSpPr>
        <p:spPr>
          <a:xfrm>
            <a:off x="7974107" y="2827547"/>
            <a:ext cx="971589" cy="876678"/>
          </a:xfrm>
          <a:prstGeom prst="straightConnector1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Pie 107"/>
          <p:cNvSpPr/>
          <p:nvPr/>
        </p:nvSpPr>
        <p:spPr>
          <a:xfrm>
            <a:off x="7196081" y="2065138"/>
            <a:ext cx="1517833" cy="1517833"/>
          </a:xfrm>
          <a:prstGeom prst="pie">
            <a:avLst>
              <a:gd name="adj1" fmla="val 2493266"/>
              <a:gd name="adj2" fmla="val 348977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8354253" y="3294419"/>
            <a:ext cx="4997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i="1">
                <a:latin typeface="Times New Roman" charset="0"/>
                <a:ea typeface="Times New Roman" charset="0"/>
                <a:cs typeface="Times New Roman" charset="0"/>
              </a:rPr>
              <a:t>𝛼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1967178" y="3256949"/>
            <a:ext cx="1470085" cy="48568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967248" y="3747648"/>
            <a:ext cx="2018450" cy="25402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3335003" y="3269434"/>
            <a:ext cx="92065" cy="631420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 rot="452276">
            <a:off x="3191419" y="3755590"/>
            <a:ext cx="156057" cy="1560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609321" y="3065831"/>
            <a:ext cx="472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a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i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674297" y="3950734"/>
            <a:ext cx="472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b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1983923" y="3744551"/>
            <a:ext cx="1390455" cy="17970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459322" y="3822600"/>
            <a:ext cx="5276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c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i</a:t>
            </a:r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610602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1435822" y="1590580"/>
            <a:ext cx="390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x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2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435822" y="2855684"/>
            <a:ext cx="390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x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n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 rot="5400000">
            <a:off x="1479890" y="2223132"/>
            <a:ext cx="390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... 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974553" y="867354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2974553" y="1087187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2974553" y="1315787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2974553" y="1546637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2974553" y="1770009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974553" y="1989842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974553" y="2218442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974553" y="2449292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974553" y="2680637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974553" y="2911487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2974553" y="3140087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974553" y="3370937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3203153" y="734082"/>
            <a:ext cx="394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i="1">
                <a:latin typeface="Times New Roman" charset="0"/>
                <a:ea typeface="Times New Roman" charset="0"/>
                <a:cs typeface="Times New Roman" charset="0"/>
              </a:rPr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203152" y="1007591"/>
            <a:ext cx="394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i="1">
                <a:latin typeface="Times New Roman" charset="0"/>
                <a:ea typeface="Times New Roman" charset="0"/>
                <a:cs typeface="Times New Roman" charset="0"/>
              </a:rPr>
              <a:t>2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187306" y="3259167"/>
            <a:ext cx="394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i="1">
                <a:latin typeface="Times New Roman" charset="0"/>
                <a:ea typeface="Times New Roman" charset="0"/>
                <a:cs typeface="Times New Roman" charset="0"/>
              </a:rPr>
              <a:t>|S|</a:t>
            </a:r>
            <a:r>
              <a:rPr lang="hr-HR" sz="1200" i="1" baseline="30000">
                <a:latin typeface="Times New Roman" charset="0"/>
                <a:ea typeface="Times New Roman" charset="0"/>
                <a:cs typeface="Times New Roman" charset="0"/>
              </a:rPr>
              <a:t>k</a:t>
            </a:r>
            <a:endParaRPr lang="hr-HR" sz="12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4" name="Straight Arrow Connector 3"/>
          <p:cNvCxnSpPr>
            <a:stCxn id="67" idx="3"/>
            <a:endCxn id="32" idx="1"/>
          </p:cNvCxnSpPr>
          <p:nvPr/>
        </p:nvCxnSpPr>
        <p:spPr>
          <a:xfrm flipV="1">
            <a:off x="1826322" y="1201487"/>
            <a:ext cx="1148231" cy="1890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054922" y="926677"/>
            <a:ext cx="8575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g</a:t>
            </a:r>
            <a:r>
              <a:rPr lang="hr-HR" sz="1600" i="1" baseline="-25000"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(x</a:t>
            </a:r>
            <a:r>
              <a:rPr lang="hr-HR" sz="1600" i="1" baseline="-25000"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)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1808078" y="1873891"/>
            <a:ext cx="1148233" cy="70260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1435822" y="1190470"/>
            <a:ext cx="390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x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1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084921" y="1761301"/>
            <a:ext cx="8575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g</a:t>
            </a:r>
            <a:r>
              <a:rPr lang="hr-HR" sz="1600" i="1" baseline="-25000"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(x</a:t>
            </a:r>
            <a:r>
              <a:rPr lang="hr-HR" sz="1600" i="1" baseline="-25000"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)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2048651" y="2618437"/>
            <a:ext cx="8575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g</a:t>
            </a:r>
            <a:r>
              <a:rPr lang="hr-HR" sz="1600" i="1" baseline="-25000"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(x</a:t>
            </a:r>
            <a:r>
              <a:rPr lang="hr-HR" sz="1600" i="1" baseline="-25000">
                <a:latin typeface="Times New Roman" charset="0"/>
                <a:ea typeface="Times New Roman" charset="0"/>
                <a:cs typeface="Times New Roman" charset="0"/>
              </a:rPr>
              <a:t>n</a:t>
            </a:r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)</a:t>
            </a:r>
          </a:p>
        </p:txBody>
      </p:sp>
      <p:cxnSp>
        <p:nvCxnSpPr>
          <p:cNvPr id="146" name="Straight Arrow Connector 145"/>
          <p:cNvCxnSpPr>
            <a:stCxn id="28" idx="3"/>
            <a:endCxn id="34" idx="1"/>
          </p:cNvCxnSpPr>
          <p:nvPr/>
        </p:nvCxnSpPr>
        <p:spPr>
          <a:xfrm flipV="1">
            <a:off x="1826322" y="1660937"/>
            <a:ext cx="1148231" cy="13948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146"/>
          <p:cNvSpPr txBox="1"/>
          <p:nvPr/>
        </p:nvSpPr>
        <p:spPr>
          <a:xfrm>
            <a:off x="3857697" y="1588330"/>
            <a:ext cx="390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x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2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3857697" y="2853434"/>
            <a:ext cx="390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x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n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49" name="TextBox 148"/>
          <p:cNvSpPr txBox="1"/>
          <p:nvPr/>
        </p:nvSpPr>
        <p:spPr>
          <a:xfrm rot="5400000">
            <a:off x="3901765" y="2220882"/>
            <a:ext cx="390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... </a:t>
            </a:r>
          </a:p>
        </p:txBody>
      </p:sp>
      <p:sp>
        <p:nvSpPr>
          <p:cNvPr id="150" name="Rectangle 149"/>
          <p:cNvSpPr/>
          <p:nvPr/>
        </p:nvSpPr>
        <p:spPr>
          <a:xfrm>
            <a:off x="5396428" y="865104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/>
          <p:cNvSpPr/>
          <p:nvPr/>
        </p:nvSpPr>
        <p:spPr>
          <a:xfrm>
            <a:off x="5396428" y="1084937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ectangle 151"/>
          <p:cNvSpPr/>
          <p:nvPr/>
        </p:nvSpPr>
        <p:spPr>
          <a:xfrm>
            <a:off x="5396428" y="1313537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/>
          <p:cNvSpPr/>
          <p:nvPr/>
        </p:nvSpPr>
        <p:spPr>
          <a:xfrm>
            <a:off x="5396428" y="1544387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ectangle 153"/>
          <p:cNvSpPr/>
          <p:nvPr/>
        </p:nvSpPr>
        <p:spPr>
          <a:xfrm>
            <a:off x="5396428" y="1767759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/>
          <p:cNvSpPr/>
          <p:nvPr/>
        </p:nvSpPr>
        <p:spPr>
          <a:xfrm>
            <a:off x="5396428" y="1987592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/>
          <p:cNvSpPr/>
          <p:nvPr/>
        </p:nvSpPr>
        <p:spPr>
          <a:xfrm>
            <a:off x="5396428" y="2216192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/>
          <p:cNvSpPr/>
          <p:nvPr/>
        </p:nvSpPr>
        <p:spPr>
          <a:xfrm>
            <a:off x="5396428" y="2447042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/>
          <p:cNvSpPr/>
          <p:nvPr/>
        </p:nvSpPr>
        <p:spPr>
          <a:xfrm>
            <a:off x="5396428" y="2678387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/>
          <p:cNvSpPr/>
          <p:nvPr/>
        </p:nvSpPr>
        <p:spPr>
          <a:xfrm>
            <a:off x="5396428" y="2909237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/>
          <p:cNvSpPr/>
          <p:nvPr/>
        </p:nvSpPr>
        <p:spPr>
          <a:xfrm>
            <a:off x="5396428" y="3137837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/>
          <p:cNvSpPr/>
          <p:nvPr/>
        </p:nvSpPr>
        <p:spPr>
          <a:xfrm>
            <a:off x="5396428" y="3368687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TextBox 161"/>
          <p:cNvSpPr txBox="1"/>
          <p:nvPr/>
        </p:nvSpPr>
        <p:spPr>
          <a:xfrm>
            <a:off x="5625028" y="731832"/>
            <a:ext cx="394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i="1">
                <a:latin typeface="Times New Roman" charset="0"/>
                <a:ea typeface="Times New Roman" charset="0"/>
                <a:cs typeface="Times New Roman" charset="0"/>
              </a:rPr>
              <a:t>1</a:t>
            </a:r>
          </a:p>
        </p:txBody>
      </p:sp>
      <p:sp>
        <p:nvSpPr>
          <p:cNvPr id="163" name="TextBox 162"/>
          <p:cNvSpPr txBox="1"/>
          <p:nvPr/>
        </p:nvSpPr>
        <p:spPr>
          <a:xfrm>
            <a:off x="5625027" y="1005341"/>
            <a:ext cx="394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i="1">
                <a:latin typeface="Times New Roman" charset="0"/>
                <a:ea typeface="Times New Roman" charset="0"/>
                <a:cs typeface="Times New Roman" charset="0"/>
              </a:rPr>
              <a:t>2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5609181" y="3256917"/>
            <a:ext cx="394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i="1">
                <a:latin typeface="Times New Roman" charset="0"/>
                <a:ea typeface="Times New Roman" charset="0"/>
                <a:cs typeface="Times New Roman" charset="0"/>
              </a:rPr>
              <a:t>|S|</a:t>
            </a:r>
            <a:r>
              <a:rPr lang="hr-HR" sz="1200" i="1" baseline="30000">
                <a:latin typeface="Times New Roman" charset="0"/>
                <a:ea typeface="Times New Roman" charset="0"/>
                <a:cs typeface="Times New Roman" charset="0"/>
              </a:rPr>
              <a:t>k</a:t>
            </a:r>
            <a:endParaRPr lang="hr-HR" sz="12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165" name="Straight Arrow Connector 164"/>
          <p:cNvCxnSpPr>
            <a:stCxn id="168" idx="3"/>
            <a:endCxn id="155" idx="1"/>
          </p:cNvCxnSpPr>
          <p:nvPr/>
        </p:nvCxnSpPr>
        <p:spPr>
          <a:xfrm>
            <a:off x="4248197" y="1388275"/>
            <a:ext cx="1148231" cy="7136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Box 165"/>
          <p:cNvSpPr txBox="1"/>
          <p:nvPr/>
        </p:nvSpPr>
        <p:spPr>
          <a:xfrm>
            <a:off x="4445144" y="1068790"/>
            <a:ext cx="8575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g</a:t>
            </a:r>
            <a:r>
              <a:rPr lang="hr-HR" sz="1600" i="1" baseline="-25000"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(x</a:t>
            </a:r>
            <a:r>
              <a:rPr lang="hr-HR" sz="1600" i="1" baseline="-25000"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)</a:t>
            </a:r>
          </a:p>
        </p:txBody>
      </p:sp>
      <p:cxnSp>
        <p:nvCxnSpPr>
          <p:cNvPr id="167" name="Straight Arrow Connector 166"/>
          <p:cNvCxnSpPr>
            <a:endCxn id="150" idx="1"/>
          </p:cNvCxnSpPr>
          <p:nvPr/>
        </p:nvCxnSpPr>
        <p:spPr>
          <a:xfrm flipV="1">
            <a:off x="4229953" y="979404"/>
            <a:ext cx="1166475" cy="8922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Box 167"/>
          <p:cNvSpPr txBox="1"/>
          <p:nvPr/>
        </p:nvSpPr>
        <p:spPr>
          <a:xfrm>
            <a:off x="3857697" y="1188220"/>
            <a:ext cx="390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x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1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4506796" y="1759051"/>
            <a:ext cx="8575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g</a:t>
            </a:r>
            <a:r>
              <a:rPr lang="hr-HR" sz="1600" i="1" baseline="-25000"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(x</a:t>
            </a:r>
            <a:r>
              <a:rPr lang="hr-HR" sz="1600" i="1" baseline="-25000"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)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4620108" y="2879925"/>
            <a:ext cx="8575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g</a:t>
            </a:r>
            <a:r>
              <a:rPr lang="hr-HR" sz="1600" i="1" baseline="-25000"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(x</a:t>
            </a:r>
            <a:r>
              <a:rPr lang="hr-HR" sz="1600" i="1" baseline="-25000">
                <a:latin typeface="Times New Roman" charset="0"/>
                <a:ea typeface="Times New Roman" charset="0"/>
                <a:cs typeface="Times New Roman" charset="0"/>
              </a:rPr>
              <a:t>n</a:t>
            </a:r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)</a:t>
            </a:r>
          </a:p>
        </p:txBody>
      </p:sp>
      <p:cxnSp>
        <p:nvCxnSpPr>
          <p:cNvPr id="171" name="Straight Arrow Connector 170"/>
          <p:cNvCxnSpPr>
            <a:endCxn id="161" idx="1"/>
          </p:cNvCxnSpPr>
          <p:nvPr/>
        </p:nvCxnSpPr>
        <p:spPr>
          <a:xfrm>
            <a:off x="4248197" y="3053489"/>
            <a:ext cx="1148231" cy="4294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TextBox 171"/>
          <p:cNvSpPr txBox="1"/>
          <p:nvPr/>
        </p:nvSpPr>
        <p:spPr>
          <a:xfrm>
            <a:off x="7541043" y="1588330"/>
            <a:ext cx="390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x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2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7541043" y="2853434"/>
            <a:ext cx="390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x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n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74" name="TextBox 173"/>
          <p:cNvSpPr txBox="1"/>
          <p:nvPr/>
        </p:nvSpPr>
        <p:spPr>
          <a:xfrm rot="5400000">
            <a:off x="7585111" y="2220882"/>
            <a:ext cx="390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... </a:t>
            </a:r>
          </a:p>
        </p:txBody>
      </p:sp>
      <p:sp>
        <p:nvSpPr>
          <p:cNvPr id="175" name="Rectangle 174"/>
          <p:cNvSpPr/>
          <p:nvPr/>
        </p:nvSpPr>
        <p:spPr>
          <a:xfrm>
            <a:off x="9079774" y="865104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ectangle 175"/>
          <p:cNvSpPr/>
          <p:nvPr/>
        </p:nvSpPr>
        <p:spPr>
          <a:xfrm>
            <a:off x="9079774" y="1084937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Rectangle 176"/>
          <p:cNvSpPr/>
          <p:nvPr/>
        </p:nvSpPr>
        <p:spPr>
          <a:xfrm>
            <a:off x="9079774" y="1313537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/>
          <p:cNvSpPr/>
          <p:nvPr/>
        </p:nvSpPr>
        <p:spPr>
          <a:xfrm>
            <a:off x="9079774" y="1544387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Rectangle 178"/>
          <p:cNvSpPr/>
          <p:nvPr/>
        </p:nvSpPr>
        <p:spPr>
          <a:xfrm>
            <a:off x="9079774" y="1767759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Rectangle 179"/>
          <p:cNvSpPr/>
          <p:nvPr/>
        </p:nvSpPr>
        <p:spPr>
          <a:xfrm>
            <a:off x="9079774" y="1987592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Rectangle 180"/>
          <p:cNvSpPr/>
          <p:nvPr/>
        </p:nvSpPr>
        <p:spPr>
          <a:xfrm>
            <a:off x="9079774" y="2216192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ectangle 181"/>
          <p:cNvSpPr/>
          <p:nvPr/>
        </p:nvSpPr>
        <p:spPr>
          <a:xfrm>
            <a:off x="9079774" y="2447042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ectangle 182"/>
          <p:cNvSpPr/>
          <p:nvPr/>
        </p:nvSpPr>
        <p:spPr>
          <a:xfrm>
            <a:off x="9079774" y="2678387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ectangle 183"/>
          <p:cNvSpPr/>
          <p:nvPr/>
        </p:nvSpPr>
        <p:spPr>
          <a:xfrm>
            <a:off x="9079774" y="2909237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ectangle 184"/>
          <p:cNvSpPr/>
          <p:nvPr/>
        </p:nvSpPr>
        <p:spPr>
          <a:xfrm>
            <a:off x="9079774" y="3137837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ectangle 185"/>
          <p:cNvSpPr/>
          <p:nvPr/>
        </p:nvSpPr>
        <p:spPr>
          <a:xfrm>
            <a:off x="9079774" y="3368687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TextBox 186"/>
          <p:cNvSpPr txBox="1"/>
          <p:nvPr/>
        </p:nvSpPr>
        <p:spPr>
          <a:xfrm>
            <a:off x="9308374" y="731832"/>
            <a:ext cx="394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i="1">
                <a:latin typeface="Times New Roman" charset="0"/>
                <a:ea typeface="Times New Roman" charset="0"/>
                <a:cs typeface="Times New Roman" charset="0"/>
              </a:rPr>
              <a:t>1</a:t>
            </a:r>
          </a:p>
        </p:txBody>
      </p:sp>
      <p:sp>
        <p:nvSpPr>
          <p:cNvPr id="188" name="TextBox 187"/>
          <p:cNvSpPr txBox="1"/>
          <p:nvPr/>
        </p:nvSpPr>
        <p:spPr>
          <a:xfrm>
            <a:off x="9308373" y="1005341"/>
            <a:ext cx="394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i="1">
                <a:latin typeface="Times New Roman" charset="0"/>
                <a:ea typeface="Times New Roman" charset="0"/>
                <a:cs typeface="Times New Roman" charset="0"/>
              </a:rPr>
              <a:t>2</a:t>
            </a:r>
          </a:p>
        </p:txBody>
      </p:sp>
      <p:sp>
        <p:nvSpPr>
          <p:cNvPr id="189" name="TextBox 188"/>
          <p:cNvSpPr txBox="1"/>
          <p:nvPr/>
        </p:nvSpPr>
        <p:spPr>
          <a:xfrm>
            <a:off x="9292527" y="3256917"/>
            <a:ext cx="394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i="1">
                <a:latin typeface="Times New Roman" charset="0"/>
                <a:ea typeface="Times New Roman" charset="0"/>
                <a:cs typeface="Times New Roman" charset="0"/>
              </a:rPr>
              <a:t>|S|</a:t>
            </a:r>
            <a:r>
              <a:rPr lang="hr-HR" sz="1200" i="1" baseline="30000">
                <a:latin typeface="Times New Roman" charset="0"/>
                <a:ea typeface="Times New Roman" charset="0"/>
                <a:cs typeface="Times New Roman" charset="0"/>
              </a:rPr>
              <a:t>k</a:t>
            </a:r>
            <a:endParaRPr lang="hr-HR" sz="12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190" name="Straight Arrow Connector 189"/>
          <p:cNvCxnSpPr>
            <a:stCxn id="193" idx="3"/>
            <a:endCxn id="185" idx="1"/>
          </p:cNvCxnSpPr>
          <p:nvPr/>
        </p:nvCxnSpPr>
        <p:spPr>
          <a:xfrm>
            <a:off x="7931543" y="1388275"/>
            <a:ext cx="1148231" cy="18638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TextBox 190"/>
          <p:cNvSpPr txBox="1"/>
          <p:nvPr/>
        </p:nvSpPr>
        <p:spPr>
          <a:xfrm>
            <a:off x="8040000" y="1429700"/>
            <a:ext cx="8575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g</a:t>
            </a:r>
            <a:r>
              <a:rPr lang="hr-HR" sz="1600" baseline="-25000">
                <a:latin typeface="Times New Roman" charset="0"/>
                <a:ea typeface="Times New Roman" charset="0"/>
                <a:cs typeface="Times New Roman" charset="0"/>
              </a:rPr>
              <a:t>𝓁</a:t>
            </a:r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(x</a:t>
            </a:r>
            <a:r>
              <a:rPr lang="hr-HR" sz="1600" i="1" baseline="-25000"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)</a:t>
            </a:r>
          </a:p>
        </p:txBody>
      </p:sp>
      <p:cxnSp>
        <p:nvCxnSpPr>
          <p:cNvPr id="192" name="Straight Arrow Connector 191"/>
          <p:cNvCxnSpPr/>
          <p:nvPr/>
        </p:nvCxnSpPr>
        <p:spPr>
          <a:xfrm>
            <a:off x="7899435" y="1871641"/>
            <a:ext cx="1138655" cy="5668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TextBox 192"/>
          <p:cNvSpPr txBox="1"/>
          <p:nvPr/>
        </p:nvSpPr>
        <p:spPr>
          <a:xfrm>
            <a:off x="7541043" y="1188220"/>
            <a:ext cx="390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x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1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7736293" y="2438246"/>
            <a:ext cx="8575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g</a:t>
            </a:r>
            <a:r>
              <a:rPr lang="hr-HR" sz="1600" baseline="-25000">
                <a:latin typeface="Times New Roman" charset="0"/>
                <a:ea typeface="Times New Roman" charset="0"/>
                <a:cs typeface="Times New Roman" charset="0"/>
              </a:rPr>
              <a:t>𝓁</a:t>
            </a:r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(x</a:t>
            </a:r>
            <a:r>
              <a:rPr lang="hr-HR" sz="1600" i="1" baseline="-25000">
                <a:latin typeface="Times New Roman" charset="0"/>
                <a:ea typeface="Times New Roman" charset="0"/>
                <a:cs typeface="Times New Roman" charset="0"/>
              </a:rPr>
              <a:t>n</a:t>
            </a:r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)</a:t>
            </a:r>
          </a:p>
        </p:txBody>
      </p:sp>
      <p:cxnSp>
        <p:nvCxnSpPr>
          <p:cNvPr id="196" name="Straight Arrow Connector 195"/>
          <p:cNvCxnSpPr>
            <a:endCxn id="175" idx="1"/>
          </p:cNvCxnSpPr>
          <p:nvPr/>
        </p:nvCxnSpPr>
        <p:spPr>
          <a:xfrm flipV="1">
            <a:off x="7931543" y="979404"/>
            <a:ext cx="1148231" cy="207408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/>
          <p:cNvSpPr txBox="1"/>
          <p:nvPr/>
        </p:nvSpPr>
        <p:spPr>
          <a:xfrm>
            <a:off x="8479502" y="1892067"/>
            <a:ext cx="8575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g</a:t>
            </a:r>
            <a:r>
              <a:rPr lang="hr-HR" sz="1600" baseline="-25000">
                <a:latin typeface="Times New Roman" charset="0"/>
                <a:ea typeface="Times New Roman" charset="0"/>
                <a:cs typeface="Times New Roman" charset="0"/>
              </a:rPr>
              <a:t>𝓁</a:t>
            </a:r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(x</a:t>
            </a:r>
            <a:r>
              <a:rPr lang="hr-HR" sz="1600" i="1" baseline="-25000"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)</a:t>
            </a:r>
          </a:p>
        </p:txBody>
      </p:sp>
      <p:sp>
        <p:nvSpPr>
          <p:cNvPr id="25" name="Left Brace 24"/>
          <p:cNvSpPr/>
          <p:nvPr/>
        </p:nvSpPr>
        <p:spPr>
          <a:xfrm rot="16200000">
            <a:off x="2445179" y="2906574"/>
            <a:ext cx="322555" cy="1950768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TextBox 197"/>
          <p:cNvSpPr txBox="1"/>
          <p:nvPr/>
        </p:nvSpPr>
        <p:spPr>
          <a:xfrm>
            <a:off x="2423983" y="3970813"/>
            <a:ext cx="62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T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1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99" name="Left Brace 198"/>
          <p:cNvSpPr/>
          <p:nvPr/>
        </p:nvSpPr>
        <p:spPr>
          <a:xfrm rot="16200000">
            <a:off x="4705764" y="2895278"/>
            <a:ext cx="322555" cy="1950768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TextBox 199"/>
          <p:cNvSpPr txBox="1"/>
          <p:nvPr/>
        </p:nvSpPr>
        <p:spPr>
          <a:xfrm>
            <a:off x="4684568" y="3959517"/>
            <a:ext cx="62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T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2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01" name="Left Brace 200"/>
          <p:cNvSpPr/>
          <p:nvPr/>
        </p:nvSpPr>
        <p:spPr>
          <a:xfrm rot="16200000">
            <a:off x="8367077" y="2860142"/>
            <a:ext cx="322555" cy="1950768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TextBox 201"/>
          <p:cNvSpPr txBox="1"/>
          <p:nvPr/>
        </p:nvSpPr>
        <p:spPr>
          <a:xfrm>
            <a:off x="8345881" y="3924381"/>
            <a:ext cx="62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T</a:t>
            </a:r>
            <a:r>
              <a:rPr lang="hr-HR" sz="2000" baseline="-25000">
                <a:latin typeface="Times New Roman" charset="0"/>
                <a:ea typeface="Times New Roman" charset="0"/>
                <a:cs typeface="Times New Roman" charset="0"/>
              </a:rPr>
              <a:t>𝓁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6441472" y="1692972"/>
            <a:ext cx="1087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i="1">
                <a:latin typeface="Times New Roman" charset="0"/>
                <a:ea typeface="Times New Roman" charset="0"/>
                <a:cs typeface="Times New Roman" charset="0"/>
              </a:rPr>
              <a:t> ...  </a:t>
            </a:r>
          </a:p>
        </p:txBody>
      </p:sp>
      <p:sp>
        <p:nvSpPr>
          <p:cNvPr id="204" name="TextBox 203"/>
          <p:cNvSpPr txBox="1"/>
          <p:nvPr/>
        </p:nvSpPr>
        <p:spPr>
          <a:xfrm>
            <a:off x="6413712" y="3436297"/>
            <a:ext cx="1087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i="1">
                <a:latin typeface="Times New Roman" charset="0"/>
                <a:ea typeface="Times New Roman" charset="0"/>
                <a:cs typeface="Times New Roman" charset="0"/>
              </a:rPr>
              <a:t> ...  </a:t>
            </a:r>
          </a:p>
        </p:txBody>
      </p:sp>
    </p:spTree>
    <p:extLst>
      <p:ext uri="{BB962C8B-B14F-4D97-AF65-F5344CB8AC3E}">
        <p14:creationId xmlns:p14="http://schemas.microsoft.com/office/powerpoint/2010/main" val="717589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1435822" y="1590580"/>
            <a:ext cx="390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x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2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435822" y="2855684"/>
            <a:ext cx="390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x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n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 rot="5400000">
            <a:off x="1479890" y="2223132"/>
            <a:ext cx="390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... 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974553" y="867354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2974553" y="1087187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2974553" y="1315787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2974553" y="1546637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2974553" y="1770009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974553" y="1989842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974553" y="2218442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974553" y="2449292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974553" y="2680637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974553" y="2911487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2974553" y="3140087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974553" y="3370937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3203153" y="734082"/>
            <a:ext cx="394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i="1">
                <a:latin typeface="Times New Roman" charset="0"/>
                <a:ea typeface="Times New Roman" charset="0"/>
                <a:cs typeface="Times New Roman" charset="0"/>
              </a:rPr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203152" y="1007591"/>
            <a:ext cx="394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i="1">
                <a:latin typeface="Times New Roman" charset="0"/>
                <a:ea typeface="Times New Roman" charset="0"/>
                <a:cs typeface="Times New Roman" charset="0"/>
              </a:rPr>
              <a:t>2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187306" y="3259167"/>
            <a:ext cx="394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i="1">
                <a:latin typeface="Times New Roman" charset="0"/>
                <a:ea typeface="Times New Roman" charset="0"/>
                <a:cs typeface="Times New Roman" charset="0"/>
              </a:rPr>
              <a:t>|S|</a:t>
            </a:r>
            <a:r>
              <a:rPr lang="hr-HR" sz="1200" i="1" baseline="30000">
                <a:latin typeface="Times New Roman" charset="0"/>
                <a:ea typeface="Times New Roman" charset="0"/>
                <a:cs typeface="Times New Roman" charset="0"/>
              </a:rPr>
              <a:t>k</a:t>
            </a:r>
            <a:endParaRPr lang="hr-HR" sz="12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4" name="Straight Arrow Connector 3"/>
          <p:cNvCxnSpPr>
            <a:stCxn id="67" idx="3"/>
            <a:endCxn id="32" idx="1"/>
          </p:cNvCxnSpPr>
          <p:nvPr/>
        </p:nvCxnSpPr>
        <p:spPr>
          <a:xfrm flipV="1">
            <a:off x="1826322" y="1201487"/>
            <a:ext cx="1148231" cy="1890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054922" y="926677"/>
            <a:ext cx="8575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g</a:t>
            </a:r>
            <a:r>
              <a:rPr lang="hr-HR" sz="1600" i="1" baseline="-25000"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(x</a:t>
            </a:r>
            <a:r>
              <a:rPr lang="hr-HR" sz="1600" i="1" baseline="-25000"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)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1808078" y="1873891"/>
            <a:ext cx="1148233" cy="70260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1435822" y="1190470"/>
            <a:ext cx="390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x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1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084921" y="1761301"/>
            <a:ext cx="8575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g</a:t>
            </a:r>
            <a:r>
              <a:rPr lang="hr-HR" sz="1600" i="1" baseline="-25000"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(x</a:t>
            </a:r>
            <a:r>
              <a:rPr lang="hr-HR" sz="1600" i="1" baseline="-25000"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)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2048651" y="2618437"/>
            <a:ext cx="8575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g</a:t>
            </a:r>
            <a:r>
              <a:rPr lang="hr-HR" sz="1600" i="1" baseline="-25000"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(x</a:t>
            </a:r>
            <a:r>
              <a:rPr lang="hr-HR" sz="1600" i="1" baseline="-25000">
                <a:latin typeface="Times New Roman" charset="0"/>
                <a:ea typeface="Times New Roman" charset="0"/>
                <a:cs typeface="Times New Roman" charset="0"/>
              </a:rPr>
              <a:t>n</a:t>
            </a:r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)</a:t>
            </a:r>
          </a:p>
        </p:txBody>
      </p:sp>
      <p:cxnSp>
        <p:nvCxnSpPr>
          <p:cNvPr id="146" name="Straight Arrow Connector 145"/>
          <p:cNvCxnSpPr>
            <a:stCxn id="28" idx="3"/>
            <a:endCxn id="34" idx="1"/>
          </p:cNvCxnSpPr>
          <p:nvPr/>
        </p:nvCxnSpPr>
        <p:spPr>
          <a:xfrm flipV="1">
            <a:off x="1826322" y="1660937"/>
            <a:ext cx="1148231" cy="13948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146"/>
          <p:cNvSpPr txBox="1"/>
          <p:nvPr/>
        </p:nvSpPr>
        <p:spPr>
          <a:xfrm>
            <a:off x="3857697" y="1588330"/>
            <a:ext cx="390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x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2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3857697" y="2853434"/>
            <a:ext cx="390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x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n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49" name="TextBox 148"/>
          <p:cNvSpPr txBox="1"/>
          <p:nvPr/>
        </p:nvSpPr>
        <p:spPr>
          <a:xfrm rot="5400000">
            <a:off x="3901765" y="2220882"/>
            <a:ext cx="390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... </a:t>
            </a:r>
          </a:p>
        </p:txBody>
      </p:sp>
      <p:sp>
        <p:nvSpPr>
          <p:cNvPr id="150" name="Rectangle 149"/>
          <p:cNvSpPr/>
          <p:nvPr/>
        </p:nvSpPr>
        <p:spPr>
          <a:xfrm>
            <a:off x="5396428" y="865104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/>
          <p:cNvSpPr/>
          <p:nvPr/>
        </p:nvSpPr>
        <p:spPr>
          <a:xfrm>
            <a:off x="5396428" y="1084937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ectangle 151"/>
          <p:cNvSpPr/>
          <p:nvPr/>
        </p:nvSpPr>
        <p:spPr>
          <a:xfrm>
            <a:off x="5396428" y="1313537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/>
          <p:cNvSpPr/>
          <p:nvPr/>
        </p:nvSpPr>
        <p:spPr>
          <a:xfrm>
            <a:off x="5396428" y="1544387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ectangle 153"/>
          <p:cNvSpPr/>
          <p:nvPr/>
        </p:nvSpPr>
        <p:spPr>
          <a:xfrm>
            <a:off x="5396428" y="1767759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/>
          <p:cNvSpPr/>
          <p:nvPr/>
        </p:nvSpPr>
        <p:spPr>
          <a:xfrm>
            <a:off x="5396428" y="1987592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/>
          <p:cNvSpPr/>
          <p:nvPr/>
        </p:nvSpPr>
        <p:spPr>
          <a:xfrm>
            <a:off x="5396428" y="2216192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/>
          <p:cNvSpPr/>
          <p:nvPr/>
        </p:nvSpPr>
        <p:spPr>
          <a:xfrm>
            <a:off x="5396428" y="2447042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/>
          <p:cNvSpPr/>
          <p:nvPr/>
        </p:nvSpPr>
        <p:spPr>
          <a:xfrm>
            <a:off x="5396428" y="2678387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/>
          <p:cNvSpPr/>
          <p:nvPr/>
        </p:nvSpPr>
        <p:spPr>
          <a:xfrm>
            <a:off x="5396428" y="2909237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/>
          <p:cNvSpPr/>
          <p:nvPr/>
        </p:nvSpPr>
        <p:spPr>
          <a:xfrm>
            <a:off x="5396428" y="3137837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/>
          <p:cNvSpPr/>
          <p:nvPr/>
        </p:nvSpPr>
        <p:spPr>
          <a:xfrm>
            <a:off x="5396428" y="3368687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TextBox 161"/>
          <p:cNvSpPr txBox="1"/>
          <p:nvPr/>
        </p:nvSpPr>
        <p:spPr>
          <a:xfrm>
            <a:off x="5625028" y="731832"/>
            <a:ext cx="394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i="1">
                <a:latin typeface="Times New Roman" charset="0"/>
                <a:ea typeface="Times New Roman" charset="0"/>
                <a:cs typeface="Times New Roman" charset="0"/>
              </a:rPr>
              <a:t>1</a:t>
            </a:r>
          </a:p>
        </p:txBody>
      </p:sp>
      <p:sp>
        <p:nvSpPr>
          <p:cNvPr id="163" name="TextBox 162"/>
          <p:cNvSpPr txBox="1"/>
          <p:nvPr/>
        </p:nvSpPr>
        <p:spPr>
          <a:xfrm>
            <a:off x="5625027" y="1005341"/>
            <a:ext cx="394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i="1">
                <a:latin typeface="Times New Roman" charset="0"/>
                <a:ea typeface="Times New Roman" charset="0"/>
                <a:cs typeface="Times New Roman" charset="0"/>
              </a:rPr>
              <a:t>2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5609181" y="3256917"/>
            <a:ext cx="394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i="1">
                <a:latin typeface="Times New Roman" charset="0"/>
                <a:ea typeface="Times New Roman" charset="0"/>
                <a:cs typeface="Times New Roman" charset="0"/>
              </a:rPr>
              <a:t>|S|</a:t>
            </a:r>
            <a:r>
              <a:rPr lang="hr-HR" sz="1200" i="1" baseline="30000">
                <a:latin typeface="Times New Roman" charset="0"/>
                <a:ea typeface="Times New Roman" charset="0"/>
                <a:cs typeface="Times New Roman" charset="0"/>
              </a:rPr>
              <a:t>k</a:t>
            </a:r>
            <a:endParaRPr lang="hr-HR" sz="12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165" name="Straight Arrow Connector 164"/>
          <p:cNvCxnSpPr>
            <a:stCxn id="168" idx="3"/>
            <a:endCxn id="155" idx="1"/>
          </p:cNvCxnSpPr>
          <p:nvPr/>
        </p:nvCxnSpPr>
        <p:spPr>
          <a:xfrm>
            <a:off x="4248197" y="1388275"/>
            <a:ext cx="1148231" cy="7136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Box 165"/>
          <p:cNvSpPr txBox="1"/>
          <p:nvPr/>
        </p:nvSpPr>
        <p:spPr>
          <a:xfrm>
            <a:off x="4445144" y="1068790"/>
            <a:ext cx="8575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g</a:t>
            </a:r>
            <a:r>
              <a:rPr lang="hr-HR" sz="1600" i="1" baseline="-25000"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(x</a:t>
            </a:r>
            <a:r>
              <a:rPr lang="hr-HR" sz="1600" i="1" baseline="-25000"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)</a:t>
            </a:r>
          </a:p>
        </p:txBody>
      </p:sp>
      <p:cxnSp>
        <p:nvCxnSpPr>
          <p:cNvPr id="167" name="Straight Arrow Connector 166"/>
          <p:cNvCxnSpPr>
            <a:endCxn id="150" idx="1"/>
          </p:cNvCxnSpPr>
          <p:nvPr/>
        </p:nvCxnSpPr>
        <p:spPr>
          <a:xfrm flipV="1">
            <a:off x="4229953" y="979404"/>
            <a:ext cx="1166475" cy="8922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Box 167"/>
          <p:cNvSpPr txBox="1"/>
          <p:nvPr/>
        </p:nvSpPr>
        <p:spPr>
          <a:xfrm>
            <a:off x="3857697" y="1188220"/>
            <a:ext cx="390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x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1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4506796" y="1759051"/>
            <a:ext cx="8575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g</a:t>
            </a:r>
            <a:r>
              <a:rPr lang="hr-HR" sz="1600" i="1" baseline="-25000"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(x</a:t>
            </a:r>
            <a:r>
              <a:rPr lang="hr-HR" sz="1600" i="1" baseline="-25000"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)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4620108" y="2879925"/>
            <a:ext cx="8575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g</a:t>
            </a:r>
            <a:r>
              <a:rPr lang="hr-HR" sz="1600" i="1" baseline="-25000"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(x</a:t>
            </a:r>
            <a:r>
              <a:rPr lang="hr-HR" sz="1600" i="1" baseline="-25000">
                <a:latin typeface="Times New Roman" charset="0"/>
                <a:ea typeface="Times New Roman" charset="0"/>
                <a:cs typeface="Times New Roman" charset="0"/>
              </a:rPr>
              <a:t>n</a:t>
            </a:r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)</a:t>
            </a:r>
          </a:p>
        </p:txBody>
      </p:sp>
      <p:cxnSp>
        <p:nvCxnSpPr>
          <p:cNvPr id="171" name="Straight Arrow Connector 170"/>
          <p:cNvCxnSpPr>
            <a:endCxn id="161" idx="1"/>
          </p:cNvCxnSpPr>
          <p:nvPr/>
        </p:nvCxnSpPr>
        <p:spPr>
          <a:xfrm>
            <a:off x="4248197" y="3053489"/>
            <a:ext cx="1148231" cy="4294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TextBox 171"/>
          <p:cNvSpPr txBox="1"/>
          <p:nvPr/>
        </p:nvSpPr>
        <p:spPr>
          <a:xfrm>
            <a:off x="7541043" y="1588330"/>
            <a:ext cx="390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x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2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7541043" y="2853434"/>
            <a:ext cx="390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x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n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74" name="TextBox 173"/>
          <p:cNvSpPr txBox="1"/>
          <p:nvPr/>
        </p:nvSpPr>
        <p:spPr>
          <a:xfrm rot="5400000">
            <a:off x="7585111" y="2220882"/>
            <a:ext cx="390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... </a:t>
            </a:r>
          </a:p>
        </p:txBody>
      </p:sp>
      <p:sp>
        <p:nvSpPr>
          <p:cNvPr id="175" name="Rectangle 174"/>
          <p:cNvSpPr/>
          <p:nvPr/>
        </p:nvSpPr>
        <p:spPr>
          <a:xfrm>
            <a:off x="9079774" y="865104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ectangle 175"/>
          <p:cNvSpPr/>
          <p:nvPr/>
        </p:nvSpPr>
        <p:spPr>
          <a:xfrm>
            <a:off x="9079774" y="1084937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Rectangle 176"/>
          <p:cNvSpPr/>
          <p:nvPr/>
        </p:nvSpPr>
        <p:spPr>
          <a:xfrm>
            <a:off x="9079774" y="1313537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/>
          <p:cNvSpPr/>
          <p:nvPr/>
        </p:nvSpPr>
        <p:spPr>
          <a:xfrm>
            <a:off x="9079774" y="1544387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Rectangle 178"/>
          <p:cNvSpPr/>
          <p:nvPr/>
        </p:nvSpPr>
        <p:spPr>
          <a:xfrm>
            <a:off x="9079774" y="1767759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Rectangle 179"/>
          <p:cNvSpPr/>
          <p:nvPr/>
        </p:nvSpPr>
        <p:spPr>
          <a:xfrm>
            <a:off x="9079774" y="1987592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Rectangle 180"/>
          <p:cNvSpPr/>
          <p:nvPr/>
        </p:nvSpPr>
        <p:spPr>
          <a:xfrm>
            <a:off x="9079774" y="2216192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ectangle 181"/>
          <p:cNvSpPr/>
          <p:nvPr/>
        </p:nvSpPr>
        <p:spPr>
          <a:xfrm>
            <a:off x="9079774" y="2447042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ectangle 182"/>
          <p:cNvSpPr/>
          <p:nvPr/>
        </p:nvSpPr>
        <p:spPr>
          <a:xfrm>
            <a:off x="9079774" y="2678387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ectangle 183"/>
          <p:cNvSpPr/>
          <p:nvPr/>
        </p:nvSpPr>
        <p:spPr>
          <a:xfrm>
            <a:off x="9079774" y="2909237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ectangle 184"/>
          <p:cNvSpPr/>
          <p:nvPr/>
        </p:nvSpPr>
        <p:spPr>
          <a:xfrm>
            <a:off x="9079774" y="3137837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ectangle 185"/>
          <p:cNvSpPr/>
          <p:nvPr/>
        </p:nvSpPr>
        <p:spPr>
          <a:xfrm>
            <a:off x="9079774" y="3368687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TextBox 186"/>
          <p:cNvSpPr txBox="1"/>
          <p:nvPr/>
        </p:nvSpPr>
        <p:spPr>
          <a:xfrm>
            <a:off x="9308374" y="731832"/>
            <a:ext cx="394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i="1">
                <a:latin typeface="Times New Roman" charset="0"/>
                <a:ea typeface="Times New Roman" charset="0"/>
                <a:cs typeface="Times New Roman" charset="0"/>
              </a:rPr>
              <a:t>1</a:t>
            </a:r>
          </a:p>
        </p:txBody>
      </p:sp>
      <p:sp>
        <p:nvSpPr>
          <p:cNvPr id="188" name="TextBox 187"/>
          <p:cNvSpPr txBox="1"/>
          <p:nvPr/>
        </p:nvSpPr>
        <p:spPr>
          <a:xfrm>
            <a:off x="9308373" y="1005341"/>
            <a:ext cx="394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i="1">
                <a:latin typeface="Times New Roman" charset="0"/>
                <a:ea typeface="Times New Roman" charset="0"/>
                <a:cs typeface="Times New Roman" charset="0"/>
              </a:rPr>
              <a:t>2</a:t>
            </a:r>
          </a:p>
        </p:txBody>
      </p:sp>
      <p:sp>
        <p:nvSpPr>
          <p:cNvPr id="189" name="TextBox 188"/>
          <p:cNvSpPr txBox="1"/>
          <p:nvPr/>
        </p:nvSpPr>
        <p:spPr>
          <a:xfrm>
            <a:off x="9292527" y="3256917"/>
            <a:ext cx="394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i="1">
                <a:latin typeface="Times New Roman" charset="0"/>
                <a:ea typeface="Times New Roman" charset="0"/>
                <a:cs typeface="Times New Roman" charset="0"/>
              </a:rPr>
              <a:t>|S|</a:t>
            </a:r>
            <a:r>
              <a:rPr lang="hr-HR" sz="1200" i="1" baseline="30000">
                <a:latin typeface="Times New Roman" charset="0"/>
                <a:ea typeface="Times New Roman" charset="0"/>
                <a:cs typeface="Times New Roman" charset="0"/>
              </a:rPr>
              <a:t>k</a:t>
            </a:r>
            <a:endParaRPr lang="hr-HR" sz="12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190" name="Straight Arrow Connector 189"/>
          <p:cNvCxnSpPr>
            <a:stCxn id="193" idx="3"/>
            <a:endCxn id="185" idx="1"/>
          </p:cNvCxnSpPr>
          <p:nvPr/>
        </p:nvCxnSpPr>
        <p:spPr>
          <a:xfrm>
            <a:off x="7931543" y="1388275"/>
            <a:ext cx="1148231" cy="18638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TextBox 190"/>
          <p:cNvSpPr txBox="1"/>
          <p:nvPr/>
        </p:nvSpPr>
        <p:spPr>
          <a:xfrm>
            <a:off x="8040000" y="1429700"/>
            <a:ext cx="8575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g</a:t>
            </a:r>
            <a:r>
              <a:rPr lang="hr-HR" sz="1600" baseline="-25000">
                <a:latin typeface="Times New Roman" charset="0"/>
                <a:ea typeface="Times New Roman" charset="0"/>
                <a:cs typeface="Times New Roman" charset="0"/>
              </a:rPr>
              <a:t>𝓁</a:t>
            </a:r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(x</a:t>
            </a:r>
            <a:r>
              <a:rPr lang="hr-HR" sz="1600" i="1" baseline="-25000"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)</a:t>
            </a:r>
          </a:p>
        </p:txBody>
      </p:sp>
      <p:cxnSp>
        <p:nvCxnSpPr>
          <p:cNvPr id="192" name="Straight Arrow Connector 191"/>
          <p:cNvCxnSpPr/>
          <p:nvPr/>
        </p:nvCxnSpPr>
        <p:spPr>
          <a:xfrm>
            <a:off x="7899435" y="1871641"/>
            <a:ext cx="1138655" cy="5668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TextBox 192"/>
          <p:cNvSpPr txBox="1"/>
          <p:nvPr/>
        </p:nvSpPr>
        <p:spPr>
          <a:xfrm>
            <a:off x="7541043" y="1188220"/>
            <a:ext cx="390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x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1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7736293" y="2438246"/>
            <a:ext cx="8575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g</a:t>
            </a:r>
            <a:r>
              <a:rPr lang="hr-HR" sz="1600" baseline="-25000">
                <a:latin typeface="Times New Roman" charset="0"/>
                <a:ea typeface="Times New Roman" charset="0"/>
                <a:cs typeface="Times New Roman" charset="0"/>
              </a:rPr>
              <a:t>𝓁</a:t>
            </a:r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(x</a:t>
            </a:r>
            <a:r>
              <a:rPr lang="hr-HR" sz="1600" i="1" baseline="-25000">
                <a:latin typeface="Times New Roman" charset="0"/>
                <a:ea typeface="Times New Roman" charset="0"/>
                <a:cs typeface="Times New Roman" charset="0"/>
              </a:rPr>
              <a:t>n</a:t>
            </a:r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)</a:t>
            </a:r>
          </a:p>
        </p:txBody>
      </p:sp>
      <p:cxnSp>
        <p:nvCxnSpPr>
          <p:cNvPr id="196" name="Straight Arrow Connector 195"/>
          <p:cNvCxnSpPr>
            <a:endCxn id="175" idx="1"/>
          </p:cNvCxnSpPr>
          <p:nvPr/>
        </p:nvCxnSpPr>
        <p:spPr>
          <a:xfrm flipV="1">
            <a:off x="7931543" y="979404"/>
            <a:ext cx="1148231" cy="207408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/>
          <p:cNvSpPr txBox="1"/>
          <p:nvPr/>
        </p:nvSpPr>
        <p:spPr>
          <a:xfrm>
            <a:off x="8479502" y="1892067"/>
            <a:ext cx="8575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g</a:t>
            </a:r>
            <a:r>
              <a:rPr lang="hr-HR" sz="1600" baseline="-25000">
                <a:latin typeface="Times New Roman" charset="0"/>
                <a:ea typeface="Times New Roman" charset="0"/>
                <a:cs typeface="Times New Roman" charset="0"/>
              </a:rPr>
              <a:t>𝓁</a:t>
            </a:r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(x</a:t>
            </a:r>
            <a:r>
              <a:rPr lang="hr-HR" sz="1600" i="1" baseline="-25000"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hr-HR" sz="1600" i="1">
                <a:latin typeface="Times New Roman" charset="0"/>
                <a:ea typeface="Times New Roman" charset="0"/>
                <a:cs typeface="Times New Roman" charset="0"/>
              </a:rPr>
              <a:t>)</a:t>
            </a:r>
          </a:p>
        </p:txBody>
      </p:sp>
      <p:sp>
        <p:nvSpPr>
          <p:cNvPr id="25" name="Left Brace 24"/>
          <p:cNvSpPr/>
          <p:nvPr/>
        </p:nvSpPr>
        <p:spPr>
          <a:xfrm rot="16200000">
            <a:off x="2445179" y="2906574"/>
            <a:ext cx="322555" cy="1950768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TextBox 197"/>
          <p:cNvSpPr txBox="1"/>
          <p:nvPr/>
        </p:nvSpPr>
        <p:spPr>
          <a:xfrm>
            <a:off x="2423983" y="3970813"/>
            <a:ext cx="62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T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1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99" name="Left Brace 198"/>
          <p:cNvSpPr/>
          <p:nvPr/>
        </p:nvSpPr>
        <p:spPr>
          <a:xfrm rot="16200000">
            <a:off x="4705764" y="2895278"/>
            <a:ext cx="322555" cy="1950768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TextBox 199"/>
          <p:cNvSpPr txBox="1"/>
          <p:nvPr/>
        </p:nvSpPr>
        <p:spPr>
          <a:xfrm>
            <a:off x="4684568" y="3959517"/>
            <a:ext cx="62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T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2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01" name="Left Brace 200"/>
          <p:cNvSpPr/>
          <p:nvPr/>
        </p:nvSpPr>
        <p:spPr>
          <a:xfrm rot="16200000">
            <a:off x="8367077" y="2860142"/>
            <a:ext cx="322555" cy="1950768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TextBox 201"/>
          <p:cNvSpPr txBox="1"/>
          <p:nvPr/>
        </p:nvSpPr>
        <p:spPr>
          <a:xfrm>
            <a:off x="8345881" y="3924381"/>
            <a:ext cx="62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T</a:t>
            </a:r>
            <a:r>
              <a:rPr lang="hr-HR" sz="2000" baseline="-25000">
                <a:latin typeface="Times New Roman" charset="0"/>
                <a:ea typeface="Times New Roman" charset="0"/>
                <a:cs typeface="Times New Roman" charset="0"/>
              </a:rPr>
              <a:t>𝓁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6441472" y="1692972"/>
            <a:ext cx="1087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i="1">
                <a:latin typeface="Times New Roman" charset="0"/>
                <a:ea typeface="Times New Roman" charset="0"/>
                <a:cs typeface="Times New Roman" charset="0"/>
              </a:rPr>
              <a:t> ...  </a:t>
            </a:r>
          </a:p>
        </p:txBody>
      </p:sp>
      <p:sp>
        <p:nvSpPr>
          <p:cNvPr id="204" name="TextBox 203"/>
          <p:cNvSpPr txBox="1"/>
          <p:nvPr/>
        </p:nvSpPr>
        <p:spPr>
          <a:xfrm>
            <a:off x="6413712" y="3436297"/>
            <a:ext cx="1087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i="1">
                <a:latin typeface="Times New Roman" charset="0"/>
                <a:ea typeface="Times New Roman" charset="0"/>
                <a:cs typeface="Times New Roman" charset="0"/>
              </a:rPr>
              <a:t> ...  </a:t>
            </a:r>
          </a:p>
        </p:txBody>
      </p:sp>
    </p:spTree>
    <p:extLst>
      <p:ext uri="{BB962C8B-B14F-4D97-AF65-F5344CB8AC3E}">
        <p14:creationId xmlns:p14="http://schemas.microsoft.com/office/powerpoint/2010/main" val="1337300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arallelogram 112"/>
          <p:cNvSpPr/>
          <p:nvPr/>
        </p:nvSpPr>
        <p:spPr>
          <a:xfrm rot="20250709">
            <a:off x="7515970" y="1409402"/>
            <a:ext cx="3392328" cy="906910"/>
          </a:xfrm>
          <a:prstGeom prst="parallelogram">
            <a:avLst>
              <a:gd name="adj" fmla="val 132793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Parallelogram 58"/>
          <p:cNvSpPr/>
          <p:nvPr/>
        </p:nvSpPr>
        <p:spPr>
          <a:xfrm rot="543169">
            <a:off x="2131645" y="2030742"/>
            <a:ext cx="3143898" cy="868269"/>
          </a:xfrm>
          <a:prstGeom prst="parallelogram">
            <a:avLst>
              <a:gd name="adj" fmla="val 132793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Connector 59"/>
          <p:cNvCxnSpPr/>
          <p:nvPr/>
        </p:nvCxnSpPr>
        <p:spPr>
          <a:xfrm flipV="1">
            <a:off x="3418354" y="1986032"/>
            <a:ext cx="2456762" cy="1277957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1489203" y="1660105"/>
            <a:ext cx="2456762" cy="1277957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1532072" y="2559878"/>
            <a:ext cx="3007606" cy="479624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2739019" y="1870180"/>
            <a:ext cx="3007606" cy="479624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2697755" y="1408589"/>
            <a:ext cx="2011680" cy="2007538"/>
          </a:xfrm>
          <a:prstGeom prst="ellipse">
            <a:avLst/>
          </a:prstGeom>
          <a:solidFill>
            <a:schemeClr val="bg1">
              <a:lumMod val="85000"/>
              <a:alpha val="36000"/>
            </a:schemeClr>
          </a:solidFill>
          <a:ln>
            <a:noFill/>
          </a:ln>
          <a:scene3d>
            <a:camera prst="orthographicFront"/>
            <a:lightRig rig="threePt" dir="t">
              <a:rot lat="0" lon="0" rev="0"/>
            </a:lightRig>
          </a:scene3d>
          <a:sp3d prstMaterial="matte">
            <a:bevelT w="914400" h="914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5441698" y="4202937"/>
            <a:ext cx="564341" cy="85845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4439325" y="4744506"/>
            <a:ext cx="2008213" cy="642742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  <a:effectLst/>
          <a:scene3d>
            <a:camera prst="orthographicFront"/>
            <a:lightRig rig="threePt" dir="t">
              <a:rot lat="0" lon="0" rev="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hord 4"/>
          <p:cNvSpPr/>
          <p:nvPr/>
        </p:nvSpPr>
        <p:spPr>
          <a:xfrm>
            <a:off x="4435858" y="4744506"/>
            <a:ext cx="2011680" cy="642742"/>
          </a:xfrm>
          <a:prstGeom prst="chord">
            <a:avLst>
              <a:gd name="adj1" fmla="val 21540513"/>
              <a:gd name="adj2" fmla="val 1080491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5441698" y="5061387"/>
            <a:ext cx="517506" cy="26648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 flipV="1">
            <a:off x="5047063" y="4350844"/>
            <a:ext cx="401595" cy="71054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Oval 108"/>
          <p:cNvSpPr/>
          <p:nvPr/>
        </p:nvSpPr>
        <p:spPr>
          <a:xfrm>
            <a:off x="8179247" y="816342"/>
            <a:ext cx="2011680" cy="2007538"/>
          </a:xfrm>
          <a:prstGeom prst="ellipse">
            <a:avLst/>
          </a:prstGeom>
          <a:solidFill>
            <a:schemeClr val="bg1">
              <a:lumMod val="85000"/>
              <a:alpha val="36000"/>
            </a:schemeClr>
          </a:solidFill>
          <a:ln>
            <a:noFill/>
          </a:ln>
          <a:scene3d>
            <a:camera prst="orthographicFront"/>
            <a:lightRig rig="threePt" dir="t">
              <a:rot lat="0" lon="0" rev="0"/>
            </a:lightRig>
          </a:scene3d>
          <a:sp3d prstMaterial="matte">
            <a:bevelT w="914400" h="914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5398262" y="5010991"/>
            <a:ext cx="100793" cy="10079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5974187" y="3896338"/>
            <a:ext cx="372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v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j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4435859" y="4022655"/>
            <a:ext cx="2011680" cy="2007538"/>
          </a:xfrm>
          <a:prstGeom prst="ellipse">
            <a:avLst/>
          </a:prstGeom>
          <a:solidFill>
            <a:schemeClr val="bg1">
              <a:lumMod val="85000"/>
              <a:alpha val="36000"/>
            </a:schemeClr>
          </a:solidFill>
          <a:ln>
            <a:noFill/>
          </a:ln>
          <a:scene3d>
            <a:camera prst="orthographicFront"/>
            <a:lightRig rig="threePt" dir="t">
              <a:rot lat="0" lon="0" rev="0"/>
            </a:lightRig>
          </a:scene3d>
          <a:sp3d prstMaterial="matte">
            <a:bevelT w="914400" h="914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4750832" y="4018535"/>
            <a:ext cx="472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v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i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918700" y="5254134"/>
            <a:ext cx="372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v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k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3703594" y="1588871"/>
            <a:ext cx="564341" cy="85845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703594" y="2447321"/>
            <a:ext cx="517506" cy="26648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 flipV="1">
            <a:off x="3308959" y="1736778"/>
            <a:ext cx="401595" cy="71054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3660158" y="2396925"/>
            <a:ext cx="100793" cy="10079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4236083" y="1282272"/>
            <a:ext cx="372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v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j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012728" y="1404469"/>
            <a:ext cx="472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v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i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180596" y="2640068"/>
            <a:ext cx="372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v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k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4" name="Chord 13"/>
          <p:cNvSpPr/>
          <p:nvPr/>
        </p:nvSpPr>
        <p:spPr>
          <a:xfrm>
            <a:off x="1179837" y="4383764"/>
            <a:ext cx="2011680" cy="2011680"/>
          </a:xfrm>
          <a:prstGeom prst="chord">
            <a:avLst>
              <a:gd name="adj1" fmla="val 10476421"/>
              <a:gd name="adj2" fmla="val 377683"/>
            </a:avLst>
          </a:prstGeom>
          <a:solidFill>
            <a:schemeClr val="bg1">
              <a:lumMod val="85000"/>
              <a:alpha val="36000"/>
            </a:schemeClr>
          </a:solidFill>
          <a:ln>
            <a:noFill/>
          </a:ln>
          <a:scene3d>
            <a:camera prst="orthographicFront"/>
            <a:lightRig rig="threePt" dir="t"/>
          </a:scene3d>
          <a:sp3d prstMaterial="matte">
            <a:bevelT w="914400" h="914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Parallelogram 76"/>
          <p:cNvSpPr/>
          <p:nvPr/>
        </p:nvSpPr>
        <p:spPr>
          <a:xfrm rot="543169">
            <a:off x="8111740" y="4523574"/>
            <a:ext cx="3143898" cy="868269"/>
          </a:xfrm>
          <a:prstGeom prst="parallelogram">
            <a:avLst>
              <a:gd name="adj" fmla="val 132793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Straight Connector 77"/>
          <p:cNvCxnSpPr/>
          <p:nvPr/>
        </p:nvCxnSpPr>
        <p:spPr>
          <a:xfrm flipV="1">
            <a:off x="9398449" y="4478864"/>
            <a:ext cx="2456762" cy="1277957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V="1">
            <a:off x="7469298" y="4152937"/>
            <a:ext cx="2456762" cy="1277957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7512167" y="5052710"/>
            <a:ext cx="3007606" cy="479624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8719114" y="4363012"/>
            <a:ext cx="3007606" cy="479624"/>
          </a:xfrm>
          <a:prstGeom prst="line">
            <a:avLst/>
          </a:prstGeom>
          <a:ln>
            <a:solidFill>
              <a:schemeClr val="tx1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Oval 81"/>
          <p:cNvSpPr/>
          <p:nvPr/>
        </p:nvSpPr>
        <p:spPr>
          <a:xfrm>
            <a:off x="8677850" y="3901421"/>
            <a:ext cx="2011680" cy="2007538"/>
          </a:xfrm>
          <a:prstGeom prst="ellipse">
            <a:avLst/>
          </a:prstGeom>
          <a:solidFill>
            <a:schemeClr val="bg1">
              <a:lumMod val="85000"/>
              <a:alpha val="36000"/>
            </a:schemeClr>
          </a:solidFill>
          <a:ln>
            <a:noFill/>
          </a:ln>
          <a:scene3d>
            <a:camera prst="orthographicFront"/>
            <a:lightRig rig="threePt" dir="t">
              <a:rot lat="0" lon="0" rev="0"/>
            </a:lightRig>
          </a:scene3d>
          <a:sp3d prstMaterial="matte">
            <a:bevelT w="914400" h="914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Straight Arrow Connector 82"/>
          <p:cNvCxnSpPr/>
          <p:nvPr/>
        </p:nvCxnSpPr>
        <p:spPr>
          <a:xfrm flipV="1">
            <a:off x="9683689" y="4081703"/>
            <a:ext cx="564341" cy="85845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9683689" y="4940153"/>
            <a:ext cx="517506" cy="26648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H="1" flipV="1">
            <a:off x="9289054" y="4229610"/>
            <a:ext cx="401595" cy="71054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Oval 87"/>
          <p:cNvSpPr/>
          <p:nvPr/>
        </p:nvSpPr>
        <p:spPr>
          <a:xfrm>
            <a:off x="9640253" y="4889757"/>
            <a:ext cx="100793" cy="10079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extBox 90"/>
          <p:cNvSpPr txBox="1"/>
          <p:nvPr/>
        </p:nvSpPr>
        <p:spPr>
          <a:xfrm>
            <a:off x="8992823" y="3897301"/>
            <a:ext cx="472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v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i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10160691" y="5132900"/>
            <a:ext cx="372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v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k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93" name="Straight Arrow Connector 92"/>
          <p:cNvCxnSpPr/>
          <p:nvPr/>
        </p:nvCxnSpPr>
        <p:spPr>
          <a:xfrm flipV="1">
            <a:off x="9185086" y="996624"/>
            <a:ext cx="564341" cy="85845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Oval 93"/>
          <p:cNvSpPr/>
          <p:nvPr/>
        </p:nvSpPr>
        <p:spPr>
          <a:xfrm rot="19656481">
            <a:off x="8182713" y="1538193"/>
            <a:ext cx="2008213" cy="642742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  <a:effectLst/>
          <a:scene3d>
            <a:camera prst="orthographicFront"/>
            <a:lightRig rig="threePt" dir="t">
              <a:rot lat="0" lon="0" rev="0"/>
            </a:lightRig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7" name="Straight Arrow Connector 96"/>
          <p:cNvCxnSpPr/>
          <p:nvPr/>
        </p:nvCxnSpPr>
        <p:spPr>
          <a:xfrm flipH="1" flipV="1">
            <a:off x="8790451" y="1144531"/>
            <a:ext cx="401595" cy="71054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Oval 97"/>
          <p:cNvSpPr/>
          <p:nvPr/>
        </p:nvSpPr>
        <p:spPr>
          <a:xfrm rot="19656481">
            <a:off x="9141650" y="1804678"/>
            <a:ext cx="100793" cy="10079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TextBox 101"/>
          <p:cNvSpPr txBox="1"/>
          <p:nvPr/>
        </p:nvSpPr>
        <p:spPr>
          <a:xfrm>
            <a:off x="9717575" y="690025"/>
            <a:ext cx="372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v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j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8494220" y="812222"/>
            <a:ext cx="472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v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i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9662088" y="2047821"/>
            <a:ext cx="372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i="1">
                <a:latin typeface="Times New Roman" charset="0"/>
                <a:ea typeface="Times New Roman" charset="0"/>
                <a:cs typeface="Times New Roman" charset="0"/>
              </a:rPr>
              <a:t>v</a:t>
            </a:r>
            <a:r>
              <a:rPr lang="hr-HR" sz="2000" i="1" baseline="-25000">
                <a:latin typeface="Times New Roman" charset="0"/>
                <a:ea typeface="Times New Roman" charset="0"/>
                <a:cs typeface="Times New Roman" charset="0"/>
              </a:rPr>
              <a:t>k</a:t>
            </a:r>
            <a:endParaRPr lang="hr-HR" sz="2000" i="1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8284684" y="1311007"/>
            <a:ext cx="1883885" cy="1377109"/>
          </a:xfrm>
          <a:custGeom>
            <a:avLst/>
            <a:gdLst>
              <a:gd name="connsiteX0" fmla="*/ 99152 w 1883885"/>
              <a:gd name="connsiteY0" fmla="*/ 1377109 h 1377109"/>
              <a:gd name="connsiteX1" fmla="*/ 1542362 w 1883885"/>
              <a:gd name="connsiteY1" fmla="*/ 782198 h 1377109"/>
              <a:gd name="connsiteX2" fmla="*/ 1872868 w 1883885"/>
              <a:gd name="connsiteY2" fmla="*/ 231354 h 1377109"/>
              <a:gd name="connsiteX3" fmla="*/ 1883885 w 1883885"/>
              <a:gd name="connsiteY3" fmla="*/ 0 h 1377109"/>
              <a:gd name="connsiteX4" fmla="*/ 1762699 w 1883885"/>
              <a:gd name="connsiteY4" fmla="*/ 0 h 1377109"/>
              <a:gd name="connsiteX5" fmla="*/ 1762699 w 1883885"/>
              <a:gd name="connsiteY5" fmla="*/ 0 h 1377109"/>
              <a:gd name="connsiteX6" fmla="*/ 1740665 w 1883885"/>
              <a:gd name="connsiteY6" fmla="*/ 198304 h 1377109"/>
              <a:gd name="connsiteX7" fmla="*/ 1674564 w 1883885"/>
              <a:gd name="connsiteY7" fmla="*/ 319489 h 1377109"/>
              <a:gd name="connsiteX8" fmla="*/ 1542362 w 1883885"/>
              <a:gd name="connsiteY8" fmla="*/ 473726 h 1377109"/>
              <a:gd name="connsiteX9" fmla="*/ 1410159 w 1883885"/>
              <a:gd name="connsiteY9" fmla="*/ 583894 h 1377109"/>
              <a:gd name="connsiteX10" fmla="*/ 1277957 w 1883885"/>
              <a:gd name="connsiteY10" fmla="*/ 683046 h 1377109"/>
              <a:gd name="connsiteX11" fmla="*/ 1123721 w 1883885"/>
              <a:gd name="connsiteY11" fmla="*/ 793215 h 1377109"/>
              <a:gd name="connsiteX12" fmla="*/ 936434 w 1883885"/>
              <a:gd name="connsiteY12" fmla="*/ 914400 h 1377109"/>
              <a:gd name="connsiteX13" fmla="*/ 793215 w 1883885"/>
              <a:gd name="connsiteY13" fmla="*/ 991518 h 1377109"/>
              <a:gd name="connsiteX14" fmla="*/ 594911 w 1883885"/>
              <a:gd name="connsiteY14" fmla="*/ 1068636 h 1377109"/>
              <a:gd name="connsiteX15" fmla="*/ 451692 w 1883885"/>
              <a:gd name="connsiteY15" fmla="*/ 1112704 h 1377109"/>
              <a:gd name="connsiteX16" fmla="*/ 352540 w 1883885"/>
              <a:gd name="connsiteY16" fmla="*/ 1134738 h 1377109"/>
              <a:gd name="connsiteX17" fmla="*/ 220338 w 1883885"/>
              <a:gd name="connsiteY17" fmla="*/ 1156771 h 1377109"/>
              <a:gd name="connsiteX18" fmla="*/ 121186 w 1883885"/>
              <a:gd name="connsiteY18" fmla="*/ 1156771 h 1377109"/>
              <a:gd name="connsiteX19" fmla="*/ 0 w 1883885"/>
              <a:gd name="connsiteY19" fmla="*/ 1156771 h 1377109"/>
              <a:gd name="connsiteX20" fmla="*/ 99152 w 1883885"/>
              <a:gd name="connsiteY20" fmla="*/ 1377109 h 1377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883885" h="1377109">
                <a:moveTo>
                  <a:pt x="99152" y="1377109"/>
                </a:moveTo>
                <a:lnTo>
                  <a:pt x="1542362" y="782198"/>
                </a:lnTo>
                <a:lnTo>
                  <a:pt x="1872868" y="231354"/>
                </a:lnTo>
                <a:lnTo>
                  <a:pt x="1883885" y="0"/>
                </a:lnTo>
                <a:lnTo>
                  <a:pt x="1762699" y="0"/>
                </a:lnTo>
                <a:lnTo>
                  <a:pt x="1762699" y="0"/>
                </a:lnTo>
                <a:lnTo>
                  <a:pt x="1740665" y="198304"/>
                </a:lnTo>
                <a:lnTo>
                  <a:pt x="1674564" y="319489"/>
                </a:lnTo>
                <a:lnTo>
                  <a:pt x="1542362" y="473726"/>
                </a:lnTo>
                <a:lnTo>
                  <a:pt x="1410159" y="583894"/>
                </a:lnTo>
                <a:lnTo>
                  <a:pt x="1277957" y="683046"/>
                </a:lnTo>
                <a:lnTo>
                  <a:pt x="1123721" y="793215"/>
                </a:lnTo>
                <a:lnTo>
                  <a:pt x="936434" y="914400"/>
                </a:lnTo>
                <a:lnTo>
                  <a:pt x="793215" y="991518"/>
                </a:lnTo>
                <a:lnTo>
                  <a:pt x="594911" y="1068636"/>
                </a:lnTo>
                <a:lnTo>
                  <a:pt x="451692" y="1112704"/>
                </a:lnTo>
                <a:lnTo>
                  <a:pt x="352540" y="1134738"/>
                </a:lnTo>
                <a:lnTo>
                  <a:pt x="220338" y="1156771"/>
                </a:lnTo>
                <a:lnTo>
                  <a:pt x="121186" y="1156771"/>
                </a:lnTo>
                <a:lnTo>
                  <a:pt x="0" y="1156771"/>
                </a:lnTo>
                <a:lnTo>
                  <a:pt x="99152" y="1377109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Chord 94"/>
          <p:cNvSpPr/>
          <p:nvPr/>
        </p:nvSpPr>
        <p:spPr>
          <a:xfrm rot="19656481">
            <a:off x="8179246" y="1538193"/>
            <a:ext cx="2011680" cy="642742"/>
          </a:xfrm>
          <a:prstGeom prst="chord">
            <a:avLst>
              <a:gd name="adj1" fmla="val 21540513"/>
              <a:gd name="adj2" fmla="val 1080491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9185086" y="1855074"/>
            <a:ext cx="498603" cy="52749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0387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4044</TotalTime>
  <Words>177</Words>
  <Application>Microsoft Macintosh PowerPoint</Application>
  <PresentationFormat>Widescreen</PresentationFormat>
  <Paragraphs>119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Apple Symbols</vt:lpstr>
      <vt:lpstr>Calibri</vt:lpstr>
      <vt:lpstr>Calibri Light</vt:lpstr>
      <vt:lpstr>Times New Roman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57</cp:revision>
  <dcterms:created xsi:type="dcterms:W3CDTF">2018-10-18T10:55:12Z</dcterms:created>
  <dcterms:modified xsi:type="dcterms:W3CDTF">2018-11-26T03:48:20Z</dcterms:modified>
</cp:coreProperties>
</file>