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08" r:id="rId3"/>
    <p:sldId id="263" r:id="rId4"/>
    <p:sldId id="310" r:id="rId5"/>
    <p:sldId id="268" r:id="rId6"/>
    <p:sldId id="269" r:id="rId7"/>
    <p:sldId id="275" r:id="rId8"/>
    <p:sldId id="288" r:id="rId9"/>
    <p:sldId id="271" r:id="rId10"/>
    <p:sldId id="339" r:id="rId11"/>
    <p:sldId id="374" r:id="rId12"/>
    <p:sldId id="381" r:id="rId13"/>
    <p:sldId id="281" r:id="rId14"/>
    <p:sldId id="282" r:id="rId15"/>
    <p:sldId id="283" r:id="rId16"/>
    <p:sldId id="284" r:id="rId17"/>
    <p:sldId id="285" r:id="rId18"/>
    <p:sldId id="383" r:id="rId19"/>
    <p:sldId id="382" r:id="rId20"/>
    <p:sldId id="384" r:id="rId21"/>
    <p:sldId id="390" r:id="rId22"/>
    <p:sldId id="413" r:id="rId23"/>
    <p:sldId id="414" r:id="rId24"/>
    <p:sldId id="395" r:id="rId25"/>
    <p:sldId id="396" r:id="rId26"/>
    <p:sldId id="354" r:id="rId27"/>
    <p:sldId id="356" r:id="rId28"/>
    <p:sldId id="393" r:id="rId29"/>
    <p:sldId id="440" r:id="rId30"/>
    <p:sldId id="358" r:id="rId31"/>
    <p:sldId id="474" r:id="rId32"/>
    <p:sldId id="478" r:id="rId33"/>
    <p:sldId id="272" r:id="rId34"/>
    <p:sldId id="398" r:id="rId35"/>
    <p:sldId id="289" r:id="rId36"/>
    <p:sldId id="312" r:id="rId37"/>
    <p:sldId id="313" r:id="rId38"/>
    <p:sldId id="315" r:id="rId39"/>
    <p:sldId id="317" r:id="rId40"/>
    <p:sldId id="316" r:id="rId41"/>
    <p:sldId id="418" r:id="rId42"/>
    <p:sldId id="318" r:id="rId43"/>
    <p:sldId id="320" r:id="rId44"/>
    <p:sldId id="447" r:id="rId45"/>
    <p:sldId id="419" r:id="rId46"/>
    <p:sldId id="420" r:id="rId47"/>
    <p:sldId id="442" r:id="rId48"/>
    <p:sldId id="443" r:id="rId49"/>
    <p:sldId id="445" r:id="rId50"/>
    <p:sldId id="446" r:id="rId51"/>
    <p:sldId id="448" r:id="rId52"/>
    <p:sldId id="336" r:id="rId53"/>
    <p:sldId id="423" r:id="rId54"/>
    <p:sldId id="273" r:id="rId55"/>
    <p:sldId id="400" r:id="rId56"/>
    <p:sldId id="401" r:id="rId57"/>
    <p:sldId id="451" r:id="rId58"/>
    <p:sldId id="291" r:id="rId59"/>
    <p:sldId id="292" r:id="rId60"/>
    <p:sldId id="293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5" r:id="rId69"/>
    <p:sldId id="306" r:id="rId70"/>
    <p:sldId id="476" r:id="rId71"/>
    <p:sldId id="482" r:id="rId72"/>
    <p:sldId id="477" r:id="rId7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546E56-97F1-2940-B14C-45D16DBE3EED}">
          <p14:sldIdLst>
            <p14:sldId id="256"/>
            <p14:sldId id="308"/>
            <p14:sldId id="263"/>
            <p14:sldId id="310"/>
            <p14:sldId id="268"/>
            <p14:sldId id="269"/>
            <p14:sldId id="275"/>
            <p14:sldId id="288"/>
          </p14:sldIdLst>
        </p14:section>
        <p14:section name="akamai" id="{34315ED1-22D0-6740-8420-9FA608D4E8DA}">
          <p14:sldIdLst>
            <p14:sldId id="271"/>
            <p14:sldId id="339"/>
            <p14:sldId id="374"/>
            <p14:sldId id="381"/>
            <p14:sldId id="281"/>
            <p14:sldId id="282"/>
            <p14:sldId id="283"/>
            <p14:sldId id="284"/>
            <p14:sldId id="285"/>
            <p14:sldId id="383"/>
            <p14:sldId id="382"/>
            <p14:sldId id="384"/>
            <p14:sldId id="390"/>
            <p14:sldId id="413"/>
            <p14:sldId id="414"/>
            <p14:sldId id="395"/>
            <p14:sldId id="396"/>
            <p14:sldId id="354"/>
            <p14:sldId id="356"/>
            <p14:sldId id="393"/>
            <p14:sldId id="440"/>
            <p14:sldId id="358"/>
            <p14:sldId id="474"/>
            <p14:sldId id="478"/>
          </p14:sldIdLst>
        </p14:section>
        <p14:section name="yahoo" id="{5D57C900-766A-3343-B390-D548FEFFD09A}">
          <p14:sldIdLst>
            <p14:sldId id="272"/>
            <p14:sldId id="398"/>
            <p14:sldId id="289"/>
            <p14:sldId id="312"/>
            <p14:sldId id="313"/>
            <p14:sldId id="315"/>
            <p14:sldId id="317"/>
            <p14:sldId id="316"/>
            <p14:sldId id="418"/>
            <p14:sldId id="318"/>
            <p14:sldId id="320"/>
            <p14:sldId id="447"/>
            <p14:sldId id="419"/>
            <p14:sldId id="420"/>
            <p14:sldId id="442"/>
            <p14:sldId id="443"/>
            <p14:sldId id="445"/>
            <p14:sldId id="446"/>
            <p14:sldId id="448"/>
            <p14:sldId id="336"/>
            <p14:sldId id="423"/>
          </p14:sldIdLst>
        </p14:section>
        <p14:section name="dapper" id="{D69629B9-40F3-C641-86CF-49623953376B}">
          <p14:sldIdLst>
            <p14:sldId id="273"/>
            <p14:sldId id="400"/>
            <p14:sldId id="401"/>
            <p14:sldId id="451"/>
            <p14:sldId id="291"/>
            <p14:sldId id="292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5"/>
            <p14:sldId id="306"/>
            <p14:sldId id="476"/>
            <p14:sldId id="482"/>
            <p14:sldId id="477"/>
          </p14:sldIdLst>
        </p14:section>
        <p14:section name="backup slides" id="{46A7037F-72D1-BC4E-B22F-8491F655B436}">
          <p14:sldIdLst/>
        </p14:section>
        <p14:section name="Untitled Section" id="{510922F4-FB76-3F4E-A1F9-FC810126547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C5E0B4"/>
    <a:srgbClr val="FFD579"/>
    <a:srgbClr val="000000"/>
    <a:srgbClr val="FD1801"/>
    <a:srgbClr val="4472C4"/>
    <a:srgbClr val="FF7E79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46"/>
    <p:restoredTop sz="69083"/>
  </p:normalViewPr>
  <p:slideViewPr>
    <p:cSldViewPr snapToObjects="1" showGuides="1">
      <p:cViewPr>
        <p:scale>
          <a:sx n="83" d="100"/>
          <a:sy n="83" d="100"/>
        </p:scale>
        <p:origin x="632" y="14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F2838-4B9A-0248-801C-C31632F5B0C3}" type="datetimeFigureOut">
              <a:rPr lang="en-US" smtClean="0"/>
              <a:t>9/4/17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18BE6-9F83-B14A-828F-18D1B5BA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78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F27AF-3A24-604D-876F-0BF182B42B9D}" type="datetimeFigureOut">
              <a:rPr lang="en-US" smtClean="0"/>
              <a:t>9/4/17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1E0A2-79BC-D247-92FF-DA2718098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9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5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1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07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1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8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70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92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07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27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82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36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8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3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4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49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784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8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75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68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0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50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39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46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05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71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97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09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95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28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2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0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342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275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79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19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80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5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57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547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65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061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8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17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446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3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466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17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that we know what metrics to measure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need to know where</a:t>
            </a:r>
            <a:r>
              <a:rPr lang="en-US" baseline="0" dirty="0" smtClean="0"/>
              <a:t> to monitor the performance of these connections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Instrument</a:t>
            </a:r>
            <a:r>
              <a:rPr lang="en-US" baseline="0" dirty="0" smtClean="0"/>
              <a:t> VMs directly, have e2e metrics, but violates trust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Monitoring at the core uses the monitoring functionality available at switches but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think that The edge seems like the best viable option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By edge we mean Hypervisor, NIC, top-of-rack switch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edge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(i) Is compatible with IaaS cloud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(i) sees all of a TCP connection’s packets in both directions,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(ii) can closely observe the application’s interactions with the network without the tenant’s cooperation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(iii) can measure end-to-end metrics from the end-host perspective (e.g., path loss rate) because it is only one hop away from the end-host.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17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81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227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492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19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76FF-2DBF-704D-A5E8-DF49AEC8EEE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70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726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76FF-2DBF-704D-A5E8-DF49AEC8EEE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492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38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409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76FF-2DBF-704D-A5E8-DF49AEC8EEE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90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676FF-2DBF-704D-A5E8-DF49AEC8EEE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339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F4797-692F-E546-89D0-D857EB8D7FA2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017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9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2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9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1E0A2-79BC-D247-92FF-DA2718098F5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1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2155-36E8-1040-A89C-0871E6E8DB95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8BE3-40EF-1049-9F65-6DBCB10C86BF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1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58A6B-E2FC-0441-A1AC-357EEEC97A34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BB575-994A-B24C-BCC5-E9D5BF6E676C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7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FD65A-36DC-1A4D-9AAA-678BE26D7870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4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3DE9D-20ED-A243-9BD9-B750A48DA33A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7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C97E-F843-AC49-9568-4C22E281156E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3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0553-31FC-6140-942A-6F83F7073ABF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B2BB-AAE5-CF4C-ACEE-E07A789474B3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7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8A89-0DDF-F941-BE4B-11E6B555C905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E5783-3B59-A543-9026-75BF14984DCA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00AF9-6BDE-3B4E-9F0D-16293F5E016D}" type="datetime1">
              <a:rPr lang="en-US" smtClean="0"/>
              <a:t>9/4/17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9D1C0-7BDD-AD4D-A2D1-9C97444381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3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emf"/><Relationship Id="rId5" Type="http://schemas.openxmlformats.org/officeDocument/2006/relationships/image" Target="../media/image31.jpe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emf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0.emf"/><Relationship Id="rId5" Type="http://schemas.openxmlformats.org/officeDocument/2006/relationships/image" Target="../media/image26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3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4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Management of CDN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64895"/>
            <a:ext cx="9144000" cy="1655762"/>
          </a:xfrm>
        </p:spPr>
        <p:txBody>
          <a:bodyPr/>
          <a:lstStyle/>
          <a:p>
            <a:r>
              <a:rPr lang="en-US" dirty="0" smtClean="0"/>
              <a:t>Mojgan Ghasemi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CDNs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Mapper’s role:</a:t>
            </a:r>
          </a:p>
          <a:p>
            <a:pPr lvl="1"/>
            <a:r>
              <a:rPr lang="en-US" dirty="0" smtClean="0"/>
              <a:t>Assigns an edge server to client (</a:t>
            </a:r>
            <a:r>
              <a:rPr lang="en-US" dirty="0"/>
              <a:t>DNS </a:t>
            </a:r>
            <a:r>
              <a:rPr lang="en-US" dirty="0" smtClean="0"/>
              <a:t>request)</a:t>
            </a:r>
          </a:p>
          <a:p>
            <a:pPr marL="0" indent="0">
              <a:buNone/>
            </a:pPr>
            <a:r>
              <a:rPr lang="en-US" sz="3200" b="1" dirty="0" smtClean="0"/>
              <a:t>Best performance at a reasonable cost:</a:t>
            </a:r>
          </a:p>
          <a:p>
            <a:pPr lvl="1"/>
            <a:r>
              <a:rPr lang="en-US" dirty="0" smtClean="0"/>
              <a:t>The edge server can handle it (load)</a:t>
            </a:r>
          </a:p>
          <a:p>
            <a:pPr lvl="1"/>
            <a:r>
              <a:rPr lang="en-US" dirty="0" smtClean="0"/>
              <a:t>The edge server is close by (proximity)</a:t>
            </a:r>
          </a:p>
          <a:p>
            <a:pPr lvl="1"/>
            <a:r>
              <a:rPr lang="en-US" dirty="0" smtClean="0"/>
              <a:t>Avoid going to origin (cache hit rate)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010400" y="1641043"/>
            <a:ext cx="4934908" cy="4625613"/>
            <a:chOff x="6190289" y="1596960"/>
            <a:chExt cx="4934908" cy="4625613"/>
          </a:xfrm>
        </p:grpSpPr>
        <p:grpSp>
          <p:nvGrpSpPr>
            <p:cNvPr id="11" name="Group 10"/>
            <p:cNvGrpSpPr/>
            <p:nvPr/>
          </p:nvGrpSpPr>
          <p:grpSpPr>
            <a:xfrm>
              <a:off x="7201174" y="1596960"/>
              <a:ext cx="3924023" cy="4625613"/>
              <a:chOff x="7983839" y="2943397"/>
              <a:chExt cx="3201110" cy="3609803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9018759" y="3857797"/>
                <a:ext cx="2096" cy="771326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3839" y="6080789"/>
                <a:ext cx="442167" cy="4572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1559" y="294339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7676" y="6096000"/>
                <a:ext cx="442167" cy="4572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6654" y="6080789"/>
                <a:ext cx="442167" cy="457200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 flipH="1">
                <a:off x="9018759" y="4914807"/>
                <a:ext cx="16541" cy="1245759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Content Placeholder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806700" y="4589565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Content Placeholder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79121" y="454359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1" name="Content Placeholder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317711" y="4457607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9845291" y="4392835"/>
                <a:ext cx="1339658" cy="8564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CDN</a:t>
                </a:r>
              </a:p>
              <a:p>
                <a:pPr algn="ctr"/>
                <a:r>
                  <a:rPr lang="en-US" sz="1600" dirty="0" smtClean="0"/>
                  <a:t>(edge servers)</a:t>
                </a:r>
                <a:endParaRPr lang="en-US" sz="16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543594" y="3130001"/>
                <a:ext cx="1156868" cy="72779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Content Provider</a:t>
                </a:r>
              </a:p>
              <a:p>
                <a:pPr algn="ctr"/>
                <a:r>
                  <a:rPr lang="en-US" sz="1600" dirty="0" smtClean="0"/>
                  <a:t>(origin)</a:t>
                </a:r>
                <a:endParaRPr lang="en-US" sz="16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271308" y="5965889"/>
                <a:ext cx="913641" cy="5312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Clients</a:t>
                </a:r>
                <a:endParaRPr lang="en-US" sz="1600" dirty="0"/>
              </a:p>
            </p:txBody>
          </p:sp>
          <p:sp>
            <p:nvSpPr>
              <p:cNvPr id="25" name="Cloud 24"/>
              <p:cNvSpPr/>
              <p:nvPr/>
            </p:nvSpPr>
            <p:spPr>
              <a:xfrm>
                <a:off x="8524789" y="3987870"/>
                <a:ext cx="877069" cy="404964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8235818" y="5249281"/>
                <a:ext cx="1474327" cy="631311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190289" y="4466111"/>
              <a:ext cx="1143000" cy="61379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Mapper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281459" y="5111682"/>
              <a:ext cx="917344" cy="58365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95547" y="523200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DNS 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195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Cache Misses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b="1" dirty="0" smtClean="0"/>
              <a:t>Costly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CDN:</a:t>
            </a:r>
            <a:endParaRPr lang="en-US" dirty="0"/>
          </a:p>
          <a:p>
            <a:pPr lvl="1"/>
            <a:r>
              <a:rPr lang="en-US" sz="2800" dirty="0"/>
              <a:t>$ paid for every bit </a:t>
            </a:r>
          </a:p>
          <a:p>
            <a:pPr lvl="1"/>
            <a:r>
              <a:rPr lang="en-US" sz="2800" dirty="0" smtClean="0"/>
              <a:t>Make </a:t>
            </a:r>
            <a:r>
              <a:rPr lang="en-US" sz="2800" dirty="0"/>
              <a:t>C</a:t>
            </a:r>
            <a:r>
              <a:rPr lang="en-US" sz="2800" dirty="0" smtClean="0"/>
              <a:t>ontent Provider (</a:t>
            </a:r>
            <a:r>
              <a:rPr lang="en-US" sz="2800" b="1" dirty="0" smtClean="0"/>
              <a:t>CP</a:t>
            </a:r>
            <a:r>
              <a:rPr lang="en-US" sz="2800" dirty="0" smtClean="0"/>
              <a:t>) unhappy</a:t>
            </a:r>
            <a:endParaRPr lang="en-US" sz="2800" dirty="0"/>
          </a:p>
          <a:p>
            <a:pPr marL="514350" indent="-514350">
              <a:buAutoNum type="arabicParenR"/>
            </a:pPr>
            <a:r>
              <a:rPr lang="en-US" dirty="0"/>
              <a:t>Impair end-user’s </a:t>
            </a:r>
            <a:r>
              <a:rPr lang="en-US" b="1" dirty="0"/>
              <a:t>performance:</a:t>
            </a:r>
          </a:p>
          <a:p>
            <a:pPr lvl="1"/>
            <a:r>
              <a:rPr lang="en-US" sz="2800" dirty="0"/>
              <a:t>R</a:t>
            </a:r>
            <a:r>
              <a:rPr lang="en-US" sz="2800" dirty="0" smtClean="0"/>
              <a:t>equests </a:t>
            </a:r>
            <a:r>
              <a:rPr lang="en-US" sz="2800" smtClean="0"/>
              <a:t>that </a:t>
            </a:r>
            <a:r>
              <a:rPr lang="en-US" sz="2800" smtClean="0"/>
              <a:t>re-buffer </a:t>
            </a:r>
            <a:r>
              <a:rPr lang="en-US" sz="2800" dirty="0" smtClean="0"/>
              <a:t>have </a:t>
            </a:r>
            <a:r>
              <a:rPr lang="en-US" sz="2800" dirty="0" smtClean="0"/>
              <a:t>higher </a:t>
            </a:r>
            <a:r>
              <a:rPr lang="en-US" sz="2800" dirty="0" smtClean="0"/>
              <a:t>cache miss rates</a:t>
            </a:r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28700" y="4690579"/>
            <a:ext cx="10134600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Our goal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smtClean="0">
                <a:solidFill>
                  <a:schemeClr val="tx1"/>
                </a:solidFill>
              </a:rPr>
              <a:t>Enhance performance and cost </a:t>
            </a:r>
            <a:r>
              <a:rPr lang="en-US" sz="2800" dirty="0" smtClean="0">
                <a:solidFill>
                  <a:schemeClr val="tx1"/>
                </a:solidFill>
              </a:rPr>
              <a:t>while including the </a:t>
            </a:r>
            <a:r>
              <a:rPr lang="en-US" sz="2800" dirty="0">
                <a:solidFill>
                  <a:schemeClr val="tx1"/>
                </a:solidFill>
              </a:rPr>
              <a:t>impact of cache </a:t>
            </a:r>
            <a:r>
              <a:rPr lang="en-US" sz="2800" dirty="0" smtClean="0">
                <a:solidFill>
                  <a:schemeClr val="tx1"/>
                </a:solidFill>
              </a:rPr>
              <a:t>misses, based on real workloads</a:t>
            </a:r>
          </a:p>
        </p:txBody>
      </p:sp>
    </p:spTree>
    <p:extLst>
      <p:ext uri="{BB962C8B-B14F-4D97-AF65-F5344CB8AC3E}">
        <p14:creationId xmlns:p14="http://schemas.microsoft.com/office/powerpoint/2010/main" val="13718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 a CDN Makes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Placement: </a:t>
            </a:r>
            <a:r>
              <a:rPr lang="en-US" dirty="0" smtClean="0"/>
              <a:t>For a given CP which edge servers should be serving the content?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Mapping: </a:t>
            </a:r>
            <a:r>
              <a:rPr lang="en-US" dirty="0" smtClean="0"/>
              <a:t>For each client of a CP, which one of the replicas should serve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Disk Allocation: </a:t>
            </a:r>
            <a:r>
              <a:rPr lang="en-US" dirty="0" smtClean="0"/>
              <a:t>On an edge server, how should the disk be allocated across CPs?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91643" y="2058253"/>
            <a:ext cx="8382881" cy="3780778"/>
            <a:chOff x="2970919" y="2635931"/>
            <a:chExt cx="8382881" cy="37807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19" y="2635931"/>
              <a:ext cx="6096876" cy="37807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506919" y="3611920"/>
              <a:ext cx="846881" cy="9144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575637" y="3620291"/>
              <a:ext cx="846881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44355" y="3620291"/>
              <a:ext cx="846881" cy="9144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13</a:t>
            </a:fld>
            <a:endParaRPr lang="en-US" dirty="0"/>
          </a:p>
        </p:txBody>
      </p:sp>
      <p:sp>
        <p:nvSpPr>
          <p:cNvPr id="13" name="Can 12"/>
          <p:cNvSpPr/>
          <p:nvPr/>
        </p:nvSpPr>
        <p:spPr>
          <a:xfrm>
            <a:off x="3182030" y="2729442"/>
            <a:ext cx="846881" cy="12192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sp>
        <p:nvSpPr>
          <p:cNvPr id="14" name="Can 13"/>
          <p:cNvSpPr/>
          <p:nvPr/>
        </p:nvSpPr>
        <p:spPr>
          <a:xfrm>
            <a:off x="5836203" y="2827338"/>
            <a:ext cx="846881" cy="12192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S2</a:t>
            </a:r>
            <a:endParaRPr lang="en-US" dirty="0"/>
          </a:p>
        </p:txBody>
      </p:sp>
      <p:sp>
        <p:nvSpPr>
          <p:cNvPr id="15" name="Can 14"/>
          <p:cNvSpPr/>
          <p:nvPr/>
        </p:nvSpPr>
        <p:spPr>
          <a:xfrm>
            <a:off x="4572000" y="4267200"/>
            <a:ext cx="846881" cy="12192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S3</a:t>
            </a:r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4502483" y="3110917"/>
            <a:ext cx="381965" cy="3784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7063552" y="3436938"/>
            <a:ext cx="381965" cy="3784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5-Point Star 17"/>
          <p:cNvSpPr/>
          <p:nvPr/>
        </p:nvSpPr>
        <p:spPr>
          <a:xfrm>
            <a:off x="5959183" y="4753567"/>
            <a:ext cx="381965" cy="3784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7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Maximize Network Performance: </a:t>
            </a:r>
            <a:br>
              <a:rPr lang="en-US" dirty="0" smtClean="0"/>
            </a:br>
            <a:r>
              <a:rPr lang="en-US" dirty="0" smtClean="0"/>
              <a:t>(Minimize Distance to Edge)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9524068" y="2934848"/>
            <a:ext cx="1829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Clusters of clients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83921" y="1999899"/>
            <a:ext cx="7859978" cy="3780778"/>
            <a:chOff x="2683921" y="1999899"/>
            <a:chExt cx="7859978" cy="378077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921" y="1999899"/>
              <a:ext cx="6096876" cy="37807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26106" y="2441308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6105" y="3305163"/>
              <a:ext cx="846881" cy="3890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6105" y="2549337"/>
              <a:ext cx="846881" cy="3890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6105" y="2926729"/>
              <a:ext cx="846881" cy="38902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47862" y="4101845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47861" y="4965700"/>
              <a:ext cx="846881" cy="3890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47861" y="4209874"/>
              <a:ext cx="846881" cy="3890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47861" y="4587266"/>
              <a:ext cx="846881" cy="38902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6788" y="2299057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6787" y="3162912"/>
              <a:ext cx="846881" cy="38902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56787" y="2407086"/>
              <a:ext cx="846881" cy="3890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56787" y="2784478"/>
              <a:ext cx="846881" cy="38902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703667" y="3032567"/>
              <a:ext cx="727281" cy="542008"/>
              <a:chOff x="6703667" y="3032567"/>
              <a:chExt cx="727281" cy="542008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6703668" y="3032567"/>
                <a:ext cx="727279" cy="41668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endCxn id="16" idx="3"/>
              </p:cNvCxnSpPr>
              <p:nvPr/>
            </p:nvCxnSpPr>
            <p:spPr>
              <a:xfrm flipH="1" flipV="1">
                <a:off x="6703668" y="3357425"/>
                <a:ext cx="727280" cy="8707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6703667" y="3444502"/>
                <a:ext cx="727281" cy="130073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5732359" y="4538127"/>
              <a:ext cx="727281" cy="542008"/>
              <a:chOff x="6703667" y="3032567"/>
              <a:chExt cx="727281" cy="542008"/>
            </a:xfrm>
          </p:grpSpPr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6703668" y="3032567"/>
                <a:ext cx="727279" cy="41668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6703668" y="3357425"/>
                <a:ext cx="727280" cy="8707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6703667" y="3444502"/>
                <a:ext cx="727281" cy="130073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4287452" y="2850238"/>
              <a:ext cx="727281" cy="542008"/>
              <a:chOff x="6703667" y="3032567"/>
              <a:chExt cx="727281" cy="542008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6703668" y="3032567"/>
                <a:ext cx="727279" cy="41668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6703668" y="3357425"/>
                <a:ext cx="727280" cy="8707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703667" y="3444502"/>
                <a:ext cx="727281" cy="130073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5-Point Star 36"/>
            <p:cNvSpPr/>
            <p:nvPr/>
          </p:nvSpPr>
          <p:spPr>
            <a:xfrm>
              <a:off x="4889336" y="3058582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7227424" y="3195419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6321702" y="4682975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9059112" y="2932025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9059112" y="3743756"/>
              <a:ext cx="4649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9524068" y="3520956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Mapping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1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Cache Hit Rate (CHR)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1690688"/>
            <a:ext cx="7477125" cy="49847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435000" y="2552233"/>
            <a:ext cx="864354" cy="756247"/>
            <a:chOff x="3437337" y="2646919"/>
            <a:chExt cx="864354" cy="756247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5" name="Down Arrow 4"/>
            <p:cNvSpPr/>
            <p:nvPr/>
          </p:nvSpPr>
          <p:spPr>
            <a:xfrm rot="18510497">
              <a:off x="3828033" y="2929508"/>
              <a:ext cx="479821" cy="467495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37337" y="2646919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 CP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33212" y="2552233"/>
            <a:ext cx="864354" cy="756247"/>
            <a:chOff x="3437337" y="2646919"/>
            <a:chExt cx="864354" cy="756247"/>
          </a:xfrm>
        </p:grpSpPr>
        <p:sp>
          <p:nvSpPr>
            <p:cNvPr id="9" name="Down Arrow 8"/>
            <p:cNvSpPr/>
            <p:nvPr/>
          </p:nvSpPr>
          <p:spPr>
            <a:xfrm rot="18510497">
              <a:off x="3828033" y="2929508"/>
              <a:ext cx="479821" cy="467495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37337" y="2646919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 CP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63822" y="2540084"/>
            <a:ext cx="864354" cy="756247"/>
            <a:chOff x="3437337" y="2646919"/>
            <a:chExt cx="864354" cy="756247"/>
          </a:xfrm>
        </p:grpSpPr>
        <p:sp>
          <p:nvSpPr>
            <p:cNvPr id="12" name="Down Arrow 11"/>
            <p:cNvSpPr/>
            <p:nvPr/>
          </p:nvSpPr>
          <p:spPr>
            <a:xfrm rot="18510497">
              <a:off x="3828033" y="2929508"/>
              <a:ext cx="479821" cy="467495"/>
            </a:xfrm>
            <a:prstGeom prst="downArrow">
              <a:avLst/>
            </a:prstGeom>
            <a:solidFill>
              <a:srgbClr val="FD18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7337" y="2646919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  <a:r>
                <a:rPr lang="en-US" b="1" dirty="0" smtClean="0">
                  <a:solidFill>
                    <a:srgbClr val="FF0000"/>
                  </a:solidFill>
                </a:rPr>
                <a:t> CP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78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Maximize Cache Hit Rate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19400" y="2286000"/>
            <a:ext cx="6096876" cy="3780778"/>
            <a:chOff x="2970919" y="2635931"/>
            <a:chExt cx="6096876" cy="378077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19" y="2635931"/>
              <a:ext cx="6096876" cy="378077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27048" y="3147364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</a:p>
            <a:p>
              <a:pPr algn="ctr"/>
              <a:r>
                <a:rPr lang="en-US" dirty="0" smtClean="0"/>
                <a:t>m1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609142" y="3232243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S2</a:t>
              </a:r>
            </a:p>
            <a:p>
              <a:pPr algn="ctr"/>
              <a:r>
                <a:rPr lang="en-US" dirty="0" smtClean="0"/>
                <a:t>m2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73883" y="4658155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S3</a:t>
              </a:r>
            </a:p>
            <a:p>
              <a:pPr algn="ctr"/>
              <a:r>
                <a:rPr lang="en-US" dirty="0" smtClean="0"/>
                <a:t>m3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27048" y="3232243"/>
              <a:ext cx="846881" cy="121756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CP1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09142" y="3494441"/>
              <a:ext cx="846881" cy="10402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CP2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3882" y="4920353"/>
              <a:ext cx="846881" cy="104025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73930" y="3454425"/>
              <a:ext cx="2035211" cy="1175585"/>
              <a:chOff x="6703668" y="3032567"/>
              <a:chExt cx="2035211" cy="1175585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6703668" y="3032567"/>
                <a:ext cx="727279" cy="41668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7430948" y="3444503"/>
                <a:ext cx="1307931" cy="18392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7430947" y="3444502"/>
                <a:ext cx="2" cy="763650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4573928" y="3321934"/>
              <a:ext cx="3609377" cy="2277608"/>
              <a:chOff x="3821572" y="2629072"/>
              <a:chExt cx="3609377" cy="2277608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821572" y="2629072"/>
                <a:ext cx="3609376" cy="81543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6703668" y="3357425"/>
                <a:ext cx="727280" cy="8707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5202819" y="3444502"/>
                <a:ext cx="2228130" cy="1462178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573928" y="3597978"/>
              <a:ext cx="2458655" cy="2131637"/>
              <a:chOff x="5256832" y="1442938"/>
              <a:chExt cx="2458655" cy="2131637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5256832" y="1442938"/>
                <a:ext cx="2174116" cy="200631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endCxn id="10" idx="2"/>
              </p:cNvCxnSpPr>
              <p:nvPr/>
            </p:nvCxnSpPr>
            <p:spPr>
              <a:xfrm flipV="1">
                <a:off x="7430948" y="2379651"/>
                <a:ext cx="284539" cy="106485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703667" y="3444502"/>
                <a:ext cx="727281" cy="130073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5-Point Star 32"/>
            <p:cNvSpPr/>
            <p:nvPr/>
          </p:nvSpPr>
          <p:spPr>
            <a:xfrm>
              <a:off x="7984118" y="3920572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6575381" y="5415080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5140128" y="3702838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2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Optimize both (cost and performance)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Balance the goals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3001980" y="2507424"/>
            <a:ext cx="6096876" cy="3780778"/>
            <a:chOff x="3001980" y="2507424"/>
            <a:chExt cx="6096876" cy="378077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980" y="2507424"/>
              <a:ext cx="6096876" cy="37807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26106" y="2985318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26105" y="3849173"/>
              <a:ext cx="846881" cy="5486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6105" y="3300533"/>
              <a:ext cx="846881" cy="5486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47862" y="4645855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47861" y="5399663"/>
              <a:ext cx="846881" cy="5486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47861" y="4851023"/>
              <a:ext cx="846881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56788" y="2843067"/>
              <a:ext cx="846881" cy="13024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S1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6787" y="3026213"/>
              <a:ext cx="846881" cy="5486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6787" y="3574853"/>
              <a:ext cx="846881" cy="5486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CP3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271056" y="3300533"/>
              <a:ext cx="1585731" cy="822960"/>
              <a:chOff x="6703668" y="2793734"/>
              <a:chExt cx="1585731" cy="822960"/>
            </a:xfrm>
          </p:grpSpPr>
          <p:cxnSp>
            <p:nvCxnSpPr>
              <p:cNvPr id="19" name="Straight Arrow Connector 18"/>
              <p:cNvCxnSpPr>
                <a:endCxn id="6" idx="3"/>
              </p:cNvCxnSpPr>
              <p:nvPr/>
            </p:nvCxnSpPr>
            <p:spPr>
              <a:xfrm flipH="1">
                <a:off x="6705598" y="3449257"/>
                <a:ext cx="725350" cy="167437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15" idx="1"/>
              </p:cNvCxnSpPr>
              <p:nvPr/>
            </p:nvCxnSpPr>
            <p:spPr>
              <a:xfrm flipV="1">
                <a:off x="7430948" y="2793734"/>
                <a:ext cx="858451" cy="65076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6703668" y="3272360"/>
                <a:ext cx="727281" cy="172142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5694742" y="3300533"/>
              <a:ext cx="1730416" cy="2373450"/>
              <a:chOff x="5700532" y="2965876"/>
              <a:chExt cx="1730416" cy="2373450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H="1">
                <a:off x="5700532" y="3449257"/>
                <a:ext cx="1730416" cy="189006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6703667" y="2965876"/>
                <a:ext cx="727281" cy="47862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6703667" y="3444502"/>
                <a:ext cx="727281" cy="130073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694742" y="4123493"/>
              <a:ext cx="711354" cy="1550490"/>
              <a:chOff x="6719596" y="1960508"/>
              <a:chExt cx="711354" cy="1550490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6719596" y="3449257"/>
                <a:ext cx="711352" cy="61741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endCxn id="11" idx="3"/>
              </p:cNvCxnSpPr>
              <p:nvPr/>
            </p:nvCxnSpPr>
            <p:spPr>
              <a:xfrm flipH="1" flipV="1">
                <a:off x="6719596" y="2962358"/>
                <a:ext cx="711352" cy="48214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16" idx="2"/>
              </p:cNvCxnSpPr>
              <p:nvPr/>
            </p:nvCxnSpPr>
            <p:spPr>
              <a:xfrm flipH="1" flipV="1">
                <a:off x="7305082" y="1960508"/>
                <a:ext cx="125868" cy="1483994"/>
              </a:xfrm>
              <a:prstGeom prst="straightConnector1">
                <a:avLst/>
              </a:prstGeom>
              <a:ln w="190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5-Point Star 37"/>
            <p:cNvSpPr/>
            <p:nvPr/>
          </p:nvSpPr>
          <p:spPr>
            <a:xfrm>
              <a:off x="7212955" y="3574853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4823749" y="3739930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6200165" y="5366415"/>
              <a:ext cx="381965" cy="37843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17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07" y="2266940"/>
            <a:ext cx="1627786" cy="115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Diminishing Returns </a:t>
            </a:r>
            <a:r>
              <a:rPr lang="en-US" sz="2400" dirty="0" smtClean="0"/>
              <a:t>in both aspects of optimization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625080"/>
            <a:ext cx="60464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1. One </a:t>
            </a:r>
            <a:r>
              <a:rPr lang="en-US" sz="2400" b="1" dirty="0"/>
              <a:t>CP per edge-server: 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Can </a:t>
            </a:r>
            <a:r>
              <a:rPr lang="en-US" sz="2400" dirty="0"/>
              <a:t>fit the tail, but the tail is </a:t>
            </a:r>
            <a:r>
              <a:rPr lang="en-US" sz="2400" dirty="0" smtClean="0"/>
              <a:t>unpopular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/>
          </a:p>
          <a:p>
            <a:r>
              <a:rPr lang="en-US" sz="2400" b="1" dirty="0" smtClean="0"/>
              <a:t>2. Every </a:t>
            </a:r>
            <a:r>
              <a:rPr lang="en-US" sz="2400" b="1" dirty="0"/>
              <a:t>CP everywhere: </a:t>
            </a:r>
          </a:p>
          <a:p>
            <a:r>
              <a:rPr lang="en-US" sz="2400" b="1" dirty="0" smtClean="0"/>
              <a:t>	</a:t>
            </a:r>
            <a:r>
              <a:rPr lang="en-US" sz="2400" dirty="0" smtClean="0"/>
              <a:t>Performance </a:t>
            </a:r>
            <a:r>
              <a:rPr lang="en-US" sz="2400" dirty="0"/>
              <a:t>may already be adequate!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60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Goal: Minimize overall cache miss rate</a:t>
            </a:r>
          </a:p>
          <a:p>
            <a:pPr lvl="1"/>
            <a:r>
              <a:rPr lang="en-US" sz="2000" dirty="0" smtClean="0"/>
              <a:t>Shared cache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Goal: Minimize </a:t>
            </a:r>
            <a:r>
              <a:rPr lang="en-US" sz="2400" b="1" i="1" u="sng" dirty="0" smtClean="0"/>
              <a:t>the impact of cache misses</a:t>
            </a:r>
          </a:p>
          <a:p>
            <a:pPr lvl="1"/>
            <a:r>
              <a:rPr lang="en-US" sz="2000" dirty="0" smtClean="0"/>
              <a:t>CP1’s cache misses are more costly than CP2’s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19</a:t>
            </a:fld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321697"/>
            <a:ext cx="5410200" cy="339977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107816" y="5481616"/>
            <a:ext cx="595289" cy="929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S1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7815" y="5628023"/>
            <a:ext cx="595289" cy="783021"/>
            <a:chOff x="5107815" y="5628023"/>
            <a:chExt cx="595289" cy="783021"/>
          </a:xfrm>
        </p:grpSpPr>
        <p:sp>
          <p:nvSpPr>
            <p:cNvPr id="48" name="Rectangle 47"/>
            <p:cNvSpPr/>
            <p:nvPr/>
          </p:nvSpPr>
          <p:spPr>
            <a:xfrm>
              <a:off x="5107815" y="6165941"/>
              <a:ext cx="595289" cy="24510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2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07815" y="5628023"/>
              <a:ext cx="595289" cy="54893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CP</a:t>
              </a:r>
              <a:r>
                <a:rPr lang="en-US" dirty="0"/>
                <a:t>1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50111" y="4393145"/>
            <a:ext cx="3276441" cy="1895348"/>
            <a:chOff x="5220483" y="1535960"/>
            <a:chExt cx="3692295" cy="2107754"/>
          </a:xfrm>
        </p:grpSpPr>
        <p:cxnSp>
          <p:nvCxnSpPr>
            <p:cNvPr id="52" name="Straight Arrow Connector 51"/>
            <p:cNvCxnSpPr>
              <a:endCxn id="48" idx="3"/>
            </p:cNvCxnSpPr>
            <p:nvPr/>
          </p:nvCxnSpPr>
          <p:spPr>
            <a:xfrm flipH="1">
              <a:off x="6632509" y="3449257"/>
              <a:ext cx="798440" cy="19445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49" idx="3"/>
            </p:cNvCxnSpPr>
            <p:nvPr/>
          </p:nvCxnSpPr>
          <p:spPr>
            <a:xfrm flipH="1" flipV="1">
              <a:off x="6632509" y="3214456"/>
              <a:ext cx="798440" cy="23004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48" idx="1"/>
            </p:cNvCxnSpPr>
            <p:nvPr/>
          </p:nvCxnSpPr>
          <p:spPr>
            <a:xfrm flipH="1" flipV="1">
              <a:off x="5220483" y="2340425"/>
              <a:ext cx="741181" cy="130328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9" idx="3"/>
            </p:cNvCxnSpPr>
            <p:nvPr/>
          </p:nvCxnSpPr>
          <p:spPr>
            <a:xfrm flipV="1">
              <a:off x="6632509" y="1535960"/>
              <a:ext cx="2280269" cy="167849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5-Point Star 50"/>
          <p:cNvSpPr/>
          <p:nvPr/>
        </p:nvSpPr>
        <p:spPr>
          <a:xfrm>
            <a:off x="6228881" y="5892579"/>
            <a:ext cx="338945" cy="3402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43"/>
          <p:cNvSpPr/>
          <p:nvPr/>
        </p:nvSpPr>
        <p:spPr>
          <a:xfrm>
            <a:off x="3968136" y="4692207"/>
            <a:ext cx="483514" cy="651664"/>
          </a:xfrm>
          <a:prstGeom prst="ca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CP2</a:t>
            </a:r>
            <a:endParaRPr lang="en-US" sz="1400" dirty="0"/>
          </a:p>
        </p:txBody>
      </p:sp>
      <p:sp>
        <p:nvSpPr>
          <p:cNvPr id="45" name="Can 44"/>
          <p:cNvSpPr/>
          <p:nvPr/>
        </p:nvSpPr>
        <p:spPr>
          <a:xfrm>
            <a:off x="7726552" y="4063763"/>
            <a:ext cx="483514" cy="651664"/>
          </a:xfrm>
          <a:prstGeom prst="ca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CP1</a:t>
            </a:r>
            <a:endParaRPr lang="en-US" sz="1400" dirty="0"/>
          </a:p>
        </p:txBody>
      </p:sp>
      <p:sp>
        <p:nvSpPr>
          <p:cNvPr id="61" name="Rectangle 60"/>
          <p:cNvSpPr/>
          <p:nvPr/>
        </p:nvSpPr>
        <p:spPr>
          <a:xfrm>
            <a:off x="3380747" y="3920863"/>
            <a:ext cx="43954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The ability </a:t>
            </a:r>
            <a:r>
              <a:rPr lang="en-US" b="1" dirty="0"/>
              <a:t>to </a:t>
            </a:r>
            <a:r>
              <a:rPr lang="en-US" b="1" dirty="0" smtClean="0"/>
              <a:t>partition the cache </a:t>
            </a:r>
            <a:r>
              <a:rPr lang="en-US" b="1" dirty="0"/>
              <a:t>is worth </a:t>
            </a:r>
            <a:r>
              <a:rPr lang="en-US" b="1" dirty="0" smtClean="0"/>
              <a:t>it!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936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Challenges of content providers:</a:t>
            </a:r>
            <a:endParaRPr lang="en-US" dirty="0"/>
          </a:p>
          <a:p>
            <a:pPr lvl="1"/>
            <a:r>
              <a:rPr lang="en-US" dirty="0" smtClean="0"/>
              <a:t>Performance (e.g., high latency)</a:t>
            </a:r>
            <a:endParaRPr lang="en-US" dirty="0"/>
          </a:p>
          <a:p>
            <a:pPr lvl="1"/>
            <a:r>
              <a:rPr lang="en-US" dirty="0" smtClean="0"/>
              <a:t>Availability (e.g., server down)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calability (e.g., many requests)</a:t>
            </a:r>
          </a:p>
          <a:p>
            <a:pPr lvl="1"/>
            <a:r>
              <a:rPr lang="en-US" dirty="0" smtClean="0"/>
              <a:t>Security (e.g., DOS attacks)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19800" y="1646238"/>
            <a:ext cx="4154634" cy="4230408"/>
            <a:chOff x="3777430" y="2802496"/>
            <a:chExt cx="3392634" cy="3750704"/>
          </a:xfrm>
        </p:grpSpPr>
        <p:sp>
          <p:nvSpPr>
            <p:cNvPr id="6" name="Arc 5"/>
            <p:cNvSpPr/>
            <p:nvPr/>
          </p:nvSpPr>
          <p:spPr>
            <a:xfrm rot="10350615">
              <a:off x="6150176" y="2802496"/>
              <a:ext cx="1019888" cy="3439886"/>
            </a:xfrm>
            <a:prstGeom prst="arc">
              <a:avLst>
                <a:gd name="adj1" fmla="val 16604554"/>
                <a:gd name="adj2" fmla="val 3599225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777430" y="2802496"/>
              <a:ext cx="3178377" cy="3750704"/>
              <a:chOff x="3777430" y="2802496"/>
              <a:chExt cx="3178377" cy="375070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0825" y="6080789"/>
                <a:ext cx="442167" cy="4572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2044" y="292818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4662" y="6096000"/>
                <a:ext cx="442167" cy="4572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3640" y="6080789"/>
                <a:ext cx="442167" cy="457200"/>
              </a:xfrm>
              <a:prstGeom prst="rect">
                <a:avLst/>
              </a:prstGeom>
            </p:spPr>
          </p:pic>
          <p:sp>
            <p:nvSpPr>
              <p:cNvPr id="12" name="Arc 11"/>
              <p:cNvSpPr/>
              <p:nvPr/>
            </p:nvSpPr>
            <p:spPr>
              <a:xfrm rot="11249385" flipH="1">
                <a:off x="4690605" y="2802496"/>
                <a:ext cx="1019888" cy="3439886"/>
              </a:xfrm>
              <a:prstGeom prst="arc">
                <a:avLst>
                  <a:gd name="adj1" fmla="val 16604554"/>
                  <a:gd name="adj2" fmla="val 3599225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>
                <a:off x="5895745" y="3842586"/>
                <a:ext cx="23499" cy="2317980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4413013" y="3124200"/>
                <a:ext cx="913641" cy="5312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Content Provider</a:t>
                </a:r>
                <a:endParaRPr lang="en-US" sz="14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777430" y="5966084"/>
                <a:ext cx="913641" cy="53129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Clients</a:t>
                </a:r>
                <a:endParaRPr lang="en-US" sz="1400" dirty="0"/>
              </a:p>
            </p:txBody>
          </p:sp>
          <p:sp>
            <p:nvSpPr>
              <p:cNvPr id="16" name="Cloud 15"/>
              <p:cNvSpPr/>
              <p:nvPr/>
            </p:nvSpPr>
            <p:spPr>
              <a:xfrm>
                <a:off x="5187496" y="4393358"/>
                <a:ext cx="1531069" cy="646443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609600"/>
            <a:ext cx="10515600" cy="1325563"/>
          </a:xfrm>
        </p:spPr>
        <p:txBody>
          <a:bodyPr/>
          <a:lstStyle/>
          <a:p>
            <a:r>
              <a:rPr lang="en-US" dirty="0" smtClean="0"/>
              <a:t>Unified Performance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4587" y="6396154"/>
            <a:ext cx="2743200" cy="365125"/>
          </a:xfrm>
        </p:spPr>
        <p:txBody>
          <a:bodyPr/>
          <a:lstStyle/>
          <a:p>
            <a:fld id="{4349D1C0-7BDD-AD4D-A2D1-9C9744438139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7623" y="1742033"/>
            <a:ext cx="3003939" cy="4266147"/>
            <a:chOff x="7983839" y="2943397"/>
            <a:chExt cx="3201110" cy="360980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018759" y="3857797"/>
              <a:ext cx="2096" cy="77132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839" y="6080789"/>
              <a:ext cx="442167" cy="457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559" y="2943397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676" y="6096000"/>
              <a:ext cx="442167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654" y="6080789"/>
              <a:ext cx="442167" cy="45720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9018759" y="4914807"/>
              <a:ext cx="16541" cy="1245759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06700" y="4589565"/>
              <a:ext cx="457200" cy="457200"/>
            </a:xfrm>
            <a:prstGeom prst="rect">
              <a:avLst/>
            </a:prstGeom>
          </p:spPr>
        </p:pic>
        <p:pic>
          <p:nvPicPr>
            <p:cNvPr id="17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9121" y="4543597"/>
              <a:ext cx="457200" cy="457200"/>
            </a:xfrm>
            <a:prstGeom prst="rect">
              <a:avLst/>
            </a:prstGeom>
          </p:spPr>
        </p:pic>
        <p:pic>
          <p:nvPicPr>
            <p:cNvPr id="18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7711" y="4457607"/>
              <a:ext cx="457200" cy="457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9845291" y="4392835"/>
              <a:ext cx="1339658" cy="8564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CDN</a:t>
              </a:r>
            </a:p>
            <a:p>
              <a:pPr algn="ctr"/>
              <a:r>
                <a:rPr lang="en-US" sz="1600" dirty="0" smtClean="0"/>
                <a:t>(edge servers)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43594" y="3130001"/>
              <a:ext cx="1156868" cy="7277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Content Provider</a:t>
              </a:r>
            </a:p>
            <a:p>
              <a:pPr algn="ctr"/>
              <a:r>
                <a:rPr lang="en-US" sz="1600" dirty="0" smtClean="0"/>
                <a:t>(origin)</a:t>
              </a:r>
              <a:endParaRPr lang="en-US" sz="16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71308" y="5965889"/>
              <a:ext cx="913641" cy="5312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Clients</a:t>
              </a:r>
              <a:endParaRPr lang="en-US" sz="1600" dirty="0"/>
            </a:p>
          </p:txBody>
        </p:sp>
        <p:sp>
          <p:nvSpPr>
            <p:cNvPr id="22" name="Cloud 21"/>
            <p:cNvSpPr/>
            <p:nvPr/>
          </p:nvSpPr>
          <p:spPr>
            <a:xfrm>
              <a:off x="8524789" y="3987870"/>
              <a:ext cx="877069" cy="40496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8235818" y="5249281"/>
              <a:ext cx="1474327" cy="63131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4813" y="4707557"/>
            <a:ext cx="133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a</a:t>
            </a:r>
            <a:r>
              <a:rPr lang="en-US" sz="3200" b="1" baseline="-25000" dirty="0" err="1" smtClean="0"/>
              <a:t>j,k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97915" y="2598775"/>
            <a:ext cx="159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</a:t>
            </a:r>
            <a:r>
              <a:rPr lang="en-US" sz="3200" b="1" baseline="-25000" dirty="0" err="1" smtClean="0"/>
              <a:t>i,j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096000"/>
            <a:ext cx="5446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b="1" dirty="0" err="1" smtClean="0"/>
              <a:t>c</a:t>
            </a:r>
            <a:r>
              <a:rPr lang="en-US" sz="3200" b="1" baseline="-25000" dirty="0" err="1" smtClean="0"/>
              <a:t>i,k</a:t>
            </a:r>
            <a:r>
              <a:rPr lang="en-US" sz="3200" b="1" dirty="0"/>
              <a:t>: </a:t>
            </a:r>
            <a:r>
              <a:rPr lang="en-US" sz="3200" dirty="0"/>
              <a:t>demand for </a:t>
            </a:r>
            <a:r>
              <a:rPr lang="en-US" sz="3200" dirty="0" smtClean="0"/>
              <a:t>CP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</a:t>
            </a:r>
            <a:r>
              <a:rPr lang="en-US" sz="3200" dirty="0"/>
              <a:t>from </a:t>
            </a:r>
            <a:r>
              <a:rPr lang="en-US" sz="3200" dirty="0" smtClean="0"/>
              <a:t>client</a:t>
            </a:r>
            <a:r>
              <a:rPr lang="en-US" sz="3200" baseline="-25000" dirty="0" smtClean="0"/>
              <a:t>k</a:t>
            </a:r>
            <a:endParaRPr lang="en-US" sz="3200" dirty="0"/>
          </a:p>
        </p:txBody>
      </p:sp>
      <p:sp>
        <p:nvSpPr>
          <p:cNvPr id="27" name="Arc 26"/>
          <p:cNvSpPr/>
          <p:nvPr/>
        </p:nvSpPr>
        <p:spPr>
          <a:xfrm rot="14691804">
            <a:off x="1739859" y="2083022"/>
            <a:ext cx="2333833" cy="2406829"/>
          </a:xfrm>
          <a:prstGeom prst="arc">
            <a:avLst/>
          </a:prstGeom>
          <a:ln w="38100">
            <a:solidFill>
              <a:srgbClr val="FD180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c 27"/>
          <p:cNvSpPr/>
          <p:nvPr/>
        </p:nvSpPr>
        <p:spPr>
          <a:xfrm rot="14691804">
            <a:off x="1397884" y="4081071"/>
            <a:ext cx="2333833" cy="2406829"/>
          </a:xfrm>
          <a:prstGeom prst="arc">
            <a:avLst>
              <a:gd name="adj1" fmla="val 15903503"/>
              <a:gd name="adj2" fmla="val 0"/>
            </a:avLst>
          </a:prstGeom>
          <a:ln w="38100">
            <a:solidFill>
              <a:srgbClr val="FD180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542927" y="4787619"/>
                <a:ext cx="7411073" cy="698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charset="0"/>
                      </a:rPr>
                      <m:t>𝒑𝒆𝒓𝒇</m:t>
                    </m:r>
                    <m:r>
                      <a:rPr lang="en-US" sz="3600" b="1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𝒙</m:t>
                        </m:r>
                      </m:e>
                      <m:sub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𝒊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𝒋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𝒌</m:t>
                        </m:r>
                      </m:sub>
                    </m:sSub>
                    <m:sSub>
                      <m:sSubPr>
                        <m:ctrlPr>
                          <a:rPr lang="en-US" sz="36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charset="0"/>
                          </a:rPr>
                          <m:t>𝒄</m:t>
                        </m:r>
                      </m:e>
                      <m:sub>
                        <m:r>
                          <a:rPr lang="en-US" sz="3600" b="1" i="1">
                            <a:latin typeface="Cambria Math" charset="0"/>
                          </a:rPr>
                          <m:t>𝒊</m:t>
                        </m:r>
                        <m:r>
                          <a:rPr lang="en-US" sz="3600" b="1" i="1">
                            <a:latin typeface="Cambria Math" charset="0"/>
                          </a:rPr>
                          <m:t>,</m:t>
                        </m:r>
                        <m:r>
                          <a:rPr lang="en-US" sz="3600" b="1" i="1">
                            <a:latin typeface="Cambria Math" charset="0"/>
                          </a:rPr>
                          <m:t>𝒌</m:t>
                        </m:r>
                      </m:sub>
                    </m:sSub>
                    <m:r>
                      <a:rPr lang="en-US" sz="3600" b="1" i="1" smtClean="0">
                        <a:latin typeface="Cambria Math" charset="0"/>
                      </a:rPr>
                      <m:t> (</m:t>
                    </m:r>
                    <m:sSub>
                      <m:sSubPr>
                        <m:ctrlPr>
                          <a:rPr lang="en-US" sz="3600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600" b="1" i="1">
                            <a:latin typeface="Cambria Math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sz="3600" b="1" i="1">
                            <a:latin typeface="Cambria Math" charset="0"/>
                          </a:rPr>
                          <m:t>𝒋</m:t>
                        </m:r>
                        <m:r>
                          <a:rPr lang="en-US" sz="3600" b="1" i="1">
                            <a:latin typeface="Cambria Math" charset="0"/>
                          </a:rPr>
                          <m:t>,</m:t>
                        </m:r>
                        <m:r>
                          <a:rPr lang="en-US" sz="3600" b="1" i="1">
                            <a:latin typeface="Cambria Math" charset="0"/>
                          </a:rPr>
                          <m:t>𝒌</m:t>
                        </m:r>
                      </m:sub>
                    </m:sSub>
                    <m:r>
                      <a:rPr lang="en-US" sz="3600" b="1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3600" b="1" i="1">
                            <a:latin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𝒊</m:t>
                            </m:r>
                            <m:r>
                              <a:rPr lang="en-US" sz="36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36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sz="3600" b="1" i="1" smtClean="0">
                            <a:latin typeface="Cambria Math" charset="0"/>
                          </a:rPr>
                          <m:t>𝒃</m:t>
                        </m:r>
                      </m:e>
                      <m:sub>
                        <m:r>
                          <a:rPr lang="en-US" sz="3600" b="1" i="1">
                            <a:latin typeface="Cambria Math" charset="0"/>
                          </a:rPr>
                          <m:t>𝒊</m:t>
                        </m:r>
                        <m:r>
                          <a:rPr lang="en-US" sz="3600" b="1" i="1">
                            <a:latin typeface="Cambria Math" charset="0"/>
                          </a:rPr>
                          <m:t>,</m:t>
                        </m:r>
                        <m:r>
                          <a:rPr lang="en-US" sz="3600" b="1" i="1">
                            <a:latin typeface="Cambria Math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3600" b="1" dirty="0" smtClean="0"/>
                  <a:t>)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27" y="4787619"/>
                <a:ext cx="7411073" cy="698781"/>
              </a:xfrm>
              <a:prstGeom prst="rect">
                <a:avLst/>
              </a:prstGeom>
              <a:blipFill rotWithShape="0">
                <a:blip r:embed="rId6"/>
                <a:stretch>
                  <a:fillRect t="-12174" b="-2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ontent Placeholder 2"/>
          <p:cNvSpPr txBox="1">
            <a:spLocks/>
          </p:cNvSpPr>
          <p:nvPr/>
        </p:nvSpPr>
        <p:spPr>
          <a:xfrm>
            <a:off x="6423811" y="1863447"/>
            <a:ext cx="50829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u="sng" dirty="0" smtClean="0"/>
              <a:t>Notations: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FF0000"/>
                </a:solidFill>
              </a:rPr>
              <a:t>x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i,j,k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: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portion of </a:t>
            </a:r>
            <a:r>
              <a:rPr lang="en-US" sz="2800" dirty="0" err="1" smtClean="0"/>
              <a:t>client</a:t>
            </a:r>
            <a:r>
              <a:rPr lang="en-US" sz="2800" baseline="-25000" dirty="0" err="1" smtClean="0"/>
              <a:t>k</a:t>
            </a:r>
            <a:r>
              <a:rPr lang="en-US" sz="2800" dirty="0" err="1" smtClean="0"/>
              <a:t>’s</a:t>
            </a:r>
            <a:r>
              <a:rPr lang="en-US" sz="2800" dirty="0" smtClean="0"/>
              <a:t> demand for CP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 served by </a:t>
            </a:r>
            <a:r>
              <a:rPr lang="en-US" sz="2800" dirty="0" err="1" smtClean="0"/>
              <a:t>server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28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i,j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2800" dirty="0" smtClean="0"/>
              <a:t>miss rate of of CP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 on server</a:t>
            </a:r>
            <a:r>
              <a:rPr lang="en-US" sz="2800" baseline="-25000" dirty="0" smtClean="0"/>
              <a:t>j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811444" y="1809457"/>
            <a:ext cx="33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1447800" y="3773269"/>
            <a:ext cx="33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j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1021965" y="5568454"/>
            <a:ext cx="33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k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Performance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</a:rPr>
                        <m:t>𝒑𝒆𝒓𝒇</m:t>
                      </m:r>
                      <m:r>
                        <a:rPr lang="en-US" b="1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>
                              <a:latin typeface="Cambria Math" charset="0"/>
                            </a:rPr>
                            <m:t>∈</m:t>
                          </m:r>
                          <m:r>
                            <a:rPr lang="en-US" b="1" i="1">
                              <a:latin typeface="Cambria Math" charset="0"/>
                            </a:rPr>
                            <m:t>𝑪𝑷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1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b="1" i="1">
                                  <a:latin typeface="Cambria Math" charset="0"/>
                                </a:rPr>
                                <m:t>𝒋</m:t>
                              </m:r>
                              <m:r>
                                <a:rPr lang="en-US" b="1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b="1" i="1">
                                  <a:latin typeface="Cambria Math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1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𝒌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𝑪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𝒋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𝒄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𝒋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+ 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b="1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b="1" i="1"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>
                              <a:latin typeface="Cambria Math" charset="0"/>
                            </a:rPr>
                            <m:t>∈</m:t>
                          </m:r>
                          <m:r>
                            <a:rPr lang="en-US" b="1" i="1" smtClean="0">
                              <a:latin typeface="Cambria Math" charset="0"/>
                            </a:rPr>
                            <m:t>𝑪𝑷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b="1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/>
                                </m:rPr>
                                <a:rPr lang="en-US" b="1" i="1">
                                  <a:latin typeface="Cambria Math" charset="0"/>
                                </a:rPr>
                                <m:t>𝒋</m:t>
                              </m:r>
                              <m:r>
                                <a:rPr lang="en-US" b="1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b="1" i="1" smtClean="0">
                                  <a:latin typeface="Cambria Math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undOvr"/>
                                  <m:supHide m:val="on"/>
                                  <m:ctrlPr>
                                    <a:rPr lang="en-US" b="1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/>
                                    </m:rPr>
                                    <a:rPr lang="en-US" b="1" i="1">
                                      <a:latin typeface="Cambria Math" charset="0"/>
                                    </a:rPr>
                                    <m:t>𝒌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𝑪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en-US" b="1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latin typeface="Cambria Math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𝒄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 smtClean="0"/>
              </a:p>
              <a:p>
                <a:pPr marL="457200" lvl="1" indent="-457200">
                  <a:spcBef>
                    <a:spcPts val="1000"/>
                  </a:spcBef>
                  <a:buFont typeface="+mj-lt"/>
                  <a:buAutoNum type="arabicPeriod"/>
                </a:pPr>
                <a:endParaRPr lang="en-US" sz="20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Incorporates </a:t>
                </a:r>
                <a:r>
                  <a:rPr lang="en-US" dirty="0" smtClean="0"/>
                  <a:t>the impact </a:t>
                </a:r>
                <a:r>
                  <a:rPr lang="en-US" dirty="0"/>
                  <a:t>of cache misses in:</a:t>
                </a:r>
                <a:endParaRPr lang="en-US" dirty="0"/>
              </a:p>
              <a:p>
                <a:pPr marL="914400" lvl="2" indent="-457200"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dirty="0"/>
                  <a:t>Placement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𝒊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𝒋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endParaRPr lang="en-US" dirty="0"/>
              </a:p>
              <a:p>
                <a:pPr marL="914400" lvl="2" indent="-457200"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dirty="0"/>
                  <a:t>Mapping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𝒊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𝒋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914400" lvl="2" indent="-457200"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dirty="0"/>
                  <a:t>Disk Allocation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 </m:t>
                        </m:r>
                        <m:r>
                          <a:rPr lang="en-US" b="1" i="1">
                            <a:latin typeface="Cambria Math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𝒊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457200" lvl="1" indent="-457200">
                  <a:spcBef>
                    <a:spcPts val="1000"/>
                  </a:spcBef>
                </a:pPr>
                <a:r>
                  <a:rPr lang="en-US" dirty="0"/>
                  <a:t>Constraints </a:t>
                </a:r>
                <a:r>
                  <a:rPr lang="en-US" dirty="0"/>
                  <a:t>to model cost and </a:t>
                </a:r>
                <a:r>
                  <a:rPr lang="en-US" dirty="0"/>
                  <a:t>fairness:</a:t>
                </a:r>
                <a:endParaRPr lang="en-US" dirty="0"/>
              </a:p>
              <a:p>
                <a:pPr lvl="1"/>
                <a:r>
                  <a:rPr lang="en-US" sz="2000" dirty="0"/>
                  <a:t>Cost: how many misses</a:t>
                </a:r>
              </a:p>
              <a:p>
                <a:pPr lvl="1"/>
                <a:r>
                  <a:rPr lang="en-US" sz="2000" dirty="0"/>
                  <a:t>Fairness: lower bound of disk </a:t>
                </a:r>
                <a:r>
                  <a:rPr lang="en-US" sz="2000" dirty="0" smtClean="0"/>
                  <a:t>space</a:t>
                </a:r>
                <a:endParaRPr lang="en-US" sz="1800" dirty="0"/>
              </a:p>
              <a:p>
                <a:pPr marL="457200" lvl="1" indent="-457200">
                  <a:spcBef>
                    <a:spcPts val="1000"/>
                  </a:spcBef>
                  <a:buFont typeface="+mj-lt"/>
                  <a:buAutoNum type="arabicPeriod"/>
                </a:pPr>
                <a:endParaRPr lang="en-US" sz="200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12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672278" y="1330420"/>
            <a:ext cx="4149919" cy="574675"/>
            <a:chOff x="3571083" y="1777762"/>
            <a:chExt cx="3813087" cy="728900"/>
          </a:xfrm>
        </p:grpSpPr>
        <p:sp>
          <p:nvSpPr>
            <p:cNvPr id="7" name="TextBox 6"/>
            <p:cNvSpPr txBox="1"/>
            <p:nvPr/>
          </p:nvSpPr>
          <p:spPr>
            <a:xfrm>
              <a:off x="3571083" y="1777762"/>
              <a:ext cx="3813087" cy="429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Sum of 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distances (latency) </a:t>
              </a:r>
              <a:r>
                <a:rPr lang="en-US" sz="1600" b="1" dirty="0" smtClean="0">
                  <a:solidFill>
                    <a:srgbClr val="0070C0"/>
                  </a:solidFill>
                </a:rPr>
                <a:t>from clients to edge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Left Brace 7"/>
            <p:cNvSpPr/>
            <p:nvPr/>
          </p:nvSpPr>
          <p:spPr>
            <a:xfrm rot="5400000">
              <a:off x="4954203" y="1168164"/>
              <a:ext cx="327964" cy="2349032"/>
            </a:xfrm>
            <a:prstGeom prst="leftBrace">
              <a:avLst>
                <a:gd name="adj1" fmla="val 65111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96200" y="3048000"/>
            <a:ext cx="4092467" cy="735556"/>
            <a:chOff x="3784808" y="4953000"/>
            <a:chExt cx="9183008" cy="932955"/>
          </a:xfrm>
        </p:grpSpPr>
        <p:sp>
          <p:nvSpPr>
            <p:cNvPr id="10" name="TextBox 9"/>
            <p:cNvSpPr txBox="1"/>
            <p:nvPr/>
          </p:nvSpPr>
          <p:spPr>
            <a:xfrm>
              <a:off x="3784808" y="5456544"/>
              <a:ext cx="9183008" cy="429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Sum of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distances (latency)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from edge to origin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7038228" y="1953372"/>
              <a:ext cx="401544" cy="6400800"/>
            </a:xfrm>
            <a:prstGeom prst="leftBrace">
              <a:avLst>
                <a:gd name="adj1" fmla="val 65111"/>
                <a:gd name="adj2" fmla="val 50000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2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965200" algn="l"/>
              </a:tabLst>
            </a:pPr>
            <a:r>
              <a:rPr lang="en-US" dirty="0" smtClean="0"/>
              <a:t>Solving the Unified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Joint optimization is:</a:t>
            </a:r>
          </a:p>
          <a:p>
            <a:pPr lvl="1"/>
            <a:r>
              <a:rPr lang="en-US" dirty="0" smtClean="0"/>
              <a:t>Non Convex</a:t>
            </a:r>
          </a:p>
          <a:p>
            <a:pPr lvl="1"/>
            <a:r>
              <a:rPr lang="en-US" dirty="0" smtClean="0"/>
              <a:t>Non Linear</a:t>
            </a:r>
          </a:p>
          <a:p>
            <a:r>
              <a:rPr lang="en-US" i="1" dirty="0" smtClean="0"/>
              <a:t>Choose one!</a:t>
            </a:r>
          </a:p>
          <a:p>
            <a:pPr lvl="1"/>
            <a:r>
              <a:rPr lang="en-US" dirty="0" smtClean="0"/>
              <a:t>Mapping and placement have been studied before!</a:t>
            </a:r>
          </a:p>
          <a:p>
            <a:pPr lvl="1"/>
            <a:r>
              <a:rPr lang="en-US" b="1" u="sng" dirty="0" smtClean="0"/>
              <a:t>Disk Allocation: </a:t>
            </a:r>
            <a:r>
              <a:rPr lang="en-US" dirty="0" smtClean="0"/>
              <a:t>Can we improve the performance by only managing the disk, with the current mapping?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343400" y="1905000"/>
            <a:ext cx="4419600" cy="9236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0" y="1981200"/>
            <a:ext cx="1600200" cy="6122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Disk Allocation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2247" y="6311900"/>
            <a:ext cx="2743200" cy="365125"/>
          </a:xfrm>
        </p:spPr>
        <p:txBody>
          <a:bodyPr/>
          <a:lstStyle/>
          <a:p>
            <a:fld id="{4349D1C0-7BDD-AD4D-A2D1-9C9744438139}" type="slidenum">
              <a:rPr lang="en-US" smtClean="0"/>
              <a:t>23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41988" y="4693827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But how can we model </a:t>
            </a:r>
            <a:r>
              <a:rPr lang="en-US" sz="3200" b="1" dirty="0">
                <a:solidFill>
                  <a:srgbClr val="FF0000"/>
                </a:solidFill>
              </a:rPr>
              <a:t>the miss rate </a:t>
            </a:r>
            <a:r>
              <a:rPr lang="en-US" sz="3200" b="1" dirty="0" smtClean="0">
                <a:solidFill>
                  <a:srgbClr val="FF0000"/>
                </a:solidFill>
              </a:rPr>
              <a:t>now? </a:t>
            </a:r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2970638"/>
            <a:ext cx="947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6362" y="7030856"/>
                <a:ext cx="6096000" cy="10995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400" b="1" dirty="0" smtClean="0"/>
                  <a:t>Constraints:</a:t>
                </a:r>
              </a:p>
              <a:p>
                <a:pPr lvl="1"/>
                <a:r>
                  <a:rPr lang="en-US" dirty="0"/>
                  <a:t>Cannot exceed that server’s disk: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𝐶𝑃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𝐷𝑖𝑠𝑘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Boundaries for partitions: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   0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𝐷𝑖𝑠𝑘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62" y="7030856"/>
                <a:ext cx="6096000" cy="1099532"/>
              </a:xfrm>
              <a:prstGeom prst="rect">
                <a:avLst/>
              </a:prstGeom>
              <a:blipFill rotWithShape="0">
                <a:blip r:embed="rId3"/>
                <a:stretch>
                  <a:fillRect l="-1600" t="-4420" b="-38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5867400" y="1309288"/>
            <a:ext cx="6324600" cy="2791623"/>
            <a:chOff x="5867400" y="1309288"/>
            <a:chExt cx="6324600" cy="2791623"/>
          </a:xfrm>
        </p:grpSpPr>
        <p:sp>
          <p:nvSpPr>
            <p:cNvPr id="80" name="TextBox 79"/>
            <p:cNvSpPr txBox="1"/>
            <p:nvPr/>
          </p:nvSpPr>
          <p:spPr>
            <a:xfrm>
              <a:off x="9067800" y="1971905"/>
              <a:ext cx="3124200" cy="14773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Sum over all clients to get </a:t>
              </a:r>
            </a:p>
            <a:p>
              <a:pPr algn="ctr"/>
              <a:r>
                <a:rPr lang="en-US" dirty="0" smtClean="0"/>
                <a:t>per-server demand for each CP</a:t>
              </a:r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81" name="Freeform 80"/>
            <p:cNvSpPr/>
            <p:nvPr/>
          </p:nvSpPr>
          <p:spPr>
            <a:xfrm flipH="1" flipV="1">
              <a:off x="5867400" y="3429000"/>
              <a:ext cx="4775200" cy="671911"/>
            </a:xfrm>
            <a:custGeom>
              <a:avLst/>
              <a:gdLst>
                <a:gd name="connsiteX0" fmla="*/ 0 w 3695700"/>
                <a:gd name="connsiteY0" fmla="*/ 1104900 h 1117600"/>
                <a:gd name="connsiteX1" fmla="*/ 0 w 3695700"/>
                <a:gd name="connsiteY1" fmla="*/ 0 h 1117600"/>
                <a:gd name="connsiteX2" fmla="*/ 3683000 w 3695700"/>
                <a:gd name="connsiteY2" fmla="*/ 25400 h 1117600"/>
                <a:gd name="connsiteX3" fmla="*/ 3695700 w 3695700"/>
                <a:gd name="connsiteY3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00" h="1117600">
                  <a:moveTo>
                    <a:pt x="0" y="1104900"/>
                  </a:moveTo>
                  <a:lnTo>
                    <a:pt x="0" y="0"/>
                  </a:lnTo>
                  <a:lnTo>
                    <a:pt x="3683000" y="25400"/>
                  </a:lnTo>
                  <a:lnTo>
                    <a:pt x="3695700" y="1117600"/>
                  </a:ln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6946900" y="1309288"/>
              <a:ext cx="3695700" cy="671911"/>
            </a:xfrm>
            <a:custGeom>
              <a:avLst/>
              <a:gdLst>
                <a:gd name="connsiteX0" fmla="*/ 0 w 3695700"/>
                <a:gd name="connsiteY0" fmla="*/ 1104900 h 1117600"/>
                <a:gd name="connsiteX1" fmla="*/ 0 w 3695700"/>
                <a:gd name="connsiteY1" fmla="*/ 0 h 1117600"/>
                <a:gd name="connsiteX2" fmla="*/ 3683000 w 3695700"/>
                <a:gd name="connsiteY2" fmla="*/ 25400 h 1117600"/>
                <a:gd name="connsiteX3" fmla="*/ 3695700 w 3695700"/>
                <a:gd name="connsiteY3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00" h="1117600">
                  <a:moveTo>
                    <a:pt x="0" y="1104900"/>
                  </a:moveTo>
                  <a:lnTo>
                    <a:pt x="0" y="0"/>
                  </a:lnTo>
                  <a:lnTo>
                    <a:pt x="3683000" y="25400"/>
                  </a:lnTo>
                  <a:lnTo>
                    <a:pt x="3695700" y="1117600"/>
                  </a:ln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/>
                <p:cNvSpPr/>
                <p:nvPr/>
              </p:nvSpPr>
              <p:spPr>
                <a:xfrm>
                  <a:off x="9380385" y="2553883"/>
                  <a:ext cx="2188228" cy="7643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b="1" i="1" smtClean="0">
                            <a:latin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/>
                              </m:rPr>
                              <a:rPr lang="en-US" b="1" i="1">
                                <a:latin typeface="Cambria Math" charset="0"/>
                              </a:rPr>
                              <m:t>𝒌</m:t>
                            </m:r>
                            <m:r>
                              <a:rPr lang="en-US" b="1" i="1">
                                <a:latin typeface="Cambria Math" charset="0"/>
                              </a:rPr>
                              <m:t>∈</m:t>
                            </m:r>
                            <m:r>
                              <a:rPr lang="en-US" b="1" i="1">
                                <a:latin typeface="Cambria Math" charset="0"/>
                              </a:rPr>
                              <m:t>𝑪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charset="0"/>
                                  </a:rPr>
                                  <m:t>𝒊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𝒋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𝒌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charset="0"/>
                                  </a:rPr>
                                  <m:t>𝒊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latin typeface="Cambria Math" charset="0"/>
                                  </a:rPr>
                                  <m:t>𝒌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Rectangle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0385" y="2553883"/>
                  <a:ext cx="2188228" cy="76437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𝒑𝒆𝒓𝒇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𝑪𝑷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𝒋</m:t>
                              </m:r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𝒌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𝑪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charset="0"/>
                                            </a:rPr>
                                            <m:t>×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𝒋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𝒌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×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𝒋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 + 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𝑪𝑷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𝒋</m:t>
                              </m:r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𝒊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𝒋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𝒊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latin typeface="Cambria Math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×</m:t>
                                  </m:r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𝒊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latin typeface="Cambria Math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b="1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10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Modeling Cache Miss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Depends on:</a:t>
            </a:r>
          </a:p>
          <a:p>
            <a:pPr lvl="1"/>
            <a:r>
              <a:rPr lang="en-US" dirty="0" smtClean="0"/>
              <a:t>Cache </a:t>
            </a:r>
            <a:r>
              <a:rPr lang="en-US" dirty="0"/>
              <a:t>replacement </a:t>
            </a:r>
            <a:r>
              <a:rPr lang="en-US" dirty="0" smtClean="0"/>
              <a:t>policy</a:t>
            </a:r>
          </a:p>
          <a:p>
            <a:pPr lvl="1"/>
            <a:r>
              <a:rPr lang="en-US" dirty="0" smtClean="0"/>
              <a:t>Allocated cache per CP</a:t>
            </a:r>
          </a:p>
          <a:p>
            <a:pPr lvl="1"/>
            <a:r>
              <a:rPr lang="en-US" dirty="0" smtClean="0"/>
              <a:t>Popularity laws of CPs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We need:</a:t>
            </a:r>
          </a:p>
          <a:p>
            <a:pPr lvl="1"/>
            <a:r>
              <a:rPr lang="en-US" dirty="0" smtClean="0"/>
              <a:t>Model</a:t>
            </a:r>
            <a:r>
              <a:rPr lang="en-US" dirty="0"/>
              <a:t>: </a:t>
            </a:r>
            <a:r>
              <a:rPr lang="en-US" dirty="0" smtClean="0"/>
              <a:t>cache miss rate </a:t>
            </a:r>
            <a:r>
              <a:rPr lang="en-US" dirty="0"/>
              <a:t>vs </a:t>
            </a:r>
            <a:r>
              <a:rPr lang="en-US" dirty="0" smtClean="0"/>
              <a:t>disk, </a:t>
            </a:r>
            <a:r>
              <a:rPr lang="en-US" dirty="0"/>
              <a:t>per </a:t>
            </a:r>
            <a:r>
              <a:rPr lang="en-US" dirty="0" smtClean="0"/>
              <a:t>CP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annot </a:t>
            </a:r>
            <a:r>
              <a:rPr lang="en-US" dirty="0"/>
              <a:t>analytically </a:t>
            </a:r>
            <a:r>
              <a:rPr lang="en-US" dirty="0" smtClean="0"/>
              <a:t>derive the </a:t>
            </a:r>
            <a:r>
              <a:rPr lang="en-US" dirty="0"/>
              <a:t>model (Not all workloads are </a:t>
            </a:r>
            <a:r>
              <a:rPr lang="en-US" dirty="0" smtClean="0"/>
              <a:t>zipfian</a:t>
            </a:r>
            <a:r>
              <a:rPr lang="en-US" dirty="0"/>
              <a:t>)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67689" y="2285996"/>
            <a:ext cx="2921846" cy="2567580"/>
            <a:chOff x="7270228" y="3467894"/>
            <a:chExt cx="1492772" cy="1431674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0" y="3467894"/>
              <a:ext cx="1143000" cy="1066800"/>
              <a:chOff x="8382000" y="3657600"/>
              <a:chExt cx="1143000" cy="10668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8382000" y="4724400"/>
                <a:ext cx="114300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V="1">
                <a:off x="8382000" y="3657600"/>
                <a:ext cx="0" cy="106680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7892408" y="4539176"/>
              <a:ext cx="486635" cy="3603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disk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6892279" y="3846531"/>
              <a:ext cx="1086110" cy="33021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m</a:t>
              </a:r>
              <a:r>
                <a:rPr lang="en-US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iss-rate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 flipH="1">
            <a:off x="7981047" y="2810194"/>
            <a:ext cx="640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?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7913"/>
            <a:ext cx="10515600" cy="1325563"/>
          </a:xfrm>
        </p:spPr>
        <p:txBody>
          <a:bodyPr/>
          <a:lstStyle/>
          <a:p>
            <a:r>
              <a:rPr lang="en-US" dirty="0" smtClean="0"/>
              <a:t>Modeling Cache Misses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99138"/>
            <a:ext cx="2743200" cy="365125"/>
          </a:xfrm>
        </p:spPr>
        <p:txBody>
          <a:bodyPr/>
          <a:lstStyle/>
          <a:p>
            <a:fld id="{4349D1C0-7BDD-AD4D-A2D1-9C9744438139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968220" y="1524000"/>
            <a:ext cx="3759479" cy="2559327"/>
            <a:chOff x="4650924" y="1899788"/>
            <a:chExt cx="4385478" cy="3123101"/>
          </a:xfrm>
        </p:grpSpPr>
        <p:sp>
          <p:nvSpPr>
            <p:cNvPr id="18" name="Oval 17"/>
            <p:cNvSpPr/>
            <p:nvPr/>
          </p:nvSpPr>
          <p:spPr>
            <a:xfrm>
              <a:off x="6415057" y="3004706"/>
              <a:ext cx="640080" cy="64160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650924" y="1899788"/>
              <a:ext cx="4385478" cy="3123101"/>
              <a:chOff x="4650924" y="1899788"/>
              <a:chExt cx="4385478" cy="312310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749274" y="4384413"/>
                <a:ext cx="1721226" cy="638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accuracy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3982184" y="2882476"/>
                <a:ext cx="1947822" cy="61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overhead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5334000" y="1899788"/>
                <a:ext cx="3702402" cy="2367411"/>
                <a:chOff x="5334000" y="1899788"/>
                <a:chExt cx="3702402" cy="2367411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334000" y="1899788"/>
                  <a:ext cx="2590800" cy="2367411"/>
                  <a:chOff x="8610600" y="685800"/>
                  <a:chExt cx="2209800" cy="1676400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>
                  <a:xfrm>
                    <a:off x="8610600" y="2362200"/>
                    <a:ext cx="2209800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Arrow Connector 8"/>
                  <p:cNvCxnSpPr/>
                  <p:nvPr/>
                </p:nvCxnSpPr>
                <p:spPr>
                  <a:xfrm flipV="1">
                    <a:off x="8610600" y="685800"/>
                    <a:ext cx="0" cy="167640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TextBox 13"/>
                <p:cNvSpPr txBox="1"/>
                <p:nvPr/>
              </p:nvSpPr>
              <p:spPr>
                <a:xfrm>
                  <a:off x="7058847" y="2161085"/>
                  <a:ext cx="1977555" cy="4882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Stack distance</a:t>
                  </a:r>
                  <a:endParaRPr lang="en-US" sz="2000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481075" y="3644591"/>
                  <a:ext cx="740863" cy="4882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LFU </a:t>
                  </a:r>
                  <a:endParaRPr lang="en-US" sz="2000" b="1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flipH="1">
                  <a:off x="6410933" y="3085280"/>
                  <a:ext cx="692263" cy="4882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/>
                    <a:t>Che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058846" y="2583928"/>
                  <a:ext cx="563220" cy="4882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DP</a:t>
                  </a:r>
                </a:p>
              </p:txBody>
            </p:sp>
          </p:grpSp>
        </p:grp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6477" y="3925854"/>
            <a:ext cx="10515600" cy="26638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Che’s Approximation:</a:t>
            </a:r>
          </a:p>
          <a:p>
            <a:pPr lvl="1"/>
            <a:r>
              <a:rPr lang="en-US" dirty="0" smtClean="0"/>
              <a:t>Needs popularity distribution and the LRU cache size </a:t>
            </a:r>
          </a:p>
          <a:p>
            <a:pPr lvl="1"/>
            <a:r>
              <a:rPr lang="en-US" dirty="0" smtClean="0"/>
              <a:t>Extensive </a:t>
            </a:r>
            <a:r>
              <a:rPr lang="en-US" dirty="0"/>
              <a:t>empirical verification against Akamai’s </a:t>
            </a:r>
            <a:r>
              <a:rPr lang="en-US" dirty="0" smtClean="0"/>
              <a:t>workload</a:t>
            </a:r>
          </a:p>
          <a:p>
            <a:pPr lvl="1"/>
            <a:r>
              <a:rPr lang="en-US" dirty="0" smtClean="0"/>
              <a:t>This analysis is still expensive</a:t>
            </a:r>
          </a:p>
          <a:p>
            <a:pPr lvl="2"/>
            <a:r>
              <a:rPr lang="en-US" dirty="0" smtClean="0"/>
              <a:t>Run it once</a:t>
            </a:r>
          </a:p>
          <a:p>
            <a:pPr lvl="2"/>
            <a:r>
              <a:rPr lang="en-US" dirty="0" smtClean="0"/>
              <a:t>Curve fit with an analytical expression to speed up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985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and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Dataset:</a:t>
            </a:r>
          </a:p>
          <a:p>
            <a:pPr lvl="1"/>
            <a:r>
              <a:rPr lang="en-US" dirty="0" smtClean="0"/>
              <a:t>2 </a:t>
            </a:r>
            <a:r>
              <a:rPr lang="en-US" dirty="0" smtClean="0"/>
              <a:t>days </a:t>
            </a:r>
            <a:r>
              <a:rPr lang="en-US" dirty="0" smtClean="0"/>
              <a:t>of data, two separate 24 hours worth of data</a:t>
            </a:r>
          </a:p>
          <a:p>
            <a:pPr lvl="1"/>
            <a:r>
              <a:rPr lang="en-US" dirty="0" smtClean="0"/>
              <a:t>26 edge server clusters, with over </a:t>
            </a:r>
            <a:r>
              <a:rPr lang="en-US" dirty="0"/>
              <a:t>300 servers located across the state of </a:t>
            </a:r>
            <a:r>
              <a:rPr lang="en-US" dirty="0" smtClean="0"/>
              <a:t>PA</a:t>
            </a:r>
          </a:p>
          <a:p>
            <a:pPr lvl="1"/>
            <a:r>
              <a:rPr lang="en-US" dirty="0" smtClean="0"/>
              <a:t>More than 4.5 billion requests</a:t>
            </a:r>
          </a:p>
          <a:p>
            <a:r>
              <a:rPr lang="en-US" b="1" dirty="0" smtClean="0"/>
              <a:t>Data preparation:</a:t>
            </a:r>
          </a:p>
          <a:p>
            <a:pPr lvl="1"/>
            <a:r>
              <a:rPr lang="en-US" dirty="0" smtClean="0"/>
              <a:t>Construct popularity distribution per CP</a:t>
            </a:r>
          </a:p>
          <a:p>
            <a:pPr lvl="1"/>
            <a:r>
              <a:rPr lang="en-US" dirty="0" smtClean="0"/>
              <a:t>Fit the cache miss rate vs disk curves </a:t>
            </a:r>
          </a:p>
          <a:p>
            <a:pPr lvl="1"/>
            <a:r>
              <a:rPr lang="en-US" dirty="0" smtClean="0"/>
              <a:t>Latency costs (Time-to-first-byte)</a:t>
            </a:r>
          </a:p>
          <a:p>
            <a:pPr lvl="1"/>
            <a:r>
              <a:rPr lang="en-US" dirty="0" smtClean="0"/>
              <a:t>Per-CP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 </a:t>
            </a:r>
            <a:r>
              <a:rPr lang="en-US" dirty="0" smtClean="0"/>
              <a:t>CPs, on one edge server cluster</a:t>
            </a:r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equests</a:t>
            </a:r>
            <a:r>
              <a:rPr lang="en-US" dirty="0"/>
              <a:t>: </a:t>
            </a:r>
            <a:r>
              <a:rPr lang="ru-RU" dirty="0"/>
              <a:t>4</a:t>
            </a:r>
            <a:r>
              <a:rPr lang="en-US" dirty="0"/>
              <a:t>,</a:t>
            </a:r>
            <a:r>
              <a:rPr lang="ru-RU" dirty="0"/>
              <a:t>457</a:t>
            </a:r>
            <a:r>
              <a:rPr lang="en-US" dirty="0"/>
              <a:t>,</a:t>
            </a:r>
            <a:r>
              <a:rPr lang="ru-RU" dirty="0"/>
              <a:t>590</a:t>
            </a:r>
            <a:endParaRPr lang="en-US" dirty="0"/>
          </a:p>
          <a:p>
            <a:r>
              <a:rPr lang="en-US" dirty="0" smtClean="0"/>
              <a:t>Objects: </a:t>
            </a:r>
            <a:r>
              <a:rPr lang="is-IS" dirty="0" smtClean="0"/>
              <a:t>2,912,005</a:t>
            </a:r>
          </a:p>
          <a:p>
            <a:r>
              <a:rPr lang="is-IS" dirty="0" smtClean="0"/>
              <a:t>Average and median object size: 1MB</a:t>
            </a:r>
            <a:endParaRPr lang="ru-RU" dirty="0"/>
          </a:p>
          <a:p>
            <a:r>
              <a:rPr lang="en-US" dirty="0" smtClean="0"/>
              <a:t>Cache size: 1TB</a:t>
            </a:r>
          </a:p>
          <a:p>
            <a:r>
              <a:rPr lang="en-US" dirty="0" smtClean="0"/>
              <a:t>Popularity distribution of CPs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820119"/>
              </p:ext>
            </p:extLst>
          </p:nvPr>
        </p:nvGraphicFramePr>
        <p:xfrm>
          <a:off x="838200" y="2689397"/>
          <a:ext cx="10820400" cy="163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/>
                <a:gridCol w="3606800"/>
                <a:gridCol w="3606800"/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Cache Miss Rate (cost)</a:t>
                      </a:r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Avg</a:t>
                      </a:r>
                      <a:r>
                        <a:rPr lang="en-US" sz="2800" dirty="0" smtClean="0"/>
                        <a:t> Latency (perf)</a:t>
                      </a:r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6024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Shared LRU cache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22.50%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37.1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2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676158"/>
              </p:ext>
            </p:extLst>
          </p:nvPr>
        </p:nvGraphicFramePr>
        <p:xfrm>
          <a:off x="838200" y="2689397"/>
          <a:ext cx="10820400" cy="163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/>
                <a:gridCol w="3606800"/>
                <a:gridCol w="3606800"/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Cache Miss Rate (cost)</a:t>
                      </a:r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Avg</a:t>
                      </a:r>
                      <a:r>
                        <a:rPr lang="en-US" sz="2800" dirty="0" smtClean="0"/>
                        <a:t> Latency (perf)</a:t>
                      </a:r>
                      <a:endParaRPr lang="en-US" sz="28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6024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Shared LRU cache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22.50%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37.1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smtClean="0"/>
                        <a:t>Partitioned</a:t>
                      </a:r>
                      <a:r>
                        <a:rPr lang="en-US" sz="2800" baseline="0" smtClean="0"/>
                        <a:t> cache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smtClean="0"/>
                        <a:t>22.75%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31.6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5021606"/>
            <a:ext cx="10515600" cy="1300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For a slight increase (0.25%) in the overall cache miss rate (i.e., cost), latency was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reduced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by 14.8%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Distribution Networks (</a:t>
            </a:r>
            <a:r>
              <a:rPr lang="en-US" dirty="0" smtClean="0"/>
              <a:t>CDNs)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48485"/>
            <a:ext cx="57896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CDN: </a:t>
            </a:r>
            <a:r>
              <a:rPr lang="en-US" sz="2400" dirty="0"/>
              <a:t>d</a:t>
            </a:r>
            <a:r>
              <a:rPr lang="en-US" sz="2400" dirty="0" smtClean="0"/>
              <a:t>istributed caching servers</a:t>
            </a:r>
          </a:p>
          <a:p>
            <a:pPr lvl="1"/>
            <a:r>
              <a:rPr lang="en-US" dirty="0" smtClean="0"/>
              <a:t>Akamai, Limelight, </a:t>
            </a:r>
            <a:r>
              <a:rPr lang="en-US" dirty="0" err="1" smtClean="0"/>
              <a:t>CloudFlare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Most web content is served through CDNs</a:t>
            </a:r>
          </a:p>
          <a:p>
            <a:pPr lvl="1"/>
            <a:r>
              <a:rPr lang="en-US" dirty="0" smtClean="0"/>
              <a:t>Akamai served </a:t>
            </a:r>
            <a:r>
              <a:rPr lang="en-US" dirty="0"/>
              <a:t>15-30% of all web traffic </a:t>
            </a:r>
            <a:r>
              <a:rPr lang="en-US" dirty="0" smtClean="0"/>
              <a:t>in 2016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627876" y="-457200"/>
            <a:ext cx="4497323" cy="6679773"/>
            <a:chOff x="7516157" y="1340342"/>
            <a:chExt cx="3668792" cy="5212858"/>
          </a:xfrm>
        </p:grpSpPr>
        <p:sp>
          <p:nvSpPr>
            <p:cNvPr id="72" name="Arc 71"/>
            <p:cNvSpPr/>
            <p:nvPr/>
          </p:nvSpPr>
          <p:spPr>
            <a:xfrm rot="10800000" flipH="1">
              <a:off x="7516157" y="2802496"/>
              <a:ext cx="1019888" cy="3439886"/>
            </a:xfrm>
            <a:prstGeom prst="arc">
              <a:avLst>
                <a:gd name="adj1" fmla="val 16471713"/>
                <a:gd name="adj2" fmla="val 1951665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898648" y="1340342"/>
              <a:ext cx="3286301" cy="5212858"/>
              <a:chOff x="7898648" y="1340342"/>
              <a:chExt cx="3286301" cy="5212858"/>
            </a:xfrm>
          </p:grpSpPr>
          <p:sp>
            <p:nvSpPr>
              <p:cNvPr id="76" name="Arc 75"/>
              <p:cNvSpPr/>
              <p:nvPr/>
            </p:nvSpPr>
            <p:spPr>
              <a:xfrm rot="10800000">
                <a:off x="9144000" y="1360714"/>
                <a:ext cx="1019888" cy="3439886"/>
              </a:xfrm>
              <a:prstGeom prst="arc">
                <a:avLst>
                  <a:gd name="adj1" fmla="val 16674323"/>
                  <a:gd name="adj2" fmla="val 18228043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4" name="Arc 73"/>
              <p:cNvSpPr/>
              <p:nvPr/>
            </p:nvSpPr>
            <p:spPr>
              <a:xfrm rot="10800000" flipH="1">
                <a:off x="7898648" y="1340342"/>
                <a:ext cx="1019888" cy="3439886"/>
              </a:xfrm>
              <a:prstGeom prst="arc">
                <a:avLst>
                  <a:gd name="adj1" fmla="val 16674323"/>
                  <a:gd name="adj2" fmla="val 18228043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7983839" y="2802496"/>
                <a:ext cx="3201110" cy="3750704"/>
                <a:chOff x="7983839" y="2802496"/>
                <a:chExt cx="3201110" cy="3750704"/>
              </a:xfrm>
            </p:grpSpPr>
            <p:cxnSp>
              <p:nvCxnSpPr>
                <p:cNvPr id="38" name="Straight Connector 37"/>
                <p:cNvCxnSpPr>
                  <a:stCxn id="25" idx="2"/>
                </p:cNvCxnSpPr>
                <p:nvPr/>
              </p:nvCxnSpPr>
              <p:spPr>
                <a:xfrm>
                  <a:off x="9018759" y="3857797"/>
                  <a:ext cx="2096" cy="7713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3839" y="6080789"/>
                  <a:ext cx="442167" cy="45720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1559" y="294339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7676" y="6096000"/>
                  <a:ext cx="442167" cy="45720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6654" y="6080789"/>
                  <a:ext cx="442167" cy="457200"/>
                </a:xfrm>
                <a:prstGeom prst="rect">
                  <a:avLst/>
                </a:prstGeom>
              </p:spPr>
            </p:pic>
            <p:sp>
              <p:nvSpPr>
                <p:cNvPr id="28" name="Arc 27"/>
                <p:cNvSpPr/>
                <p:nvPr/>
              </p:nvSpPr>
              <p:spPr>
                <a:xfrm rot="10800000">
                  <a:off x="9472237" y="2802496"/>
                  <a:ext cx="1019888" cy="3439886"/>
                </a:xfrm>
                <a:prstGeom prst="arc">
                  <a:avLst>
                    <a:gd name="adj1" fmla="val 16471713"/>
                    <a:gd name="adj2" fmla="val 19516650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9018759" y="4914807"/>
                  <a:ext cx="16541" cy="124575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2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806700" y="4589565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7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79121" y="4543597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33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17711" y="4457607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>
                <a:xfrm>
                  <a:off x="9845291" y="4392835"/>
                  <a:ext cx="1339658" cy="8564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CDN</a:t>
                  </a:r>
                </a:p>
                <a:p>
                  <a:pPr algn="ctr"/>
                  <a:r>
                    <a:rPr lang="en-US" sz="1600" dirty="0" smtClean="0"/>
                    <a:t>(edge servers)</a:t>
                  </a:r>
                  <a:endParaRPr lang="en-US" sz="1600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9543594" y="3130001"/>
                  <a:ext cx="1156868" cy="72779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Content Provider</a:t>
                  </a:r>
                </a:p>
                <a:p>
                  <a:pPr algn="ctr"/>
                  <a:r>
                    <a:rPr lang="en-US" sz="1600" dirty="0" smtClean="0"/>
                    <a:t>(origin)</a:t>
                  </a:r>
                  <a:endParaRPr lang="en-US" sz="1600" dirty="0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0271308" y="5965889"/>
                  <a:ext cx="913641" cy="53129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Clients</a:t>
                  </a:r>
                  <a:endParaRPr lang="en-US" sz="1600" dirty="0"/>
                </a:p>
              </p:txBody>
            </p:sp>
            <p:sp>
              <p:nvSpPr>
                <p:cNvPr id="69" name="Cloud 68"/>
                <p:cNvSpPr/>
                <p:nvPr/>
              </p:nvSpPr>
              <p:spPr>
                <a:xfrm>
                  <a:off x="8524789" y="3987870"/>
                  <a:ext cx="877069" cy="404964"/>
                </a:xfrm>
                <a:prstGeom prst="cloud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Cloud 69"/>
                <p:cNvSpPr/>
                <p:nvPr/>
              </p:nvSpPr>
              <p:spPr>
                <a:xfrm>
                  <a:off x="8235818" y="5249281"/>
                  <a:ext cx="1474327" cy="631311"/>
                </a:xfrm>
                <a:prstGeom prst="cloud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Performance:</a:t>
                </a:r>
              </a:p>
              <a:p>
                <a:pPr lvl="1"/>
                <a:r>
                  <a:rPr lang="en-US" sz="2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Allocating the amount of disk to each CP, based on (1) popularity laws (2) demand, (3) distance to origin, and (4) overall cache size.</a:t>
                </a:r>
              </a:p>
              <a:p>
                <a:r>
                  <a:rPr lang="en-US" b="1" dirty="0" smtClean="0"/>
                  <a:t>Cost:</a:t>
                </a:r>
              </a:p>
              <a:p>
                <a:pPr marL="685800" lvl="2">
                  <a:spcBef>
                    <a:spcPts val="1000"/>
                  </a:spcBef>
                </a:pPr>
                <a:r>
                  <a:rPr lang="en-US" sz="2800" dirty="0" smtClean="0"/>
                  <a:t>$$ = f(cache misses) 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US" sz="2600" b="1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600" b="1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600" b="1" i="1">
                            <a:latin typeface="Cambria Math" charset="0"/>
                          </a:rPr>
                          <m:t>𝒊</m:t>
                        </m:r>
                        <m:r>
                          <a:rPr lang="en-US" sz="2600" b="1" i="1">
                            <a:latin typeface="Cambria Math" charset="0"/>
                          </a:rPr>
                          <m:t>∈</m:t>
                        </m:r>
                        <m:r>
                          <a:rPr lang="en-US" sz="2600" b="1" i="1">
                            <a:latin typeface="Cambria Math" charset="0"/>
                          </a:rPr>
                          <m:t>𝑪𝑷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600" b="1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sz="2600" b="1" i="1">
                                <a:latin typeface="Cambria Math" charset="0"/>
                              </a:rPr>
                              <m:t>𝒋</m:t>
                            </m:r>
                            <m:r>
                              <a:rPr lang="en-US" sz="2600" b="1" i="1">
                                <a:latin typeface="Cambria Math" charset="0"/>
                              </a:rPr>
                              <m:t>∈</m:t>
                            </m:r>
                            <m:r>
                              <a:rPr lang="en-US" sz="2600" b="1" i="1">
                                <a:latin typeface="Cambria Math" charset="0"/>
                              </a:rPr>
                              <m:t>𝑺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6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𝒊</m:t>
                                </m:r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600" b="1" i="1">
                                <a:latin typeface="Cambria Math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600" b="1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1" i="1" smtClean="0">
                                    <a:latin typeface="Cambria Math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𝒊</m:t>
                                </m:r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600" b="1" i="1">
                                    <a:latin typeface="Cambria Math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sz="2600" b="1" dirty="0" smtClean="0"/>
              </a:p>
              <a:p>
                <a:r>
                  <a:rPr lang="en-US" b="1" dirty="0" smtClean="0"/>
                  <a:t>Fairness:</a:t>
                </a:r>
              </a:p>
              <a:p>
                <a:pPr lvl="1"/>
                <a:r>
                  <a:rPr lang="en-US" sz="2800" dirty="0" smtClean="0"/>
                  <a:t>Lower bound on cache hit rates (possible via curves)</a:t>
                </a:r>
                <a:endParaRPr lang="en-US" sz="2800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𝒎𝒊𝒏</m:t>
                    </m:r>
                    <m:r>
                      <a:rPr lang="en-US" b="1" i="1" smtClean="0">
                        <a:latin typeface="Cambria Math" charset="0"/>
                      </a:rPr>
                      <m:t>_</m:t>
                    </m:r>
                    <m:r>
                      <a:rPr lang="en-US" b="1" i="1" smtClean="0">
                        <a:latin typeface="Cambria Math" charset="0"/>
                      </a:rPr>
                      <m:t>𝒅𝒊𝒔𝒌</m:t>
                    </m:r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≤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𝒅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𝒊</m:t>
                        </m:r>
                        <m:r>
                          <a:rPr lang="en-US" b="1" i="1"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latin typeface="Cambria Math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𝑫𝒊𝒔𝒌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b="1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Characterization of workload</a:t>
            </a:r>
            <a:endParaRPr lang="en-US" dirty="0" smtClean="0"/>
          </a:p>
          <a:p>
            <a:r>
              <a:rPr lang="en-US" sz="2400" dirty="0" smtClean="0"/>
              <a:t>Unified performance model</a:t>
            </a:r>
          </a:p>
          <a:p>
            <a:pPr lvl="1"/>
            <a:r>
              <a:rPr lang="en-US" dirty="0" smtClean="0"/>
              <a:t>Explicitly models the impact of cache misses </a:t>
            </a:r>
          </a:p>
          <a:p>
            <a:pPr lvl="1"/>
            <a:r>
              <a:rPr lang="en-US" dirty="0" smtClean="0"/>
              <a:t>Non-convex, non-linear</a:t>
            </a:r>
          </a:p>
          <a:p>
            <a:r>
              <a:rPr lang="en-US" sz="2400" dirty="0" smtClean="0"/>
              <a:t>Post-mapping disk optimization</a:t>
            </a:r>
          </a:p>
          <a:p>
            <a:pPr lvl="1"/>
            <a:r>
              <a:rPr lang="en-US" dirty="0" smtClean="0"/>
              <a:t>Improve the client-perceived performance </a:t>
            </a:r>
            <a:r>
              <a:rPr lang="en-US" dirty="0" smtClean="0"/>
              <a:t>at a reasonable cost</a:t>
            </a:r>
          </a:p>
          <a:p>
            <a:r>
              <a:rPr lang="en-US" sz="2400" dirty="0"/>
              <a:t>Stability analysis</a:t>
            </a:r>
          </a:p>
          <a:p>
            <a:pPr lvl="1"/>
            <a:r>
              <a:rPr lang="en-US" dirty="0" smtClean="0"/>
              <a:t>Workloads are </a:t>
            </a:r>
            <a:r>
              <a:rPr lang="en-US" dirty="0"/>
              <a:t>stable enough to </a:t>
            </a:r>
            <a:r>
              <a:rPr lang="en-US" dirty="0" smtClean="0"/>
              <a:t>do this weekly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 optimization </a:t>
            </a:r>
          </a:p>
          <a:p>
            <a:r>
              <a:rPr lang="en-US" dirty="0" smtClean="0"/>
              <a:t>Cache re-allocation is expensive</a:t>
            </a:r>
          </a:p>
          <a:p>
            <a:r>
              <a:rPr lang="en-US" dirty="0" smtClean="0"/>
              <a:t>Caching hierarchy is ignored in our simple model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 Diva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Diagnosis of Internet Video </a:t>
            </a:r>
            <a:r>
              <a:rPr lang="en-US" dirty="0" smtClean="0"/>
              <a:t>Anomalies, </a:t>
            </a:r>
            <a:r>
              <a:rPr lang="en-US" dirty="0"/>
              <a:t>i</a:t>
            </a:r>
            <a:r>
              <a:rPr lang="en-US" dirty="0" smtClean="0"/>
              <a:t>n Collaboration with Yahoo!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52400" y="3350708"/>
            <a:ext cx="4226162" cy="3436795"/>
            <a:chOff x="152400" y="3350708"/>
            <a:chExt cx="4226162" cy="3436795"/>
          </a:xfrm>
        </p:grpSpPr>
        <p:sp>
          <p:nvSpPr>
            <p:cNvPr id="77" name="Rectangle 76"/>
            <p:cNvSpPr/>
            <p:nvPr/>
          </p:nvSpPr>
          <p:spPr>
            <a:xfrm>
              <a:off x="3606799" y="3350708"/>
              <a:ext cx="771763" cy="3436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400" y="3480137"/>
              <a:ext cx="2743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b="1" dirty="0"/>
                <a:t>Diagnose e2e performance problems</a:t>
              </a: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345" y="3389616"/>
            <a:ext cx="914400" cy="914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449" y="3389615"/>
            <a:ext cx="914400" cy="914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553" y="3389614"/>
            <a:ext cx="914400" cy="914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657" y="3389613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10" y="5733143"/>
            <a:ext cx="884333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19" y="5733140"/>
            <a:ext cx="884333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96" y="5733143"/>
            <a:ext cx="884333" cy="9144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03061" y="3389613"/>
            <a:ext cx="816057" cy="3205093"/>
            <a:chOff x="2603061" y="3389613"/>
            <a:chExt cx="816057" cy="320509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415741" y="3389613"/>
              <a:ext cx="0" cy="320509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03061" y="4791304"/>
              <a:ext cx="816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Diva </a:t>
              </a:r>
            </a:p>
            <a:p>
              <a:pPr algn="ctr"/>
              <a:r>
                <a:rPr lang="en-US" dirty="0" smtClean="0"/>
                <a:t>(HTTP)</a:t>
              </a:r>
              <a:endParaRPr lang="en-US" dirty="0"/>
            </a:p>
          </p:txBody>
        </p:sp>
      </p:grpSp>
      <p:cxnSp>
        <p:nvCxnSpPr>
          <p:cNvPr id="28" name="Straight Connector 27"/>
          <p:cNvCxnSpPr>
            <a:stCxn id="5" idx="2"/>
            <a:endCxn id="10" idx="0"/>
          </p:cNvCxnSpPr>
          <p:nvPr/>
        </p:nvCxnSpPr>
        <p:spPr>
          <a:xfrm>
            <a:off x="5227649" y="4304015"/>
            <a:ext cx="542314" cy="1429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6" idx="0"/>
            <a:endCxn id="9" idx="0"/>
          </p:cNvCxnSpPr>
          <p:nvPr/>
        </p:nvCxnSpPr>
        <p:spPr>
          <a:xfrm>
            <a:off x="7650539" y="4304013"/>
            <a:ext cx="11047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530" y="4304013"/>
            <a:ext cx="6379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6" y="14148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45" y="1453739"/>
            <a:ext cx="914400" cy="914400"/>
          </a:xfrm>
          <a:prstGeom prst="rect">
            <a:avLst/>
          </a:prstGeom>
        </p:spPr>
      </p:pic>
      <p:cxnSp>
        <p:nvCxnSpPr>
          <p:cNvPr id="39" name="Straight Connector 38"/>
          <p:cNvCxnSpPr>
            <a:stCxn id="38" idx="2"/>
            <a:endCxn id="5" idx="0"/>
          </p:cNvCxnSpPr>
          <p:nvPr/>
        </p:nvCxnSpPr>
        <p:spPr>
          <a:xfrm>
            <a:off x="4894945" y="2368139"/>
            <a:ext cx="332704" cy="1021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2"/>
            <a:endCxn id="7" idx="0"/>
          </p:cNvCxnSpPr>
          <p:nvPr/>
        </p:nvCxnSpPr>
        <p:spPr>
          <a:xfrm>
            <a:off x="6341556" y="2329249"/>
            <a:ext cx="1380301" cy="1060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2"/>
            <a:endCxn id="4" idx="0"/>
          </p:cNvCxnSpPr>
          <p:nvPr/>
        </p:nvCxnSpPr>
        <p:spPr>
          <a:xfrm flipH="1">
            <a:off x="3980545" y="2329249"/>
            <a:ext cx="2361011" cy="1060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34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09444" y="3398944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CDN</a:t>
            </a:r>
          </a:p>
          <a:p>
            <a:pPr algn="ctr"/>
            <a:r>
              <a:rPr lang="en-US" sz="1600" dirty="0" smtClean="0"/>
              <a:t>(edge servers)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9018152" y="1602717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Content Provider</a:t>
            </a:r>
          </a:p>
          <a:p>
            <a:pPr algn="ctr"/>
            <a:r>
              <a:rPr lang="en-US" sz="1600" dirty="0" smtClean="0"/>
              <a:t>(origin)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9009444" y="5943600"/>
            <a:ext cx="9144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7308" r="25305" b="11954"/>
          <a:stretch/>
        </p:blipFill>
        <p:spPr>
          <a:xfrm>
            <a:off x="3681237" y="5961740"/>
            <a:ext cx="365760" cy="37875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540350" y="2580159"/>
            <a:ext cx="5055134" cy="620241"/>
            <a:chOff x="3540350" y="2580159"/>
            <a:chExt cx="5055134" cy="620241"/>
          </a:xfrm>
        </p:grpSpPr>
        <p:sp>
          <p:nvSpPr>
            <p:cNvPr id="34" name="TextBox 33"/>
            <p:cNvSpPr txBox="1"/>
            <p:nvPr/>
          </p:nvSpPr>
          <p:spPr>
            <a:xfrm>
              <a:off x="7538784" y="258015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 (TE)</a:t>
              </a:r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540350" y="3200400"/>
              <a:ext cx="46880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33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/>
              <a:t>makes up </a:t>
            </a:r>
            <a:r>
              <a:rPr lang="en-US" b="1" dirty="0"/>
              <a:t>70% </a:t>
            </a:r>
            <a:r>
              <a:rPr lang="en-US" dirty="0"/>
              <a:t>of the </a:t>
            </a:r>
            <a:r>
              <a:rPr lang="en-US" dirty="0" smtClean="0"/>
              <a:t>traffic </a:t>
            </a:r>
          </a:p>
          <a:p>
            <a:r>
              <a:rPr lang="en-US" dirty="0"/>
              <a:t>First study to measure </a:t>
            </a:r>
            <a:r>
              <a:rPr lang="en-US" b="1" dirty="0"/>
              <a:t>both</a:t>
            </a:r>
            <a:r>
              <a:rPr lang="en-US" dirty="0"/>
              <a:t> sides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3276600"/>
            <a:ext cx="25654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Yahoo’s Video Delivery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3647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Client receives the manifest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 requests for </a:t>
            </a:r>
            <a:r>
              <a:rPr lang="en-US" dirty="0" smtClean="0"/>
              <a:t>chunks</a:t>
            </a:r>
          </a:p>
          <a:p>
            <a:pPr lvl="1"/>
            <a:r>
              <a:rPr lang="en-US" dirty="0" smtClean="0"/>
              <a:t>sharing </a:t>
            </a:r>
            <a:r>
              <a:rPr lang="en-US" dirty="0"/>
              <a:t>a TCP </a:t>
            </a:r>
            <a:r>
              <a:rPr lang="en-US" dirty="0" smtClean="0"/>
              <a:t>connection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CDN servers use Apache Traffic Server (ATS) and LRU policy in </a:t>
            </a:r>
            <a:r>
              <a:rPr lang="en-US" dirty="0" smtClean="0"/>
              <a:t>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Chunks pass client’s download and rendering </a:t>
            </a:r>
            <a:r>
              <a:rPr lang="en-US" dirty="0" smtClean="0"/>
              <a:t>stack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7854" y="6398027"/>
            <a:ext cx="2743200" cy="365125"/>
          </a:xfrm>
        </p:spPr>
        <p:txBody>
          <a:bodyPr/>
          <a:lstStyle/>
          <a:p>
            <a:fld id="{4349D1C0-7BDD-AD4D-A2D1-9C9744438139}" type="slidenum">
              <a:rPr lang="en-US" smtClean="0"/>
              <a:t>36</a:t>
            </a:fld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909886" y="2851942"/>
            <a:ext cx="462518" cy="0"/>
          </a:xfrm>
          <a:prstGeom prst="straightConnector1">
            <a:avLst/>
          </a:prstGeom>
          <a:ln w="19050">
            <a:noFil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91169" y="364328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CDN</a:t>
            </a:r>
            <a:endParaRPr lang="en-US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7591013" y="4391915"/>
            <a:ext cx="1090780" cy="634587"/>
            <a:chOff x="2216761" y="2315412"/>
            <a:chExt cx="1090780" cy="634587"/>
          </a:xfrm>
        </p:grpSpPr>
        <p:sp>
          <p:nvSpPr>
            <p:cNvPr id="38" name="Cloud 37"/>
            <p:cNvSpPr/>
            <p:nvPr/>
          </p:nvSpPr>
          <p:spPr>
            <a:xfrm rot="11243950">
              <a:off x="2216761" y="2315412"/>
              <a:ext cx="1090780" cy="634587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61526" y="2450067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Network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991169" y="5997100"/>
            <a:ext cx="77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Player</a:t>
            </a:r>
            <a:endParaRPr lang="en-US" b="1" dirty="0"/>
          </a:p>
        </p:txBody>
      </p:sp>
      <p:pic>
        <p:nvPicPr>
          <p:cNvPr id="4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0409" y="3275822"/>
            <a:ext cx="914400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01" y="5419255"/>
            <a:ext cx="884333" cy="9144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170465" y="4116826"/>
            <a:ext cx="1602502" cy="1577574"/>
            <a:chOff x="5683602" y="4608394"/>
            <a:chExt cx="1602502" cy="157757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683602" y="4608394"/>
              <a:ext cx="8862" cy="14733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6266338" y="5656156"/>
              <a:ext cx="10197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manifest</a:t>
              </a:r>
              <a:endParaRPr lang="en-US" sz="1600" b="1" dirty="0"/>
            </a:p>
          </p:txBody>
        </p:sp>
        <p:sp>
          <p:nvSpPr>
            <p:cNvPr id="9" name="Vertical Scroll 8"/>
            <p:cNvSpPr/>
            <p:nvPr/>
          </p:nvSpPr>
          <p:spPr>
            <a:xfrm>
              <a:off x="5949554" y="5835543"/>
              <a:ext cx="316784" cy="350425"/>
            </a:xfrm>
            <a:prstGeom prst="verticalScroll">
              <a:avLst/>
            </a:prstGeom>
            <a:solidFill>
              <a:srgbClr val="7030A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676400"/>
            <a:ext cx="914400" cy="9144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825305" y="1992232"/>
            <a:ext cx="99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Backend</a:t>
            </a:r>
            <a:endParaRPr lang="en-US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8170465" y="4065057"/>
            <a:ext cx="1736512" cy="1473366"/>
            <a:chOff x="6084291" y="4684720"/>
            <a:chExt cx="1736512" cy="1473366"/>
          </a:xfrm>
        </p:grpSpPr>
        <p:cxnSp>
          <p:nvCxnSpPr>
            <p:cNvPr id="48" name="Straight Arrow Connector 47"/>
            <p:cNvCxnSpPr/>
            <p:nvPr/>
          </p:nvCxnSpPr>
          <p:spPr>
            <a:xfrm rot="10800000">
              <a:off x="6084291" y="4684720"/>
              <a:ext cx="8862" cy="14733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266338" y="5656156"/>
              <a:ext cx="15544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HTTP requests</a:t>
              </a:r>
              <a:endParaRPr lang="en-US" sz="1600" b="1" dirty="0"/>
            </a:p>
          </p:txBody>
        </p:sp>
      </p:grpSp>
      <p:cxnSp>
        <p:nvCxnSpPr>
          <p:cNvPr id="55" name="Straight Arrow Connector 54"/>
          <p:cNvCxnSpPr>
            <a:stCxn id="44" idx="2"/>
          </p:cNvCxnSpPr>
          <p:nvPr/>
        </p:nvCxnSpPr>
        <p:spPr>
          <a:xfrm>
            <a:off x="8153400" y="2590800"/>
            <a:ext cx="17064" cy="7612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0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Dataset: Yahoo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VoD </a:t>
            </a:r>
            <a:r>
              <a:rPr lang="en-US" b="1" dirty="0" smtClean="0"/>
              <a:t>Dataset:</a:t>
            </a:r>
          </a:p>
          <a:p>
            <a:pPr lvl="1"/>
            <a:r>
              <a:rPr lang="en-US" dirty="0" smtClean="0"/>
              <a:t>Over </a:t>
            </a:r>
            <a:r>
              <a:rPr lang="en-US" dirty="0"/>
              <a:t>18 days, Sept 2015 </a:t>
            </a:r>
            <a:endParaRPr lang="en-US" dirty="0" smtClean="0"/>
          </a:p>
          <a:p>
            <a:pPr lvl="1"/>
            <a:r>
              <a:rPr lang="en-US" dirty="0" smtClean="0"/>
              <a:t>85 </a:t>
            </a:r>
            <a:r>
              <a:rPr lang="en-US" dirty="0"/>
              <a:t>CDN servers across the </a:t>
            </a:r>
            <a:r>
              <a:rPr lang="en-US" dirty="0" smtClean="0"/>
              <a:t>US</a:t>
            </a:r>
          </a:p>
          <a:p>
            <a:pPr lvl="1"/>
            <a:r>
              <a:rPr lang="en-US" dirty="0" smtClean="0"/>
              <a:t>65 </a:t>
            </a:r>
            <a:r>
              <a:rPr lang="en-US" dirty="0"/>
              <a:t>million VoD sessions, 523m chunks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973699"/>
            <a:ext cx="2514600" cy="104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701" y="5638800"/>
            <a:ext cx="2487395" cy="850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831" y="5016793"/>
            <a:ext cx="2420564" cy="9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performance problems that impact </a:t>
            </a:r>
            <a:r>
              <a:rPr lang="en-US" dirty="0" smtClean="0"/>
              <a:t>video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A content provider (e.g., Yahoo) controls “both sides”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75849" y="3366707"/>
            <a:ext cx="3840302" cy="634587"/>
            <a:chOff x="1120104" y="5118733"/>
            <a:chExt cx="3840302" cy="634587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2117689" y="5438270"/>
              <a:ext cx="1846453" cy="111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561625" y="5118733"/>
              <a:ext cx="1090780" cy="634587"/>
              <a:chOff x="2216761" y="2315412"/>
              <a:chExt cx="1090780" cy="634587"/>
            </a:xfrm>
          </p:grpSpPr>
          <p:sp>
            <p:nvSpPr>
              <p:cNvPr id="13" name="Cloud 12"/>
              <p:cNvSpPr/>
              <p:nvPr/>
            </p:nvSpPr>
            <p:spPr>
              <a:xfrm rot="11243950">
                <a:off x="2216761" y="2315412"/>
                <a:ext cx="1090780" cy="634587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61526" y="2450067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Network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964142" y="5185790"/>
              <a:ext cx="996264" cy="50495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CDN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20104" y="5185789"/>
              <a:ext cx="996264" cy="5049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Player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19600" y="2969075"/>
            <a:ext cx="3317766" cy="438694"/>
            <a:chOff x="4419600" y="2969075"/>
            <a:chExt cx="3317766" cy="438694"/>
          </a:xfrm>
        </p:grpSpPr>
        <p:sp>
          <p:nvSpPr>
            <p:cNvPr id="6" name="Smiley Face 5"/>
            <p:cNvSpPr/>
            <p:nvPr/>
          </p:nvSpPr>
          <p:spPr>
            <a:xfrm>
              <a:off x="7298672" y="2969075"/>
              <a:ext cx="438694" cy="438694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419600" y="2969075"/>
              <a:ext cx="438694" cy="438694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4419600" y="2968857"/>
            <a:ext cx="438694" cy="438912"/>
          </a:xfrm>
          <a:prstGeom prst="smileyFace">
            <a:avLst>
              <a:gd name="adj" fmla="val -4653"/>
            </a:avLst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miley Face 35"/>
          <p:cNvSpPr/>
          <p:nvPr/>
        </p:nvSpPr>
        <p:spPr>
          <a:xfrm>
            <a:off x="7298672" y="2968857"/>
            <a:ext cx="438694" cy="438912"/>
          </a:xfrm>
          <a:prstGeom prst="smileyFace">
            <a:avLst>
              <a:gd name="adj" fmla="val -4653"/>
            </a:avLst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End-to-end</a:t>
            </a:r>
            <a:endParaRPr lang="en-US" dirty="0"/>
          </a:p>
          <a:p>
            <a:pPr lvl="1"/>
            <a:r>
              <a:rPr lang="en-US" dirty="0" smtClean="0"/>
              <a:t>Instrumenting </a:t>
            </a:r>
            <a:r>
              <a:rPr lang="en-US" dirty="0"/>
              <a:t>both sides (player, CDN servers) </a:t>
            </a:r>
            <a:endParaRPr lang="en-US" dirty="0" smtClean="0"/>
          </a:p>
          <a:p>
            <a:r>
              <a:rPr lang="en-US" dirty="0" smtClean="0"/>
              <a:t>Per-chunk</a:t>
            </a:r>
            <a:endParaRPr lang="en-US" dirty="0"/>
          </a:p>
          <a:p>
            <a:pPr lvl="1"/>
            <a:r>
              <a:rPr lang="en-US" dirty="0" smtClean="0"/>
              <a:t>Unit </a:t>
            </a:r>
            <a:r>
              <a:rPr lang="en-US" dirty="0"/>
              <a:t>of decision making (e.g., bitrate, cache </a:t>
            </a:r>
            <a:r>
              <a:rPr lang="en-US" dirty="0" smtClean="0"/>
              <a:t>hit/miss)</a:t>
            </a:r>
          </a:p>
          <a:p>
            <a:pPr lvl="1"/>
            <a:r>
              <a:rPr lang="en-US" dirty="0" smtClean="0"/>
              <a:t>Sub-chunk </a:t>
            </a:r>
            <a:r>
              <a:rPr lang="en-US" dirty="0"/>
              <a:t>is too expensive </a:t>
            </a:r>
            <a:endParaRPr lang="en-US" dirty="0" smtClean="0"/>
          </a:p>
          <a:p>
            <a:r>
              <a:rPr lang="en-US" dirty="0" smtClean="0"/>
              <a:t>TCP </a:t>
            </a:r>
            <a:r>
              <a:rPr lang="en-US" dirty="0"/>
              <a:t>statistics </a:t>
            </a:r>
            <a:endParaRPr lang="en-US" dirty="0" smtClean="0"/>
          </a:p>
          <a:p>
            <a:pPr lvl="1"/>
            <a:r>
              <a:rPr lang="en-US" dirty="0" smtClean="0"/>
              <a:t>Sampled </a:t>
            </a:r>
            <a:r>
              <a:rPr lang="en-US" dirty="0"/>
              <a:t>from CDN host’s </a:t>
            </a:r>
            <a:r>
              <a:rPr lang="en-US" dirty="0" smtClean="0"/>
              <a:t>kernel</a:t>
            </a:r>
          </a:p>
          <a:p>
            <a:pPr lvl="1"/>
            <a:r>
              <a:rPr lang="en-US" dirty="0" smtClean="0"/>
              <a:t>Operational </a:t>
            </a:r>
            <a:r>
              <a:rPr lang="en-US" dirty="0"/>
              <a:t>at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CDN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96958"/>
            <a:ext cx="4114800" cy="2912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05" y="396240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dirty="0"/>
              <a:t>Good performance (</a:t>
            </a:r>
            <a:r>
              <a:rPr lang="en-US" sz="2800" dirty="0"/>
              <a:t>for </a:t>
            </a:r>
            <a:r>
              <a:rPr lang="en-US" sz="2800" dirty="0" smtClean="0"/>
              <a:t>clients)</a:t>
            </a:r>
            <a:endParaRPr lang="en-US" dirty="0"/>
          </a:p>
          <a:p>
            <a:pPr marL="914400" lvl="1" indent="-457200">
              <a:buFont typeface="Arial" charset="0"/>
              <a:buChar char="•"/>
            </a:pPr>
            <a:r>
              <a:rPr lang="en-US" sz="2800" dirty="0"/>
              <a:t>Low latency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/>
              <a:t>High </a:t>
            </a:r>
            <a:r>
              <a:rPr lang="en-US" sz="2800" dirty="0"/>
              <a:t>throughput</a:t>
            </a:r>
          </a:p>
        </p:txBody>
      </p:sp>
      <p:sp>
        <p:nvSpPr>
          <p:cNvPr id="6" name="Rectangle 5"/>
          <p:cNvSpPr/>
          <p:nvPr/>
        </p:nvSpPr>
        <p:spPr>
          <a:xfrm>
            <a:off x="6083595" y="396240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/>
              <a:t>Reasonable cost (</a:t>
            </a:r>
            <a:r>
              <a:rPr lang="en-US" sz="2800" dirty="0"/>
              <a:t>for CDN)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800" dirty="0" smtClean="0"/>
              <a:t>Bandwidth 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800" dirty="0" smtClean="0"/>
              <a:t>Disk capacity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94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2949934" y="3733204"/>
            <a:ext cx="4978091" cy="1607090"/>
            <a:chOff x="2949934" y="3733204"/>
            <a:chExt cx="4978091" cy="160709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690077" y="4694821"/>
              <a:ext cx="2304590" cy="45510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949934" y="3733204"/>
              <a:ext cx="4978091" cy="1607090"/>
              <a:chOff x="2949934" y="3733204"/>
              <a:chExt cx="4978091" cy="1607090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3792349" y="3733204"/>
                <a:ext cx="4135676" cy="1586215"/>
              </a:xfrm>
              <a:custGeom>
                <a:avLst/>
                <a:gdLst>
                  <a:gd name="connsiteX0" fmla="*/ 2965621 w 2965621"/>
                  <a:gd name="connsiteY0" fmla="*/ 0 h 1136822"/>
                  <a:gd name="connsiteX1" fmla="*/ 2965621 w 2965621"/>
                  <a:gd name="connsiteY1" fmla="*/ 568411 h 1136822"/>
                  <a:gd name="connsiteX2" fmla="*/ 0 w 2965621"/>
                  <a:gd name="connsiteY2" fmla="*/ 1136822 h 1136822"/>
                  <a:gd name="connsiteX3" fmla="*/ 0 w 2965621"/>
                  <a:gd name="connsiteY3" fmla="*/ 593125 h 1136822"/>
                  <a:gd name="connsiteX4" fmla="*/ 2965621 w 2965621"/>
                  <a:gd name="connsiteY4" fmla="*/ 0 h 113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5621" h="1136822">
                    <a:moveTo>
                      <a:pt x="2965621" y="0"/>
                    </a:moveTo>
                    <a:lnTo>
                      <a:pt x="2965621" y="568411"/>
                    </a:lnTo>
                    <a:lnTo>
                      <a:pt x="0" y="1136822"/>
                    </a:lnTo>
                    <a:lnTo>
                      <a:pt x="0" y="593125"/>
                    </a:lnTo>
                    <a:lnTo>
                      <a:pt x="2965621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>
                <a:off x="7000096" y="4524198"/>
                <a:ext cx="897513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3811669" y="5150394"/>
                <a:ext cx="873082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Left Brace 28"/>
              <p:cNvSpPr/>
              <p:nvPr/>
            </p:nvSpPr>
            <p:spPr>
              <a:xfrm>
                <a:off x="3547767" y="4603058"/>
                <a:ext cx="157866" cy="737236"/>
              </a:xfrm>
              <a:prstGeom prst="leftBrac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49934" y="4690915"/>
                <a:ext cx="707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70C0"/>
                    </a:solidFill>
                  </a:rPr>
                  <a:t>D</a:t>
                </a:r>
                <a:r>
                  <a:rPr lang="en-US" sz="2400" b="1" baseline="-25000" dirty="0">
                    <a:solidFill>
                      <a:srgbClr val="0070C0"/>
                    </a:solidFill>
                  </a:rPr>
                  <a:t>L</a:t>
                </a:r>
                <a:r>
                  <a:rPr lang="en-US" sz="2400" b="1" baseline="-25000" dirty="0" smtClean="0">
                    <a:solidFill>
                      <a:srgbClr val="0070C0"/>
                    </a:solidFill>
                  </a:rPr>
                  <a:t>B</a:t>
                </a:r>
                <a:endParaRPr lang="en-US" sz="2400" b="1" baseline="-25000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e2e Per-chunk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3790503" y="2691809"/>
            <a:ext cx="4129928" cy="3157258"/>
            <a:chOff x="3790503" y="2691809"/>
            <a:chExt cx="4129928" cy="315725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3790503" y="2734111"/>
              <a:ext cx="0" cy="31149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992608" y="2691809"/>
              <a:ext cx="0" cy="31149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920431" y="2734111"/>
              <a:ext cx="0" cy="311495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698050" y="2734111"/>
              <a:ext cx="0" cy="311495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771822" y="2829740"/>
            <a:ext cx="3220784" cy="627518"/>
            <a:chOff x="3771822" y="2829740"/>
            <a:chExt cx="3220784" cy="62751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790503" y="2829740"/>
              <a:ext cx="873082" cy="17241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688016" y="3002154"/>
              <a:ext cx="2304590" cy="45510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71822" y="2998632"/>
              <a:ext cx="774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HTTP Get</a:t>
              </a:r>
              <a:endParaRPr lang="en-US" sz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60834" y="2176476"/>
            <a:ext cx="5349766" cy="475074"/>
            <a:chOff x="3260834" y="2176476"/>
            <a:chExt cx="5349766" cy="475074"/>
          </a:xfrm>
        </p:grpSpPr>
        <p:sp>
          <p:nvSpPr>
            <p:cNvPr id="13" name="TextBox 12"/>
            <p:cNvSpPr txBox="1"/>
            <p:nvPr/>
          </p:nvSpPr>
          <p:spPr>
            <a:xfrm>
              <a:off x="3260834" y="2176477"/>
              <a:ext cx="977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</a:t>
              </a:r>
              <a:r>
                <a:rPr lang="en-US" sz="2400" b="1" dirty="0" smtClean="0"/>
                <a:t>layer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4869" y="2176477"/>
              <a:ext cx="529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OS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39182" y="2189885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CDN</a:t>
              </a:r>
              <a:endParaRPr lang="en-US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74621" y="2176476"/>
              <a:ext cx="1235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Backend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57162" y="2189885"/>
              <a:ext cx="837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WAN</a:t>
              </a:r>
              <a:endParaRPr lang="en-US" sz="2400" b="1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87028" y="2857420"/>
            <a:ext cx="5132403" cy="1847413"/>
            <a:chOff x="2887028" y="2857420"/>
            <a:chExt cx="5132403" cy="1847413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6992606" y="3457258"/>
              <a:ext cx="897513" cy="17241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3787269" y="4377882"/>
              <a:ext cx="873082" cy="17241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670054" y="3922778"/>
              <a:ext cx="2304590" cy="45510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986859" y="3750364"/>
              <a:ext cx="897513" cy="172414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940895" y="3002085"/>
              <a:ext cx="1078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Cache</a:t>
              </a:r>
            </a:p>
            <a:p>
              <a:pPr algn="ctr"/>
              <a:r>
                <a:rPr lang="en-US" sz="1200" dirty="0" smtClean="0"/>
                <a:t> miss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34899" y="3468753"/>
              <a:ext cx="15042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D</a:t>
              </a:r>
              <a:r>
                <a:rPr lang="en-US" sz="2400" b="1" baseline="-25000" dirty="0" smtClean="0">
                  <a:solidFill>
                    <a:srgbClr val="0070C0"/>
                  </a:solidFill>
                </a:rPr>
                <a:t>CDN </a:t>
              </a:r>
              <a:r>
                <a:rPr lang="en-US" sz="2400" b="1" dirty="0" smtClean="0">
                  <a:solidFill>
                    <a:srgbClr val="0070C0"/>
                  </a:solidFill>
                </a:rPr>
                <a:t>+ 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D</a:t>
              </a:r>
              <a:r>
                <a:rPr lang="en-US" sz="2400" b="1" baseline="-25000" dirty="0" smtClean="0">
                  <a:solidFill>
                    <a:srgbClr val="C00000"/>
                  </a:solidFill>
                </a:rPr>
                <a:t>BE</a:t>
              </a:r>
              <a:endParaRPr lang="en-US" sz="24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7" name="Left Brace 26"/>
            <p:cNvSpPr/>
            <p:nvPr/>
          </p:nvSpPr>
          <p:spPr>
            <a:xfrm>
              <a:off x="3496885" y="2857420"/>
              <a:ext cx="240069" cy="1714767"/>
            </a:xfrm>
            <a:prstGeom prst="leftBrac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7028" y="3442063"/>
              <a:ext cx="69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</a:rPr>
                <a:t>D</a:t>
              </a:r>
              <a:r>
                <a:rPr lang="en-US" sz="2400" b="1" baseline="-25000" dirty="0" smtClean="0">
                  <a:solidFill>
                    <a:srgbClr val="0070C0"/>
                  </a:solidFill>
                </a:rPr>
                <a:t>FB</a:t>
              </a:r>
              <a:endParaRPr lang="en-US" sz="2400" b="1" baseline="-25000" dirty="0">
                <a:solidFill>
                  <a:srgbClr val="0070C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55534" y="4243168"/>
              <a:ext cx="1630759" cy="461665"/>
              <a:chOff x="1582456" y="4346718"/>
              <a:chExt cx="1169389" cy="330870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2317110" y="4346718"/>
                <a:ext cx="434735" cy="330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D</a:t>
                </a:r>
                <a:r>
                  <a:rPr lang="en-US" sz="2400" b="1" baseline="-25000" dirty="0" smtClean="0">
                    <a:solidFill>
                      <a:srgbClr val="C00000"/>
                    </a:solidFill>
                  </a:rPr>
                  <a:t>DS</a:t>
                </a:r>
                <a:endParaRPr lang="en-US" sz="24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3" name="Left Brace 32"/>
              <p:cNvSpPr/>
              <p:nvPr/>
            </p:nvSpPr>
            <p:spPr>
              <a:xfrm flipH="1">
                <a:off x="2210273" y="4443793"/>
                <a:ext cx="132299" cy="138341"/>
              </a:xfrm>
              <a:prstGeom prst="leftBrac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582456" y="4574084"/>
                <a:ext cx="606081" cy="13117"/>
              </a:xfrm>
              <a:prstGeom prst="line">
                <a:avLst/>
              </a:prstGeom>
              <a:ln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Left Brace 34"/>
            <p:cNvSpPr/>
            <p:nvPr/>
          </p:nvSpPr>
          <p:spPr>
            <a:xfrm>
              <a:off x="6649216" y="3479703"/>
              <a:ext cx="290322" cy="418493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806043" y="5867400"/>
            <a:ext cx="4690257" cy="1010546"/>
            <a:chOff x="3806043" y="5867400"/>
            <a:chExt cx="4690257" cy="1010546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4238088" y="6420746"/>
              <a:ext cx="3646284" cy="0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3200" y="5867400"/>
              <a:ext cx="914400" cy="9144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043" y="5963546"/>
              <a:ext cx="884333" cy="9144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5899150"/>
              <a:ext cx="914400" cy="9144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0" t="7308" r="25305" b="11954"/>
            <a:stretch/>
          </p:blipFill>
          <p:spPr>
            <a:xfrm>
              <a:off x="3998058" y="6232294"/>
              <a:ext cx="365760" cy="378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0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054411"/>
              </p:ext>
            </p:extLst>
          </p:nvPr>
        </p:nvGraphicFramePr>
        <p:xfrm>
          <a:off x="1676400" y="1418272"/>
          <a:ext cx="8839200" cy="5120640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348353"/>
                <a:gridCol w="7490847"/>
              </a:tblGrid>
              <a:tr h="333894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Findings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894"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CDN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1. Asynchronous disk reads increase server-side delay.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2. Cache misses increase CDN latency by order of magnitude.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3. Persistent cache-miss and slow reads for unpopular videos.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4. Higher server latency even on lightly loaded machines.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894"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1. Persistent delay due to physical distance or enterprise paths.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2. Higher latency variation for users in enterprise networks.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3. Packet losses early in a session have a bigger impact.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4. Bad performance caused more by throughput than latency.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894">
                <a:tc rowSpan="5">
                  <a:txBody>
                    <a:bodyPr/>
                    <a:lstStyle/>
                    <a:p>
                      <a:r>
                        <a:rPr lang="en-US" dirty="0" smtClean="0"/>
                        <a:t>Client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1. Buffering in client download stack can cause re-buffering.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2. First chunk of a session has higher download stack latency.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3. Less popular browsers drop more frames while rendering. 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4. Avoiding frame drops needs min of 1.5 sec/sec download rate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5. Videos at lower bitrates have more dropped frames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9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Server-side Performance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measurement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71800" y="2901474"/>
            <a:ext cx="6400800" cy="2432526"/>
            <a:chOff x="932610" y="269295"/>
            <a:chExt cx="5163390" cy="167924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98220" y="1291556"/>
              <a:ext cx="1032170" cy="0"/>
            </a:xfrm>
            <a:prstGeom prst="straightConnector1">
              <a:avLst/>
            </a:prstGeom>
            <a:ln w="127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2998219" y="1032617"/>
              <a:ext cx="804244" cy="482864"/>
              <a:chOff x="2261526" y="2450067"/>
              <a:chExt cx="1049563" cy="596577"/>
            </a:xfrm>
          </p:grpSpPr>
          <p:sp>
            <p:nvSpPr>
              <p:cNvPr id="12" name="Cloud 11"/>
              <p:cNvSpPr/>
              <p:nvPr/>
            </p:nvSpPr>
            <p:spPr>
              <a:xfrm rot="11243950">
                <a:off x="2558979" y="2493615"/>
                <a:ext cx="752110" cy="553029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61526" y="2450067"/>
                <a:ext cx="194474" cy="393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400" dirty="0" smtClean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030390" y="634572"/>
              <a:ext cx="2065610" cy="131396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Session ID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Chunk ID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Server latency (D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CDN</a:t>
              </a:r>
              <a:r>
                <a:rPr lang="en-US" dirty="0" smtClean="0">
                  <a:solidFill>
                    <a:schemeClr val="tx1"/>
                  </a:solidFill>
                </a:rPr>
                <a:t> 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Backend latency (D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BE</a:t>
              </a:r>
              <a:r>
                <a:rPr lang="en-US" dirty="0" smtClean="0">
                  <a:solidFill>
                    <a:schemeClr val="tx1"/>
                  </a:solidFill>
                </a:rPr>
                <a:t>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Cache hit/miss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32610" y="634572"/>
              <a:ext cx="2065610" cy="131396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Session ID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Chunk ID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Startup time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Re-buffering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Video quality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71249" y="269295"/>
              <a:ext cx="788331" cy="31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Player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60868" y="303254"/>
              <a:ext cx="600261" cy="31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CDN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36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Misses and ATS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668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Cache misses increase server </a:t>
            </a:r>
            <a:r>
              <a:rPr lang="en-US" sz="3200" dirty="0" smtClean="0"/>
              <a:t>latency</a:t>
            </a:r>
          </a:p>
          <a:p>
            <a:pPr lvl="1"/>
            <a:r>
              <a:rPr lang="en-US" sz="2800" b="1" dirty="0" smtClean="0"/>
              <a:t>40X</a:t>
            </a:r>
            <a:r>
              <a:rPr lang="en-US" sz="2800" dirty="0" smtClean="0"/>
              <a:t> </a:t>
            </a:r>
            <a:r>
              <a:rPr lang="en-US" sz="2800" dirty="0"/>
              <a:t>median, </a:t>
            </a:r>
            <a:r>
              <a:rPr lang="en-US" sz="2800" b="1" dirty="0"/>
              <a:t>10X</a:t>
            </a:r>
            <a:r>
              <a:rPr lang="en-US" sz="2800" dirty="0"/>
              <a:t> average </a:t>
            </a:r>
          </a:p>
          <a:p>
            <a:r>
              <a:rPr lang="en-US" sz="3200" dirty="0" smtClean="0"/>
              <a:t>Server </a:t>
            </a:r>
            <a:r>
              <a:rPr lang="en-US" sz="3200" dirty="0"/>
              <a:t>latency can be worse than network </a:t>
            </a:r>
          </a:p>
          <a:p>
            <a:pPr lvl="1"/>
            <a:r>
              <a:rPr lang="en-US" sz="2800" dirty="0" smtClean="0"/>
              <a:t>Caused </a:t>
            </a:r>
            <a:r>
              <a:rPr lang="en-US" sz="2800" dirty="0"/>
              <a:t>by cache misses (</a:t>
            </a:r>
            <a:r>
              <a:rPr lang="en-US" sz="2800" b="1" dirty="0"/>
              <a:t>40% </a:t>
            </a:r>
            <a:r>
              <a:rPr lang="en-US" sz="2800" dirty="0"/>
              <a:t>miss rate) </a:t>
            </a:r>
            <a:endParaRPr lang="en-US" sz="2800" dirty="0" smtClean="0"/>
          </a:p>
          <a:p>
            <a:r>
              <a:rPr lang="en-US" sz="3200" dirty="0" smtClean="0"/>
              <a:t>ATS read timer: retry from memory to disk</a:t>
            </a:r>
          </a:p>
          <a:p>
            <a:r>
              <a:rPr lang="en-US" sz="3200" dirty="0" smtClean="0"/>
              <a:t>Unpopular video titles are most affected in both cases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24200" y="4901046"/>
            <a:ext cx="5943600" cy="1637506"/>
            <a:chOff x="1578830" y="2942104"/>
            <a:chExt cx="4868901" cy="1152864"/>
          </a:xfrm>
        </p:grpSpPr>
        <p:grpSp>
          <p:nvGrpSpPr>
            <p:cNvPr id="6" name="Group 5"/>
            <p:cNvGrpSpPr/>
            <p:nvPr/>
          </p:nvGrpSpPr>
          <p:grpSpPr>
            <a:xfrm>
              <a:off x="2435079" y="2942104"/>
              <a:ext cx="4012652" cy="1152864"/>
              <a:chOff x="2435079" y="2942104"/>
              <a:chExt cx="4012652" cy="115286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561968" y="2942104"/>
                <a:ext cx="2496064" cy="11450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747538" y="3135549"/>
                <a:ext cx="980347" cy="76765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memory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13458" y="3138611"/>
                <a:ext cx="980347" cy="7676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disk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3727885" y="3519377"/>
                <a:ext cx="185572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884562" y="3519377"/>
                <a:ext cx="455933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5180074" y="2949909"/>
                <a:ext cx="1267657" cy="1145059"/>
                <a:chOff x="5264947" y="2946847"/>
                <a:chExt cx="1267657" cy="1145059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5425368" y="3135549"/>
                  <a:ext cx="980347" cy="76765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tx1"/>
                      </a:solidFill>
                    </a:rPr>
                    <a:t>backend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264947" y="2946847"/>
                  <a:ext cx="1267657" cy="114505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>
                <a:off x="2435079" y="3514633"/>
                <a:ext cx="325035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578830" y="3329967"/>
              <a:ext cx="804123" cy="281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request</a:t>
              </a:r>
              <a:endParaRPr lang="en-US" sz="2000" dirty="0"/>
            </a:p>
          </p:txBody>
        </p:sp>
      </p:grpSp>
      <p:sp>
        <p:nvSpPr>
          <p:cNvPr id="17" name="&quot;No&quot; Symbol 16"/>
          <p:cNvSpPr/>
          <p:nvPr/>
        </p:nvSpPr>
        <p:spPr>
          <a:xfrm>
            <a:off x="5629888" y="6188075"/>
            <a:ext cx="533400" cy="533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7221706" y="6188075"/>
            <a:ext cx="533400" cy="533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Challenges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r>
              <a:rPr lang="en-US" sz="2400" dirty="0" smtClean="0"/>
              <a:t>Smoothed </a:t>
            </a:r>
            <a:r>
              <a:rPr lang="en-US" sz="2400" dirty="0"/>
              <a:t>average of RTT: SRTT </a:t>
            </a:r>
          </a:p>
          <a:p>
            <a:r>
              <a:rPr lang="en-US" sz="2400" dirty="0" smtClean="0"/>
              <a:t>Infrequent </a:t>
            </a:r>
            <a:r>
              <a:rPr lang="en-US" sz="2400" dirty="0"/>
              <a:t>network </a:t>
            </a:r>
            <a:r>
              <a:rPr lang="en-US" sz="2400" dirty="0" smtClean="0"/>
              <a:t>snapshots</a:t>
            </a:r>
            <a:endParaRPr lang="en-US" sz="2400" dirty="0"/>
          </a:p>
          <a:p>
            <a:r>
              <a:rPr lang="en-US" sz="2400" dirty="0" smtClean="0"/>
              <a:t>Packet </a:t>
            </a:r>
            <a:r>
              <a:rPr lang="en-US" sz="2400" dirty="0"/>
              <a:t>traces cannot be collected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017" y="1664494"/>
            <a:ext cx="5211965" cy="34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Latency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Persistent </a:t>
            </a:r>
            <a:r>
              <a:rPr lang="en-US" sz="3200" b="1" dirty="0"/>
              <a:t>high latency</a:t>
            </a:r>
            <a:r>
              <a:rPr lang="en-US" sz="3200" b="1" dirty="0" smtClean="0"/>
              <a:t>:</a:t>
            </a:r>
            <a:endParaRPr lang="en-US" sz="3200" dirty="0"/>
          </a:p>
          <a:p>
            <a:pPr lvl="1"/>
            <a:r>
              <a:rPr lang="en-US" sz="2800" dirty="0" smtClean="0"/>
              <a:t>/</a:t>
            </a:r>
            <a:r>
              <a:rPr lang="en-US" sz="2800" dirty="0"/>
              <a:t>24 IP prefixes, recurring in 90th </a:t>
            </a:r>
            <a:r>
              <a:rPr lang="en-US" sz="2800" dirty="0" smtClean="0"/>
              <a:t>percentile</a:t>
            </a:r>
            <a:endParaRPr lang="en-US" sz="2800" dirty="0"/>
          </a:p>
          <a:p>
            <a:pPr lvl="1"/>
            <a:r>
              <a:rPr lang="en-US" sz="2800" b="1" dirty="0" smtClean="0"/>
              <a:t>25</a:t>
            </a:r>
            <a:r>
              <a:rPr lang="en-US" sz="2800" b="1" dirty="0"/>
              <a:t>% </a:t>
            </a:r>
            <a:r>
              <a:rPr lang="en-US" sz="2800" dirty="0"/>
              <a:t>of prefixes are located in the US, with the majority </a:t>
            </a:r>
            <a:r>
              <a:rPr lang="en-US" sz="2800" dirty="0" smtClean="0"/>
              <a:t>close </a:t>
            </a:r>
            <a:r>
              <a:rPr lang="en-US" sz="2800" dirty="0"/>
              <a:t>to CDN nodes </a:t>
            </a:r>
            <a:endParaRPr lang="en-US" sz="2800" dirty="0" smtClean="0"/>
          </a:p>
          <a:p>
            <a:r>
              <a:rPr lang="en-US" sz="3200" b="1" dirty="0" smtClean="0"/>
              <a:t>High </a:t>
            </a:r>
            <a:r>
              <a:rPr lang="en-US" sz="3200" b="1" dirty="0"/>
              <a:t>latency </a:t>
            </a:r>
            <a:r>
              <a:rPr lang="en-US" sz="3200" b="1" dirty="0" smtClean="0"/>
              <a:t>variation:</a:t>
            </a:r>
            <a:endParaRPr lang="en-US" sz="3200" b="1" dirty="0"/>
          </a:p>
          <a:p>
            <a:pPr lvl="1"/>
            <a:r>
              <a:rPr lang="en-US" sz="2800" dirty="0" smtClean="0"/>
              <a:t>Enterprise </a:t>
            </a:r>
            <a:r>
              <a:rPr lang="en-US" sz="2800" dirty="0"/>
              <a:t>networks have higher latency variation 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Earlier </a:t>
            </a:r>
            <a:r>
              <a:rPr lang="en-US" dirty="0"/>
              <a:t>Packet Losses Cause More </a:t>
            </a:r>
            <a:r>
              <a:rPr lang="en-US" dirty="0" smtClean="0"/>
              <a:t>Rebuffering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loss is more common in the first chunk (4.5X) </a:t>
            </a:r>
          </a:p>
          <a:p>
            <a:r>
              <a:rPr lang="en-US" dirty="0" smtClean="0"/>
              <a:t>Packet </a:t>
            </a:r>
            <a:r>
              <a:rPr lang="en-US" dirty="0"/>
              <a:t>loss in the first chunk causes more </a:t>
            </a:r>
            <a:r>
              <a:rPr lang="en-US" dirty="0" smtClean="0"/>
              <a:t>rebuffering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68911"/>
            <a:ext cx="5334000" cy="35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Stack Latency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Cannot </a:t>
            </a:r>
            <a:r>
              <a:rPr lang="en-US" dirty="0"/>
              <a:t>observe download stack latency (D</a:t>
            </a:r>
            <a:r>
              <a:rPr lang="en-US" baseline="-25000" dirty="0"/>
              <a:t>DS</a:t>
            </a:r>
            <a:r>
              <a:rPr lang="en-US" dirty="0"/>
              <a:t> ) </a:t>
            </a:r>
            <a:r>
              <a:rPr lang="en-US" dirty="0" smtClean="0"/>
              <a:t>directly at scale </a:t>
            </a:r>
            <a:endParaRPr lang="en-US" dirty="0"/>
          </a:p>
          <a:p>
            <a:r>
              <a:rPr lang="en-US" dirty="0" smtClean="0"/>
              <a:t>Detecting </a:t>
            </a:r>
            <a:r>
              <a:rPr lang="en-US" dirty="0"/>
              <a:t>“outliers”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</a:t>
            </a:r>
            <a:r>
              <a:rPr lang="en-US" baseline="-25000" dirty="0" smtClean="0"/>
              <a:t>FB</a:t>
            </a:r>
            <a:r>
              <a:rPr lang="en-US" dirty="0" smtClean="0"/>
              <a:t> </a:t>
            </a:r>
            <a:r>
              <a:rPr lang="en-US" dirty="0"/>
              <a:t>&gt;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DFB</a:t>
            </a:r>
            <a:r>
              <a:rPr lang="en-US" dirty="0" smtClean="0"/>
              <a:t> </a:t>
            </a:r>
            <a:r>
              <a:rPr lang="en-US" dirty="0"/>
              <a:t>+2· </a:t>
            </a:r>
            <a:r>
              <a:rPr lang="en-US" dirty="0" smtClean="0"/>
              <a:t>σ</a:t>
            </a:r>
            <a:r>
              <a:rPr lang="en-US" baseline="-25000" dirty="0" smtClean="0"/>
              <a:t>DFB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TP</a:t>
            </a:r>
            <a:r>
              <a:rPr lang="en-US" baseline="-25000" dirty="0" err="1" smtClean="0"/>
              <a:t>inst</a:t>
            </a:r>
            <a:r>
              <a:rPr lang="en-US" dirty="0" smtClean="0"/>
              <a:t> </a:t>
            </a:r>
            <a:r>
              <a:rPr lang="en-US" dirty="0"/>
              <a:t>&gt; μ</a:t>
            </a:r>
            <a:r>
              <a:rPr lang="en-US" baseline="-25000" dirty="0"/>
              <a:t>TPinst</a:t>
            </a:r>
            <a:r>
              <a:rPr lang="en-US" dirty="0"/>
              <a:t> + 2 </a:t>
            </a:r>
            <a:r>
              <a:rPr lang="en-US" dirty="0" smtClean="0"/>
              <a:t>·σ </a:t>
            </a:r>
            <a:r>
              <a:rPr lang="en-US" baseline="-25000" dirty="0" smtClean="0"/>
              <a:t>TPinst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network and server performance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85260" y="2438400"/>
            <a:ext cx="5621480" cy="1245236"/>
            <a:chOff x="1060222" y="2493681"/>
            <a:chExt cx="5621480" cy="1245236"/>
          </a:xfrm>
        </p:grpSpPr>
        <p:sp>
          <p:nvSpPr>
            <p:cNvPr id="6" name="Rectangle 5"/>
            <p:cNvSpPr/>
            <p:nvPr/>
          </p:nvSpPr>
          <p:spPr>
            <a:xfrm>
              <a:off x="2117124" y="2544430"/>
              <a:ext cx="3476368" cy="11944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4751" y="3013986"/>
              <a:ext cx="980347" cy="6241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70671" y="3013986"/>
              <a:ext cx="980347" cy="6271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36590" y="3013987"/>
              <a:ext cx="980347" cy="6241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185098" y="3254292"/>
              <a:ext cx="185572" cy="30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51018" y="3246486"/>
              <a:ext cx="185572" cy="30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701355" y="2870464"/>
              <a:ext cx="980347" cy="767656"/>
            </a:xfrm>
            <a:prstGeom prst="rect">
              <a:avLst/>
            </a:prstGeom>
            <a:solidFill>
              <a:srgbClr val="7030A0">
                <a:alpha val="4117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Player</a:t>
              </a:r>
            </a:p>
            <a:p>
              <a:pPr algn="ctr"/>
              <a:endParaRPr lang="en-US" sz="1600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515783" y="3254292"/>
              <a:ext cx="185572" cy="30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40571" y="3246486"/>
              <a:ext cx="185572" cy="30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060222" y="2870464"/>
              <a:ext cx="980347" cy="767656"/>
            </a:xfrm>
            <a:prstGeom prst="rect">
              <a:avLst/>
            </a:prstGeom>
            <a:solidFill>
              <a:srgbClr val="7030A0">
                <a:alpha val="4117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Network</a:t>
              </a:r>
            </a:p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690" y="3268564"/>
              <a:ext cx="448521" cy="3882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55642" y="2757213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Browser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75295" y="2762361"/>
              <a:ext cx="385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OS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1606" y="2756377"/>
              <a:ext cx="441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NIC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99607" y="2493681"/>
              <a:ext cx="1520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Download </a:t>
              </a:r>
              <a:r>
                <a:rPr lang="en-US" sz="1600" dirty="0" smtClean="0"/>
                <a:t>Stack</a:t>
              </a:r>
              <a:endParaRPr lang="en-US" sz="16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380" y="3251076"/>
              <a:ext cx="448521" cy="38829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026" y="3273980"/>
              <a:ext cx="448521" cy="3882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22" y="3268564"/>
              <a:ext cx="448521" cy="38829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888597" y="4419164"/>
            <a:ext cx="3512808" cy="2128410"/>
            <a:chOff x="2887028" y="2176476"/>
            <a:chExt cx="5564803" cy="3672591"/>
          </a:xfrm>
        </p:grpSpPr>
        <p:grpSp>
          <p:nvGrpSpPr>
            <p:cNvPr id="24" name="Group 23"/>
            <p:cNvGrpSpPr/>
            <p:nvPr/>
          </p:nvGrpSpPr>
          <p:grpSpPr>
            <a:xfrm>
              <a:off x="2949934" y="3733204"/>
              <a:ext cx="4978091" cy="1607090"/>
              <a:chOff x="2949934" y="3733204"/>
              <a:chExt cx="4978091" cy="160709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H="1">
                <a:off x="4690077" y="4694821"/>
                <a:ext cx="2304590" cy="4551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/>
              <p:cNvGrpSpPr/>
              <p:nvPr/>
            </p:nvGrpSpPr>
            <p:grpSpPr>
              <a:xfrm>
                <a:off x="2949934" y="3733204"/>
                <a:ext cx="4978091" cy="1607090"/>
                <a:chOff x="2949934" y="3733204"/>
                <a:chExt cx="4978091" cy="1607090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3792349" y="3733204"/>
                  <a:ext cx="4135676" cy="1586215"/>
                </a:xfrm>
                <a:custGeom>
                  <a:avLst/>
                  <a:gdLst>
                    <a:gd name="connsiteX0" fmla="*/ 2965621 w 2965621"/>
                    <a:gd name="connsiteY0" fmla="*/ 0 h 1136822"/>
                    <a:gd name="connsiteX1" fmla="*/ 2965621 w 2965621"/>
                    <a:gd name="connsiteY1" fmla="*/ 568411 h 1136822"/>
                    <a:gd name="connsiteX2" fmla="*/ 0 w 2965621"/>
                    <a:gd name="connsiteY2" fmla="*/ 1136822 h 1136822"/>
                    <a:gd name="connsiteX3" fmla="*/ 0 w 2965621"/>
                    <a:gd name="connsiteY3" fmla="*/ 593125 h 1136822"/>
                    <a:gd name="connsiteX4" fmla="*/ 2965621 w 2965621"/>
                    <a:gd name="connsiteY4" fmla="*/ 0 h 113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65621" h="1136822">
                      <a:moveTo>
                        <a:pt x="2965621" y="0"/>
                      </a:moveTo>
                      <a:lnTo>
                        <a:pt x="2965621" y="568411"/>
                      </a:lnTo>
                      <a:lnTo>
                        <a:pt x="0" y="1136822"/>
                      </a:lnTo>
                      <a:lnTo>
                        <a:pt x="0" y="593125"/>
                      </a:lnTo>
                      <a:lnTo>
                        <a:pt x="2965621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/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 flipH="1">
                  <a:off x="7000096" y="4524198"/>
                  <a:ext cx="897513" cy="172414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3811669" y="5150394"/>
                  <a:ext cx="873082" cy="172414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Left Brace 29"/>
                <p:cNvSpPr/>
                <p:nvPr/>
              </p:nvSpPr>
              <p:spPr>
                <a:xfrm>
                  <a:off x="3547767" y="4603058"/>
                  <a:ext cx="157866" cy="737236"/>
                </a:xfrm>
                <a:prstGeom prst="leftBrace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949934" y="4690914"/>
                  <a:ext cx="707752" cy="451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 smtClean="0">
                      <a:solidFill>
                        <a:srgbClr val="0070C0"/>
                      </a:solidFill>
                    </a:rPr>
                    <a:t>D</a:t>
                  </a:r>
                  <a:r>
                    <a:rPr lang="en-US" sz="1100" b="1" baseline="-25000" dirty="0">
                      <a:solidFill>
                        <a:srgbClr val="0070C0"/>
                      </a:solidFill>
                    </a:rPr>
                    <a:t>L</a:t>
                  </a:r>
                  <a:r>
                    <a:rPr lang="en-US" sz="1100" b="1" baseline="-25000" dirty="0" smtClean="0">
                      <a:solidFill>
                        <a:srgbClr val="0070C0"/>
                      </a:solidFill>
                    </a:rPr>
                    <a:t>B</a:t>
                  </a:r>
                  <a:endParaRPr lang="en-US" sz="1100" b="1" baseline="-25000" dirty="0">
                    <a:solidFill>
                      <a:srgbClr val="0070C0"/>
                    </a:solidFill>
                  </a:endParaRPr>
                </a:p>
              </p:txBody>
            </p:sp>
          </p:grpSp>
        </p:grpSp>
        <p:grpSp>
          <p:nvGrpSpPr>
            <p:cNvPr id="32" name="Group 31"/>
            <p:cNvGrpSpPr/>
            <p:nvPr/>
          </p:nvGrpSpPr>
          <p:grpSpPr>
            <a:xfrm>
              <a:off x="3790503" y="2691809"/>
              <a:ext cx="4129928" cy="3157258"/>
              <a:chOff x="3790503" y="2691809"/>
              <a:chExt cx="4129928" cy="3157258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3790503" y="2734111"/>
                <a:ext cx="0" cy="31149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992608" y="2691809"/>
                <a:ext cx="0" cy="31149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7920431" y="2734111"/>
                <a:ext cx="0" cy="31149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698050" y="2734111"/>
                <a:ext cx="0" cy="31149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3771822" y="2829740"/>
              <a:ext cx="3220784" cy="627518"/>
              <a:chOff x="3771822" y="2829740"/>
              <a:chExt cx="3220784" cy="627518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3790503" y="2829740"/>
                <a:ext cx="873082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4688016" y="3002154"/>
                <a:ext cx="2304590" cy="4551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3771822" y="2998631"/>
                <a:ext cx="843587" cy="345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 smtClean="0"/>
                  <a:t>HTTP Get</a:t>
                </a:r>
                <a:endParaRPr lang="en-US" sz="700" b="1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260834" y="2176476"/>
              <a:ext cx="5190997" cy="464821"/>
              <a:chOff x="3260834" y="2176476"/>
              <a:chExt cx="5190997" cy="46482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260834" y="2176478"/>
                <a:ext cx="874059" cy="451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P</a:t>
                </a:r>
                <a:r>
                  <a:rPr lang="en-US" sz="1100" b="1" dirty="0" smtClean="0"/>
                  <a:t>layer</a:t>
                </a:r>
                <a:endParaRPr lang="en-US" sz="11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354870" y="2176478"/>
                <a:ext cx="551556" cy="451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OS</a:t>
                </a:r>
                <a:endParaRPr lang="en-US" sz="11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639184" y="2189887"/>
                <a:ext cx="698840" cy="451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CDN</a:t>
                </a:r>
                <a:endParaRPr lang="en-US" sz="11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374621" y="2176476"/>
                <a:ext cx="1077210" cy="451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Backend</a:t>
                </a:r>
                <a:endParaRPr lang="en-US" sz="11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57162" y="2189887"/>
                <a:ext cx="777563" cy="451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/>
                  <a:t>WAN</a:t>
                </a:r>
                <a:endParaRPr lang="en-US" sz="1100" b="1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887028" y="2857420"/>
              <a:ext cx="5132403" cy="1837165"/>
              <a:chOff x="2887028" y="2857420"/>
              <a:chExt cx="5132403" cy="1837165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6992606" y="3457258"/>
                <a:ext cx="897513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3787269" y="4377882"/>
                <a:ext cx="873082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670054" y="3922778"/>
                <a:ext cx="2304590" cy="45510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6986859" y="3750364"/>
                <a:ext cx="897513" cy="17241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6940896" y="3002084"/>
                <a:ext cx="1078535" cy="544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 smtClean="0"/>
                  <a:t>Cache</a:t>
                </a:r>
              </a:p>
              <a:p>
                <a:pPr algn="ctr"/>
                <a:r>
                  <a:rPr lang="en-US" sz="700" b="1" dirty="0" smtClean="0"/>
                  <a:t> miss</a:t>
                </a:r>
                <a:endParaRPr lang="en-US" sz="7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134899" y="3468752"/>
                <a:ext cx="1504282" cy="45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70C0"/>
                    </a:solidFill>
                  </a:rPr>
                  <a:t>D</a:t>
                </a:r>
                <a:r>
                  <a:rPr lang="en-US" sz="1100" b="1" baseline="-25000" dirty="0" smtClean="0">
                    <a:solidFill>
                      <a:srgbClr val="0070C0"/>
                    </a:solidFill>
                  </a:rPr>
                  <a:t>CDN </a:t>
                </a:r>
                <a:r>
                  <a:rPr lang="en-US" sz="1100" b="1" dirty="0" smtClean="0">
                    <a:solidFill>
                      <a:srgbClr val="0070C0"/>
                    </a:solidFill>
                  </a:rPr>
                  <a:t>+ </a:t>
                </a:r>
                <a:r>
                  <a:rPr lang="en-US" sz="1100" b="1" dirty="0" smtClean="0">
                    <a:solidFill>
                      <a:srgbClr val="C00000"/>
                    </a:solidFill>
                  </a:rPr>
                  <a:t>D</a:t>
                </a:r>
                <a:r>
                  <a:rPr lang="en-US" sz="1100" b="1" baseline="-25000" dirty="0" smtClean="0">
                    <a:solidFill>
                      <a:srgbClr val="C00000"/>
                    </a:solidFill>
                  </a:rPr>
                  <a:t>BE</a:t>
                </a:r>
                <a:endParaRPr lang="en-US" sz="1100" b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4" name="Left Brace 53"/>
              <p:cNvSpPr/>
              <p:nvPr/>
            </p:nvSpPr>
            <p:spPr>
              <a:xfrm>
                <a:off x="3496885" y="2857420"/>
                <a:ext cx="240069" cy="1714767"/>
              </a:xfrm>
              <a:prstGeom prst="leftBrac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887028" y="3442064"/>
                <a:ext cx="696320" cy="45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70C0"/>
                    </a:solidFill>
                  </a:rPr>
                  <a:t>D</a:t>
                </a:r>
                <a:r>
                  <a:rPr lang="en-US" sz="1100" b="1" baseline="-25000" dirty="0" smtClean="0">
                    <a:solidFill>
                      <a:srgbClr val="0070C0"/>
                    </a:solidFill>
                  </a:rPr>
                  <a:t>FB</a:t>
                </a:r>
                <a:endParaRPr lang="en-US" sz="1100" b="1" baseline="-25000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855532" y="4243175"/>
                <a:ext cx="1621770" cy="451410"/>
                <a:chOff x="1582456" y="4346718"/>
                <a:chExt cx="1162944" cy="323520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>
                  <a:off x="2317112" y="4346718"/>
                  <a:ext cx="428288" cy="3235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solidFill>
                        <a:srgbClr val="C00000"/>
                      </a:solidFill>
                    </a:rPr>
                    <a:t>D</a:t>
                  </a:r>
                  <a:r>
                    <a:rPr lang="en-US" sz="1100" b="1" baseline="-25000" dirty="0" smtClean="0">
                      <a:solidFill>
                        <a:srgbClr val="C00000"/>
                      </a:solidFill>
                    </a:rPr>
                    <a:t>DS</a:t>
                  </a:r>
                  <a:endParaRPr lang="en-US" sz="1100" b="1" baseline="-25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9" name="Left Brace 58"/>
                <p:cNvSpPr/>
                <p:nvPr/>
              </p:nvSpPr>
              <p:spPr>
                <a:xfrm flipH="1">
                  <a:off x="2210273" y="4443793"/>
                  <a:ext cx="132299" cy="138341"/>
                </a:xfrm>
                <a:prstGeom prst="leftBrac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82456" y="4574084"/>
                  <a:ext cx="606081" cy="13117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Left Brace 56"/>
              <p:cNvSpPr/>
              <p:nvPr/>
            </p:nvSpPr>
            <p:spPr>
              <a:xfrm>
                <a:off x="6649216" y="3479703"/>
                <a:ext cx="290322" cy="418493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92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Stack Latency: Case Study 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94222"/>
            <a:ext cx="4114800" cy="274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2" y="411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Stack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CPU is busy, rendering quality drops (high frame drops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</a:t>
            </a:r>
            <a:r>
              <a:rPr lang="en-US" dirty="0"/>
              <a:t>video tab is not visible, browser drops </a:t>
            </a:r>
            <a:r>
              <a:rPr lang="en-US" dirty="0" smtClean="0"/>
              <a:t>frames</a:t>
            </a:r>
            <a:endParaRPr lang="en-US" dirty="0"/>
          </a:p>
          <a:p>
            <a:r>
              <a:rPr lang="en-US" dirty="0" smtClean="0"/>
              <a:t>Per-chunk </a:t>
            </a:r>
            <a:r>
              <a:rPr lang="en-US" dirty="0"/>
              <a:t>data: vis (is player visible?), dropped </a:t>
            </a:r>
            <a:r>
              <a:rPr lang="en-US" dirty="0" smtClean="0"/>
              <a:t>frames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49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667000" y="1956834"/>
            <a:ext cx="7086600" cy="1776966"/>
            <a:chOff x="860143" y="458371"/>
            <a:chExt cx="5625892" cy="1245236"/>
          </a:xfrm>
        </p:grpSpPr>
        <p:sp>
          <p:nvSpPr>
            <p:cNvPr id="6" name="Rectangle 5"/>
            <p:cNvSpPr/>
            <p:nvPr/>
          </p:nvSpPr>
          <p:spPr>
            <a:xfrm>
              <a:off x="860143" y="835154"/>
              <a:ext cx="980347" cy="767656"/>
            </a:xfrm>
            <a:prstGeom prst="rect">
              <a:avLst/>
            </a:prstGeom>
            <a:solidFill>
              <a:srgbClr val="7030A0">
                <a:alpha val="4117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Player</a:t>
              </a:r>
            </a:p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35781" y="458371"/>
              <a:ext cx="4650254" cy="1245236"/>
              <a:chOff x="2031448" y="2502980"/>
              <a:chExt cx="4650254" cy="124523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117124" y="2553729"/>
                <a:ext cx="3476368" cy="11944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204751" y="3023285"/>
                <a:ext cx="980347" cy="62413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70671" y="3023285"/>
                <a:ext cx="980347" cy="6271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36590" y="3023286"/>
                <a:ext cx="980347" cy="62413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3185098" y="3332071"/>
                <a:ext cx="185572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351018" y="3311091"/>
                <a:ext cx="185572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5701355" y="2879763"/>
                <a:ext cx="980347" cy="767656"/>
              </a:xfrm>
              <a:prstGeom prst="rect">
                <a:avLst/>
              </a:prstGeom>
              <a:solidFill>
                <a:srgbClr val="7030A0">
                  <a:alpha val="4117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Screen</a:t>
                </a:r>
              </a:p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5515783" y="3311091"/>
                <a:ext cx="185572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031448" y="3343803"/>
                <a:ext cx="185572" cy="30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473452" y="3178182"/>
                <a:ext cx="773632" cy="280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Decode</a:t>
                </a:r>
                <a:endParaRPr lang="en-US" sz="2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34486" y="3060746"/>
                <a:ext cx="1159582" cy="452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Demux</a:t>
                </a:r>
              </a:p>
              <a:p>
                <a:pPr algn="ctr"/>
                <a:r>
                  <a:rPr lang="en-US" dirty="0" smtClean="0"/>
                  <a:t>(audio/video)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122027" y="2502980"/>
                <a:ext cx="1475642" cy="496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Rendering Stack</a:t>
                </a:r>
              </a:p>
              <a:p>
                <a:pPr algn="ctr"/>
                <a:r>
                  <a:rPr lang="en-US" sz="2000" dirty="0" smtClean="0"/>
                  <a:t>(CPU or GPU)</a:t>
                </a:r>
                <a:endParaRPr lang="en-US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55498" y="3160264"/>
                <a:ext cx="742530" cy="280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Render</a:t>
                </a:r>
                <a:endParaRPr 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87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Poor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Edge server is too far from </a:t>
            </a:r>
            <a:r>
              <a:rPr lang="en-US" dirty="0" smtClean="0"/>
              <a:t>clients</a:t>
            </a:r>
          </a:p>
          <a:p>
            <a:pPr lvl="1"/>
            <a:r>
              <a:rPr lang="en-US" dirty="0" smtClean="0"/>
              <a:t>Not enough replicas</a:t>
            </a:r>
          </a:p>
          <a:p>
            <a:pPr lvl="1"/>
            <a:r>
              <a:rPr lang="en-US" dirty="0" smtClean="0"/>
              <a:t>Poor mapping</a:t>
            </a:r>
          </a:p>
          <a:p>
            <a:r>
              <a:rPr lang="en-US" dirty="0"/>
              <a:t>Poor edge server performance </a:t>
            </a:r>
          </a:p>
          <a:p>
            <a:r>
              <a:rPr lang="en-US" dirty="0"/>
              <a:t>Network path congestion </a:t>
            </a:r>
          </a:p>
          <a:p>
            <a:r>
              <a:rPr lang="en-US" dirty="0"/>
              <a:t>Client’s bad </a:t>
            </a:r>
            <a:r>
              <a:rPr lang="en-US" dirty="0" smtClean="0"/>
              <a:t>browser or rendering engine</a:t>
            </a:r>
          </a:p>
          <a:p>
            <a:r>
              <a:rPr lang="en-US" dirty="0" smtClean="0"/>
              <a:t>Cache </a:t>
            </a:r>
            <a:r>
              <a:rPr lang="en-US" dirty="0"/>
              <a:t>misses at the edge </a:t>
            </a:r>
            <a:r>
              <a:rPr lang="en-US" dirty="0" smtClean="0"/>
              <a:t>server</a:t>
            </a:r>
            <a:endParaRPr lang="en-US" dirty="0"/>
          </a:p>
          <a:p>
            <a:r>
              <a:rPr lang="en-US" dirty="0" smtClean="0"/>
              <a:t>Edge </a:t>
            </a:r>
            <a:r>
              <a:rPr lang="en-US" dirty="0"/>
              <a:t>server is too far from origin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924800" y="337643"/>
            <a:ext cx="3668792" cy="5212858"/>
            <a:chOff x="7516157" y="1340342"/>
            <a:chExt cx="3668792" cy="5212858"/>
          </a:xfrm>
        </p:grpSpPr>
        <p:sp>
          <p:nvSpPr>
            <p:cNvPr id="6" name="Arc 5"/>
            <p:cNvSpPr/>
            <p:nvPr/>
          </p:nvSpPr>
          <p:spPr>
            <a:xfrm rot="10800000" flipH="1">
              <a:off x="7516157" y="2802496"/>
              <a:ext cx="1019888" cy="3439886"/>
            </a:xfrm>
            <a:prstGeom prst="arc">
              <a:avLst>
                <a:gd name="adj1" fmla="val 16471713"/>
                <a:gd name="adj2" fmla="val 1951665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898648" y="1340342"/>
              <a:ext cx="3286301" cy="5212858"/>
              <a:chOff x="7898648" y="1340342"/>
              <a:chExt cx="3286301" cy="5212858"/>
            </a:xfrm>
          </p:grpSpPr>
          <p:sp>
            <p:nvSpPr>
              <p:cNvPr id="8" name="Arc 7"/>
              <p:cNvSpPr/>
              <p:nvPr/>
            </p:nvSpPr>
            <p:spPr>
              <a:xfrm rot="10800000">
                <a:off x="9144000" y="1360714"/>
                <a:ext cx="1019888" cy="3439886"/>
              </a:xfrm>
              <a:prstGeom prst="arc">
                <a:avLst>
                  <a:gd name="adj1" fmla="val 16674323"/>
                  <a:gd name="adj2" fmla="val 18228043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c 8"/>
              <p:cNvSpPr/>
              <p:nvPr/>
            </p:nvSpPr>
            <p:spPr>
              <a:xfrm rot="10800000" flipH="1">
                <a:off x="7898648" y="1340342"/>
                <a:ext cx="1019888" cy="3439886"/>
              </a:xfrm>
              <a:prstGeom prst="arc">
                <a:avLst>
                  <a:gd name="adj1" fmla="val 16674323"/>
                  <a:gd name="adj2" fmla="val 18228043"/>
                </a:avLst>
              </a:prstGeom>
              <a:ln w="28575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7983839" y="2802496"/>
                <a:ext cx="3201110" cy="3750704"/>
                <a:chOff x="7983839" y="2802496"/>
                <a:chExt cx="3201110" cy="375070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018759" y="3857797"/>
                  <a:ext cx="2096" cy="77132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3839" y="6080789"/>
                  <a:ext cx="442167" cy="4572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1559" y="294339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7676" y="6096000"/>
                  <a:ext cx="442167" cy="4572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6654" y="6080789"/>
                  <a:ext cx="442167" cy="457200"/>
                </a:xfrm>
                <a:prstGeom prst="rect">
                  <a:avLst/>
                </a:prstGeom>
              </p:spPr>
            </p:pic>
            <p:sp>
              <p:nvSpPr>
                <p:cNvPr id="16" name="Arc 15"/>
                <p:cNvSpPr/>
                <p:nvPr/>
              </p:nvSpPr>
              <p:spPr>
                <a:xfrm rot="10800000">
                  <a:off x="9472237" y="2802496"/>
                  <a:ext cx="1019888" cy="3439886"/>
                </a:xfrm>
                <a:prstGeom prst="arc">
                  <a:avLst>
                    <a:gd name="adj1" fmla="val 16471713"/>
                    <a:gd name="adj2" fmla="val 19516650"/>
                  </a:avLst>
                </a:prstGeom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9018759" y="4914807"/>
                  <a:ext cx="16541" cy="124575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806700" y="4589565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19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79121" y="4543597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20" name="Content Placeholder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17711" y="4457607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9845291" y="4392835"/>
                  <a:ext cx="1339658" cy="85644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CDN</a:t>
                  </a:r>
                </a:p>
                <a:p>
                  <a:pPr algn="ctr"/>
                  <a:r>
                    <a:rPr lang="en-US" sz="1600" dirty="0" smtClean="0"/>
                    <a:t>(edge servers)</a:t>
                  </a:r>
                  <a:endParaRPr lang="en-US" sz="1600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9543594" y="3130001"/>
                  <a:ext cx="1156868" cy="72779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Content Provider</a:t>
                  </a:r>
                </a:p>
                <a:p>
                  <a:pPr algn="ctr"/>
                  <a:r>
                    <a:rPr lang="en-US" sz="1600" dirty="0" smtClean="0"/>
                    <a:t>(origin)</a:t>
                  </a:r>
                  <a:endParaRPr lang="en-US" sz="1600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0271308" y="5965889"/>
                  <a:ext cx="913641" cy="53129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Clients</a:t>
                  </a:r>
                  <a:endParaRPr lang="en-US" sz="1600" dirty="0"/>
                </a:p>
              </p:txBody>
            </p:sp>
            <p:sp>
              <p:nvSpPr>
                <p:cNvPr id="24" name="Cloud 23"/>
                <p:cNvSpPr/>
                <p:nvPr/>
              </p:nvSpPr>
              <p:spPr>
                <a:xfrm>
                  <a:off x="8524789" y="3987870"/>
                  <a:ext cx="877069" cy="404964"/>
                </a:xfrm>
                <a:prstGeom prst="cloud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Cloud 24"/>
                <p:cNvSpPr/>
                <p:nvPr/>
              </p:nvSpPr>
              <p:spPr>
                <a:xfrm>
                  <a:off x="8235818" y="5249281"/>
                  <a:ext cx="1474327" cy="631311"/>
                </a:xfrm>
                <a:prstGeom prst="cloud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26" name="Smiley Face 25"/>
          <p:cNvSpPr/>
          <p:nvPr/>
        </p:nvSpPr>
        <p:spPr>
          <a:xfrm>
            <a:off x="9079025" y="5771388"/>
            <a:ext cx="705612" cy="705612"/>
          </a:xfrm>
          <a:prstGeom prst="smileyFace">
            <a:avLst>
              <a:gd name="adj" fmla="val -465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325339" y="4007027"/>
            <a:ext cx="12112" cy="10862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553843" y="4040750"/>
            <a:ext cx="12112" cy="10862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9312904" y="2540723"/>
            <a:ext cx="12112" cy="10862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541408" y="2574446"/>
            <a:ext cx="12112" cy="10862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ultiply 26"/>
          <p:cNvSpPr/>
          <p:nvPr/>
        </p:nvSpPr>
        <p:spPr>
          <a:xfrm>
            <a:off x="9533353" y="3473235"/>
            <a:ext cx="709444" cy="70944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Multiply 32"/>
          <p:cNvSpPr/>
          <p:nvPr/>
        </p:nvSpPr>
        <p:spPr>
          <a:xfrm>
            <a:off x="9495156" y="4948864"/>
            <a:ext cx="709444" cy="70944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Good </a:t>
            </a:r>
            <a:r>
              <a:rPr lang="en-US" sz="4000" dirty="0"/>
              <a:t>Rendering </a:t>
            </a:r>
            <a:r>
              <a:rPr lang="en-US" sz="4000" dirty="0" smtClean="0"/>
              <a:t>Needs 1.5 sec/sec </a:t>
            </a:r>
            <a:r>
              <a:rPr lang="en-US" sz="4000" dirty="0"/>
              <a:t>Download Rate </a:t>
            </a:r>
            <a:endParaRPr lang="en-US" sz="4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De-multiplexing, decoding, and rendering takes time.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416750"/>
            <a:ext cx="5956300" cy="393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29200" y="2416750"/>
            <a:ext cx="0" cy="33617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51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349597"/>
              </p:ext>
            </p:extLst>
          </p:nvPr>
        </p:nvGraphicFramePr>
        <p:xfrm>
          <a:off x="838200" y="1795874"/>
          <a:ext cx="10134600" cy="47107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67300"/>
                <a:gridCol w="5067300"/>
              </a:tblGrid>
              <a:tr h="78512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Problem</a:t>
                      </a:r>
                      <a:endParaRPr lang="en-US" sz="20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Take-away </a:t>
                      </a:r>
                      <a:endParaRPr lang="en-US" sz="2000" dirty="0" smtClean="0">
                        <a:effectLst/>
                      </a:endParaRPr>
                    </a:p>
                    <a:p>
                      <a:endParaRPr lang="en-US" sz="20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9D3"/>
                    </a:solidFill>
                  </a:tcPr>
                </a:tc>
              </a:tr>
              <a:tr h="785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Cache miss persistence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Pre-fetch subsequent chunks 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85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Prefixes with persistent high latency or variation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effectLst/>
                          <a:latin typeface="Calibri" charset="0"/>
                        </a:rPr>
                        <a:t>Adjust ABR algorithm accordingly (more </a:t>
                      </a:r>
                      <a:endParaRPr lang="en-US" sz="2000" dirty="0" smtClean="0">
                        <a:effectLst/>
                      </a:endParaRPr>
                    </a:p>
                    <a:p>
                      <a:r>
                        <a:rPr lang="en-US" sz="2000" dirty="0" smtClean="0">
                          <a:effectLst/>
                          <a:latin typeface="Calibri" charset="0"/>
                        </a:rPr>
                        <a:t>conservative bitrate, increase buffer size) 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5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Packet loss more harmful in first chunk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effectLst/>
                        </a:rPr>
                        <a:t>Pacing,</a:t>
                      </a:r>
                      <a:r>
                        <a:rPr lang="en-US" sz="2000" baseline="0" dirty="0" smtClean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Loss </a:t>
                      </a:r>
                      <a:r>
                        <a:rPr lang="en-US" sz="2000" dirty="0" smtClean="0">
                          <a:effectLst/>
                        </a:rPr>
                        <a:t>rate</a:t>
                      </a:r>
                      <a:r>
                        <a:rPr lang="en-US" sz="2000" baseline="0" dirty="0" smtClean="0">
                          <a:effectLst/>
                        </a:rPr>
                        <a:t> does not necessarily correlate with </a:t>
                      </a:r>
                      <a:r>
                        <a:rPr lang="en-US" sz="2000" baseline="0" dirty="0" err="1" smtClean="0">
                          <a:effectLst/>
                        </a:rPr>
                        <a:t>QoE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5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Download stack latency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effectLst/>
                          <a:latin typeface="Calibri" charset="0"/>
                        </a:rPr>
                        <a:t>Can cause over-shooting or under-shooting by ABR, incorporate server-side TCP metrics 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5125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charset="0"/>
                        </a:rPr>
                        <a:t>Rendering is </a:t>
                      </a: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resource-heavy </a:t>
                      </a:r>
                      <a:endParaRPr lang="en-US" sz="20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effectLst/>
                          <a:latin typeface="Calibri" charset="0"/>
                        </a:rPr>
                        <a:t>Use 1.5 </a:t>
                      </a:r>
                      <a:r>
                        <a:rPr lang="en-US" sz="2000" dirty="0" smtClean="0">
                          <a:effectLst/>
                          <a:latin typeface="CambriaMath" charset="0"/>
                        </a:rPr>
                        <a:t>sec/sec</a:t>
                      </a:r>
                      <a:r>
                        <a:rPr lang="en-US" sz="2000" baseline="0" dirty="0" smtClean="0">
                          <a:effectLst/>
                          <a:latin typeface="CambriaMath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Calibri" charset="0"/>
                        </a:rPr>
                        <a:t>video arrival </a:t>
                      </a:r>
                      <a:endParaRPr lang="en-US" sz="2000" dirty="0" smtClean="0">
                        <a:effectLst/>
                      </a:endParaRPr>
                    </a:p>
                    <a:p>
                      <a:r>
                        <a:rPr lang="en-US" sz="2000" dirty="0" smtClean="0">
                          <a:effectLst/>
                          <a:latin typeface="Calibri" charset="0"/>
                        </a:rPr>
                        <a:t>rate as a rule-of-thumb</a:t>
                      </a:r>
                      <a:endParaRPr lang="en-US" sz="2000" dirty="0" smtClean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7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20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Instrumenting </a:t>
            </a:r>
            <a:r>
              <a:rPr lang="en-US" dirty="0"/>
              <a:t>both </a:t>
            </a:r>
            <a:r>
              <a:rPr lang="en-US" dirty="0" smtClean="0"/>
              <a:t>sides</a:t>
            </a:r>
          </a:p>
          <a:p>
            <a:r>
              <a:rPr lang="en-US" dirty="0" smtClean="0"/>
              <a:t>Uncover </a:t>
            </a:r>
            <a:r>
              <a:rPr lang="en-US" dirty="0"/>
              <a:t>range of problems for the first time </a:t>
            </a:r>
            <a:endParaRPr lang="en-US" dirty="0" smtClean="0"/>
          </a:p>
          <a:p>
            <a:r>
              <a:rPr lang="en-US" dirty="0" smtClean="0"/>
              <a:t>Per-chunk </a:t>
            </a:r>
            <a:r>
              <a:rPr lang="en-US" dirty="0"/>
              <a:t>and per-session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Uncover </a:t>
            </a:r>
            <a:r>
              <a:rPr lang="en-US" dirty="0"/>
              <a:t>“persistent” vs. “transient” problems </a:t>
            </a:r>
            <a:endParaRPr lang="en-US" dirty="0" smtClean="0"/>
          </a:p>
          <a:p>
            <a:r>
              <a:rPr lang="en-US" dirty="0" smtClean="0"/>
              <a:t>Our </a:t>
            </a:r>
            <a:r>
              <a:rPr lang="en-US" dirty="0"/>
              <a:t>findings have been used to enhance performance in </a:t>
            </a:r>
            <a:r>
              <a:rPr lang="en-US" dirty="0" smtClean="0"/>
              <a:t>Yahoo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 snapshots of network statistics</a:t>
            </a:r>
          </a:p>
          <a:p>
            <a:r>
              <a:rPr lang="en-US" dirty="0" smtClean="0"/>
              <a:t>Indirect measurement of network</a:t>
            </a:r>
          </a:p>
          <a:p>
            <a:r>
              <a:rPr lang="en-US" dirty="0" smtClean="0"/>
              <a:t>Averaged statistics (e.g., SRTT) instead of individual samples</a:t>
            </a:r>
          </a:p>
          <a:p>
            <a:r>
              <a:rPr lang="en-US" dirty="0" smtClean="0"/>
              <a:t>No access to the client’s download stack (inference)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3: Dapper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Dataplane Performance Diagnosis of TCP Connections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7264657" y="4304013"/>
            <a:ext cx="5162103" cy="1572167"/>
            <a:chOff x="7264657" y="4304013"/>
            <a:chExt cx="5162103" cy="1572167"/>
          </a:xfrm>
        </p:grpSpPr>
        <p:sp>
          <p:nvSpPr>
            <p:cNvPr id="76" name="Rectangle 75"/>
            <p:cNvSpPr/>
            <p:nvPr/>
          </p:nvSpPr>
          <p:spPr>
            <a:xfrm>
              <a:off x="7264657" y="4304013"/>
              <a:ext cx="771763" cy="1511999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83560" y="4552741"/>
              <a:ext cx="2743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b="1" dirty="0"/>
                <a:t>Diagnose </a:t>
              </a:r>
              <a:r>
                <a:rPr lang="en-US" sz="2000" b="1" dirty="0" smtClean="0"/>
                <a:t>TCP </a:t>
              </a:r>
              <a:r>
                <a:rPr lang="en-US" sz="2000" b="1" dirty="0"/>
                <a:t>connection problems efficiently</a:t>
              </a: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345" y="3389616"/>
            <a:ext cx="914400" cy="914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449" y="3389615"/>
            <a:ext cx="914400" cy="914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553" y="3389614"/>
            <a:ext cx="914400" cy="914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657" y="3389613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10" y="5733143"/>
            <a:ext cx="884333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19" y="5733140"/>
            <a:ext cx="884333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96" y="5733143"/>
            <a:ext cx="884333" cy="9144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03061" y="3389613"/>
            <a:ext cx="816057" cy="3205093"/>
            <a:chOff x="2603061" y="3389613"/>
            <a:chExt cx="816057" cy="320509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415741" y="3389613"/>
              <a:ext cx="0" cy="320509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03061" y="4791304"/>
              <a:ext cx="816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Diva</a:t>
              </a:r>
            </a:p>
            <a:p>
              <a:pPr algn="ctr"/>
              <a:r>
                <a:rPr lang="en-US" dirty="0" smtClean="0"/>
                <a:t>(HTTP)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53909" y="4304013"/>
            <a:ext cx="1084875" cy="1472269"/>
            <a:chOff x="6453909" y="4304013"/>
            <a:chExt cx="1084875" cy="147226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505399" y="4304013"/>
              <a:ext cx="33385" cy="147226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453909" y="4840982"/>
              <a:ext cx="9300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Dapper </a:t>
              </a:r>
            </a:p>
            <a:p>
              <a:pPr algn="ctr"/>
              <a:r>
                <a:rPr lang="en-US" dirty="0" smtClean="0"/>
                <a:t>(TCP)</a:t>
              </a:r>
              <a:endParaRPr lang="en-US" dirty="0"/>
            </a:p>
          </p:txBody>
        </p:sp>
      </p:grpSp>
      <p:cxnSp>
        <p:nvCxnSpPr>
          <p:cNvPr id="28" name="Straight Connector 27"/>
          <p:cNvCxnSpPr>
            <a:stCxn id="5" idx="2"/>
            <a:endCxn id="10" idx="0"/>
          </p:cNvCxnSpPr>
          <p:nvPr/>
        </p:nvCxnSpPr>
        <p:spPr>
          <a:xfrm>
            <a:off x="5227649" y="4304015"/>
            <a:ext cx="542314" cy="1429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6" idx="0"/>
            <a:endCxn id="9" idx="0"/>
          </p:cNvCxnSpPr>
          <p:nvPr/>
        </p:nvCxnSpPr>
        <p:spPr>
          <a:xfrm>
            <a:off x="7650539" y="4304013"/>
            <a:ext cx="11047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530" y="4304013"/>
            <a:ext cx="6379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6" y="14148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45" y="1453739"/>
            <a:ext cx="914400" cy="914400"/>
          </a:xfrm>
          <a:prstGeom prst="rect">
            <a:avLst/>
          </a:prstGeom>
        </p:spPr>
      </p:pic>
      <p:cxnSp>
        <p:nvCxnSpPr>
          <p:cNvPr id="39" name="Straight Connector 38"/>
          <p:cNvCxnSpPr>
            <a:stCxn id="38" idx="2"/>
            <a:endCxn id="5" idx="0"/>
          </p:cNvCxnSpPr>
          <p:nvPr/>
        </p:nvCxnSpPr>
        <p:spPr>
          <a:xfrm>
            <a:off x="4894945" y="2368139"/>
            <a:ext cx="332704" cy="1021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2"/>
            <a:endCxn id="7" idx="0"/>
          </p:cNvCxnSpPr>
          <p:nvPr/>
        </p:nvCxnSpPr>
        <p:spPr>
          <a:xfrm>
            <a:off x="6341556" y="2329249"/>
            <a:ext cx="1380301" cy="1060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2"/>
            <a:endCxn id="4" idx="0"/>
          </p:cNvCxnSpPr>
          <p:nvPr/>
        </p:nvCxnSpPr>
        <p:spPr>
          <a:xfrm flipH="1">
            <a:off x="3980545" y="2329249"/>
            <a:ext cx="2361011" cy="1060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540350" y="2580159"/>
            <a:ext cx="5055134" cy="620241"/>
            <a:chOff x="3540350" y="2580159"/>
            <a:chExt cx="5055134" cy="620241"/>
          </a:xfrm>
        </p:grpSpPr>
        <p:sp>
          <p:nvSpPr>
            <p:cNvPr id="23" name="TextBox 22"/>
            <p:cNvSpPr txBox="1"/>
            <p:nvPr/>
          </p:nvSpPr>
          <p:spPr>
            <a:xfrm>
              <a:off x="7538784" y="258015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 (TE)</a:t>
              </a:r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540350" y="3200400"/>
              <a:ext cx="46880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55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09444" y="3398944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CDN</a:t>
            </a:r>
          </a:p>
          <a:p>
            <a:pPr algn="ctr"/>
            <a:r>
              <a:rPr lang="en-US" sz="1600" dirty="0" smtClean="0"/>
              <a:t>(edge servers)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9018152" y="1602717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Content Provider</a:t>
            </a:r>
          </a:p>
          <a:p>
            <a:pPr algn="ctr"/>
            <a:r>
              <a:rPr lang="en-US" sz="1600" dirty="0" smtClean="0"/>
              <a:t>(origin)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9009444" y="5943600"/>
            <a:ext cx="9144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Clients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7308" r="25305" b="11954"/>
          <a:stretch/>
        </p:blipFill>
        <p:spPr>
          <a:xfrm>
            <a:off x="3681237" y="5961740"/>
            <a:ext cx="365760" cy="3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Efficient TCP 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Collecting TCP logs at end-hosts:</a:t>
            </a:r>
          </a:p>
          <a:p>
            <a:pPr lvl="1"/>
            <a:r>
              <a:rPr lang="en-US" dirty="0" smtClean="0"/>
              <a:t>Patching kernels (e.g., Web10G)</a:t>
            </a:r>
          </a:p>
          <a:p>
            <a:pPr lvl="1"/>
            <a:r>
              <a:rPr lang="en-US" dirty="0" smtClean="0"/>
              <a:t>Frequently snapshotting TCP metrics from the kernel (e.g., tcp_info)</a:t>
            </a:r>
          </a:p>
          <a:p>
            <a:r>
              <a:rPr lang="en-US" dirty="0" smtClean="0"/>
              <a:t>Insufficient Information</a:t>
            </a:r>
          </a:p>
          <a:p>
            <a:pPr lvl="1"/>
            <a:r>
              <a:rPr lang="en-US" dirty="0" smtClean="0"/>
              <a:t>Lack of flexibility (e.g., SRTT instead of individual RTT samples)</a:t>
            </a:r>
          </a:p>
          <a:p>
            <a:pPr lvl="1"/>
            <a:r>
              <a:rPr lang="en-US" dirty="0" smtClean="0"/>
              <a:t>Practicality (not enough for performance diagnosis)</a:t>
            </a:r>
            <a:endParaRPr lang="en-US" dirty="0"/>
          </a:p>
          <a:p>
            <a:r>
              <a:rPr lang="en-US" dirty="0" smtClean="0"/>
              <a:t>Overhead</a:t>
            </a:r>
          </a:p>
          <a:p>
            <a:pPr lvl="1"/>
            <a:r>
              <a:rPr lang="en-US" dirty="0" smtClean="0"/>
              <a:t>Monitoring consumes the resources and slows down the servers</a:t>
            </a:r>
          </a:p>
          <a:p>
            <a:pPr lvl="1"/>
            <a:r>
              <a:rPr lang="en-US" dirty="0" smtClean="0"/>
              <a:t>Snapshots takes a lot of storage</a:t>
            </a:r>
          </a:p>
          <a:p>
            <a:pPr lvl="1"/>
            <a:r>
              <a:rPr lang="en-US" dirty="0" smtClean="0"/>
              <a:t>Can only monitor a few connections, or at low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8366579" y="3209673"/>
            <a:ext cx="0" cy="86450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667750" y="3209673"/>
            <a:ext cx="0" cy="105421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90950" y="3258751"/>
            <a:ext cx="0" cy="10667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078514" y="3203525"/>
            <a:ext cx="0" cy="87065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920698" y="2196676"/>
            <a:ext cx="1598856" cy="1613610"/>
            <a:chOff x="7914976" y="1164016"/>
            <a:chExt cx="5055752" cy="5227646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976" y="1164016"/>
              <a:ext cx="5055752" cy="5227646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8669142" y="2358894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App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669142" y="392746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800063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33213" y="2241038"/>
            <a:ext cx="1393790" cy="1493165"/>
            <a:chOff x="3657599" y="1029661"/>
            <a:chExt cx="4953000" cy="4953000"/>
          </a:xfrm>
        </p:grpSpPr>
        <p:pic>
          <p:nvPicPr>
            <p:cNvPr id="52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App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Poor TCP Performance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07876"/>
            <a:ext cx="10515600" cy="1693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Identifying the faulty component is the most </a:t>
            </a:r>
            <a:r>
              <a:rPr lang="en-US" sz="2400" dirty="0"/>
              <a:t>time-consuming and expensive part </a:t>
            </a:r>
            <a:endParaRPr lang="en-US" sz="2400" dirty="0" smtClean="0"/>
          </a:p>
          <a:p>
            <a:r>
              <a:rPr lang="en-US" sz="2400" b="1" dirty="0" smtClean="0"/>
              <a:t>Our </a:t>
            </a:r>
            <a:r>
              <a:rPr lang="en-US" sz="2400" b="1" dirty="0"/>
              <a:t>goal: </a:t>
            </a:r>
            <a:r>
              <a:rPr lang="en-US" sz="2400" dirty="0"/>
              <a:t>quickly pinpoint the component </a:t>
            </a:r>
            <a:r>
              <a:rPr lang="en-US" sz="2400" dirty="0" smtClean="0"/>
              <a:t>impairing TCP performance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42" y="3830237"/>
            <a:ext cx="477499" cy="262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74" y="3878799"/>
            <a:ext cx="477499" cy="262062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H="1">
            <a:off x="3790950" y="4263887"/>
            <a:ext cx="4890408" cy="1"/>
          </a:xfrm>
          <a:prstGeom prst="line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078514" y="4067832"/>
            <a:ext cx="4301671" cy="0"/>
          </a:xfrm>
          <a:prstGeom prst="line">
            <a:avLst/>
          </a:prstGeom>
          <a:ln w="28575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/>
          <p:cNvSpPr/>
          <p:nvPr/>
        </p:nvSpPr>
        <p:spPr>
          <a:xfrm>
            <a:off x="5172750" y="3813718"/>
            <a:ext cx="2113200" cy="758282"/>
          </a:xfrm>
          <a:prstGeom prst="clou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Callout 54"/>
          <p:cNvSpPr/>
          <p:nvPr/>
        </p:nvSpPr>
        <p:spPr>
          <a:xfrm>
            <a:off x="4374731" y="1584845"/>
            <a:ext cx="1588623" cy="820101"/>
          </a:xfrm>
          <a:prstGeom prst="wedgeEllipseCallout">
            <a:avLst>
              <a:gd name="adj1" fmla="val -80462"/>
              <a:gd name="adj2" fmla="val 9877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Not backlogged!</a:t>
            </a:r>
          </a:p>
        </p:txBody>
      </p:sp>
      <p:sp>
        <p:nvSpPr>
          <p:cNvPr id="56" name="Oval Callout 55"/>
          <p:cNvSpPr/>
          <p:nvPr/>
        </p:nvSpPr>
        <p:spPr>
          <a:xfrm>
            <a:off x="4239061" y="2819413"/>
            <a:ext cx="1314120" cy="848970"/>
          </a:xfrm>
          <a:prstGeom prst="wedgeEllipseCallout">
            <a:avLst>
              <a:gd name="adj1" fmla="val -69202"/>
              <a:gd name="adj2" fmla="val 1763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Send buffer too small</a:t>
            </a:r>
          </a:p>
        </p:txBody>
      </p:sp>
      <p:sp>
        <p:nvSpPr>
          <p:cNvPr id="57" name="Oval Callout 56"/>
          <p:cNvSpPr/>
          <p:nvPr/>
        </p:nvSpPr>
        <p:spPr>
          <a:xfrm>
            <a:off x="6572829" y="4481407"/>
            <a:ext cx="1602377" cy="883293"/>
          </a:xfrm>
          <a:prstGeom prst="wedgeEllipseCallout">
            <a:avLst>
              <a:gd name="adj1" fmla="val -67598"/>
              <a:gd name="adj2" fmla="val -8473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High RTT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High Loss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Low BW</a:t>
            </a:r>
          </a:p>
        </p:txBody>
      </p:sp>
      <p:sp>
        <p:nvSpPr>
          <p:cNvPr id="58" name="Oval Callout 57"/>
          <p:cNvSpPr/>
          <p:nvPr/>
        </p:nvSpPr>
        <p:spPr>
          <a:xfrm>
            <a:off x="6446248" y="2743498"/>
            <a:ext cx="1602377" cy="883293"/>
          </a:xfrm>
          <a:prstGeom prst="wedgeEllipseCallout">
            <a:avLst>
              <a:gd name="adj1" fmla="val 66781"/>
              <a:gd name="adj2" fmla="val 592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Receive buffer is full</a:t>
            </a:r>
          </a:p>
        </p:txBody>
      </p:sp>
      <p:sp>
        <p:nvSpPr>
          <p:cNvPr id="59" name="Oval Callout 58"/>
          <p:cNvSpPr/>
          <p:nvPr/>
        </p:nvSpPr>
        <p:spPr>
          <a:xfrm>
            <a:off x="6638562" y="1772753"/>
            <a:ext cx="1602377" cy="883293"/>
          </a:xfrm>
          <a:prstGeom prst="wedgeEllipseCallout">
            <a:avLst>
              <a:gd name="adj1" fmla="val 51700"/>
              <a:gd name="adj2" fmla="val 6664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Delayed 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57</a:t>
            </a:fld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>
            <a:off x="1159344" y="1564555"/>
            <a:ext cx="2106730" cy="1224995"/>
          </a:xfrm>
          <a:prstGeom prst="wedgeEllipseCallout">
            <a:avLst>
              <a:gd name="adj1" fmla="val 59856"/>
              <a:gd name="adj2" fmla="val 6311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Segment size, MSS,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App reaction time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4475437" y="4608111"/>
            <a:ext cx="1934779" cy="773998"/>
          </a:xfrm>
          <a:prstGeom prst="wedgeEllipseCallout">
            <a:avLst>
              <a:gd name="adj1" fmla="val 42355"/>
              <a:gd name="adj2" fmla="val -11025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Congestion window, 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RTT, loss</a:t>
            </a:r>
          </a:p>
        </p:txBody>
      </p:sp>
      <p:sp>
        <p:nvSpPr>
          <p:cNvPr id="29" name="Oval Callout 28"/>
          <p:cNvSpPr/>
          <p:nvPr/>
        </p:nvSpPr>
        <p:spPr>
          <a:xfrm>
            <a:off x="9641066" y="2278156"/>
            <a:ext cx="1934779" cy="773998"/>
          </a:xfrm>
          <a:prstGeom prst="wedgeEllipseCallout">
            <a:avLst>
              <a:gd name="adj1" fmla="val -101992"/>
              <a:gd name="adj2" fmla="val 4853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Receive window, delayed ACK</a:t>
            </a:r>
          </a:p>
        </p:txBody>
      </p:sp>
    </p:spTree>
    <p:extLst>
      <p:ext uri="{BB962C8B-B14F-4D97-AF65-F5344CB8AC3E}">
        <p14:creationId xmlns:p14="http://schemas.microsoft.com/office/powerpoint/2010/main" val="16700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26" grpId="0" animBg="1"/>
      <p:bldP spid="27" grpId="0" animBg="1"/>
      <p:bldP spid="2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Performance Monitoring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6" r="1" b="21155"/>
          <a:stretch/>
        </p:blipFill>
        <p:spPr>
          <a:xfrm>
            <a:off x="6096000" y="1666767"/>
            <a:ext cx="2994100" cy="212799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267080" y="2008378"/>
            <a:ext cx="2924919" cy="2091674"/>
          </a:xfrm>
          <a:prstGeom prst="wedgeEllipseCallout">
            <a:avLst>
              <a:gd name="adj1" fmla="val -71868"/>
              <a:gd name="adj2" fmla="val -492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No visibility into e2e metrics,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Not owned by CDN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815274" y="4621525"/>
            <a:ext cx="3605430" cy="2091674"/>
          </a:xfrm>
          <a:prstGeom prst="wedgeEllipseCallout">
            <a:avLst>
              <a:gd name="adj1" fmla="val -15988"/>
              <a:gd name="adj2" fmla="val -6603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Efficient monitoring in hardware at linerate,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Sees both directions,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No need to poll metrics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pPr marL="0" lvl="1" algn="ctr"/>
            <a:r>
              <a:rPr lang="en-US" dirty="0" smtClean="0">
                <a:solidFill>
                  <a:schemeClr val="tx1"/>
                </a:solidFill>
              </a:rPr>
              <a:t>Immediately actionable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58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29080" y="1828800"/>
            <a:ext cx="2666920" cy="1965960"/>
          </a:xfrm>
          <a:prstGeom prst="rect">
            <a:avLst/>
          </a:prstGeom>
          <a:solidFill>
            <a:srgbClr val="FFD57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26498" y="2333218"/>
            <a:ext cx="738625" cy="1026525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11750" y="1680213"/>
            <a:ext cx="0" cy="223641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Callout 5"/>
          <p:cNvSpPr/>
          <p:nvPr/>
        </p:nvSpPr>
        <p:spPr>
          <a:xfrm>
            <a:off x="457199" y="3016244"/>
            <a:ext cx="2344994" cy="1686693"/>
          </a:xfrm>
          <a:prstGeom prst="wedgeEllipseCallout">
            <a:avLst>
              <a:gd name="adj1" fmla="val 80367"/>
              <a:gd name="adj2" fmla="val -5495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Infrequent network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napshots,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Packets cannot be collected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83" y="2522120"/>
            <a:ext cx="808317" cy="6102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08060" y="4003785"/>
            <a:ext cx="139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Application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5247" y="3881651"/>
            <a:ext cx="69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Edge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43531" y="3970082"/>
            <a:ext cx="67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7804" y="196388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NIC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94407" y="1897670"/>
            <a:ext cx="81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Edge</a:t>
            </a:r>
          </a:p>
          <a:p>
            <a:pPr algn="ctr"/>
            <a:r>
              <a:rPr lang="en-US" b="1" dirty="0" smtClean="0"/>
              <a:t>Switch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15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Diagnosis at the “Edge”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Single pass on packets (replay is not possible)</a:t>
            </a:r>
          </a:p>
          <a:p>
            <a:r>
              <a:rPr lang="en-US" sz="2400" dirty="0" smtClean="0"/>
              <a:t>Support different TCP variants and configurations</a:t>
            </a:r>
          </a:p>
          <a:p>
            <a:r>
              <a:rPr lang="en-US" sz="2400" dirty="0" smtClean="0"/>
              <a:t>Need bi-directional monitoring</a:t>
            </a:r>
          </a:p>
          <a:p>
            <a:r>
              <a:rPr lang="en-US" sz="2400" dirty="0" smtClean="0"/>
              <a:t>Low overhead (state and operations on switch)</a:t>
            </a:r>
          </a:p>
          <a:p>
            <a:r>
              <a:rPr lang="en-US" sz="2400" dirty="0" smtClean="0"/>
              <a:t>Only one 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59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66708" y="5206824"/>
            <a:ext cx="5077614" cy="1371650"/>
            <a:chOff x="2944352" y="5349825"/>
            <a:chExt cx="5077614" cy="13716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352" y="5963932"/>
              <a:ext cx="769019" cy="422054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121126" y="5349825"/>
              <a:ext cx="4900840" cy="1371650"/>
              <a:chOff x="3639004" y="3111450"/>
              <a:chExt cx="4900840" cy="137165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639004" y="3111450"/>
                <a:ext cx="0" cy="106671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937000" y="3114625"/>
                <a:ext cx="0" cy="87065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3649436" y="4174987"/>
                <a:ext cx="4890408" cy="1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937000" y="3978932"/>
                <a:ext cx="430167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loud 21"/>
              <p:cNvSpPr/>
              <p:nvPr/>
            </p:nvSpPr>
            <p:spPr>
              <a:xfrm>
                <a:off x="5031236" y="3724818"/>
                <a:ext cx="2113200" cy="758282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80" y="5513764"/>
            <a:ext cx="451582" cy="451582"/>
          </a:xfrm>
          <a:prstGeom prst="rect">
            <a:avLst/>
          </a:prstGeom>
        </p:spPr>
      </p:pic>
      <p:sp>
        <p:nvSpPr>
          <p:cNvPr id="26" name="Left-Right Arrow 25"/>
          <p:cNvSpPr/>
          <p:nvPr/>
        </p:nvSpPr>
        <p:spPr>
          <a:xfrm rot="5400000">
            <a:off x="2062480" y="5741542"/>
            <a:ext cx="825214" cy="26046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&quot;No&quot; Symbol 26"/>
          <p:cNvSpPr/>
          <p:nvPr/>
        </p:nvSpPr>
        <p:spPr>
          <a:xfrm>
            <a:off x="7313677" y="5739555"/>
            <a:ext cx="674358" cy="67435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838200" y="5459167"/>
            <a:ext cx="1554857" cy="595579"/>
          </a:xfrm>
          <a:prstGeom prst="wedgeEllipseCallout">
            <a:avLst>
              <a:gd name="adj1" fmla="val 93040"/>
              <a:gd name="adj2" fmla="val 3747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Limited registers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7529543" y="5216147"/>
            <a:ext cx="0" cy="86450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30714" y="5216147"/>
            <a:ext cx="0" cy="105421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40" y="4895015"/>
            <a:ext cx="884333" cy="914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437608" y="4529962"/>
            <a:ext cx="1233729" cy="1225138"/>
            <a:chOff x="3657599" y="1029661"/>
            <a:chExt cx="4953000" cy="4953000"/>
          </a:xfrm>
        </p:grpSpPr>
        <p:pic>
          <p:nvPicPr>
            <p:cNvPr id="33" name="Content Placeholder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3944404" y="4570865"/>
            <a:ext cx="1521905" cy="605467"/>
          </a:xfrm>
          <a:prstGeom prst="wedgeEllipseCallout">
            <a:avLst>
              <a:gd name="adj1" fmla="val -103708"/>
              <a:gd name="adj2" fmla="val 6018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Reno, Cubic,</a:t>
            </a:r>
            <a:r>
              <a:rPr lang="is-IS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8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6200" y="1284514"/>
            <a:ext cx="8850086" cy="3211286"/>
            <a:chOff x="76200" y="1284514"/>
            <a:chExt cx="8850086" cy="3211286"/>
          </a:xfrm>
        </p:grpSpPr>
        <p:sp>
          <p:nvSpPr>
            <p:cNvPr id="75" name="Rectangle 74"/>
            <p:cNvSpPr/>
            <p:nvPr/>
          </p:nvSpPr>
          <p:spPr>
            <a:xfrm>
              <a:off x="2931886" y="1284514"/>
              <a:ext cx="5994400" cy="32112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6200" y="1809231"/>
              <a:ext cx="2743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b="1" dirty="0"/>
                <a:t>Allocate resources efficiently across the platform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64657" y="4304013"/>
            <a:ext cx="5162103" cy="1572167"/>
            <a:chOff x="7264657" y="4304013"/>
            <a:chExt cx="5162103" cy="1572167"/>
          </a:xfrm>
        </p:grpSpPr>
        <p:sp>
          <p:nvSpPr>
            <p:cNvPr id="76" name="Rectangle 75"/>
            <p:cNvSpPr/>
            <p:nvPr/>
          </p:nvSpPr>
          <p:spPr>
            <a:xfrm>
              <a:off x="7264657" y="4304013"/>
              <a:ext cx="771763" cy="1511999"/>
            </a:xfrm>
            <a:prstGeom prst="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83560" y="4552741"/>
              <a:ext cx="2743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b="1" dirty="0"/>
                <a:t>Diagnose </a:t>
              </a:r>
              <a:r>
                <a:rPr lang="en-US" sz="2000" b="1" dirty="0" smtClean="0"/>
                <a:t>TCP </a:t>
              </a:r>
              <a:r>
                <a:rPr lang="en-US" sz="2000" b="1" dirty="0"/>
                <a:t>connection problems efficiently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400" y="3350708"/>
            <a:ext cx="4226162" cy="3436795"/>
            <a:chOff x="152400" y="3350708"/>
            <a:chExt cx="4226162" cy="3436795"/>
          </a:xfrm>
        </p:grpSpPr>
        <p:sp>
          <p:nvSpPr>
            <p:cNvPr id="77" name="Rectangle 76"/>
            <p:cNvSpPr/>
            <p:nvPr/>
          </p:nvSpPr>
          <p:spPr>
            <a:xfrm>
              <a:off x="3606799" y="3350708"/>
              <a:ext cx="771763" cy="3436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400" y="3480137"/>
              <a:ext cx="2743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b="1" dirty="0"/>
                <a:t>Diagnose e2e performance problems</a:t>
              </a:r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345" y="3389616"/>
            <a:ext cx="914400" cy="914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449" y="3389615"/>
            <a:ext cx="914400" cy="914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553" y="3389614"/>
            <a:ext cx="914400" cy="914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657" y="3389613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10" y="5733143"/>
            <a:ext cx="884333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19" y="5733140"/>
            <a:ext cx="884333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96" y="5733143"/>
            <a:ext cx="884333" cy="9144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03061" y="3389613"/>
            <a:ext cx="816057" cy="3205093"/>
            <a:chOff x="2603061" y="3389613"/>
            <a:chExt cx="816057" cy="320509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415741" y="3389613"/>
              <a:ext cx="0" cy="320509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03061" y="4791304"/>
              <a:ext cx="816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Diva</a:t>
              </a:r>
            </a:p>
            <a:p>
              <a:pPr algn="ctr"/>
              <a:r>
                <a:rPr lang="en-US" dirty="0" smtClean="0"/>
                <a:t>(HTTP)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53909" y="4304013"/>
            <a:ext cx="1084875" cy="1472269"/>
            <a:chOff x="6453909" y="4304013"/>
            <a:chExt cx="1084875" cy="147226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505399" y="4304013"/>
              <a:ext cx="33385" cy="147226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453909" y="4840982"/>
              <a:ext cx="9300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Dapper </a:t>
              </a:r>
            </a:p>
            <a:p>
              <a:pPr algn="ctr"/>
              <a:r>
                <a:rPr lang="en-US" dirty="0" smtClean="0"/>
                <a:t>(TCP)</a:t>
              </a:r>
              <a:endParaRPr lang="en-US" dirty="0"/>
            </a:p>
          </p:txBody>
        </p:sp>
      </p:grpSp>
      <p:cxnSp>
        <p:nvCxnSpPr>
          <p:cNvPr id="28" name="Straight Connector 27"/>
          <p:cNvCxnSpPr>
            <a:stCxn id="5" idx="2"/>
            <a:endCxn id="10" idx="0"/>
          </p:cNvCxnSpPr>
          <p:nvPr/>
        </p:nvCxnSpPr>
        <p:spPr>
          <a:xfrm>
            <a:off x="5227649" y="4304015"/>
            <a:ext cx="542314" cy="1429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6" idx="0"/>
            <a:endCxn id="9" idx="0"/>
          </p:cNvCxnSpPr>
          <p:nvPr/>
        </p:nvCxnSpPr>
        <p:spPr>
          <a:xfrm>
            <a:off x="7650539" y="4304013"/>
            <a:ext cx="11047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530" y="4304013"/>
            <a:ext cx="6379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6" y="14148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45" y="1453739"/>
            <a:ext cx="914400" cy="914400"/>
          </a:xfrm>
          <a:prstGeom prst="rect">
            <a:avLst/>
          </a:prstGeom>
        </p:spPr>
      </p:pic>
      <p:cxnSp>
        <p:nvCxnSpPr>
          <p:cNvPr id="39" name="Straight Connector 38"/>
          <p:cNvCxnSpPr>
            <a:stCxn id="38" idx="2"/>
            <a:endCxn id="5" idx="0"/>
          </p:cNvCxnSpPr>
          <p:nvPr/>
        </p:nvCxnSpPr>
        <p:spPr>
          <a:xfrm>
            <a:off x="4894945" y="2368139"/>
            <a:ext cx="332704" cy="1021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2"/>
            <a:endCxn id="7" idx="0"/>
          </p:cNvCxnSpPr>
          <p:nvPr/>
        </p:nvCxnSpPr>
        <p:spPr>
          <a:xfrm>
            <a:off x="6341556" y="2329249"/>
            <a:ext cx="1380301" cy="1060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2"/>
            <a:endCxn id="4" idx="0"/>
          </p:cNvCxnSpPr>
          <p:nvPr/>
        </p:nvCxnSpPr>
        <p:spPr>
          <a:xfrm flipH="1">
            <a:off x="3980545" y="2329249"/>
            <a:ext cx="2361011" cy="1060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540350" y="2580159"/>
            <a:ext cx="5055134" cy="620241"/>
            <a:chOff x="3540350" y="2580159"/>
            <a:chExt cx="5055134" cy="620241"/>
          </a:xfrm>
        </p:grpSpPr>
        <p:sp>
          <p:nvSpPr>
            <p:cNvPr id="23" name="TextBox 22"/>
            <p:cNvSpPr txBox="1"/>
            <p:nvPr/>
          </p:nvSpPr>
          <p:spPr>
            <a:xfrm>
              <a:off x="7538784" y="258015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 (TE)</a:t>
              </a:r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540350" y="3200400"/>
              <a:ext cx="46880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6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09444" y="3398944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CDN</a:t>
            </a:r>
          </a:p>
          <a:p>
            <a:pPr algn="ctr"/>
            <a:r>
              <a:rPr lang="en-US" sz="1600" dirty="0" smtClean="0"/>
              <a:t>(edge servers)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9018152" y="1602717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Content Provider</a:t>
            </a:r>
          </a:p>
          <a:p>
            <a:pPr algn="ctr"/>
            <a:r>
              <a:rPr lang="en-US" sz="1600" dirty="0" smtClean="0"/>
              <a:t>(origin)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9009444" y="5943600"/>
            <a:ext cx="9144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Clients</a:t>
            </a:r>
            <a:endParaRPr lang="en-US" sz="16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Techniques For Managing CDN Performance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7308" r="25305" b="11954"/>
          <a:stretch/>
        </p:blipFill>
        <p:spPr>
          <a:xfrm>
            <a:off x="3681237" y="5961740"/>
            <a:ext cx="365760" cy="37875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13886" y="1284515"/>
            <a:ext cx="7455339" cy="5502988"/>
          </a:xfrm>
          <a:prstGeom prst="rect">
            <a:avLst/>
          </a:prstGeom>
          <a:solidFill>
            <a:srgbClr val="B4C7E7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“Measurement” </a:t>
            </a:r>
            <a:r>
              <a:rPr lang="en-US" sz="2800" b="1" dirty="0">
                <a:solidFill>
                  <a:schemeClr val="tx1"/>
                </a:solidFill>
              </a:rPr>
              <a:t>is </a:t>
            </a:r>
            <a:r>
              <a:rPr lang="en-US" sz="2800" b="1" i="1" dirty="0" smtClean="0">
                <a:solidFill>
                  <a:schemeClr val="tx1"/>
                </a:solidFill>
              </a:rPr>
              <a:t>key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in achieving these goals. </a:t>
            </a:r>
          </a:p>
        </p:txBody>
      </p:sp>
    </p:spTree>
    <p:extLst>
      <p:ext uri="{BB962C8B-B14F-4D97-AF65-F5344CB8AC3E}">
        <p14:creationId xmlns:p14="http://schemas.microsoft.com/office/powerpoint/2010/main" val="17115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Stateful Data-plane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341" y="3388327"/>
            <a:ext cx="7453367" cy="1197152"/>
            <a:chOff x="2503017" y="2440861"/>
            <a:chExt cx="7453367" cy="1197152"/>
          </a:xfrm>
        </p:grpSpPr>
        <p:sp>
          <p:nvSpPr>
            <p:cNvPr id="7" name="Rectangle 6"/>
            <p:cNvSpPr/>
            <p:nvPr/>
          </p:nvSpPr>
          <p:spPr>
            <a:xfrm>
              <a:off x="3822965" y="2472890"/>
              <a:ext cx="752168" cy="1165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Parse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04786" y="2450028"/>
              <a:ext cx="1350847" cy="11651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Tables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&amp;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Actions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05350" y="2440861"/>
              <a:ext cx="1350847" cy="116512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Operations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(+,-,max,..)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429147" y="2618133"/>
              <a:ext cx="393818" cy="874636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610968" y="2579383"/>
              <a:ext cx="393818" cy="874636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384740" y="2579383"/>
              <a:ext cx="393818" cy="874636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17" y="2600042"/>
              <a:ext cx="914399" cy="914399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8605537" y="2450027"/>
              <a:ext cx="1350847" cy="116512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Registers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8187519" y="2573156"/>
              <a:ext cx="393818" cy="874636"/>
            </a:xfrm>
            <a:prstGeom prst="rightArrow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48225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Barefoot </a:t>
            </a:r>
            <a:r>
              <a:rPr lang="en-US" dirty="0" smtClean="0"/>
              <a:t>switch, Xilinx FPGA, Netronome NIC</a:t>
            </a:r>
          </a:p>
          <a:p>
            <a:r>
              <a:rPr lang="en-US" dirty="0" smtClean="0"/>
              <a:t>P4 language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Diagnosing Sender Problems From the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Detect if sender is sending </a:t>
            </a:r>
            <a:r>
              <a:rPr lang="en-US" sz="2400" b="1" dirty="0" smtClean="0"/>
              <a:t>“</a:t>
            </a:r>
            <a:r>
              <a:rPr lang="en-US" sz="2400" dirty="0" smtClean="0"/>
              <a:t>Too few” or “Too late”</a:t>
            </a:r>
            <a:endParaRPr lang="en-US" sz="2400" b="1" dirty="0" smtClean="0"/>
          </a:p>
          <a:p>
            <a:r>
              <a:rPr lang="en-US" sz="2400" b="1" dirty="0" smtClean="0"/>
              <a:t>MSS:</a:t>
            </a:r>
          </a:p>
          <a:p>
            <a:pPr lvl="1"/>
            <a:r>
              <a:rPr lang="en-US" dirty="0" smtClean="0"/>
              <a:t>Extract TCP options, or max of “segment sizes” seen </a:t>
            </a:r>
          </a:p>
          <a:p>
            <a:r>
              <a:rPr lang="en-US" sz="2800" b="1" dirty="0" smtClean="0"/>
              <a:t>App </a:t>
            </a:r>
            <a:r>
              <a:rPr lang="en-US" sz="2800" b="1" dirty="0"/>
              <a:t>Reaction Time:</a:t>
            </a:r>
          </a:p>
          <a:p>
            <a:pPr lvl="1"/>
            <a:r>
              <a:rPr lang="en-US" dirty="0" smtClean="0"/>
              <a:t>Must track both directions </a:t>
            </a:r>
          </a:p>
          <a:p>
            <a:pPr lvl="1"/>
            <a:r>
              <a:rPr lang="en-US" dirty="0" smtClean="0"/>
              <a:t>Arithmetic operation (subtraction)</a:t>
            </a:r>
            <a:endParaRPr lang="en-US" dirty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61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67371" y="5167262"/>
            <a:ext cx="5077614" cy="1371650"/>
            <a:chOff x="2944352" y="5349825"/>
            <a:chExt cx="5077614" cy="13716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352" y="5963932"/>
              <a:ext cx="769019" cy="42205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3121126" y="5349825"/>
              <a:ext cx="4900840" cy="1371650"/>
              <a:chOff x="3639004" y="3111450"/>
              <a:chExt cx="4900840" cy="137165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8225065" y="3120773"/>
                <a:ext cx="0" cy="86450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526236" y="3120773"/>
                <a:ext cx="0" cy="105421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3639004" y="3111450"/>
                <a:ext cx="0" cy="106671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3937000" y="3114625"/>
                <a:ext cx="0" cy="87065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3649436" y="4174987"/>
                <a:ext cx="4890408" cy="1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3937000" y="3978932"/>
                <a:ext cx="430167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loud 38"/>
              <p:cNvSpPr/>
              <p:nvPr/>
            </p:nvSpPr>
            <p:spPr>
              <a:xfrm>
                <a:off x="5031236" y="3724818"/>
                <a:ext cx="2113200" cy="758282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3554592" y="5022273"/>
            <a:ext cx="644728" cy="908389"/>
            <a:chOff x="4327627" y="4859180"/>
            <a:chExt cx="644728" cy="908389"/>
          </a:xfrm>
        </p:grpSpPr>
        <p:sp>
          <p:nvSpPr>
            <p:cNvPr id="41" name="TextBox 40"/>
            <p:cNvSpPr txBox="1"/>
            <p:nvPr/>
          </p:nvSpPr>
          <p:spPr>
            <a:xfrm>
              <a:off x="4327627" y="485918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Seq2</a:t>
              </a:r>
              <a:endParaRPr lang="en-US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5" r="83753" b="38510"/>
            <a:stretch/>
          </p:blipFill>
          <p:spPr>
            <a:xfrm>
              <a:off x="4392510" y="5122177"/>
              <a:ext cx="542699" cy="64539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3536390" y="5935000"/>
            <a:ext cx="700188" cy="1049594"/>
            <a:chOff x="3695913" y="5983953"/>
            <a:chExt cx="700188" cy="104959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 flipH="1">
              <a:off x="3695913" y="5983953"/>
              <a:ext cx="525873" cy="104959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759388" y="6536301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Ack1</a:t>
              </a:r>
              <a:endParaRPr lang="en-US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29" y="4602634"/>
            <a:ext cx="1326535" cy="1326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40" y="4895015"/>
            <a:ext cx="884333" cy="9144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437608" y="4529962"/>
            <a:ext cx="1233729" cy="1225138"/>
            <a:chOff x="3657599" y="1029661"/>
            <a:chExt cx="4953000" cy="4953000"/>
          </a:xfrm>
        </p:grpSpPr>
        <p:pic>
          <p:nvPicPr>
            <p:cNvPr id="55" name="Content Placeholder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15931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Diagnosing Receiver Problems </a:t>
            </a:r>
            <a:r>
              <a:rPr lang="en-US" dirty="0"/>
              <a:t>From the 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Receive </a:t>
            </a:r>
            <a:r>
              <a:rPr lang="en-US" b="1" dirty="0"/>
              <a:t>Window: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arse </a:t>
            </a:r>
            <a:r>
              <a:rPr lang="en-US" dirty="0"/>
              <a:t>header to extract </a:t>
            </a:r>
            <a:r>
              <a:rPr lang="en-US" dirty="0" smtClean="0"/>
              <a:t>TCP option</a:t>
            </a:r>
          </a:p>
          <a:p>
            <a:pPr lvl="1"/>
            <a:r>
              <a:rPr lang="en-US" dirty="0" smtClean="0"/>
              <a:t>Arithmetic operations (shift to scale the window)</a:t>
            </a:r>
          </a:p>
          <a:p>
            <a:r>
              <a:rPr lang="en-US" b="1" dirty="0" smtClean="0"/>
              <a:t>Delayed ACK:</a:t>
            </a:r>
          </a:p>
          <a:p>
            <a:pPr lvl="1"/>
            <a:r>
              <a:rPr lang="en-US" dirty="0" smtClean="0"/>
              <a:t>Must track both directions</a:t>
            </a:r>
          </a:p>
          <a:p>
            <a:pPr lvl="1"/>
            <a:r>
              <a:rPr lang="en-US" dirty="0" smtClean="0"/>
              <a:t>Comparison operations (Seq. vs Ack)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62</a:t>
            </a:fld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2767371" y="5167262"/>
            <a:ext cx="5077614" cy="1371650"/>
            <a:chOff x="2944352" y="5349825"/>
            <a:chExt cx="5077614" cy="137165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352" y="5963932"/>
              <a:ext cx="769019" cy="422054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3121126" y="5349825"/>
              <a:ext cx="4900840" cy="1371650"/>
              <a:chOff x="3639004" y="3111450"/>
              <a:chExt cx="4900840" cy="137165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8225065" y="3120773"/>
                <a:ext cx="0" cy="86450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8526236" y="3120773"/>
                <a:ext cx="0" cy="105421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639004" y="3111450"/>
                <a:ext cx="0" cy="1066712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37000" y="3114625"/>
                <a:ext cx="0" cy="87065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3649436" y="4174987"/>
                <a:ext cx="4890408" cy="1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3937000" y="3978932"/>
                <a:ext cx="430167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Cloud 69"/>
              <p:cNvSpPr/>
              <p:nvPr/>
            </p:nvSpPr>
            <p:spPr>
              <a:xfrm>
                <a:off x="5031236" y="3724818"/>
                <a:ext cx="2113200" cy="758282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3564994" y="5977740"/>
            <a:ext cx="700188" cy="1049594"/>
            <a:chOff x="3695913" y="5983953"/>
            <a:chExt cx="700188" cy="104959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 flipH="1">
              <a:off x="3695913" y="5983953"/>
              <a:ext cx="525873" cy="1049594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3759388" y="6536301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Ack3</a:t>
              </a:r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897656" y="4838546"/>
            <a:ext cx="644728" cy="908389"/>
            <a:chOff x="4327627" y="4859180"/>
            <a:chExt cx="644728" cy="908389"/>
          </a:xfrm>
        </p:grpSpPr>
        <p:sp>
          <p:nvSpPr>
            <p:cNvPr id="93" name="TextBox 92"/>
            <p:cNvSpPr txBox="1"/>
            <p:nvPr/>
          </p:nvSpPr>
          <p:spPr>
            <a:xfrm>
              <a:off x="4327627" y="485918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Seq3</a:t>
              </a:r>
              <a:endParaRPr lang="en-US" dirty="0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5" r="83753" b="38510"/>
            <a:stretch/>
          </p:blipFill>
          <p:spPr>
            <a:xfrm>
              <a:off x="4392510" y="5122177"/>
              <a:ext cx="542699" cy="64539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5" name="Group 94"/>
          <p:cNvGrpSpPr/>
          <p:nvPr/>
        </p:nvGrpSpPr>
        <p:grpSpPr>
          <a:xfrm>
            <a:off x="6360080" y="4833042"/>
            <a:ext cx="644728" cy="908389"/>
            <a:chOff x="4327627" y="4859180"/>
            <a:chExt cx="644728" cy="908389"/>
          </a:xfrm>
        </p:grpSpPr>
        <p:sp>
          <p:nvSpPr>
            <p:cNvPr id="96" name="TextBox 95"/>
            <p:cNvSpPr txBox="1"/>
            <p:nvPr/>
          </p:nvSpPr>
          <p:spPr>
            <a:xfrm>
              <a:off x="4327627" y="485918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Seq1</a:t>
              </a:r>
              <a:endParaRPr lang="en-US" dirty="0"/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5" r="83753" b="38510"/>
            <a:stretch/>
          </p:blipFill>
          <p:spPr>
            <a:xfrm>
              <a:off x="4392510" y="5122177"/>
              <a:ext cx="542699" cy="64539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8" name="Group 97"/>
          <p:cNvGrpSpPr/>
          <p:nvPr/>
        </p:nvGrpSpPr>
        <p:grpSpPr>
          <a:xfrm>
            <a:off x="5616046" y="4833042"/>
            <a:ext cx="644728" cy="908389"/>
            <a:chOff x="4327627" y="4859180"/>
            <a:chExt cx="644728" cy="908389"/>
          </a:xfrm>
        </p:grpSpPr>
        <p:sp>
          <p:nvSpPr>
            <p:cNvPr id="99" name="TextBox 98"/>
            <p:cNvSpPr txBox="1"/>
            <p:nvPr/>
          </p:nvSpPr>
          <p:spPr>
            <a:xfrm>
              <a:off x="4327627" y="4859180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Seq2</a:t>
              </a:r>
              <a:endParaRPr lang="en-US" dirty="0"/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5" r="83753" b="38510"/>
            <a:stretch/>
          </p:blipFill>
          <p:spPr>
            <a:xfrm>
              <a:off x="4392510" y="5122177"/>
              <a:ext cx="542699" cy="64539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40" y="4895015"/>
            <a:ext cx="884333" cy="9144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437608" y="4529962"/>
            <a:ext cx="1233729" cy="1225138"/>
            <a:chOff x="3657599" y="1029661"/>
            <a:chExt cx="4953000" cy="4953000"/>
          </a:xfrm>
        </p:grpSpPr>
        <p:pic>
          <p:nvPicPr>
            <p:cNvPr id="37" name="Content Placeholder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207797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Network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RTT:</a:t>
            </a:r>
          </a:p>
          <a:p>
            <a:pPr lvl="1"/>
            <a:r>
              <a:rPr lang="en-US" dirty="0" smtClean="0"/>
              <a:t>Need both directions (sequence numbers and ACKs)</a:t>
            </a:r>
          </a:p>
          <a:p>
            <a:pPr lvl="1"/>
            <a:r>
              <a:rPr lang="en-US" dirty="0" smtClean="0"/>
              <a:t>Comparison operations (ACK ≥ Seq)</a:t>
            </a:r>
          </a:p>
          <a:p>
            <a:pPr lvl="1"/>
            <a:r>
              <a:rPr lang="en-US" dirty="0" smtClean="0"/>
              <a:t>Arithmetic operations (subtraction)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32635" y="4642739"/>
            <a:ext cx="4900840" cy="1371650"/>
            <a:chOff x="3639004" y="3111450"/>
            <a:chExt cx="4900840" cy="137165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225065" y="3120773"/>
              <a:ext cx="0" cy="8645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526236" y="3120773"/>
              <a:ext cx="0" cy="105421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39004" y="3111450"/>
              <a:ext cx="0" cy="106671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37000" y="3114625"/>
              <a:ext cx="0" cy="87065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649436" y="4174987"/>
              <a:ext cx="4890408" cy="1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937000" y="3978932"/>
              <a:ext cx="4301671" cy="0"/>
            </a:xfrm>
            <a:prstGeom prst="line">
              <a:avLst/>
            </a:prstGeom>
            <a:ln w="28575">
              <a:solidFill>
                <a:srgbClr val="7030A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loud 23"/>
            <p:cNvSpPr/>
            <p:nvPr/>
          </p:nvSpPr>
          <p:spPr>
            <a:xfrm>
              <a:off x="5031236" y="3724818"/>
              <a:ext cx="2113200" cy="758282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32353" y="5682285"/>
            <a:ext cx="1638077" cy="1049594"/>
            <a:chOff x="3432353" y="5682285"/>
            <a:chExt cx="1638077" cy="10495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 flipH="1">
              <a:off x="3607627" y="5682285"/>
              <a:ext cx="525873" cy="10495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432353" y="6197124"/>
              <a:ext cx="16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Ack, timestamp</a:t>
              </a:r>
              <a:endParaRPr lang="en-US" dirty="0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08" y="5284330"/>
            <a:ext cx="769019" cy="42205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607039" y="4519552"/>
            <a:ext cx="1651310" cy="1391319"/>
            <a:chOff x="3607039" y="4623070"/>
            <a:chExt cx="1651310" cy="1391319"/>
          </a:xfrm>
        </p:grpSpPr>
        <p:sp>
          <p:nvSpPr>
            <p:cNvPr id="29" name="TextBox 28"/>
            <p:cNvSpPr txBox="1"/>
            <p:nvPr/>
          </p:nvSpPr>
          <p:spPr>
            <a:xfrm>
              <a:off x="3612257" y="4623070"/>
              <a:ext cx="1646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</a:t>
              </a:r>
              <a:r>
                <a:rPr lang="en-US" dirty="0"/>
                <a:t>,</a:t>
              </a:r>
              <a:r>
                <a:rPr lang="en-US" dirty="0" smtClean="0"/>
                <a:t> timestamp</a:t>
              </a:r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>
              <a:off x="3607039" y="4964795"/>
              <a:ext cx="525873" cy="104959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79" y="4363581"/>
            <a:ext cx="884333" cy="9144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27247" y="3998528"/>
            <a:ext cx="1233729" cy="1225138"/>
            <a:chOff x="3657599" y="1029661"/>
            <a:chExt cx="4953000" cy="4953000"/>
          </a:xfrm>
        </p:grpSpPr>
        <p:pic>
          <p:nvPicPr>
            <p:cNvPr id="40" name="Content Placeholder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1964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Inferring Network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Loss:</a:t>
            </a:r>
          </a:p>
          <a:p>
            <a:pPr lvl="1"/>
            <a:r>
              <a:rPr lang="en-US" dirty="0" smtClean="0"/>
              <a:t>Detected </a:t>
            </a:r>
            <a:r>
              <a:rPr lang="en-US" dirty="0"/>
              <a:t>via re-transmission </a:t>
            </a:r>
          </a:p>
          <a:p>
            <a:pPr lvl="1"/>
            <a:r>
              <a:rPr lang="en-US" dirty="0" smtClean="0"/>
              <a:t>Comparison operation (</a:t>
            </a:r>
            <a:r>
              <a:rPr lang="en-US" dirty="0"/>
              <a:t>sequence </a:t>
            </a:r>
            <a:r>
              <a:rPr lang="en-US" dirty="0" smtClean="0"/>
              <a:t>numbers) </a:t>
            </a:r>
          </a:p>
          <a:p>
            <a:pPr lvl="1"/>
            <a:r>
              <a:rPr lang="en-US" dirty="0" smtClean="0"/>
              <a:t>Kind of loss: Registers and metadata to compare the dup ACKs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66156" y="4811524"/>
            <a:ext cx="4900840" cy="1371650"/>
            <a:chOff x="3639004" y="3111450"/>
            <a:chExt cx="4900840" cy="137165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8225065" y="3120773"/>
              <a:ext cx="0" cy="8645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526236" y="3120773"/>
              <a:ext cx="0" cy="105421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39004" y="3111450"/>
              <a:ext cx="0" cy="106671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37000" y="3114625"/>
              <a:ext cx="0" cy="87065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649436" y="4174987"/>
              <a:ext cx="4890408" cy="1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937000" y="3978932"/>
              <a:ext cx="4301671" cy="0"/>
            </a:xfrm>
            <a:prstGeom prst="line">
              <a:avLst/>
            </a:prstGeom>
            <a:ln w="28575">
              <a:solidFill>
                <a:srgbClr val="7030A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loud 19"/>
            <p:cNvSpPr/>
            <p:nvPr/>
          </p:nvSpPr>
          <p:spPr>
            <a:xfrm>
              <a:off x="5031236" y="3724818"/>
              <a:ext cx="2113200" cy="758282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12257" y="4785644"/>
            <a:ext cx="644728" cy="1319940"/>
            <a:chOff x="3713609" y="5218972"/>
            <a:chExt cx="644728" cy="13199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>
              <a:off x="3785766" y="5489318"/>
              <a:ext cx="525873" cy="104959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13609" y="521897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Seq1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38" y="5450489"/>
            <a:ext cx="769019" cy="42205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628627" y="4018906"/>
            <a:ext cx="644728" cy="1319940"/>
            <a:chOff x="3713609" y="5218972"/>
            <a:chExt cx="644728" cy="13199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>
              <a:off x="3785766" y="5489318"/>
              <a:ext cx="525873" cy="10495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713609" y="521897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Seq1</a:t>
              </a:r>
              <a:endParaRPr lang="en-US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79" y="4363581"/>
            <a:ext cx="884333" cy="914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427247" y="3998528"/>
            <a:ext cx="1233729" cy="1225138"/>
            <a:chOff x="3657599" y="1029661"/>
            <a:chExt cx="4953000" cy="4953000"/>
          </a:xfrm>
        </p:grpSpPr>
        <p:pic>
          <p:nvPicPr>
            <p:cNvPr id="33" name="Content Placeholder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1276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Inferring </a:t>
            </a:r>
            <a:r>
              <a:rPr lang="en-US" dirty="0" smtClean="0"/>
              <a:t>Congestion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Congestion </a:t>
            </a:r>
            <a:r>
              <a:rPr lang="en-US" b="1" dirty="0" smtClean="0"/>
              <a:t>Window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Different TCP congestion controls</a:t>
            </a:r>
            <a:endParaRPr lang="en-US" dirty="0"/>
          </a:p>
          <a:p>
            <a:pPr lvl="1"/>
            <a:r>
              <a:rPr lang="en-US" dirty="0" smtClean="0"/>
              <a:t>Unknown threshold (e.g., ssthresh to exit slow start)</a:t>
            </a:r>
          </a:p>
          <a:p>
            <a:pPr lvl="1"/>
            <a:r>
              <a:rPr lang="en-US" dirty="0" smtClean="0"/>
              <a:t>Tuned parameters (e.g., Initial window)</a:t>
            </a:r>
          </a:p>
          <a:p>
            <a:pPr marL="0" indent="0">
              <a:buNone/>
            </a:pPr>
            <a:r>
              <a:rPr lang="en-US" b="1" dirty="0" smtClean="0"/>
              <a:t>TCP Invariants:</a:t>
            </a:r>
            <a:endParaRPr lang="en-US" b="1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Flight</a:t>
            </a:r>
            <a:r>
              <a:rPr lang="en-US" i="1" dirty="0"/>
              <a:t> </a:t>
            </a:r>
            <a:r>
              <a:rPr lang="en-US" dirty="0"/>
              <a:t>size</a:t>
            </a:r>
            <a:r>
              <a:rPr lang="en-US" i="1" dirty="0"/>
              <a:t> </a:t>
            </a:r>
            <a:r>
              <a:rPr lang="en-US" dirty="0"/>
              <a:t>is bounded by CWND </a:t>
            </a:r>
          </a:p>
          <a:p>
            <a:pPr marL="914400" lvl="2" indent="0">
              <a:buNone/>
            </a:pPr>
            <a:r>
              <a:rPr lang="en-US" dirty="0" smtClean="0"/>
              <a:t>Lower-bound </a:t>
            </a:r>
            <a:r>
              <a:rPr lang="en-US" dirty="0"/>
              <a:t>estimate of congestion window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Packet loss changes CWND based on the nature of loss</a:t>
            </a:r>
            <a:endParaRPr lang="en-US" dirty="0"/>
          </a:p>
          <a:p>
            <a:pPr lvl="2"/>
            <a:r>
              <a:rPr lang="en-US" dirty="0"/>
              <a:t>A timeout resets CWND to </a:t>
            </a:r>
            <a:r>
              <a:rPr lang="en-US" dirty="0" smtClean="0"/>
              <a:t>initial window</a:t>
            </a:r>
            <a:endParaRPr lang="en-US" dirty="0"/>
          </a:p>
          <a:p>
            <a:pPr lvl="2"/>
            <a:r>
              <a:rPr lang="en-US" dirty="0"/>
              <a:t>A fast-retransmit causes a multiplicative decrease in </a:t>
            </a:r>
            <a:r>
              <a:rPr lang="en-US" dirty="0" smtClean="0"/>
              <a:t>CWND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Inferring </a:t>
            </a:r>
            <a:r>
              <a:rPr lang="en-US" dirty="0" smtClean="0"/>
              <a:t>Flight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</a:t>
            </a:r>
            <a:r>
              <a:rPr lang="en-US" b="1" dirty="0" smtClean="0"/>
              <a:t>light size</a:t>
            </a:r>
            <a:r>
              <a:rPr lang="en-US" dirty="0" smtClean="0"/>
              <a:t>: number of packets sent but not ACKed yet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77" y="2421245"/>
            <a:ext cx="5654845" cy="1751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32635" y="4805313"/>
            <a:ext cx="4900840" cy="1371650"/>
            <a:chOff x="3639004" y="3111450"/>
            <a:chExt cx="4900840" cy="137165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225065" y="3120773"/>
              <a:ext cx="0" cy="8645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526236" y="3120773"/>
              <a:ext cx="0" cy="105421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39004" y="3111450"/>
              <a:ext cx="0" cy="106671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37000" y="3114625"/>
              <a:ext cx="0" cy="87065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649436" y="4174987"/>
              <a:ext cx="4890408" cy="1"/>
            </a:xfrm>
            <a:prstGeom prst="line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37000" y="3978932"/>
              <a:ext cx="4301671" cy="0"/>
            </a:xfrm>
            <a:prstGeom prst="line">
              <a:avLst/>
            </a:prstGeom>
            <a:ln w="28575">
              <a:solidFill>
                <a:srgbClr val="7030A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loud 20"/>
            <p:cNvSpPr/>
            <p:nvPr/>
          </p:nvSpPr>
          <p:spPr>
            <a:xfrm>
              <a:off x="5031236" y="3724818"/>
              <a:ext cx="2113200" cy="758282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54273" y="4813818"/>
            <a:ext cx="644728" cy="1319940"/>
            <a:chOff x="3713609" y="5218972"/>
            <a:chExt cx="644728" cy="13199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>
              <a:off x="3785766" y="5489318"/>
              <a:ext cx="525873" cy="10495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713609" y="521897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Seq1</a:t>
              </a:r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78" y="5450489"/>
            <a:ext cx="769019" cy="422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49082" y="4805313"/>
            <a:ext cx="644728" cy="1319940"/>
            <a:chOff x="3713609" y="5218972"/>
            <a:chExt cx="644728" cy="13199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>
              <a:off x="3785766" y="5489318"/>
              <a:ext cx="525873" cy="10495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13609" y="521897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Seq2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6093" y="5768687"/>
            <a:ext cx="636713" cy="1049594"/>
            <a:chOff x="3573574" y="5768687"/>
            <a:chExt cx="636713" cy="10495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 flipH="1">
              <a:off x="3616212" y="5768687"/>
              <a:ext cx="525873" cy="10495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573574" y="6354246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Ack</a:t>
              </a:r>
              <a:r>
                <a:rPr lang="en-US" dirty="0"/>
                <a:t>1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206090" y="5113364"/>
            <a:ext cx="14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Size :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06091" y="5348416"/>
            <a:ext cx="14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Size : 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06090" y="5583468"/>
            <a:ext cx="14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Size :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06090" y="5797822"/>
            <a:ext cx="14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Flight Size : 0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460194" y="5768687"/>
            <a:ext cx="636713" cy="1049594"/>
            <a:chOff x="3573574" y="5768687"/>
            <a:chExt cx="636713" cy="10495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r="83930"/>
            <a:stretch/>
          </p:blipFill>
          <p:spPr>
            <a:xfrm flipH="1">
              <a:off x="3616212" y="5768687"/>
              <a:ext cx="525873" cy="10495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573574" y="6354246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Ack2</a:t>
              </a:r>
              <a:endParaRPr lang="en-US" dirty="0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79" y="4363581"/>
            <a:ext cx="884333" cy="9144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27247" y="3998528"/>
            <a:ext cx="1233729" cy="1225138"/>
            <a:chOff x="3657599" y="1029661"/>
            <a:chExt cx="4953000" cy="4953000"/>
          </a:xfrm>
        </p:grpSpPr>
        <p:pic>
          <p:nvPicPr>
            <p:cNvPr id="41" name="Content Placeholder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7599" y="1029661"/>
              <a:ext cx="4953000" cy="49530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5250366" y="2277505"/>
              <a:ext cx="2133600" cy="1447800"/>
            </a:xfrm>
            <a:prstGeom prst="rect">
              <a:avLst/>
            </a:prstGeom>
            <a:solidFill>
              <a:srgbClr val="FFFF0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App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74527" y="3898788"/>
              <a:ext cx="990600" cy="1447800"/>
            </a:xfrm>
            <a:prstGeom prst="rect">
              <a:avLst/>
            </a:prstGeom>
            <a:solidFill>
              <a:srgbClr val="FF8AD8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93366" y="3927468"/>
              <a:ext cx="990600" cy="1447800"/>
            </a:xfrm>
            <a:prstGeom prst="rect">
              <a:avLst/>
            </a:prstGeom>
            <a:solidFill>
              <a:srgbClr val="92D050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7425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CWND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flight size increases:</a:t>
            </a:r>
          </a:p>
          <a:p>
            <a:pPr lvl="1"/>
            <a:r>
              <a:rPr lang="en-US" dirty="0" smtClean="0"/>
              <a:t>CWND maintains a moving max</a:t>
            </a:r>
          </a:p>
          <a:p>
            <a:r>
              <a:rPr lang="en-US" dirty="0" smtClean="0"/>
              <a:t>If a packet loss is observed:</a:t>
            </a:r>
          </a:p>
          <a:p>
            <a:pPr lvl="1"/>
            <a:r>
              <a:rPr lang="en-US" dirty="0" smtClean="0"/>
              <a:t>Decrease CWND appropriately</a:t>
            </a:r>
          </a:p>
          <a:p>
            <a:pPr lvl="1"/>
            <a:endParaRPr lang="en-US" dirty="0"/>
          </a:p>
          <a:p>
            <a:r>
              <a:rPr lang="en-US" dirty="0"/>
              <a:t>From different starting points: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Beginning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After 1 sec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After 3 sec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23" t="1369" r="13121" b="29009"/>
          <a:stretch/>
        </p:blipFill>
        <p:spPr>
          <a:xfrm>
            <a:off x="5923467" y="2537889"/>
            <a:ext cx="5668113" cy="400102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4320057">
            <a:off x="6842637" y="3206457"/>
            <a:ext cx="1070679" cy="43651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4320057">
            <a:off x="8808847" y="3313887"/>
            <a:ext cx="1070679" cy="4365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26074" y="2402952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844022" y="2407503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(c)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0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Overhead in </a:t>
            </a:r>
            <a:r>
              <a:rPr lang="en-US" dirty="0"/>
              <a:t>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89" y="3153338"/>
            <a:ext cx="5440311" cy="362687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08691"/>
            <a:ext cx="11125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Prototype:</a:t>
            </a:r>
            <a:r>
              <a:rPr lang="en-US" sz="2400" dirty="0" smtClean="0"/>
              <a:t> P4, behavioral model 2: </a:t>
            </a:r>
            <a:r>
              <a:rPr lang="en-US" sz="2400" dirty="0" smtClean="0">
                <a:solidFill>
                  <a:schemeClr val="accent1"/>
                </a:solidFill>
              </a:rPr>
              <a:t>http</a:t>
            </a:r>
            <a:r>
              <a:rPr lang="en-US" sz="2400" dirty="0">
                <a:solidFill>
                  <a:schemeClr val="accent1"/>
                </a:solidFill>
              </a:rPr>
              <a:t>://</a:t>
            </a:r>
            <a:r>
              <a:rPr lang="en-US" sz="2400" dirty="0" err="1">
                <a:solidFill>
                  <a:schemeClr val="accent1"/>
                </a:solidFill>
              </a:rPr>
              <a:t>www.princeton.edu</a:t>
            </a:r>
            <a:r>
              <a:rPr lang="en-US" sz="2400" dirty="0">
                <a:solidFill>
                  <a:schemeClr val="accent1"/>
                </a:solidFill>
              </a:rPr>
              <a:t>/~</a:t>
            </a:r>
            <a:r>
              <a:rPr lang="en-US" sz="2400" dirty="0" err="1">
                <a:solidFill>
                  <a:schemeClr val="accent1"/>
                </a:solidFill>
              </a:rPr>
              <a:t>mojgan</a:t>
            </a:r>
            <a:r>
              <a:rPr lang="en-US" sz="2400" dirty="0">
                <a:solidFill>
                  <a:schemeClr val="accent1"/>
                </a:solidFill>
              </a:rPr>
              <a:t>/</a:t>
            </a:r>
            <a:r>
              <a:rPr lang="en-US" sz="2400" dirty="0" err="1">
                <a:solidFill>
                  <a:schemeClr val="accent1"/>
                </a:solidFill>
              </a:rPr>
              <a:t>dapper.html</a:t>
            </a:r>
            <a:endParaRPr lang="en-US" sz="2400" dirty="0" smtClean="0">
              <a:solidFill>
                <a:schemeClr val="accent1"/>
              </a:solidFill>
            </a:endParaRPr>
          </a:p>
          <a:p>
            <a:r>
              <a:rPr lang="en-US" sz="2400" b="1" dirty="0" smtClean="0"/>
              <a:t>Hardware</a:t>
            </a:r>
            <a:r>
              <a:rPr lang="en-US" sz="2400" b="1" dirty="0"/>
              <a:t>: </a:t>
            </a:r>
            <a:r>
              <a:rPr lang="en-US" sz="2400" dirty="0"/>
              <a:t>Runs at line-rate, but limited </a:t>
            </a:r>
            <a:r>
              <a:rPr lang="en-US" sz="2400" dirty="0" smtClean="0"/>
              <a:t>memory</a:t>
            </a:r>
          </a:p>
          <a:p>
            <a:pPr lvl="1"/>
            <a:r>
              <a:rPr lang="en-US" dirty="0" smtClean="0"/>
              <a:t>keeps 67B per connection</a:t>
            </a:r>
          </a:p>
          <a:p>
            <a:r>
              <a:rPr lang="en-US" sz="2400" b="1" dirty="0" smtClean="0"/>
              <a:t>Collision in hash table:</a:t>
            </a:r>
          </a:p>
          <a:p>
            <a:pPr lvl="1"/>
            <a:r>
              <a:rPr lang="en-US" dirty="0" smtClean="0"/>
              <a:t>K connections, hash table size of N</a:t>
            </a:r>
          </a:p>
        </p:txBody>
      </p:sp>
    </p:spTree>
    <p:extLst>
      <p:ext uri="{BB962C8B-B14F-4D97-AF65-F5344CB8AC3E}">
        <p14:creationId xmlns:p14="http://schemas.microsoft.com/office/powerpoint/2010/main" val="16948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Dapper’s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Diagnosis granularity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dentifies the component (network, sender, or receiver)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</a:t>
            </a:r>
            <a:r>
              <a:rPr lang="en-US" dirty="0"/>
              <a:t>set of existing fine-grained </a:t>
            </a:r>
            <a:r>
              <a:rPr lang="en-US" dirty="0" smtClean="0"/>
              <a:t>tools at each location</a:t>
            </a:r>
          </a:p>
          <a:p>
            <a:r>
              <a:rPr lang="en-US" dirty="0" smtClean="0"/>
              <a:t>Hardware capabilities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ccessing a register at mul</a:t>
            </a:r>
            <a:r>
              <a:rPr lang="en-US" dirty="0"/>
              <a:t>tiple </a:t>
            </a:r>
            <a:r>
              <a:rPr lang="en-US" dirty="0" smtClean="0"/>
              <a:t>stages </a:t>
            </a:r>
          </a:p>
          <a:p>
            <a:r>
              <a:rPr lang="en-US" dirty="0" smtClean="0"/>
              <a:t>Hardware capacity</a:t>
            </a:r>
          </a:p>
          <a:p>
            <a:pPr lvl="1"/>
            <a:r>
              <a:rPr lang="en-US" dirty="0" smtClean="0"/>
              <a:t>Switches </a:t>
            </a:r>
            <a:r>
              <a:rPr lang="en-US" dirty="0"/>
              <a:t>have </a:t>
            </a:r>
            <a:r>
              <a:rPr lang="en-US" dirty="0" smtClean="0"/>
              <a:t>a limited </a:t>
            </a:r>
            <a:r>
              <a:rPr lang="en-US" dirty="0"/>
              <a:t>number of registers </a:t>
            </a:r>
            <a:endParaRPr lang="en-US" dirty="0" smtClean="0"/>
          </a:p>
          <a:p>
            <a:pPr lvl="1"/>
            <a:r>
              <a:rPr lang="en-US" dirty="0" smtClean="0"/>
              <a:t>Collision reduces </a:t>
            </a:r>
            <a:r>
              <a:rPr lang="en-US" dirty="0"/>
              <a:t>the monitoring accuracy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9304C-1B61-1E46-A791-A8973EE2F791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027235" y="1676400"/>
            <a:ext cx="7345365" cy="5138581"/>
            <a:chOff x="2614800" y="1532748"/>
            <a:chExt cx="7473765" cy="5296521"/>
          </a:xfrm>
        </p:grpSpPr>
        <p:sp>
          <p:nvSpPr>
            <p:cNvPr id="23" name="Rectangle 22"/>
            <p:cNvSpPr/>
            <p:nvPr/>
          </p:nvSpPr>
          <p:spPr>
            <a:xfrm>
              <a:off x="5339391" y="1532748"/>
              <a:ext cx="1892313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Analyze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4" name="U-Turn Arrow 23"/>
            <p:cNvSpPr/>
            <p:nvPr/>
          </p:nvSpPr>
          <p:spPr>
            <a:xfrm rot="16200000">
              <a:off x="2504968" y="2613560"/>
              <a:ext cx="3953652" cy="2102404"/>
            </a:xfrm>
            <a:prstGeom prst="uturnArrow">
              <a:avLst>
                <a:gd name="adj1" fmla="val 20101"/>
                <a:gd name="adj2" fmla="val 16251"/>
                <a:gd name="adj3" fmla="val 25483"/>
                <a:gd name="adj4" fmla="val 50000"/>
                <a:gd name="adj5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800600" y="3857469"/>
              <a:ext cx="2971800" cy="2971800"/>
              <a:chOff x="6757676" y="2710778"/>
              <a:chExt cx="2971800" cy="29718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757676" y="2710778"/>
                <a:ext cx="2971800" cy="297180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7315200" y="2990900"/>
                <a:ext cx="1828800" cy="2183838"/>
                <a:chOff x="3705896" y="761144"/>
                <a:chExt cx="4655712" cy="5232694"/>
              </a:xfrm>
            </p:grpSpPr>
            <p:pic>
              <p:nvPicPr>
                <p:cNvPr id="31" name="Content Placeholder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705896" y="273591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2" name="Content Placeholder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953000" y="273591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3" name="Content Placeholder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200104" y="273590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4" name="Content Placeholder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47208" y="273590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9261" y="5079438"/>
                  <a:ext cx="884333" cy="91440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01970" y="5079435"/>
                  <a:ext cx="884333" cy="914400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0347" y="5079438"/>
                  <a:ext cx="884333" cy="914400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410200" y="3650310"/>
                  <a:ext cx="542314" cy="142912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833090" y="3650308"/>
                  <a:ext cx="11047" cy="14291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4151081" y="3650308"/>
                  <a:ext cx="6379" cy="14291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6907" y="76114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296" y="800034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077496" y="1714434"/>
                  <a:ext cx="332704" cy="10214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524107" y="1675544"/>
                  <a:ext cx="1380301" cy="106036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4163096" y="1675544"/>
                  <a:ext cx="2361011" cy="10603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U-Turn Arrow 25"/>
            <p:cNvSpPr/>
            <p:nvPr/>
          </p:nvSpPr>
          <p:spPr>
            <a:xfrm rot="16200000" flipH="1" flipV="1">
              <a:off x="6319557" y="2740950"/>
              <a:ext cx="3812790" cy="1988496"/>
            </a:xfrm>
            <a:prstGeom prst="uturnArrow">
              <a:avLst>
                <a:gd name="adj1" fmla="val 20101"/>
                <a:gd name="adj2" fmla="val 16251"/>
                <a:gd name="adj3" fmla="val 27576"/>
                <a:gd name="adj4" fmla="val 50000"/>
                <a:gd name="adj5" fmla="val 86044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14800" y="3171970"/>
              <a:ext cx="1892313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Measure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96252" y="3171970"/>
              <a:ext cx="1892313" cy="914400"/>
            </a:xfrm>
            <a:prstGeom prst="rect">
              <a:avLst/>
            </a:prstGeom>
            <a:solidFill>
              <a:srgbClr val="FF7E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Act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1873" y="1928019"/>
            <a:ext cx="1775791" cy="4191000"/>
            <a:chOff x="5158409" y="1447800"/>
            <a:chExt cx="1775791" cy="4191000"/>
          </a:xfrm>
        </p:grpSpPr>
        <p:sp>
          <p:nvSpPr>
            <p:cNvPr id="54" name="Rounded Rectangle 53"/>
            <p:cNvSpPr/>
            <p:nvPr/>
          </p:nvSpPr>
          <p:spPr>
            <a:xfrm>
              <a:off x="5181600" y="1447800"/>
              <a:ext cx="1752600" cy="9188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Edge server request logs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178851" y="3099728"/>
              <a:ext cx="1752600" cy="9188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Performance logs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(both sides)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5158409" y="4719971"/>
              <a:ext cx="1752600" cy="9188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Fine-grained TCP metrics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5707592" y="2590800"/>
              <a:ext cx="685800" cy="365760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5705638" y="4198058"/>
              <a:ext cx="685800" cy="365760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4551328" y="460773"/>
            <a:ext cx="4407981" cy="11342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sets at industry scale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100s of servers &amp; billions of requests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206501" y="408563"/>
            <a:ext cx="6448103" cy="1381946"/>
            <a:chOff x="4206501" y="408563"/>
            <a:chExt cx="6448103" cy="138194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819" y="1004357"/>
              <a:ext cx="1477965" cy="78615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448" y="408563"/>
              <a:ext cx="2704156" cy="700376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501" y="420725"/>
              <a:ext cx="793003" cy="1192486"/>
            </a:xfrm>
            <a:prstGeom prst="rect">
              <a:avLst/>
            </a:prstGeom>
          </p:spPr>
        </p:pic>
      </p:grpSp>
      <p:sp>
        <p:nvSpPr>
          <p:cNvPr id="70" name="Rounded Rectangle 69"/>
          <p:cNvSpPr/>
          <p:nvPr/>
        </p:nvSpPr>
        <p:spPr>
          <a:xfrm>
            <a:off x="9448800" y="2831901"/>
            <a:ext cx="2670216" cy="1976683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Optimize CDN config</a:t>
            </a:r>
          </a:p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Better system design</a:t>
            </a:r>
          </a:p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tx1"/>
                </a:solidFill>
              </a:rPr>
              <a:t>Trigger finer-grained measurement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4: Conclusion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931886" y="1284514"/>
            <a:ext cx="5994400" cy="32112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540350" y="2580159"/>
            <a:ext cx="5055134" cy="620241"/>
            <a:chOff x="3540350" y="2580159"/>
            <a:chExt cx="5055134" cy="620241"/>
          </a:xfrm>
        </p:grpSpPr>
        <p:sp>
          <p:nvSpPr>
            <p:cNvPr id="23" name="TextBox 22"/>
            <p:cNvSpPr txBox="1"/>
            <p:nvPr/>
          </p:nvSpPr>
          <p:spPr>
            <a:xfrm>
              <a:off x="7538784" y="258015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CAM (TE)</a:t>
              </a:r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540350" y="3200400"/>
              <a:ext cx="46880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-32998" y="1284514"/>
            <a:ext cx="3049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Allocate resources efficiently across the </a:t>
            </a:r>
            <a:r>
              <a:rPr lang="en-US" sz="2000" b="1" dirty="0" smtClean="0"/>
              <a:t>platform: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Unified performance model to include the impact of cache misses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Post-mapping disk optimization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Large </a:t>
            </a:r>
            <a:r>
              <a:rPr lang="en-US" dirty="0" smtClean="0"/>
              <a:t>scale </a:t>
            </a:r>
            <a:r>
              <a:rPr lang="en-US" dirty="0"/>
              <a:t>analysis and characteristics of CDN workloads</a:t>
            </a:r>
          </a:p>
          <a:p>
            <a:pPr lvl="1"/>
            <a:endParaRPr lang="en-US" sz="2000" b="1" dirty="0"/>
          </a:p>
        </p:txBody>
      </p:sp>
      <p:sp>
        <p:nvSpPr>
          <p:cNvPr id="76" name="Rectangle 75"/>
          <p:cNvSpPr/>
          <p:nvPr/>
        </p:nvSpPr>
        <p:spPr>
          <a:xfrm>
            <a:off x="7264657" y="4304013"/>
            <a:ext cx="771763" cy="1511999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857136" y="2599142"/>
            <a:ext cx="23348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Diagnose </a:t>
            </a:r>
            <a:r>
              <a:rPr lang="en-US" sz="2000" b="1" dirty="0" smtClean="0"/>
              <a:t>TCP </a:t>
            </a:r>
            <a:r>
              <a:rPr lang="en-US" sz="2000" b="1" dirty="0"/>
              <a:t>connection problems </a:t>
            </a:r>
            <a:r>
              <a:rPr lang="en-US" sz="2000" b="1" dirty="0" smtClean="0"/>
              <a:t>efficiently: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Real-time TCP diagnostic system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Runs at line-rate at the edge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Reconstructs the internal state of a TCP connection on the edge</a:t>
            </a:r>
          </a:p>
          <a:p>
            <a:pPr lvl="1"/>
            <a:endParaRPr lang="en-US" sz="2000" b="1" dirty="0"/>
          </a:p>
        </p:txBody>
      </p:sp>
      <p:sp>
        <p:nvSpPr>
          <p:cNvPr id="77" name="Rectangle 76"/>
          <p:cNvSpPr/>
          <p:nvPr/>
        </p:nvSpPr>
        <p:spPr>
          <a:xfrm>
            <a:off x="3606799" y="3350708"/>
            <a:ext cx="771763" cy="3436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3480137"/>
            <a:ext cx="2743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Diagnose e2e performance </a:t>
            </a:r>
            <a:r>
              <a:rPr lang="en-US" sz="2000" b="1" dirty="0" smtClean="0"/>
              <a:t>problems: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Chunk-based e2e instrumentation and methodology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First dataset with e2e metrics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Uncovered a wide range of problems </a:t>
            </a:r>
          </a:p>
          <a:p>
            <a:pPr lvl="1"/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345" y="3389616"/>
            <a:ext cx="914400" cy="914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449" y="3389615"/>
            <a:ext cx="914400" cy="914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553" y="3389614"/>
            <a:ext cx="914400" cy="914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657" y="3389613"/>
            <a:ext cx="91440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10" y="5733143"/>
            <a:ext cx="884333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19" y="5733140"/>
            <a:ext cx="884333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96" y="5733143"/>
            <a:ext cx="884333" cy="9144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603061" y="3389613"/>
            <a:ext cx="816057" cy="3205093"/>
            <a:chOff x="2603061" y="3389613"/>
            <a:chExt cx="816057" cy="3205093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415741" y="3389613"/>
              <a:ext cx="0" cy="3205093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03061" y="4791304"/>
              <a:ext cx="8160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Diva</a:t>
              </a:r>
            </a:p>
            <a:p>
              <a:pPr algn="ctr"/>
              <a:r>
                <a:rPr lang="en-US" dirty="0" smtClean="0"/>
                <a:t>(HTTP)</a:t>
              </a:r>
              <a:endParaRPr lang="en-US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7505399" y="4304013"/>
            <a:ext cx="33385" cy="147226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53909" y="4840982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Dapper </a:t>
            </a:r>
          </a:p>
          <a:p>
            <a:pPr algn="ctr"/>
            <a:r>
              <a:rPr lang="en-US" dirty="0" smtClean="0"/>
              <a:t>(TCP)</a:t>
            </a:r>
            <a:endParaRPr lang="en-US" dirty="0"/>
          </a:p>
        </p:txBody>
      </p:sp>
      <p:cxnSp>
        <p:nvCxnSpPr>
          <p:cNvPr id="28" name="Straight Connector 27"/>
          <p:cNvCxnSpPr>
            <a:stCxn id="5" idx="2"/>
            <a:endCxn id="10" idx="0"/>
          </p:cNvCxnSpPr>
          <p:nvPr/>
        </p:nvCxnSpPr>
        <p:spPr>
          <a:xfrm>
            <a:off x="5227649" y="4304015"/>
            <a:ext cx="542314" cy="1429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6" idx="0"/>
            <a:endCxn id="9" idx="0"/>
          </p:cNvCxnSpPr>
          <p:nvPr/>
        </p:nvCxnSpPr>
        <p:spPr>
          <a:xfrm>
            <a:off x="7650539" y="4304013"/>
            <a:ext cx="11047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530" y="4304013"/>
            <a:ext cx="6379" cy="142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56" y="141484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45" y="1453739"/>
            <a:ext cx="914400" cy="914400"/>
          </a:xfrm>
          <a:prstGeom prst="rect">
            <a:avLst/>
          </a:prstGeom>
        </p:spPr>
      </p:pic>
      <p:cxnSp>
        <p:nvCxnSpPr>
          <p:cNvPr id="39" name="Straight Connector 38"/>
          <p:cNvCxnSpPr>
            <a:stCxn id="38" idx="2"/>
            <a:endCxn id="5" idx="0"/>
          </p:cNvCxnSpPr>
          <p:nvPr/>
        </p:nvCxnSpPr>
        <p:spPr>
          <a:xfrm>
            <a:off x="4894945" y="2368139"/>
            <a:ext cx="332704" cy="1021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2"/>
            <a:endCxn id="7" idx="0"/>
          </p:cNvCxnSpPr>
          <p:nvPr/>
        </p:nvCxnSpPr>
        <p:spPr>
          <a:xfrm>
            <a:off x="6341556" y="2329249"/>
            <a:ext cx="1380301" cy="1060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2"/>
            <a:endCxn id="4" idx="0"/>
          </p:cNvCxnSpPr>
          <p:nvPr/>
        </p:nvCxnSpPr>
        <p:spPr>
          <a:xfrm flipH="1">
            <a:off x="3980545" y="2329249"/>
            <a:ext cx="2361011" cy="1060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71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09444" y="3398944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CDN</a:t>
            </a:r>
          </a:p>
          <a:p>
            <a:pPr algn="ctr"/>
            <a:r>
              <a:rPr lang="en-US" sz="1600" dirty="0" smtClean="0"/>
              <a:t>(edge servers)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9018152" y="1602717"/>
            <a:ext cx="91440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Content Provider</a:t>
            </a:r>
          </a:p>
          <a:p>
            <a:pPr algn="ctr"/>
            <a:r>
              <a:rPr lang="en-US" sz="1600" dirty="0" smtClean="0"/>
              <a:t>(origin)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9009444" y="5943600"/>
            <a:ext cx="9144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Clients</a:t>
            </a:r>
            <a:endParaRPr lang="en-US" sz="16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27049" y="-76200"/>
            <a:ext cx="10515600" cy="132556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7308" r="25305" b="11954"/>
          <a:stretch/>
        </p:blipFill>
        <p:spPr>
          <a:xfrm>
            <a:off x="3681237" y="5961740"/>
            <a:ext cx="365760" cy="3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47" grpId="0"/>
      <p:bldP spid="47" grpId="1"/>
      <p:bldP spid="76" grpId="0" animBg="1"/>
      <p:bldP spid="76" grpId="1" animBg="1"/>
      <p:bldP spid="12" grpId="0"/>
      <p:bldP spid="12" grpId="1"/>
      <p:bldP spid="77" grpId="0" animBg="1"/>
      <p:bldP spid="77" grpId="1" animBg="1"/>
      <p:bldP spid="11" grpId="0"/>
      <p:bldP spid="11" grpId="1"/>
      <p:bldP spid="2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T</a:t>
            </a:r>
            <a:r>
              <a:rPr lang="en-US" dirty="0" smtClean="0"/>
              <a:t>hree Pieces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29969"/>
              </p:ext>
            </p:extLst>
          </p:nvPr>
        </p:nvGraphicFramePr>
        <p:xfrm>
          <a:off x="152400" y="3945573"/>
          <a:ext cx="11858846" cy="229811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55870"/>
                <a:gridCol w="1706446"/>
                <a:gridCol w="4448265"/>
                <a:gridCol w="4448265"/>
              </a:tblGrid>
              <a:tr h="279435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Contribution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Real-world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Deployment</a:t>
                      </a:r>
                      <a:endParaRPr lang="en-US" dirty="0"/>
                    </a:p>
                  </a:txBody>
                  <a:tcPr/>
                </a:tc>
              </a:tr>
              <a:tr h="652190">
                <a:tc>
                  <a:txBody>
                    <a:bodyPr/>
                    <a:lstStyle/>
                    <a:p>
                      <a:r>
                        <a:rPr lang="en-US" dirty="0" smtClean="0"/>
                        <a:t>CAM</a:t>
                      </a:r>
                    </a:p>
                    <a:p>
                      <a:r>
                        <a:rPr lang="en-US" dirty="0" smtClean="0"/>
                        <a:t>(Akamai)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preparation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 scale analysis of server request logs,</a:t>
                      </a:r>
                    </a:p>
                    <a:p>
                      <a:r>
                        <a:rPr lang="en-US" dirty="0" smtClean="0"/>
                        <a:t>Cache-aware</a:t>
                      </a:r>
                      <a:r>
                        <a:rPr lang="en-US" baseline="0" dirty="0" smtClean="0"/>
                        <a:t> post-mapping optimization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Approved to be deployed in a real cluster of servers in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Akamai</a:t>
                      </a:r>
                      <a:endParaRPr lang="en-US" dirty="0"/>
                    </a:p>
                  </a:txBody>
                  <a:tcPr/>
                </a:tc>
              </a:tr>
              <a:tr h="279435">
                <a:tc>
                  <a:txBody>
                    <a:bodyPr/>
                    <a:lstStyle/>
                    <a:p>
                      <a:r>
                        <a:rPr lang="en-US" dirty="0" smtClean="0"/>
                        <a:t>Diva</a:t>
                      </a:r>
                    </a:p>
                    <a:p>
                      <a:r>
                        <a:rPr lang="en-US" dirty="0" smtClean="0"/>
                        <a:t>(Yahoo)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IMC’16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Instrumentation</a:t>
                      </a:r>
                      <a:r>
                        <a:rPr lang="en-US" baseline="0" dirty="0" smtClean="0"/>
                        <a:t> of the</a:t>
                      </a:r>
                      <a:r>
                        <a:rPr lang="en-US" dirty="0" smtClean="0"/>
                        <a:t> Yahoo player and edge servers, first dataset with e2e</a:t>
                      </a:r>
                      <a:r>
                        <a:rPr lang="en-US" baseline="0" dirty="0" smtClean="0"/>
                        <a:t> metrics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production, results</a:t>
                      </a:r>
                      <a:r>
                        <a:rPr lang="en-US" dirty="0" smtClean="0"/>
                        <a:t> were used to optimize CDN</a:t>
                      </a:r>
                      <a:r>
                        <a:rPr lang="en-US" baseline="0" dirty="0" smtClean="0"/>
                        <a:t> and player </a:t>
                      </a:r>
                      <a:r>
                        <a:rPr lang="en-US" dirty="0" smtClean="0"/>
                        <a:t>for</a:t>
                      </a:r>
                      <a:r>
                        <a:rPr lang="en-US" baseline="0" dirty="0" smtClean="0"/>
                        <a:t> NFL-Live</a:t>
                      </a:r>
                      <a:endParaRPr lang="en-US" dirty="0"/>
                    </a:p>
                  </a:txBody>
                  <a:tcPr/>
                </a:tc>
              </a:tr>
              <a:tr h="279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Dapper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SOSR’17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P4 code for TCP analytics </a:t>
                      </a:r>
                      <a:r>
                        <a:rPr lang="en-US" dirty="0" smtClean="0"/>
                        <a:t>and diagnosis at line-rate at </a:t>
                      </a:r>
                      <a:r>
                        <a:rPr lang="en-US" dirty="0" smtClean="0"/>
                        <a:t>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r>
                        <a:rPr lang="en-US" baseline="0" dirty="0" smtClean="0"/>
                        <a:t> sourced P4 prototype, o</a:t>
                      </a:r>
                      <a:r>
                        <a:rPr lang="en-US" dirty="0" smtClean="0"/>
                        <a:t>ngoing</a:t>
                      </a:r>
                      <a:r>
                        <a:rPr lang="en-US" baseline="0" dirty="0" smtClean="0"/>
                        <a:t> discussions with Barefoot Networks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100623" y="1463618"/>
            <a:ext cx="3962400" cy="2362200"/>
            <a:chOff x="5562600" y="1295400"/>
            <a:chExt cx="2111185" cy="1719898"/>
          </a:xfrm>
        </p:grpSpPr>
        <p:sp>
          <p:nvSpPr>
            <p:cNvPr id="7" name="Rectangle 6"/>
            <p:cNvSpPr/>
            <p:nvPr/>
          </p:nvSpPr>
          <p:spPr>
            <a:xfrm>
              <a:off x="5562600" y="1295400"/>
              <a:ext cx="2111185" cy="1719898"/>
            </a:xfrm>
            <a:prstGeom prst="rect">
              <a:avLst/>
            </a:prstGeom>
            <a:noFill/>
          </p:spPr>
        </p:sp>
        <p:sp>
          <p:nvSpPr>
            <p:cNvPr id="8" name="Freeform 7"/>
            <p:cNvSpPr/>
            <p:nvPr/>
          </p:nvSpPr>
          <p:spPr>
            <a:xfrm>
              <a:off x="6156697" y="1295400"/>
              <a:ext cx="922989" cy="751922"/>
            </a:xfrm>
            <a:custGeom>
              <a:avLst/>
              <a:gdLst>
                <a:gd name="connsiteX0" fmla="*/ 0 w 922989"/>
                <a:gd name="connsiteY0" fmla="*/ 751922 h 751922"/>
                <a:gd name="connsiteX1" fmla="*/ 461492 w 922989"/>
                <a:gd name="connsiteY1" fmla="*/ 0 h 751922"/>
                <a:gd name="connsiteX2" fmla="*/ 461497 w 922989"/>
                <a:gd name="connsiteY2" fmla="*/ 0 h 751922"/>
                <a:gd name="connsiteX3" fmla="*/ 922989 w 922989"/>
                <a:gd name="connsiteY3" fmla="*/ 751922 h 751922"/>
                <a:gd name="connsiteX4" fmla="*/ 0 w 922989"/>
                <a:gd name="connsiteY4" fmla="*/ 751922 h 75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89" h="751922">
                  <a:moveTo>
                    <a:pt x="0" y="751922"/>
                  </a:moveTo>
                  <a:lnTo>
                    <a:pt x="461492" y="0"/>
                  </a:lnTo>
                  <a:lnTo>
                    <a:pt x="461497" y="0"/>
                  </a:lnTo>
                  <a:lnTo>
                    <a:pt x="922989" y="751922"/>
                  </a:lnTo>
                  <a:lnTo>
                    <a:pt x="0" y="75192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9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TE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(CAM)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858935" y="2042100"/>
              <a:ext cx="1517087" cy="483987"/>
            </a:xfrm>
            <a:custGeom>
              <a:avLst/>
              <a:gdLst>
                <a:gd name="connsiteX0" fmla="*/ 0 w 1517087"/>
                <a:gd name="connsiteY0" fmla="*/ 483987 h 483987"/>
                <a:gd name="connsiteX1" fmla="*/ 297047 w 1517087"/>
                <a:gd name="connsiteY1" fmla="*/ 0 h 483987"/>
                <a:gd name="connsiteX2" fmla="*/ 1220040 w 1517087"/>
                <a:gd name="connsiteY2" fmla="*/ 0 h 483987"/>
                <a:gd name="connsiteX3" fmla="*/ 1517087 w 1517087"/>
                <a:gd name="connsiteY3" fmla="*/ 483987 h 483987"/>
                <a:gd name="connsiteX4" fmla="*/ 0 w 1517087"/>
                <a:gd name="connsiteY4" fmla="*/ 483987 h 48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7087" h="483987">
                  <a:moveTo>
                    <a:pt x="0" y="483987"/>
                  </a:moveTo>
                  <a:lnTo>
                    <a:pt x="297047" y="0"/>
                  </a:lnTo>
                  <a:lnTo>
                    <a:pt x="1220040" y="0"/>
                  </a:lnTo>
                  <a:lnTo>
                    <a:pt x="1517087" y="483987"/>
                  </a:lnTo>
                  <a:lnTo>
                    <a:pt x="0" y="48398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7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3271" tIns="17780" rIns="2832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HTTP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(Diva)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562600" y="2531310"/>
              <a:ext cx="2111184" cy="483987"/>
            </a:xfrm>
            <a:custGeom>
              <a:avLst/>
              <a:gdLst>
                <a:gd name="connsiteX0" fmla="*/ 0 w 2111184"/>
                <a:gd name="connsiteY0" fmla="*/ 483987 h 483987"/>
                <a:gd name="connsiteX1" fmla="*/ 297047 w 2111184"/>
                <a:gd name="connsiteY1" fmla="*/ 0 h 483987"/>
                <a:gd name="connsiteX2" fmla="*/ 1814137 w 2111184"/>
                <a:gd name="connsiteY2" fmla="*/ 0 h 483987"/>
                <a:gd name="connsiteX3" fmla="*/ 2111184 w 2111184"/>
                <a:gd name="connsiteY3" fmla="*/ 483987 h 483987"/>
                <a:gd name="connsiteX4" fmla="*/ 0 w 2111184"/>
                <a:gd name="connsiteY4" fmla="*/ 483987 h 48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1184" h="483987">
                  <a:moveTo>
                    <a:pt x="0" y="483987"/>
                  </a:moveTo>
                  <a:lnTo>
                    <a:pt x="297047" y="0"/>
                  </a:lnTo>
                  <a:lnTo>
                    <a:pt x="1814137" y="0"/>
                  </a:lnTo>
                  <a:lnTo>
                    <a:pt x="2111184" y="483987"/>
                  </a:lnTo>
                  <a:lnTo>
                    <a:pt x="0" y="483987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237" tIns="17780" rIns="387237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TCP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tx1"/>
                  </a:solidFill>
                </a:rPr>
                <a:t> (Dapper)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1: Cache-Aware CDN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Cache-aware mapping (CAM), in </a:t>
            </a:r>
            <a:r>
              <a:rPr lang="en-US" dirty="0" smtClean="0"/>
              <a:t>collaboration </a:t>
            </a:r>
            <a:r>
              <a:rPr lang="en-US" dirty="0" smtClean="0"/>
              <a:t>with Akamai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D1C0-7BDD-AD4D-A2D1-9C974443813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28011</TotalTime>
  <Words>3062</Words>
  <Application>Microsoft Macintosh PowerPoint</Application>
  <PresentationFormat>Widescreen</PresentationFormat>
  <Paragraphs>870</Paragraphs>
  <Slides>72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Calibri</vt:lpstr>
      <vt:lpstr>Calibri Light</vt:lpstr>
      <vt:lpstr>Cambria Math</vt:lpstr>
      <vt:lpstr>CambriaMath</vt:lpstr>
      <vt:lpstr>Wingdings</vt:lpstr>
      <vt:lpstr>Arial</vt:lpstr>
      <vt:lpstr>Office Theme</vt:lpstr>
      <vt:lpstr>Data-Driven Management of CDN Performance</vt:lpstr>
      <vt:lpstr>Serving Content</vt:lpstr>
      <vt:lpstr>Content Distribution Networks (CDNs)</vt:lpstr>
      <vt:lpstr>Goals of CDN</vt:lpstr>
      <vt:lpstr>Sources of Poor Performance</vt:lpstr>
      <vt:lpstr>Techniques For Managing CDN Performance </vt:lpstr>
      <vt:lpstr>Our Approach</vt:lpstr>
      <vt:lpstr>The Three Pieces</vt:lpstr>
      <vt:lpstr>Part 1: Cache-Aware CDN Design</vt:lpstr>
      <vt:lpstr>How CDNs work</vt:lpstr>
      <vt:lpstr>Impact of Cache Misses</vt:lpstr>
      <vt:lpstr>Decisions a CDN Makes </vt:lpstr>
      <vt:lpstr>Example</vt:lpstr>
      <vt:lpstr>Maximize Network Performance:  (Minimize Distance to Edge)</vt:lpstr>
      <vt:lpstr>Impact on Cache Hit Rate (CHR)</vt:lpstr>
      <vt:lpstr>Maximize Cache Hit Rate</vt:lpstr>
      <vt:lpstr>Goal: Optimize both (cost and performance)</vt:lpstr>
      <vt:lpstr>Observation</vt:lpstr>
      <vt:lpstr>Disk Allocation</vt:lpstr>
      <vt:lpstr>Unified Performance Model</vt:lpstr>
      <vt:lpstr>Unified Performance Model</vt:lpstr>
      <vt:lpstr>Solving the Unified Model</vt:lpstr>
      <vt:lpstr>Optimizing Disk Allocation</vt:lpstr>
      <vt:lpstr>Modeling Cache Miss Rate</vt:lpstr>
      <vt:lpstr>Modeling Cache Misses</vt:lpstr>
      <vt:lpstr>Data Collection and Preparation</vt:lpstr>
      <vt:lpstr>Inputs</vt:lpstr>
      <vt:lpstr>Results</vt:lpstr>
      <vt:lpstr>Results</vt:lpstr>
      <vt:lpstr>Metrics</vt:lpstr>
      <vt:lpstr>Conclusion</vt:lpstr>
      <vt:lpstr>Limitation</vt:lpstr>
      <vt:lpstr>Part 2: Diva</vt:lpstr>
      <vt:lpstr>PowerPoint Presentation</vt:lpstr>
      <vt:lpstr>Unique Dataset</vt:lpstr>
      <vt:lpstr>Yahoo’s Video Delivery System</vt:lpstr>
      <vt:lpstr>Our Dataset: Yahoo Videos</vt:lpstr>
      <vt:lpstr>Our Goal</vt:lpstr>
      <vt:lpstr>Our Approach</vt:lpstr>
      <vt:lpstr>Our Approach: e2e Per-chunk Measurement</vt:lpstr>
      <vt:lpstr>Findings</vt:lpstr>
      <vt:lpstr>Server-side Performance Problems </vt:lpstr>
      <vt:lpstr>Cache Misses and ATS Configuration</vt:lpstr>
      <vt:lpstr>Network Measurement</vt:lpstr>
      <vt:lpstr>Network Latency Problems</vt:lpstr>
      <vt:lpstr>Earlier Packet Losses Cause More Rebuffering  </vt:lpstr>
      <vt:lpstr>Download Stack Latency </vt:lpstr>
      <vt:lpstr>Download Stack Latency: Case Study </vt:lpstr>
      <vt:lpstr>Rendering Stack </vt:lpstr>
      <vt:lpstr>Good Rendering Needs 1.5 sec/sec Download Rate </vt:lpstr>
      <vt:lpstr>Take-Aways</vt:lpstr>
      <vt:lpstr>Conclusion</vt:lpstr>
      <vt:lpstr>Limitations</vt:lpstr>
      <vt:lpstr>Part 3: Dapper</vt:lpstr>
      <vt:lpstr>PowerPoint Presentation</vt:lpstr>
      <vt:lpstr>Challenges of Efficient TCP Diagnosis </vt:lpstr>
      <vt:lpstr>Sources of Poor TCP Performance </vt:lpstr>
      <vt:lpstr>Location of Performance Monitoring</vt:lpstr>
      <vt:lpstr>Challenges of Diagnosis at the “Edge”</vt:lpstr>
      <vt:lpstr>Stateful Data-plane Programming</vt:lpstr>
      <vt:lpstr>Diagnosing Sender Problems From the Edge</vt:lpstr>
      <vt:lpstr>Diagnosing Receiver Problems From the Edge</vt:lpstr>
      <vt:lpstr>Inferring Network Latency</vt:lpstr>
      <vt:lpstr>Inferring Network Loss</vt:lpstr>
      <vt:lpstr>Inferring Congestion Window</vt:lpstr>
      <vt:lpstr>Inferring Flight Size</vt:lpstr>
      <vt:lpstr>Estimating CWND </vt:lpstr>
      <vt:lpstr>Overhead in Hardware</vt:lpstr>
      <vt:lpstr>Dapper’s Limitations</vt:lpstr>
      <vt:lpstr>Part 4: Conclusion</vt:lpstr>
      <vt:lpstr>Conclusion</vt:lpstr>
      <vt:lpstr>Thank you 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FPO</dc:title>
  <dc:creator>Ghasemi, Mojgan</dc:creator>
  <cp:lastModifiedBy>Ghasemi, Mojgan</cp:lastModifiedBy>
  <cp:revision>2225</cp:revision>
  <cp:lastPrinted>2017-04-20T15:36:41Z</cp:lastPrinted>
  <dcterms:created xsi:type="dcterms:W3CDTF">2017-03-23T14:53:22Z</dcterms:created>
  <dcterms:modified xsi:type="dcterms:W3CDTF">2017-09-07T12:06:16Z</dcterms:modified>
</cp:coreProperties>
</file>