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Lst>
  <p:notesMasterIdLst>
    <p:notesMasterId r:id="rId35"/>
  </p:notesMasterIdLst>
  <p:handoutMasterIdLst>
    <p:handoutMasterId r:id="rId36"/>
  </p:handoutMasterIdLst>
  <p:sldIdLst>
    <p:sldId id="256" r:id="rId2"/>
    <p:sldId id="524" r:id="rId3"/>
    <p:sldId id="450" r:id="rId4"/>
    <p:sldId id="492" r:id="rId5"/>
    <p:sldId id="497" r:id="rId6"/>
    <p:sldId id="486" r:id="rId7"/>
    <p:sldId id="498" r:id="rId8"/>
    <p:sldId id="499" r:id="rId9"/>
    <p:sldId id="501" r:id="rId10"/>
    <p:sldId id="500" r:id="rId11"/>
    <p:sldId id="493" r:id="rId12"/>
    <p:sldId id="510" r:id="rId13"/>
    <p:sldId id="509" r:id="rId14"/>
    <p:sldId id="511" r:id="rId15"/>
    <p:sldId id="515" r:id="rId16"/>
    <p:sldId id="467" r:id="rId17"/>
    <p:sldId id="516" r:id="rId18"/>
    <p:sldId id="518" r:id="rId19"/>
    <p:sldId id="517" r:id="rId20"/>
    <p:sldId id="520" r:id="rId21"/>
    <p:sldId id="512" r:id="rId22"/>
    <p:sldId id="494" r:id="rId23"/>
    <p:sldId id="504" r:id="rId24"/>
    <p:sldId id="503" r:id="rId25"/>
    <p:sldId id="527" r:id="rId26"/>
    <p:sldId id="507" r:id="rId27"/>
    <p:sldId id="521" r:id="rId28"/>
    <p:sldId id="529" r:id="rId29"/>
    <p:sldId id="530" r:id="rId30"/>
    <p:sldId id="495" r:id="rId31"/>
    <p:sldId id="508" r:id="rId32"/>
    <p:sldId id="454" r:id="rId33"/>
    <p:sldId id="602" r:id="rId34"/>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kern="1200">
        <a:solidFill>
          <a:schemeClr val="tx1"/>
        </a:solidFill>
        <a:latin typeface="Book Antiqua" pitchFamily="18" charset="0"/>
        <a:ea typeface="+mn-ea"/>
        <a:cs typeface="+mn-cs"/>
      </a:defRPr>
    </a:lvl5pPr>
    <a:lvl6pPr marL="2286000" algn="l" defTabSz="914400" rtl="0" eaLnBrk="1" latinLnBrk="0" hangingPunct="1">
      <a:defRPr kern="1200">
        <a:solidFill>
          <a:schemeClr val="tx1"/>
        </a:solidFill>
        <a:latin typeface="Book Antiqua" pitchFamily="18" charset="0"/>
        <a:ea typeface="+mn-ea"/>
        <a:cs typeface="+mn-cs"/>
      </a:defRPr>
    </a:lvl6pPr>
    <a:lvl7pPr marL="2743200" algn="l" defTabSz="914400" rtl="0" eaLnBrk="1" latinLnBrk="0" hangingPunct="1">
      <a:defRPr kern="1200">
        <a:solidFill>
          <a:schemeClr val="tx1"/>
        </a:solidFill>
        <a:latin typeface="Book Antiqua" pitchFamily="18" charset="0"/>
        <a:ea typeface="+mn-ea"/>
        <a:cs typeface="+mn-cs"/>
      </a:defRPr>
    </a:lvl7pPr>
    <a:lvl8pPr marL="3200400" algn="l" defTabSz="914400" rtl="0" eaLnBrk="1" latinLnBrk="0" hangingPunct="1">
      <a:defRPr kern="1200">
        <a:solidFill>
          <a:schemeClr val="tx1"/>
        </a:solidFill>
        <a:latin typeface="Book Antiqua" pitchFamily="18" charset="0"/>
        <a:ea typeface="+mn-ea"/>
        <a:cs typeface="+mn-cs"/>
      </a:defRPr>
    </a:lvl8pPr>
    <a:lvl9pPr marL="3657600" algn="l" defTabSz="914400" rtl="0" eaLnBrk="1" latinLnBrk="0" hangingPunct="1">
      <a:defRPr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FF"/>
    <a:srgbClr val="FFA219"/>
    <a:srgbClr val="FF9900"/>
    <a:srgbClr val="FF0066"/>
    <a:srgbClr val="816F05"/>
    <a:srgbClr val="9E8806"/>
    <a:srgbClr val="A36D01"/>
    <a:srgbClr val="B88800"/>
    <a:srgbClr val="C38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28" autoAdjust="0"/>
    <p:restoredTop sz="79167" autoAdjust="0"/>
  </p:normalViewPr>
  <p:slideViewPr>
    <p:cSldViewPr>
      <p:cViewPr varScale="1">
        <p:scale>
          <a:sx n="57" d="100"/>
          <a:sy n="57" d="100"/>
        </p:scale>
        <p:origin x="-1494" y="-90"/>
      </p:cViewPr>
      <p:guideLst>
        <p:guide orient="horz" pos="2160"/>
        <p:guide pos="2880"/>
      </p:guideLst>
    </p:cSldViewPr>
  </p:slideViewPr>
  <p:outlineViewPr>
    <p:cViewPr>
      <p:scale>
        <a:sx n="33" d="100"/>
        <a:sy n="33" d="100"/>
      </p:scale>
      <p:origin x="0" y="114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045799F1-6FC5-4E6A-89ED-CB6CC96CCF07}" type="datetimeFigureOut">
              <a:rPr lang="en-US" smtClean="0"/>
              <a:pPr/>
              <a:t>9/12/2011</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A034ADC6-EDA0-4D69-96BC-C00B966CAFB9}" type="slidenum">
              <a:rPr lang="en-US" smtClean="0"/>
              <a:pPr/>
              <a:t>‹#›</a:t>
            </a:fld>
            <a:endParaRPr lang="en-US"/>
          </a:p>
        </p:txBody>
      </p:sp>
    </p:spTree>
    <p:extLst>
      <p:ext uri="{BB962C8B-B14F-4D97-AF65-F5344CB8AC3E}">
        <p14:creationId xmlns:p14="http://schemas.microsoft.com/office/powerpoint/2010/main" val="3456545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atin typeface="Verdana" pitchFamily="34" charset="0"/>
              </a:defRPr>
            </a:lvl1pPr>
          </a:lstStyle>
          <a:p>
            <a:pPr>
              <a:defRPr/>
            </a:pPr>
            <a:endParaRPr lang="en-US" altLang="zh-CN"/>
          </a:p>
        </p:txBody>
      </p:sp>
      <p:sp>
        <p:nvSpPr>
          <p:cNvPr id="174083" name="Rectangle 3"/>
          <p:cNvSpPr>
            <a:spLocks noGrp="1" noChangeArrowheads="1"/>
          </p:cNvSpPr>
          <p:nvPr>
            <p:ph type="dt" idx="1"/>
          </p:nvPr>
        </p:nvSpPr>
        <p:spPr bwMode="auto">
          <a:xfrm>
            <a:off x="3938376"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atin typeface="Verdana" pitchFamily="34" charset="0"/>
              </a:defRPr>
            </a:lvl1pPr>
          </a:lstStyle>
          <a:p>
            <a:pPr>
              <a:defRPr/>
            </a:pPr>
            <a:endParaRPr lang="en-US" altLang="zh-CN"/>
          </a:p>
        </p:txBody>
      </p:sp>
      <p:sp>
        <p:nvSpPr>
          <p:cNvPr id="5325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174085" name="Rectangle 5"/>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74086"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atin typeface="Verdana" pitchFamily="34" charset="0"/>
              </a:defRPr>
            </a:lvl1pPr>
          </a:lstStyle>
          <a:p>
            <a:pPr>
              <a:defRPr/>
            </a:pPr>
            <a:endParaRPr lang="en-US" altLang="zh-CN"/>
          </a:p>
        </p:txBody>
      </p:sp>
      <p:sp>
        <p:nvSpPr>
          <p:cNvPr id="174087" name="Rectangle 7"/>
          <p:cNvSpPr>
            <a:spLocks noGrp="1" noChangeArrowheads="1"/>
          </p:cNvSpPr>
          <p:nvPr>
            <p:ph type="sldNum" sz="quarter" idx="5"/>
          </p:nvPr>
        </p:nvSpPr>
        <p:spPr bwMode="auto">
          <a:xfrm>
            <a:off x="3938376"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atin typeface="Verdana" pitchFamily="34" charset="0"/>
              </a:defRPr>
            </a:lvl1pPr>
          </a:lstStyle>
          <a:p>
            <a:pPr>
              <a:defRPr/>
            </a:pPr>
            <a:fld id="{220546A9-8FB9-47BC-BBF1-02833F8B3561}" type="slidenum">
              <a:rPr lang="zh-CN" altLang="en-US"/>
              <a:pPr>
                <a:defRPr/>
              </a:pPr>
              <a:t>‹#›</a:t>
            </a:fld>
            <a:endParaRPr lang="en-US" altLang="zh-CN"/>
          </a:p>
        </p:txBody>
      </p:sp>
    </p:spTree>
    <p:extLst>
      <p:ext uri="{BB962C8B-B14F-4D97-AF65-F5344CB8AC3E}">
        <p14:creationId xmlns:p14="http://schemas.microsoft.com/office/powerpoint/2010/main" val="1892104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D55E38D-3592-4404-968B-3317C8895FBE}" type="slidenum">
              <a:rPr lang="zh-CN" altLang="en-US" smtClean="0"/>
              <a:pPr/>
              <a:t>1</a:t>
            </a:fld>
            <a:endParaRPr lang="en-US" altLang="zh-CN"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10</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AutoNum type="arabicPeriod"/>
            </a:pPr>
            <a:endParaRPr lang="en-US" baseline="0" dirty="0" smtClean="0"/>
          </a:p>
          <a:p>
            <a:pPr marL="231229" indent="-231229" eaLnBrk="1" hangingPunct="1">
              <a:buAutoNum type="arabicPeriod"/>
            </a:pPr>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11</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12</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1. Introduce failure states.</a:t>
            </a:r>
          </a:p>
          <a:p>
            <a:pPr marL="231229" indent="-231229" eaLnBrk="1" hangingPunct="1">
              <a:buNone/>
            </a:pPr>
            <a:r>
              <a:rPr lang="en-US" baseline="0" dirty="0" smtClean="0"/>
              <a:t>2. Explain why some links fail together: links in one cable bundle may be cut together, a router breaks down, etc.</a:t>
            </a:r>
          </a:p>
          <a:p>
            <a:pPr marL="231229" indent="-231229" eaLnBrk="1" hangingPunct="1">
              <a:buNone/>
            </a:pPr>
            <a:r>
              <a:rPr lang="en-US" baseline="0" dirty="0" smtClean="0"/>
              <a:t>3. For each failure state, at least one path works.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6CCB530-489A-409A-8278-5272E9E9C14F}" type="slidenum">
              <a:rPr lang="zh-CN" altLang="en-US" smtClean="0"/>
              <a:pPr/>
              <a:t>13</a:t>
            </a:fld>
            <a:endParaRPr lang="en-US" altLang="zh-CN"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231229" indent="-231229" eaLnBrk="1" hangingPunct="1"/>
            <a:r>
              <a:rPr lang="en-US" dirty="0" smtClean="0"/>
              <a:t>1.	Piecewise linear function that penalizes link load. Small penalty</a:t>
            </a:r>
            <a:r>
              <a:rPr lang="en-US" baseline="0" dirty="0" smtClean="0"/>
              <a:t> for increasing load, very steep penalty close to the link capacity. Chose this function so that our optimization problem formulation does not have to include explicit capacity constraints.</a:t>
            </a:r>
          </a:p>
          <a:p>
            <a:pPr marL="231229" indent="-231229" eaLnBrk="1" hangingPunct="1"/>
            <a:r>
              <a:rPr lang="en-US" baseline="0" dirty="0" smtClean="0"/>
              <a:t>2.	Optimization problem objective:</a:t>
            </a:r>
          </a:p>
          <a:p>
            <a:pPr marL="231229" indent="-231229" eaLnBrk="1" hangingPunct="1">
              <a:buFontTx/>
              <a:buChar char="-"/>
            </a:pPr>
            <a:r>
              <a:rPr lang="en-US" dirty="0" smtClean="0"/>
              <a:t>inner</a:t>
            </a:r>
            <a:r>
              <a:rPr lang="en-US" baseline="0" dirty="0" smtClean="0"/>
              <a:t> sum</a:t>
            </a:r>
          </a:p>
          <a:p>
            <a:pPr marL="231229" indent="-231229" eaLnBrk="1" hangingPunct="1">
              <a:buFontTx/>
              <a:buChar char="-"/>
            </a:pPr>
            <a:r>
              <a:rPr lang="en-US" baseline="0" dirty="0" smtClean="0"/>
              <a:t>failure state weight as a probability of failure</a:t>
            </a:r>
          </a:p>
          <a:p>
            <a:pPr marL="231229" indent="-231229" eaLnBrk="1" hangingPunct="1">
              <a:buFontTx/>
              <a:buChar char="-"/>
            </a:pPr>
            <a:r>
              <a:rPr lang="en-US" baseline="0" dirty="0" smtClean="0"/>
              <a:t>outer sum</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14</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marR="0" indent="-231229" algn="l" defTabSz="914400" rtl="0" eaLnBrk="1" fontAlgn="base" latinLnBrk="0" hangingPunct="1">
              <a:lnSpc>
                <a:spcPct val="100000"/>
              </a:lnSpc>
              <a:spcBef>
                <a:spcPct val="30000"/>
              </a:spcBef>
              <a:spcAft>
                <a:spcPct val="0"/>
              </a:spcAft>
              <a:buClrTx/>
              <a:buSzTx/>
              <a:buFontTx/>
              <a:buAutoNum type="arabicPeriod"/>
              <a:tabLst/>
              <a:defRPr/>
            </a:pPr>
            <a:r>
              <a:rPr lang="en-US" dirty="0" smtClean="0"/>
              <a:t>Clarify that a “solution” means two things: (</a:t>
            </a:r>
            <a:r>
              <a:rPr lang="en-US" dirty="0" err="1" smtClean="0"/>
              <a:t>i</a:t>
            </a:r>
            <a:r>
              <a:rPr lang="en-US" dirty="0" smtClean="0"/>
              <a:t>) functionality of the routers and (ii) resulting optimization performed by the management system.</a:t>
            </a:r>
          </a:p>
          <a:p>
            <a:pPr marL="231229" marR="0" indent="-231229" algn="l" defTabSz="914400" rtl="0" eaLnBrk="1" fontAlgn="base" latinLnBrk="0" hangingPunct="1">
              <a:lnSpc>
                <a:spcPct val="100000"/>
              </a:lnSpc>
              <a:spcBef>
                <a:spcPct val="30000"/>
              </a:spcBef>
              <a:spcAft>
                <a:spcPct val="0"/>
              </a:spcAft>
              <a:buClrTx/>
              <a:buSzTx/>
              <a:buFontTx/>
              <a:buAutoNum type="arabicPeriod"/>
              <a:tabLst/>
              <a:defRPr/>
            </a:pPr>
            <a:r>
              <a:rPr lang="en-US" dirty="0" smtClean="0"/>
              <a:t>Allow any functionality -&gt;</a:t>
            </a:r>
            <a:r>
              <a:rPr lang="en-US" baseline="0" dirty="0" smtClean="0"/>
              <a:t> low congestion.</a:t>
            </a:r>
          </a:p>
          <a:p>
            <a:pPr marL="231229" marR="0" indent="-231229"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Take away too much functionality -&gt; too much congestion.</a:t>
            </a:r>
          </a:p>
          <a:p>
            <a:pPr marL="231229" marR="0" indent="-231229"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In this work we are looking for the sweet spot. How much functionality can we take away and still do well?</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15</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AutoNum type="arabicPeriod"/>
            </a:pPr>
            <a:r>
              <a:rPr lang="en-US" baseline="0" dirty="0" smtClean="0"/>
              <a:t>Introduce optimal solution. Not practical because each router must store separate configuration for each network failure (there are 1000s of possible failures)</a:t>
            </a:r>
          </a:p>
          <a:p>
            <a:pPr marL="231229" indent="-231229" eaLnBrk="1" hangingPunct="1">
              <a:buAutoNum type="arabicPeriod"/>
            </a:pPr>
            <a:r>
              <a:rPr lang="en-US" baseline="0" dirty="0" smtClean="0"/>
              <a:t>Each router must learn which links failed. This violates our assumption.</a:t>
            </a:r>
          </a:p>
          <a:p>
            <a:pPr marL="231229" indent="-231229" eaLnBrk="1" hangingPunct="1">
              <a:buAutoNum type="arabicPeriod"/>
            </a:pPr>
            <a:r>
              <a:rPr lang="en-US" baseline="0" dirty="0" smtClean="0"/>
              <a:t>Nonetheless, solution interesting. It serves as a building block for the subsequent solutions. It provides performance benchmark due to its optimality.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16</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AutoNum type="arabicPeriod"/>
            </a:pPr>
            <a:r>
              <a:rPr lang="en-US" baseline="0" dirty="0" smtClean="0"/>
              <a:t>Explain the three constraints.</a:t>
            </a:r>
          </a:p>
          <a:p>
            <a:pPr marL="231229" indent="-231229" eaLnBrk="1" hangingPunct="1">
              <a:buAutoNum type="arabicPeriod"/>
            </a:pPr>
            <a:r>
              <a:rPr lang="en-US" baseline="0" dirty="0" smtClean="0"/>
              <a:t>Decompose solution into paths and splitting ratios. These diverse paths are used by our subsequent solutions.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17</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0" indent="-231229" eaLnBrk="1" hangingPunct="1">
              <a:buAutoNum type="arabicPeriod"/>
            </a:pPr>
            <a:r>
              <a:rPr lang="en-US" baseline="0" dirty="0" smtClean="0"/>
              <a:t>In contrast to the previous approach, here the router does not know which edge failed. In this example, it cannot distinguish which of the two links failed, it only knows p_2 doesn’t work.</a:t>
            </a:r>
          </a:p>
          <a:p>
            <a:pPr marL="0" indent="-231229" eaLnBrk="1" hangingPunct="1">
              <a:buAutoNum type="arabicPeriod"/>
            </a:pPr>
            <a:r>
              <a:rPr lang="en-US" baseline="0" dirty="0" smtClean="0"/>
              <a:t>Show how to look up the configuration, and say how large the configuration is.</a:t>
            </a:r>
          </a:p>
          <a:p>
            <a:pPr marL="0" indent="-231229" eaLnBrk="1" hangingPunct="1">
              <a:buAutoNum type="arabicPeriod"/>
            </a:pPr>
            <a:r>
              <a:rPr lang="en-US" baseline="0" dirty="0" smtClean="0"/>
              <a:t>NP hardness result.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18</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AutoNum type="arabicPeriod"/>
            </a:pPr>
            <a:r>
              <a:rPr lang="en-US" baseline="0" dirty="0" smtClean="0"/>
              <a:t>Explain why it is a good idea to use the same paths as the optimal solution: (</a:t>
            </a:r>
            <a:r>
              <a:rPr lang="en-US" baseline="0" dirty="0" err="1" smtClean="0"/>
              <a:t>i</a:t>
            </a:r>
            <a:r>
              <a:rPr lang="en-US" baseline="0" dirty="0" smtClean="0"/>
              <a:t>) at least one path guaranteed to work for all failures, (ii) paths are diverse and allow load balancing</a:t>
            </a:r>
          </a:p>
          <a:p>
            <a:pPr marL="231229" indent="-231229" eaLnBrk="1" hangingPunct="1">
              <a:buAutoNum type="arabicPeriod"/>
            </a:pPr>
            <a:r>
              <a:rPr lang="en-US" baseline="0" dirty="0" smtClean="0"/>
              <a:t>Optimization problem different: per path flow.</a:t>
            </a:r>
          </a:p>
          <a:p>
            <a:pPr marL="231229" indent="-231229" eaLnBrk="1" hangingPunct="1">
              <a:buAutoNum type="arabicPeriod"/>
            </a:pPr>
            <a:r>
              <a:rPr lang="en-US" baseline="0" dirty="0" smtClean="0"/>
              <a:t>Optimization problem is an LP, easily solvable.</a:t>
            </a:r>
          </a:p>
          <a:p>
            <a:pPr marL="231229" indent="-231229" eaLnBrk="1" hangingPunct="1">
              <a:buAutoNum type="arabicPeriod"/>
            </a:pPr>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19</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AutoNum type="arabicPeriod"/>
            </a:pPr>
            <a:r>
              <a:rPr lang="en-US" baseline="0" dirty="0" smtClean="0"/>
              <a:t>A simpler yet solution. The configuration determines fixed splitting ratios. Traffic is renormalized on the working paths.</a:t>
            </a:r>
          </a:p>
          <a:p>
            <a:pPr marL="231229" indent="-231229" eaLnBrk="1" hangingPunct="1">
              <a:buAutoNum type="arabicPeriod"/>
            </a:pPr>
            <a:r>
              <a:rPr lang="en-US" baseline="0" dirty="0" smtClean="0"/>
              <a:t>Show the example.</a:t>
            </a:r>
          </a:p>
          <a:p>
            <a:pPr marL="231229" indent="-231229" eaLnBrk="1" hangingPunct="1">
              <a:buAutoNum type="arabicPeriod"/>
            </a:pPr>
            <a:r>
              <a:rPr lang="en-US" baseline="0" dirty="0" smtClean="0"/>
              <a:t>Non-convex optimization, must use heuristics.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2</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r>
              <a:rPr lang="en-US" baseline="0" dirty="0" smtClean="0"/>
              <a:t>1. Why failure recovery essential:</a:t>
            </a:r>
          </a:p>
          <a:p>
            <a:pPr marL="285750" indent="-285750" eaLnBrk="1" hangingPunct="1">
              <a:buAutoNum type="romanLcParenBoth"/>
            </a:pPr>
            <a:r>
              <a:rPr lang="en-US" baseline="0" dirty="0" smtClean="0"/>
              <a:t>For backbone network operators: accidental cuts</a:t>
            </a:r>
          </a:p>
          <a:p>
            <a:pPr marL="285750" indent="-285750" eaLnBrk="1" hangingPunct="1">
              <a:buAutoNum type="romanLcParenBoth"/>
            </a:pPr>
            <a:r>
              <a:rPr lang="en-US" baseline="0" dirty="0" smtClean="0"/>
              <a:t>Datacenters: with increasing sizes of datacenters the probability of a failed hardware component increases</a:t>
            </a:r>
          </a:p>
          <a:p>
            <a:pPr marL="285750" indent="-285750" eaLnBrk="1" hangingPunct="1">
              <a:buAutoNum type="romanLcParenBoth"/>
            </a:pPr>
            <a:r>
              <a:rPr lang="en-US" baseline="0" dirty="0" smtClean="0"/>
              <a:t>Local enterprise networks: the same reasons, link and router failures</a:t>
            </a:r>
          </a:p>
          <a:p>
            <a:pPr marL="231229" indent="-231229" eaLnBrk="1" hangingPunct="1"/>
            <a:r>
              <a:rPr lang="en-US" baseline="0" dirty="0" smtClean="0"/>
              <a:t>2. Load rebalancing: focus of research in this area. Network vulnerable to congestion when a link fails.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20</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21</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22</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23</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Failure with 20 simultaneous link failures is very large because we are talking about the city-level IP backbone here.</a:t>
            </a:r>
          </a:p>
          <a:p>
            <a:pPr marL="231229" indent="-231229" eaLnBrk="1" hangingPunct="1">
              <a:buAutoNum type="arabicPeriod"/>
            </a:pPr>
            <a:endParaRPr lang="en-US"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A56581-B766-4351-9669-BFFD8567C827}" type="slidenum">
              <a:rPr lang="zh-CN" altLang="en-US" smtClean="0"/>
              <a:pPr/>
              <a:t>24</a:t>
            </a:fld>
            <a:endParaRPr lang="en-US" altLang="zh-CN"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231229" indent="-231229" eaLnBrk="1" hangingPunct="1">
              <a:buAutoNum type="arabicPeriod"/>
            </a:pPr>
            <a:r>
              <a:rPr lang="en-US" dirty="0" smtClean="0"/>
              <a:t>State-dependent</a:t>
            </a:r>
            <a:r>
              <a:rPr lang="en-US" baseline="0" dirty="0" smtClean="0"/>
              <a:t> splitting does as well as the optimal solution. This demonstrates that additional router capabilities only improve performance up to a point.</a:t>
            </a:r>
          </a:p>
          <a:p>
            <a:pPr marL="231229" indent="-231229" eaLnBrk="1" hangingPunct="1">
              <a:buAutoNum type="arabicPeriod"/>
            </a:pPr>
            <a:r>
              <a:rPr lang="en-US" baseline="0" dirty="0" smtClean="0"/>
              <a:t>State-independent splitting does worse, but it uses simpler routers. If too much functionality is removed, the performance suffers.</a:t>
            </a:r>
          </a:p>
          <a:p>
            <a:pPr marL="231229" indent="-231229" eaLnBrk="1" hangingPunct="1">
              <a:buAutoNum type="arabicPeriod"/>
            </a:pPr>
            <a:r>
              <a:rPr lang="en-US" baseline="0" dirty="0" smtClean="0"/>
              <a:t>OSPF:</a:t>
            </a:r>
          </a:p>
          <a:p>
            <a:pPr marL="231229" indent="-231229" eaLnBrk="1" hangingPunct="1">
              <a:buNone/>
            </a:pPr>
            <a:r>
              <a:rPr lang="en-US" baseline="0" dirty="0" smtClean="0"/>
              <a:t>	- used for load balancing in the </a:t>
            </a:r>
            <a:r>
              <a:rPr lang="en-US" altLang="zh-CN" sz="1200" dirty="0" smtClean="0">
                <a:solidFill>
                  <a:srgbClr val="FF9900"/>
                </a:solidFill>
                <a:latin typeface="Times New Roman" pitchFamily="18" charset="0"/>
                <a:ea typeface="宋体" pitchFamily="2" charset="-122"/>
                <a:cs typeface="Times New Roman" pitchFamily="18" charset="0"/>
              </a:rPr>
              <a:t>Tier-1</a:t>
            </a:r>
            <a:r>
              <a:rPr lang="en-US" baseline="0" dirty="0" smtClean="0"/>
              <a:t> </a:t>
            </a:r>
            <a:r>
              <a:rPr lang="en-US" baseline="0" dirty="0" smtClean="0"/>
              <a:t>network today</a:t>
            </a:r>
          </a:p>
          <a:p>
            <a:pPr marL="231229" indent="-231229" eaLnBrk="1" hangingPunct="1">
              <a:buNone/>
            </a:pPr>
            <a:r>
              <a:rPr lang="en-US" baseline="0" dirty="0" smtClean="0"/>
              <a:t>	- recent work on optimizing OSPF weights, how do we compare?</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A56581-B766-4351-9669-BFFD8567C827}" type="slidenum">
              <a:rPr lang="zh-CN" altLang="en-US" smtClean="0"/>
              <a:pPr/>
              <a:t>25</a:t>
            </a:fld>
            <a:endParaRPr lang="en-US" altLang="zh-CN"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231229" indent="-231229" eaLnBrk="1" hangingPunct="1">
              <a:buAutoNum type="arabicPeriod"/>
            </a:pPr>
            <a:r>
              <a:rPr lang="en-US" baseline="0" dirty="0" smtClean="0"/>
              <a:t>The performance of OSPF with optimized link weights can be worse, especially for higher traffic loads.</a:t>
            </a:r>
          </a:p>
          <a:p>
            <a:pPr marL="231229" indent="-231229" eaLnBrk="1" hangingPunct="1">
              <a:buAutoNum type="arabicPeriod"/>
            </a:pPr>
            <a:r>
              <a:rPr lang="en-US" baseline="0" dirty="0" smtClean="0"/>
              <a:t>This is despite the fact that we obtained custom OSPF weights for each of the load levels.</a:t>
            </a:r>
          </a:p>
          <a:p>
            <a:pPr marL="231229" indent="-231229" eaLnBrk="1" hangingPunct="1">
              <a:buAutoNum type="arabicPeriod"/>
            </a:pPr>
            <a:r>
              <a:rPr lang="en-US" baseline="0" dirty="0" smtClean="0"/>
              <a:t>This does not mean that the link weight setting algorithm is suboptimal. Rather, our more detailed investigation revealed the restrictions imposed by OSPF, which splits the load equally on paths with equal weights, make the protocol less flexible, and hence it is impossible for OSPF to achieve the same performance as our solution.</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26</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 Increase a few </a:t>
            </a:r>
            <a:r>
              <a:rPr lang="en-US" baseline="0" dirty="0" err="1" smtClean="0"/>
              <a:t>ms.</a:t>
            </a:r>
            <a:r>
              <a:rPr lang="en-US" baseline="0" dirty="0" smtClean="0"/>
              <a:t> </a:t>
            </a:r>
            <a:r>
              <a:rPr lang="en-US" baseline="0" smtClean="0"/>
              <a:t>Satisfies SLAs.</a:t>
            </a:r>
            <a:endParaRPr lang="en-U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A56581-B766-4351-9669-BFFD8567C827}" type="slidenum">
              <a:rPr lang="zh-CN" altLang="en-US" smtClean="0"/>
              <a:pPr/>
              <a:t>27</a:t>
            </a:fld>
            <a:endParaRPr lang="en-US" altLang="zh-CN"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231229" indent="-231229" eaLnBrk="1" hangingPunct="1">
              <a:buAutoNum type="arabicPeriod"/>
            </a:pPr>
            <a:r>
              <a:rPr lang="en-US" dirty="0" smtClean="0"/>
              <a:t>Here we study the number of paths</a:t>
            </a:r>
            <a:r>
              <a:rPr lang="en-US" baseline="0" dirty="0" smtClean="0"/>
              <a:t> needed between the ingress-egress router pairs.</a:t>
            </a:r>
          </a:p>
          <a:p>
            <a:pPr marL="231229" indent="-231229" eaLnBrk="1" hangingPunct="1">
              <a:buAutoNum type="arabicPeriod"/>
            </a:pPr>
            <a:r>
              <a:rPr lang="en-US" baseline="0" dirty="0" smtClean="0"/>
              <a:t>The </a:t>
            </a:r>
            <a:r>
              <a:rPr lang="en-US" baseline="0" dirty="0" err="1" smtClean="0"/>
              <a:t>cdf</a:t>
            </a:r>
            <a:r>
              <a:rPr lang="en-US" baseline="0" dirty="0" smtClean="0"/>
              <a:t> is plotted. For example, 50% of the ingress routers split traffic on 5 or fewer paths.</a:t>
            </a:r>
          </a:p>
          <a:p>
            <a:pPr marL="231229" indent="-231229" eaLnBrk="1" hangingPunct="1">
              <a:buAutoNum type="arabicPeriod"/>
            </a:pPr>
            <a:r>
              <a:rPr lang="en-US" baseline="0" dirty="0" smtClean="0"/>
              <a:t>The number of paths does not increase much when optimizing for higher loads.</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A56581-B766-4351-9669-BFFD8567C827}" type="slidenum">
              <a:rPr lang="zh-CN" altLang="en-US" smtClean="0"/>
              <a:pPr/>
              <a:t>28</a:t>
            </a:fld>
            <a:endParaRPr lang="en-US" altLang="zh-CN"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231229" indent="-231229" eaLnBrk="1" hangingPunct="1">
              <a:buAutoNum type="arabicPeriod"/>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A56581-B766-4351-9669-BFFD8567C827}" type="slidenum">
              <a:rPr lang="zh-CN" altLang="en-US" smtClean="0"/>
              <a:pPr/>
              <a:t>29</a:t>
            </a:fld>
            <a:endParaRPr lang="en-US" altLang="zh-CN"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231229" indent="-231229" eaLnBrk="1" hangingPunct="1">
              <a:buAutoNum type="arabicPeriod"/>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3</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0" indent="-231229" algn="l" eaLnBrk="1" hangingPunct="1">
              <a:buFontTx/>
              <a:buNone/>
            </a:pPr>
            <a:r>
              <a:rPr lang="en-US" baseline="0" dirty="0" smtClean="0"/>
              <a:t>1. Drawbacks of current path protection mechanisms. Local path protection in MPLS on the left and global path protection on the right.</a:t>
            </a:r>
          </a:p>
          <a:p>
            <a:pPr marL="0" indent="-231229" algn="l" eaLnBrk="1" hangingPunct="1">
              <a:buFontTx/>
              <a:buNone/>
            </a:pPr>
            <a:r>
              <a:rPr lang="en-US" baseline="0" dirty="0" smtClean="0"/>
              <a:t>2. Explain local path protection.</a:t>
            </a:r>
          </a:p>
          <a:p>
            <a:pPr marL="0" indent="-231229" algn="l" eaLnBrk="1" hangingPunct="1">
              <a:buFontTx/>
              <a:buNone/>
            </a:pPr>
            <a:r>
              <a:rPr lang="en-US" baseline="0" dirty="0" smtClean="0"/>
              <a:t>3. Explain global path protection.</a:t>
            </a:r>
          </a:p>
          <a:p>
            <a:pPr marL="231229" indent="-231229" eaLnBrk="1" hangingPunct="1">
              <a:buNone/>
            </a:pPr>
            <a:r>
              <a:rPr lang="en-US" baseline="0" dirty="0" smtClean="0"/>
              <a:t>4. Hard to balance load with local protection because traffic can be only rerouted in the neighborhood of the failure.</a:t>
            </a:r>
          </a:p>
          <a:p>
            <a:pPr marL="231229" indent="-231229" eaLnBrk="1" hangingPunct="1">
              <a:buNone/>
            </a:pPr>
            <a:r>
              <a:rPr lang="en-US" baseline="0" dirty="0" smtClean="0"/>
              <a:t>5. Global path protection usually requires dynamic establishment of the end-to-end backup tunnel. Moreover, current schemes usually only shift the load to the backup tunnel after the primary tunnel fails; this gives worse performance compared to flexible splitting on the paths.</a:t>
            </a:r>
          </a:p>
          <a:p>
            <a:pPr marL="231229" marR="0" indent="-231229" algn="l" defTabSz="914400" rtl="0" eaLnBrk="1" fontAlgn="base" latinLnBrk="0" hangingPunct="1">
              <a:lnSpc>
                <a:spcPct val="100000"/>
              </a:lnSpc>
              <a:spcBef>
                <a:spcPct val="30000"/>
              </a:spcBef>
              <a:spcAft>
                <a:spcPct val="0"/>
              </a:spcAft>
              <a:buClrTx/>
              <a:buSzTx/>
              <a:buFontTx/>
              <a:buNone/>
              <a:tabLst/>
              <a:defRPr/>
            </a:pPr>
            <a:r>
              <a:rPr lang="en-US" baseline="0" dirty="0" smtClean="0"/>
              <a:t>6. </a:t>
            </a:r>
            <a:r>
              <a:rPr lang="en-US" dirty="0" smtClean="0"/>
              <a:t>To set up the next section, explain</a:t>
            </a:r>
            <a:r>
              <a:rPr lang="en-US" baseline="0" dirty="0" smtClean="0"/>
              <a:t> a</a:t>
            </a:r>
            <a:r>
              <a:rPr lang="en-US" dirty="0" smtClean="0"/>
              <a:t>t the end how complicated these mechanisms are – often</a:t>
            </a:r>
            <a:r>
              <a:rPr lang="en-US" baseline="0" dirty="0" smtClean="0"/>
              <a:t> they are used in succession</a:t>
            </a:r>
            <a:r>
              <a:rPr lang="en-US" dirty="0" smtClean="0"/>
              <a:t>.</a:t>
            </a:r>
          </a:p>
          <a:p>
            <a:pPr marL="231229" indent="-231229" eaLnBrk="1" hangingPunct="1">
              <a:buNone/>
            </a:pPr>
            <a:endParaRPr lang="en-US" baseline="0" dirty="0" smtClean="0"/>
          </a:p>
          <a:p>
            <a:pPr marL="231229" indent="-231229" eaLnBrk="1" hangingPunct="1">
              <a:buAutoNum type="arabicPeriod"/>
            </a:pPr>
            <a:endParaRPr lang="en-US" baseline="0" dirty="0" smtClean="0"/>
          </a:p>
          <a:p>
            <a:pPr marL="231229" indent="-231229" eaLnBrk="1" hangingPunct="1">
              <a:buNone/>
            </a:pPr>
            <a:endParaRPr lang="en-US" baseline="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30</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 </a:t>
            </a:r>
          </a:p>
          <a:p>
            <a:pPr marL="231229" indent="-231229" eaLnBrk="1" hangingPunct="1">
              <a:buAutoNum type="arabicPeriod"/>
            </a:pPr>
            <a:endParaRPr 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31</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AutoNum type="arabicPeriod"/>
            </a:pPr>
            <a:r>
              <a:rPr lang="en-US" baseline="0" dirty="0" smtClean="0"/>
              <a:t>We present a simple mechanism that combines path protection and traffic engineering.</a:t>
            </a:r>
          </a:p>
          <a:p>
            <a:pPr marL="231229" indent="-231229" eaLnBrk="1" hangingPunct="1">
              <a:buAutoNum type="arabicPeriod"/>
            </a:pPr>
            <a:r>
              <a:rPr lang="en-US" baseline="0" dirty="0" smtClean="0"/>
              <a:t>We show a number of favorable properties of our solutions.</a:t>
            </a:r>
          </a:p>
          <a:p>
            <a:pPr marL="231229" indent="-231229" eaLnBrk="1" hangingPunct="1">
              <a:buAutoNum type="arabicPeriod"/>
            </a:pPr>
            <a:r>
              <a:rPr lang="en-US" baseline="0" dirty="0" smtClean="0"/>
              <a:t>We make the exciting observation that if the ingress routers obtain path-level failure information, they can still balance the load just as well as if they had the full topology information.</a:t>
            </a:r>
          </a:p>
          <a:p>
            <a:pPr marL="231229" indent="-231229" eaLnBrk="1" hangingPunct="1">
              <a:buAutoNum type="arabicPeriod"/>
            </a:pPr>
            <a:r>
              <a:rPr lang="en-US" baseline="0" dirty="0" smtClean="0"/>
              <a:t>Our solution is attractive because it simplifies network management and design.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B50B86C-5357-4DE4-9B0B-FEC556511D53}" type="slidenum">
              <a:rPr lang="zh-CN" altLang="en-US" smtClean="0"/>
              <a:pPr/>
              <a:t>32</a:t>
            </a:fld>
            <a:endParaRPr lang="en-US" altLang="zh-CN"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marL="231229" indent="-231229" eaLnBrk="1" hangingPunct="1"/>
            <a:r>
              <a:rPr lang="en-US" dirty="0"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A56581-B766-4351-9669-BFFD8567C827}" type="slidenum">
              <a:rPr lang="zh-CN" altLang="en-US" smtClean="0"/>
              <a:pPr/>
              <a:t>33</a:t>
            </a:fld>
            <a:endParaRPr lang="en-US" altLang="zh-CN"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231229" indent="-231229" eaLnBrk="1" hangingPunct="1">
              <a:buAutoNum type="arabicPeriod"/>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4</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5</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r>
              <a:rPr lang="en-US" baseline="0" dirty="0" smtClean="0"/>
              <a:t>The three architectural goals.</a:t>
            </a:r>
          </a:p>
          <a:p>
            <a:pPr marL="231229" indent="-231229" eaLnBrk="1" hangingPunct="1">
              <a:buAutoNum type="arabicPeriod"/>
            </a:pPr>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6</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Goal of this slide: emphasize </a:t>
            </a:r>
            <a:r>
              <a:rPr lang="en-US" dirty="0" smtClean="0"/>
              <a:t>points of the work that are interesting and novel.</a:t>
            </a:r>
            <a:endParaRPr lang="en-US" baseline="0" dirty="0" smtClean="0"/>
          </a:p>
          <a:p>
            <a:pPr marL="231229" indent="-231229" eaLnBrk="1" hangingPunct="1">
              <a:buNone/>
            </a:pPr>
            <a:r>
              <a:rPr lang="en-US" baseline="0" dirty="0" smtClean="0"/>
              <a:t>1. Router functionality:</a:t>
            </a:r>
          </a:p>
          <a:p>
            <a:pPr marL="231229" indent="-231229" eaLnBrk="1" hangingPunct="1">
              <a:buNone/>
            </a:pPr>
            <a:r>
              <a:rPr lang="en-US" baseline="0" dirty="0" smtClean="0"/>
              <a:t>- Path level notification: topology discovery no longer necessary, can use protocols such as BFD (Bidirectional Forwarding Detection)</a:t>
            </a:r>
          </a:p>
          <a:p>
            <a:pPr marL="231229" indent="-231229" eaLnBrk="1" hangingPunct="1">
              <a:buNone/>
            </a:pPr>
            <a:r>
              <a:rPr lang="en-US" baseline="0" dirty="0" smtClean="0"/>
              <a:t>- Static configuration: definition; no need to reconfigure for each failure</a:t>
            </a:r>
          </a:p>
          <a:p>
            <a:pPr marL="231229" indent="-231229" eaLnBrk="1" hangingPunct="1">
              <a:buFontTx/>
              <a:buNone/>
            </a:pPr>
            <a:r>
              <a:rPr lang="en-US" baseline="0" dirty="0" smtClean="0"/>
              <a:t>- No coordination: saves time</a:t>
            </a:r>
          </a:p>
          <a:p>
            <a:pPr marL="231229" indent="-231229" eaLnBrk="1" hangingPunct="1">
              <a:buFontTx/>
              <a:buNone/>
            </a:pPr>
            <a:r>
              <a:rPr lang="en-US" baseline="0" dirty="0" smtClean="0"/>
              <a:t>2. Management system</a:t>
            </a:r>
          </a:p>
          <a:p>
            <a:pPr marL="231229" indent="-231229" eaLnBrk="1" hangingPunct="1">
              <a:buFontTx/>
              <a:buNone/>
            </a:pPr>
            <a:r>
              <a:rPr lang="en-US" baseline="0" dirty="0" smtClean="0"/>
              <a:t>- Has all the information to set up paths that are diverse enough to work for all failures, and that allow load balancing.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7</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0" indent="-231229" eaLnBrk="1" hangingPunct="1">
              <a:buNone/>
            </a:pPr>
            <a:r>
              <a:rPr lang="en-US" baseline="0" dirty="0" smtClean="0"/>
              <a:t>The workings of our architecture is shown in this picture. The server represents the management system. … Let’s consider what happens when a link fails.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8</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9</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1229" indent="-231229" eaLnBrk="1" hangingPunct="1">
              <a:buNone/>
            </a:pPr>
            <a:r>
              <a:rPr lang="en-US" baseline="0"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p>
        </p:txBody>
      </p:sp>
      <p:sp>
        <p:nvSpPr>
          <p:cNvPr id="8" name="Footer Placeholder 7"/>
          <p:cNvSpPr>
            <a:spLocks noGrp="1"/>
          </p:cNvSpPr>
          <p:nvPr>
            <p:ph type="ftr" sz="quarter" idx="11"/>
          </p:nvPr>
        </p:nvSpPr>
        <p:spPr/>
        <p:txBody>
          <a:bodyPr/>
          <a:lstStyle>
            <a:lvl1pPr>
              <a:defRPr/>
            </a:lvl1pPr>
          </a:lstStyle>
          <a:p>
            <a:pPr>
              <a:defRPr/>
            </a:pPr>
            <a:endParaRPr lang="en-US" altLang="zh-CN"/>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p>
        </p:txBody>
      </p:sp>
      <p:sp>
        <p:nvSpPr>
          <p:cNvPr id="4" name="Footer Placeholder 3"/>
          <p:cNvSpPr>
            <a:spLocks noGrp="1"/>
          </p:cNvSpPr>
          <p:nvPr>
            <p:ph type="ftr" sz="quarter" idx="11"/>
          </p:nvPr>
        </p:nvSpPr>
        <p:spPr/>
        <p:txBody>
          <a:bodyPr/>
          <a:lstStyle>
            <a:lvl1pPr>
              <a:defRPr/>
            </a:lvl1pPr>
          </a:lstStyle>
          <a:p>
            <a:pPr>
              <a:defRPr/>
            </a:pPr>
            <a:endParaRPr lang="en-US" altLang="zh-CN"/>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en-US" altLang="zh-CN"/>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 y="1219200"/>
            <a:ext cx="8915400" cy="1371600"/>
          </a:xfrm>
        </p:spPr>
        <p:txBody>
          <a:bodyPr/>
          <a:lstStyle/>
          <a:p>
            <a:pPr algn="ctr" eaLnBrk="1" hangingPunct="1"/>
            <a:r>
              <a:rPr lang="en-US" altLang="zh-CN" dirty="0" smtClean="0">
                <a:solidFill>
                  <a:srgbClr val="FF9900"/>
                </a:solidFill>
                <a:latin typeface="Times New Roman" pitchFamily="18" charset="0"/>
                <a:ea typeface="宋体" pitchFamily="2" charset="-122"/>
                <a:cs typeface="Times New Roman" pitchFamily="18" charset="0"/>
              </a:rPr>
              <a:t>Network Architecture for Joint Failure Recovery and Traffic Engineering</a:t>
            </a:r>
            <a:endParaRPr lang="en-US" altLang="zh-CN" sz="2800" dirty="0" smtClean="0">
              <a:solidFill>
                <a:srgbClr val="FF9900"/>
              </a:solidFill>
              <a:latin typeface="Times New Roman" pitchFamily="18" charset="0"/>
              <a:ea typeface="宋体" pitchFamily="2" charset="-122"/>
              <a:cs typeface="Times New Roman" pitchFamily="18" charset="0"/>
            </a:endParaRPr>
          </a:p>
        </p:txBody>
      </p:sp>
      <p:sp>
        <p:nvSpPr>
          <p:cNvPr id="14339" name="Rectangle 4"/>
          <p:cNvSpPr>
            <a:spLocks noChangeArrowheads="1"/>
          </p:cNvSpPr>
          <p:nvPr/>
        </p:nvSpPr>
        <p:spPr bwMode="auto">
          <a:xfrm>
            <a:off x="3048000" y="2895600"/>
            <a:ext cx="2895600" cy="228600"/>
          </a:xfrm>
          <a:prstGeom prst="rect">
            <a:avLst/>
          </a:prstGeom>
          <a:solidFill>
            <a:srgbClr val="FF9900"/>
          </a:solidFill>
          <a:ln w="0" algn="ctr">
            <a:noFill/>
            <a:round/>
            <a:headEnd/>
            <a:tailEnd/>
          </a:ln>
        </p:spPr>
        <p:txBody>
          <a:bodyPr/>
          <a:lstStyle/>
          <a:p>
            <a:endParaRPr lang="en-US"/>
          </a:p>
        </p:txBody>
      </p:sp>
      <p:sp>
        <p:nvSpPr>
          <p:cNvPr id="14340" name="Rectangle 5"/>
          <p:cNvSpPr>
            <a:spLocks noChangeArrowheads="1"/>
          </p:cNvSpPr>
          <p:nvPr/>
        </p:nvSpPr>
        <p:spPr bwMode="auto">
          <a:xfrm>
            <a:off x="152400" y="2895600"/>
            <a:ext cx="2895600" cy="228600"/>
          </a:xfrm>
          <a:prstGeom prst="rect">
            <a:avLst/>
          </a:prstGeom>
          <a:solidFill>
            <a:schemeClr val="tx1"/>
          </a:solidFill>
          <a:ln w="0" algn="ctr">
            <a:noFill/>
            <a:round/>
            <a:headEnd/>
            <a:tailEnd/>
          </a:ln>
        </p:spPr>
        <p:txBody>
          <a:bodyPr/>
          <a:lstStyle/>
          <a:p>
            <a:endParaRPr lang="en-US"/>
          </a:p>
        </p:txBody>
      </p:sp>
      <p:sp>
        <p:nvSpPr>
          <p:cNvPr id="14341" name="Rectangle 7"/>
          <p:cNvSpPr>
            <a:spLocks noChangeArrowheads="1"/>
          </p:cNvSpPr>
          <p:nvPr/>
        </p:nvSpPr>
        <p:spPr bwMode="auto">
          <a:xfrm>
            <a:off x="5943600" y="2895600"/>
            <a:ext cx="2895600" cy="228600"/>
          </a:xfrm>
          <a:prstGeom prst="rect">
            <a:avLst/>
          </a:prstGeom>
          <a:solidFill>
            <a:srgbClr val="92D050"/>
          </a:solidFill>
          <a:ln w="0" algn="ctr">
            <a:noFill/>
            <a:round/>
            <a:headEnd/>
            <a:tailEnd/>
          </a:ln>
        </p:spPr>
        <p:txBody>
          <a:bodyPr/>
          <a:lstStyle/>
          <a:p>
            <a:endParaRPr lang="en-US"/>
          </a:p>
        </p:txBody>
      </p:sp>
      <p:sp>
        <p:nvSpPr>
          <p:cNvPr id="9" name="Rectangle 3"/>
          <p:cNvSpPr txBox="1">
            <a:spLocks noChangeArrowheads="1"/>
          </p:cNvSpPr>
          <p:nvPr/>
        </p:nvSpPr>
        <p:spPr bwMode="auto">
          <a:xfrm>
            <a:off x="1371600" y="3422650"/>
            <a:ext cx="6400800" cy="3054350"/>
          </a:xfrm>
          <a:prstGeom prst="rect">
            <a:avLst/>
          </a:prstGeom>
          <a:noFill/>
          <a:ln w="9525">
            <a:noFill/>
            <a:miter lim="800000"/>
            <a:headEnd/>
            <a:tailEnd/>
          </a:ln>
          <a:effectLst/>
        </p:spPr>
        <p:txBody>
          <a:bodyPr/>
          <a:lstStyle/>
          <a:p>
            <a:pPr algn="ctr" eaLnBrk="1" hangingPunct="1">
              <a:lnSpc>
                <a:spcPct val="90000"/>
              </a:lnSpc>
              <a:spcBef>
                <a:spcPct val="20000"/>
              </a:spcBef>
              <a:buClr>
                <a:schemeClr val="accent2"/>
              </a:buClr>
              <a:buFont typeface="Wingdings" pitchFamily="2" charset="2"/>
              <a:buNone/>
              <a:defRPr/>
            </a:pPr>
            <a:r>
              <a:rPr lang="en-US" sz="3500" kern="0" dirty="0">
                <a:latin typeface="Times New Roman" pitchFamily="18" charset="0"/>
              </a:rPr>
              <a:t>Martin Suchara</a:t>
            </a:r>
            <a:endParaRPr lang="en-US" sz="1000" kern="0" dirty="0">
              <a:latin typeface="Times New Roman" pitchFamily="18" charset="0"/>
            </a:endParaRPr>
          </a:p>
          <a:p>
            <a:pPr algn="ctr" eaLnBrk="1" hangingPunct="1">
              <a:lnSpc>
                <a:spcPct val="90000"/>
              </a:lnSpc>
              <a:spcBef>
                <a:spcPct val="20000"/>
              </a:spcBef>
              <a:buClr>
                <a:schemeClr val="accent2"/>
              </a:buClr>
              <a:buFont typeface="Wingdings" pitchFamily="2" charset="2"/>
              <a:buNone/>
              <a:defRPr/>
            </a:pPr>
            <a:endParaRPr lang="en-US" sz="4400" kern="0" dirty="0">
              <a:latin typeface="Times New Roman" pitchFamily="18" charset="0"/>
            </a:endParaRPr>
          </a:p>
          <a:p>
            <a:pPr algn="ctr" eaLnBrk="1" hangingPunct="1">
              <a:lnSpc>
                <a:spcPct val="90000"/>
              </a:lnSpc>
              <a:spcBef>
                <a:spcPct val="20000"/>
              </a:spcBef>
              <a:buClr>
                <a:schemeClr val="accent2"/>
              </a:buClr>
              <a:buFont typeface="Wingdings" pitchFamily="2" charset="2"/>
              <a:buNone/>
              <a:defRPr/>
            </a:pPr>
            <a:r>
              <a:rPr lang="en-US" sz="2400" kern="0" dirty="0">
                <a:latin typeface="Times New Roman" pitchFamily="18" charset="0"/>
              </a:rPr>
              <a:t>in collaboration with:</a:t>
            </a:r>
          </a:p>
          <a:p>
            <a:pPr algn="ctr" eaLnBrk="1" hangingPunct="1">
              <a:lnSpc>
                <a:spcPct val="90000"/>
              </a:lnSpc>
              <a:spcBef>
                <a:spcPct val="20000"/>
              </a:spcBef>
              <a:buClr>
                <a:schemeClr val="accent2"/>
              </a:buClr>
              <a:buFont typeface="Wingdings" pitchFamily="2" charset="2"/>
              <a:buNone/>
              <a:defRPr/>
            </a:pPr>
            <a:r>
              <a:rPr lang="en-US" sz="2400" kern="0" dirty="0" smtClean="0">
                <a:latin typeface="Times New Roman" pitchFamily="18" charset="0"/>
              </a:rPr>
              <a:t>D. Xu, R. </a:t>
            </a:r>
            <a:r>
              <a:rPr lang="en-US" sz="2400" kern="0" dirty="0" err="1" smtClean="0">
                <a:latin typeface="Times New Roman" pitchFamily="18" charset="0"/>
              </a:rPr>
              <a:t>Doverspike</a:t>
            </a:r>
            <a:r>
              <a:rPr lang="en-US" sz="2400" kern="0" dirty="0" smtClean="0">
                <a:latin typeface="Times New Roman" pitchFamily="18" charset="0"/>
              </a:rPr>
              <a:t>, </a:t>
            </a:r>
            <a:endParaRPr lang="en-US" sz="2400" kern="0" dirty="0">
              <a:latin typeface="Times New Roman" pitchFamily="18" charset="0"/>
            </a:endParaRPr>
          </a:p>
          <a:p>
            <a:pPr algn="ctr" eaLnBrk="1" hangingPunct="1">
              <a:lnSpc>
                <a:spcPct val="90000"/>
              </a:lnSpc>
              <a:spcBef>
                <a:spcPct val="20000"/>
              </a:spcBef>
              <a:buClr>
                <a:schemeClr val="accent2"/>
              </a:buClr>
              <a:buFont typeface="Wingdings" pitchFamily="2" charset="2"/>
              <a:buNone/>
              <a:defRPr/>
            </a:pPr>
            <a:r>
              <a:rPr lang="en-US" sz="2400" kern="0" dirty="0" smtClean="0">
                <a:latin typeface="Times New Roman" pitchFamily="18" charset="0"/>
              </a:rPr>
              <a:t>D. Johnson and J</a:t>
            </a:r>
            <a:r>
              <a:rPr lang="en-US" sz="2400" kern="0" dirty="0">
                <a:latin typeface="Times New Roman" pitchFamily="18" charset="0"/>
              </a:rPr>
              <a:t>. </a:t>
            </a:r>
            <a:r>
              <a:rPr lang="en-US" sz="2400" kern="0" dirty="0" smtClean="0">
                <a:latin typeface="Times New Roman" pitchFamily="18" charset="0"/>
              </a:rPr>
              <a:t>Rexford</a:t>
            </a:r>
            <a:endParaRPr lang="en-US" sz="2400" kern="0" dirty="0">
              <a:latin typeface="Times New Roman" pitchFamily="18" charset="0"/>
            </a:endParaRPr>
          </a:p>
        </p:txBody>
      </p:sp>
      <p:pic>
        <p:nvPicPr>
          <p:cNvPr id="10" name="Picture 9" descr="Shield.gif"/>
          <p:cNvPicPr>
            <a:picLocks noChangeAspect="1"/>
          </p:cNvPicPr>
          <p:nvPr/>
        </p:nvPicPr>
        <p:blipFill>
          <a:blip r:embed="rId3" cstate="print"/>
          <a:stretch>
            <a:fillRect/>
          </a:stretch>
        </p:blipFill>
        <p:spPr>
          <a:xfrm>
            <a:off x="824696" y="4642338"/>
            <a:ext cx="1371600" cy="15298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Architecture</a:t>
            </a:r>
          </a:p>
        </p:txBody>
      </p:sp>
      <p:sp>
        <p:nvSpPr>
          <p:cNvPr id="17413" name="Text Box 4"/>
          <p:cNvSpPr txBox="1">
            <a:spLocks noChangeArrowheads="1"/>
          </p:cNvSpPr>
          <p:nvPr/>
        </p:nvSpPr>
        <p:spPr bwMode="auto">
          <a:xfrm>
            <a:off x="1660525" y="6415087"/>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cxnSp>
        <p:nvCxnSpPr>
          <p:cNvPr id="276" name="Straight Connector 275"/>
          <p:cNvCxnSpPr/>
          <p:nvPr/>
        </p:nvCxnSpPr>
        <p:spPr>
          <a:xfrm rot="16200000" flipV="1">
            <a:off x="-96437" y="4287443"/>
            <a:ext cx="2478881" cy="1"/>
          </a:xfrm>
          <a:prstGeom prst="line">
            <a:avLst/>
          </a:prstGeom>
          <a:ln w="19050">
            <a:solidFill>
              <a:schemeClr val="bg1">
                <a:lumMod val="50000"/>
              </a:schemeClr>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1981200" y="5376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8153400" y="3471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extBox 278"/>
          <p:cNvSpPr txBox="1"/>
          <p:nvPr/>
        </p:nvSpPr>
        <p:spPr>
          <a:xfrm>
            <a:off x="8305800" y="3243263"/>
            <a:ext cx="304800" cy="523220"/>
          </a:xfrm>
          <a:prstGeom prst="rect">
            <a:avLst/>
          </a:prstGeom>
          <a:noFill/>
        </p:spPr>
        <p:txBody>
          <a:bodyPr wrap="square" rtlCol="0">
            <a:spAutoFit/>
          </a:bodyPr>
          <a:lstStyle/>
          <a:p>
            <a:r>
              <a:rPr lang="en-US" sz="2800" b="1" dirty="0" smtClean="0"/>
              <a:t>t</a:t>
            </a:r>
            <a:endParaRPr lang="en-US" sz="2800" b="1" baseline="-25000" dirty="0"/>
          </a:p>
        </p:txBody>
      </p:sp>
      <p:sp>
        <p:nvSpPr>
          <p:cNvPr id="280" name="TextBox 279"/>
          <p:cNvSpPr txBox="1"/>
          <p:nvPr/>
        </p:nvSpPr>
        <p:spPr>
          <a:xfrm>
            <a:off x="1676400" y="4995863"/>
            <a:ext cx="304800" cy="523220"/>
          </a:xfrm>
          <a:prstGeom prst="rect">
            <a:avLst/>
          </a:prstGeom>
          <a:noFill/>
        </p:spPr>
        <p:txBody>
          <a:bodyPr wrap="square" rtlCol="0">
            <a:spAutoFit/>
          </a:bodyPr>
          <a:lstStyle/>
          <a:p>
            <a:r>
              <a:rPr lang="en-US" sz="2800" b="1" dirty="0" smtClean="0"/>
              <a:t>s</a:t>
            </a:r>
            <a:endParaRPr lang="en-US" sz="2800" b="1" baseline="-25000" dirty="0"/>
          </a:p>
        </p:txBody>
      </p:sp>
      <p:sp>
        <p:nvSpPr>
          <p:cNvPr id="281" name="TextBox 280"/>
          <p:cNvSpPr txBox="1"/>
          <p:nvPr/>
        </p:nvSpPr>
        <p:spPr>
          <a:xfrm>
            <a:off x="6248400" y="5529263"/>
            <a:ext cx="1219200" cy="461665"/>
          </a:xfrm>
          <a:prstGeom prst="rect">
            <a:avLst/>
          </a:prstGeom>
          <a:noFill/>
        </p:spPr>
        <p:txBody>
          <a:bodyPr wrap="square" rtlCol="0">
            <a:spAutoFit/>
          </a:bodyPr>
          <a:lstStyle/>
          <a:p>
            <a:r>
              <a:rPr lang="en-US" sz="2400" dirty="0" smtClean="0"/>
              <a:t>link cut</a:t>
            </a:r>
            <a:endParaRPr lang="en-US" sz="2400" baseline="-25000" dirty="0"/>
          </a:p>
        </p:txBody>
      </p:sp>
      <p:sp>
        <p:nvSpPr>
          <p:cNvPr id="282" name="Oval 281"/>
          <p:cNvSpPr/>
          <p:nvPr/>
        </p:nvSpPr>
        <p:spPr>
          <a:xfrm>
            <a:off x="1752600" y="4157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2057400" y="3167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p:cNvCxnSpPr/>
          <p:nvPr/>
        </p:nvCxnSpPr>
        <p:spPr>
          <a:xfrm rot="16200000" flipV="1">
            <a:off x="1327753" y="4732035"/>
            <a:ext cx="1223814" cy="2274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3352800" y="3776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7467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8001000" y="4614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562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3962400" y="5757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53000" y="40052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p:cNvCxnSpPr/>
          <p:nvPr/>
        </p:nvCxnSpPr>
        <p:spPr>
          <a:xfrm rot="5400000" flipH="1" flipV="1">
            <a:off x="1476557" y="3582569"/>
            <a:ext cx="1000665" cy="301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0800000" flipV="1">
            <a:off x="1825927" y="3845673"/>
            <a:ext cx="1595884"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0800000">
            <a:off x="2127850" y="3224573"/>
            <a:ext cx="1311217" cy="629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a:off x="3430438" y="3854301"/>
            <a:ext cx="1603074" cy="234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a:off x="5662865" y="6134852"/>
            <a:ext cx="1876924" cy="12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a:off x="2057401" y="5453064"/>
            <a:ext cx="1976886" cy="385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5400000">
            <a:off x="3667665" y="4453841"/>
            <a:ext cx="1725284" cy="992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a:off x="4042914" y="5847003"/>
            <a:ext cx="1595887" cy="275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0800000">
            <a:off x="6794741" y="4000950"/>
            <a:ext cx="1274441" cy="678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V="1">
            <a:off x="6777487" y="3548063"/>
            <a:ext cx="1457864" cy="470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5400000" flipH="1" flipV="1">
            <a:off x="7569981" y="4034321"/>
            <a:ext cx="1155942" cy="157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0800000" flipV="1">
            <a:off x="5029201" y="4000950"/>
            <a:ext cx="1748286" cy="8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7076574" y="5142245"/>
            <a:ext cx="1455822" cy="529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10800000" flipV="1">
            <a:off x="5638804" y="5303538"/>
            <a:ext cx="1000660" cy="835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6705600" y="3929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6553200" y="52244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p:cNvCxnSpPr/>
          <p:nvPr/>
        </p:nvCxnSpPr>
        <p:spPr>
          <a:xfrm rot="5400000">
            <a:off x="6070121" y="4578922"/>
            <a:ext cx="1285340" cy="12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TextBox 307"/>
          <p:cNvSpPr txBox="1"/>
          <p:nvPr/>
        </p:nvSpPr>
        <p:spPr>
          <a:xfrm rot="637267">
            <a:off x="3263954" y="6002761"/>
            <a:ext cx="2017480" cy="508884"/>
          </a:xfrm>
          <a:prstGeom prst="rect">
            <a:avLst/>
          </a:prstGeom>
          <a:noFill/>
          <a:ln w="19050">
            <a:solidFill>
              <a:schemeClr val="bg1">
                <a:lumMod val="50000"/>
              </a:schemeClr>
            </a:solidFill>
          </a:ln>
        </p:spPr>
        <p:txBody>
          <a:bodyPr wrap="square" rtlCol="0">
            <a:noAutofit/>
          </a:bodyPr>
          <a:lstStyle/>
          <a:p>
            <a:r>
              <a:rPr lang="en-US" sz="2400" dirty="0" smtClean="0"/>
              <a:t>path probing</a:t>
            </a:r>
          </a:p>
          <a:p>
            <a:endParaRPr lang="en-US" sz="2400" baseline="-25000" dirty="0"/>
          </a:p>
        </p:txBody>
      </p:sp>
      <p:sp>
        <p:nvSpPr>
          <p:cNvPr id="309" name="TextBox 308"/>
          <p:cNvSpPr txBox="1"/>
          <p:nvPr/>
        </p:nvSpPr>
        <p:spPr>
          <a:xfrm>
            <a:off x="457200" y="2193758"/>
            <a:ext cx="2438400" cy="854242"/>
          </a:xfrm>
          <a:prstGeom prst="rect">
            <a:avLst/>
          </a:prstGeom>
          <a:noFill/>
          <a:ln w="19050">
            <a:solidFill>
              <a:schemeClr val="bg1">
                <a:lumMod val="50000"/>
              </a:schemeClr>
            </a:solidFill>
          </a:ln>
        </p:spPr>
        <p:txBody>
          <a:bodyPr wrap="square" rtlCol="0">
            <a:noAutofit/>
          </a:bodyPr>
          <a:lstStyle/>
          <a:p>
            <a:r>
              <a:rPr lang="en-US" sz="2400" dirty="0" smtClean="0"/>
              <a:t>• fixed paths</a:t>
            </a:r>
          </a:p>
          <a:p>
            <a:r>
              <a:rPr lang="en-US" sz="2400" dirty="0" smtClean="0"/>
              <a:t>• splitting ratios</a:t>
            </a:r>
          </a:p>
          <a:p>
            <a:endParaRPr lang="en-US" sz="2400" baseline="-25000" dirty="0"/>
          </a:p>
        </p:txBody>
      </p:sp>
      <p:sp>
        <p:nvSpPr>
          <p:cNvPr id="310" name="Freeform 309"/>
          <p:cNvSpPr/>
          <p:nvPr/>
        </p:nvSpPr>
        <p:spPr>
          <a:xfrm>
            <a:off x="1958197" y="3707652"/>
            <a:ext cx="6121878" cy="1587260"/>
          </a:xfrm>
          <a:custGeom>
            <a:avLst/>
            <a:gdLst>
              <a:gd name="connsiteX0" fmla="*/ 178278 w 6121878"/>
              <a:gd name="connsiteY0" fmla="*/ 1587260 h 1587260"/>
              <a:gd name="connsiteX1" fmla="*/ 14377 w 6121878"/>
              <a:gd name="connsiteY1" fmla="*/ 750498 h 1587260"/>
              <a:gd name="connsiteX2" fmla="*/ 264543 w 6121878"/>
              <a:gd name="connsiteY2" fmla="*/ 543464 h 1587260"/>
              <a:gd name="connsiteX3" fmla="*/ 1213448 w 6121878"/>
              <a:gd name="connsiteY3" fmla="*/ 310551 h 1587260"/>
              <a:gd name="connsiteX4" fmla="*/ 1877682 w 6121878"/>
              <a:gd name="connsiteY4" fmla="*/ 319177 h 1587260"/>
              <a:gd name="connsiteX5" fmla="*/ 2999116 w 6121878"/>
              <a:gd name="connsiteY5" fmla="*/ 491705 h 1587260"/>
              <a:gd name="connsiteX6" fmla="*/ 4344837 w 6121878"/>
              <a:gd name="connsiteY6" fmla="*/ 431320 h 1587260"/>
              <a:gd name="connsiteX7" fmla="*/ 5034950 w 6121878"/>
              <a:gd name="connsiteY7" fmla="*/ 362309 h 1587260"/>
              <a:gd name="connsiteX8" fmla="*/ 6121878 w 6121878"/>
              <a:gd name="connsiteY8" fmla="*/ 0 h 158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1878" h="1587260">
                <a:moveTo>
                  <a:pt x="178278" y="1587260"/>
                </a:moveTo>
                <a:cubicBezTo>
                  <a:pt x="89139" y="1255862"/>
                  <a:pt x="0" y="924464"/>
                  <a:pt x="14377" y="750498"/>
                </a:cubicBezTo>
                <a:cubicBezTo>
                  <a:pt x="28755" y="576532"/>
                  <a:pt x="64698" y="616789"/>
                  <a:pt x="264543" y="543464"/>
                </a:cubicBezTo>
                <a:cubicBezTo>
                  <a:pt x="464388" y="470140"/>
                  <a:pt x="944592" y="347932"/>
                  <a:pt x="1213448" y="310551"/>
                </a:cubicBezTo>
                <a:cubicBezTo>
                  <a:pt x="1482304" y="273170"/>
                  <a:pt x="1580071" y="288985"/>
                  <a:pt x="1877682" y="319177"/>
                </a:cubicBezTo>
                <a:cubicBezTo>
                  <a:pt x="2175293" y="349369"/>
                  <a:pt x="2587924" y="473015"/>
                  <a:pt x="2999116" y="491705"/>
                </a:cubicBezTo>
                <a:lnTo>
                  <a:pt x="4344837" y="431320"/>
                </a:lnTo>
                <a:cubicBezTo>
                  <a:pt x="4684143" y="409754"/>
                  <a:pt x="4738776" y="434196"/>
                  <a:pt x="5034950" y="362309"/>
                </a:cubicBezTo>
                <a:cubicBezTo>
                  <a:pt x="5331124" y="290422"/>
                  <a:pt x="5726501" y="145211"/>
                  <a:pt x="6121878" y="0"/>
                </a:cubicBezTo>
              </a:path>
            </a:pathLst>
          </a:custGeom>
          <a:ln w="31750">
            <a:solidFill>
              <a:srgbClr val="FF0000"/>
            </a:solidFill>
            <a:prstDash val="dash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Freeform 310"/>
          <p:cNvSpPr/>
          <p:nvPr/>
        </p:nvSpPr>
        <p:spPr>
          <a:xfrm>
            <a:off x="2170981" y="3793916"/>
            <a:ext cx="5934974" cy="2239992"/>
          </a:xfrm>
          <a:custGeom>
            <a:avLst/>
            <a:gdLst>
              <a:gd name="connsiteX0" fmla="*/ 0 w 5934974"/>
              <a:gd name="connsiteY0" fmla="*/ 1552755 h 2239992"/>
              <a:gd name="connsiteX1" fmla="*/ 1708030 w 5934974"/>
              <a:gd name="connsiteY1" fmla="*/ 1897811 h 2239992"/>
              <a:gd name="connsiteX2" fmla="*/ 3252159 w 5934974"/>
              <a:gd name="connsiteY2" fmla="*/ 2182483 h 2239992"/>
              <a:gd name="connsiteX3" fmla="*/ 4226944 w 5934974"/>
              <a:gd name="connsiteY3" fmla="*/ 2234241 h 2239992"/>
              <a:gd name="connsiteX4" fmla="*/ 4968815 w 5934974"/>
              <a:gd name="connsiteY4" fmla="*/ 2216989 h 2239992"/>
              <a:gd name="connsiteX5" fmla="*/ 5296619 w 5934974"/>
              <a:gd name="connsiteY5" fmla="*/ 2130724 h 2239992"/>
              <a:gd name="connsiteX6" fmla="*/ 5512279 w 5934974"/>
              <a:gd name="connsiteY6" fmla="*/ 1656272 h 2239992"/>
              <a:gd name="connsiteX7" fmla="*/ 5805577 w 5934974"/>
              <a:gd name="connsiteY7" fmla="*/ 828136 h 2239992"/>
              <a:gd name="connsiteX8" fmla="*/ 5934974 w 5934974"/>
              <a:gd name="connsiteY8" fmla="*/ 0 h 22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4974" h="2239992">
                <a:moveTo>
                  <a:pt x="0" y="1552755"/>
                </a:moveTo>
                <a:lnTo>
                  <a:pt x="1708030" y="1897811"/>
                </a:lnTo>
                <a:cubicBezTo>
                  <a:pt x="2250056" y="2002766"/>
                  <a:pt x="2832340" y="2126411"/>
                  <a:pt x="3252159" y="2182483"/>
                </a:cubicBezTo>
                <a:cubicBezTo>
                  <a:pt x="3671978" y="2238555"/>
                  <a:pt x="3940835" y="2228490"/>
                  <a:pt x="4226944" y="2234241"/>
                </a:cubicBezTo>
                <a:cubicBezTo>
                  <a:pt x="4513053" y="2239992"/>
                  <a:pt x="4790536" y="2234242"/>
                  <a:pt x="4968815" y="2216989"/>
                </a:cubicBezTo>
                <a:cubicBezTo>
                  <a:pt x="5147094" y="2199736"/>
                  <a:pt x="5206042" y="2224177"/>
                  <a:pt x="5296619" y="2130724"/>
                </a:cubicBezTo>
                <a:cubicBezTo>
                  <a:pt x="5387196" y="2037271"/>
                  <a:pt x="5427453" y="1873370"/>
                  <a:pt x="5512279" y="1656272"/>
                </a:cubicBezTo>
                <a:cubicBezTo>
                  <a:pt x="5597105" y="1439174"/>
                  <a:pt x="5735128" y="1104181"/>
                  <a:pt x="5805577" y="828136"/>
                </a:cubicBezTo>
                <a:cubicBezTo>
                  <a:pt x="5876026" y="552091"/>
                  <a:pt x="5905500" y="276045"/>
                  <a:pt x="5934974" y="0"/>
                </a:cubicBezTo>
              </a:path>
            </a:pathLst>
          </a:custGeom>
          <a:ln w="31750">
            <a:solidFill>
              <a:srgbClr val="0070C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12" name="Picture 86" descr="C:\Users\Martin\AppData\Local\Microsoft\Windows\Temporary Internet Files\Content.IE5\166OP8ZE\MCj04325370000[1].png"/>
          <p:cNvPicPr>
            <a:picLocks noChangeAspect="1" noChangeArrowheads="1"/>
          </p:cNvPicPr>
          <p:nvPr/>
        </p:nvPicPr>
        <p:blipFill>
          <a:blip r:embed="rId3" cstate="print"/>
          <a:srcRect/>
          <a:stretch>
            <a:fillRect/>
          </a:stretch>
        </p:blipFill>
        <p:spPr bwMode="auto">
          <a:xfrm>
            <a:off x="6553200" y="5910263"/>
            <a:ext cx="457200" cy="457200"/>
          </a:xfrm>
          <a:prstGeom prst="rect">
            <a:avLst/>
          </a:prstGeom>
          <a:noFill/>
        </p:spPr>
      </p:pic>
      <p:sp>
        <p:nvSpPr>
          <p:cNvPr id="313" name="Freeform 312"/>
          <p:cNvSpPr/>
          <p:nvPr/>
        </p:nvSpPr>
        <p:spPr>
          <a:xfrm>
            <a:off x="2196860" y="3862927"/>
            <a:ext cx="6098876" cy="1719533"/>
          </a:xfrm>
          <a:custGeom>
            <a:avLst/>
            <a:gdLst>
              <a:gd name="connsiteX0" fmla="*/ 0 w 6098876"/>
              <a:gd name="connsiteY0" fmla="*/ 1397479 h 1719533"/>
              <a:gd name="connsiteX1" fmla="*/ 1242204 w 6098876"/>
              <a:gd name="connsiteY1" fmla="*/ 1639019 h 1719533"/>
              <a:gd name="connsiteX2" fmla="*/ 1802921 w 6098876"/>
              <a:gd name="connsiteY2" fmla="*/ 1673525 h 1719533"/>
              <a:gd name="connsiteX3" fmla="*/ 2061714 w 6098876"/>
              <a:gd name="connsiteY3" fmla="*/ 1362974 h 1719533"/>
              <a:gd name="connsiteX4" fmla="*/ 2467155 w 6098876"/>
              <a:gd name="connsiteY4" fmla="*/ 664234 h 1719533"/>
              <a:gd name="connsiteX5" fmla="*/ 2639683 w 6098876"/>
              <a:gd name="connsiteY5" fmla="*/ 448574 h 1719533"/>
              <a:gd name="connsiteX6" fmla="*/ 2941608 w 6098876"/>
              <a:gd name="connsiteY6" fmla="*/ 422694 h 1719533"/>
              <a:gd name="connsiteX7" fmla="*/ 3985404 w 6098876"/>
              <a:gd name="connsiteY7" fmla="*/ 379562 h 1719533"/>
              <a:gd name="connsiteX8" fmla="*/ 4485736 w 6098876"/>
              <a:gd name="connsiteY8" fmla="*/ 353683 h 1719533"/>
              <a:gd name="connsiteX9" fmla="*/ 4710023 w 6098876"/>
              <a:gd name="connsiteY9" fmla="*/ 345057 h 1719533"/>
              <a:gd name="connsiteX10" fmla="*/ 4942936 w 6098876"/>
              <a:gd name="connsiteY10" fmla="*/ 414068 h 1719533"/>
              <a:gd name="connsiteX11" fmla="*/ 5391510 w 6098876"/>
              <a:gd name="connsiteY11" fmla="*/ 672861 h 1719533"/>
              <a:gd name="connsiteX12" fmla="*/ 5633049 w 6098876"/>
              <a:gd name="connsiteY12" fmla="*/ 810883 h 1719533"/>
              <a:gd name="connsiteX13" fmla="*/ 5883215 w 6098876"/>
              <a:gd name="connsiteY13" fmla="*/ 957532 h 1719533"/>
              <a:gd name="connsiteX14" fmla="*/ 6003985 w 6098876"/>
              <a:gd name="connsiteY14" fmla="*/ 888521 h 1719533"/>
              <a:gd name="connsiteX15" fmla="*/ 6047117 w 6098876"/>
              <a:gd name="connsiteY15" fmla="*/ 543464 h 1719533"/>
              <a:gd name="connsiteX16" fmla="*/ 6098876 w 6098876"/>
              <a:gd name="connsiteY16" fmla="*/ 0 h 171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8876" h="1719533">
                <a:moveTo>
                  <a:pt x="0" y="1397479"/>
                </a:moveTo>
                <a:cubicBezTo>
                  <a:pt x="470858" y="1495245"/>
                  <a:pt x="941717" y="1593011"/>
                  <a:pt x="1242204" y="1639019"/>
                </a:cubicBezTo>
                <a:cubicBezTo>
                  <a:pt x="1542691" y="1685027"/>
                  <a:pt x="1666336" y="1719533"/>
                  <a:pt x="1802921" y="1673525"/>
                </a:cubicBezTo>
                <a:cubicBezTo>
                  <a:pt x="1939506" y="1627518"/>
                  <a:pt x="1951008" y="1531189"/>
                  <a:pt x="2061714" y="1362974"/>
                </a:cubicBezTo>
                <a:cubicBezTo>
                  <a:pt x="2172420" y="1194759"/>
                  <a:pt x="2370827" y="816634"/>
                  <a:pt x="2467155" y="664234"/>
                </a:cubicBezTo>
                <a:cubicBezTo>
                  <a:pt x="2563483" y="511834"/>
                  <a:pt x="2560608" y="488831"/>
                  <a:pt x="2639683" y="448574"/>
                </a:cubicBezTo>
                <a:cubicBezTo>
                  <a:pt x="2718758" y="408317"/>
                  <a:pt x="2941608" y="422694"/>
                  <a:pt x="2941608" y="422694"/>
                </a:cubicBezTo>
                <a:lnTo>
                  <a:pt x="3985404" y="379562"/>
                </a:lnTo>
                <a:lnTo>
                  <a:pt x="4485736" y="353683"/>
                </a:lnTo>
                <a:cubicBezTo>
                  <a:pt x="4606506" y="347932"/>
                  <a:pt x="4633823" y="334993"/>
                  <a:pt x="4710023" y="345057"/>
                </a:cubicBezTo>
                <a:cubicBezTo>
                  <a:pt x="4786223" y="355121"/>
                  <a:pt x="4829355" y="359434"/>
                  <a:pt x="4942936" y="414068"/>
                </a:cubicBezTo>
                <a:cubicBezTo>
                  <a:pt x="5056517" y="468702"/>
                  <a:pt x="5391510" y="672861"/>
                  <a:pt x="5391510" y="672861"/>
                </a:cubicBezTo>
                <a:lnTo>
                  <a:pt x="5633049" y="810883"/>
                </a:lnTo>
                <a:cubicBezTo>
                  <a:pt x="5715000" y="858328"/>
                  <a:pt x="5821392" y="944592"/>
                  <a:pt x="5883215" y="957532"/>
                </a:cubicBezTo>
                <a:cubicBezTo>
                  <a:pt x="5945038" y="970472"/>
                  <a:pt x="5976668" y="957532"/>
                  <a:pt x="6003985" y="888521"/>
                </a:cubicBezTo>
                <a:cubicBezTo>
                  <a:pt x="6031302" y="819510"/>
                  <a:pt x="6031302" y="691551"/>
                  <a:pt x="6047117" y="543464"/>
                </a:cubicBezTo>
                <a:cubicBezTo>
                  <a:pt x="6062932" y="395377"/>
                  <a:pt x="6080904" y="197688"/>
                  <a:pt x="6098876" y="0"/>
                </a:cubicBezTo>
              </a:path>
            </a:pathLst>
          </a:custGeom>
          <a:ln w="31750">
            <a:solidFill>
              <a:srgbClr val="00B050"/>
            </a:solidFill>
            <a:prstDash val="sys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5" name="Straight Connector 314"/>
          <p:cNvCxnSpPr/>
          <p:nvPr/>
        </p:nvCxnSpPr>
        <p:spPr>
          <a:xfrm rot="10800000">
            <a:off x="1143000" y="5524800"/>
            <a:ext cx="795068" cy="11652"/>
          </a:xfrm>
          <a:prstGeom prst="line">
            <a:avLst/>
          </a:prstGeom>
          <a:ln w="19050">
            <a:solidFill>
              <a:schemeClr val="bg1">
                <a:lumMod val="50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16" name="TextBox 315"/>
          <p:cNvSpPr txBox="1"/>
          <p:nvPr/>
        </p:nvSpPr>
        <p:spPr>
          <a:xfrm>
            <a:off x="2743200" y="4005263"/>
            <a:ext cx="762000" cy="461665"/>
          </a:xfrm>
          <a:prstGeom prst="rect">
            <a:avLst/>
          </a:prstGeom>
          <a:noFill/>
        </p:spPr>
        <p:txBody>
          <a:bodyPr wrap="square" rtlCol="0">
            <a:spAutoFit/>
          </a:bodyPr>
          <a:lstStyle/>
          <a:p>
            <a:r>
              <a:rPr lang="en-US" sz="2400" b="1" dirty="0" smtClean="0">
                <a:solidFill>
                  <a:srgbClr val="FF0000"/>
                </a:solidFill>
              </a:rPr>
              <a:t>0.5</a:t>
            </a:r>
            <a:endParaRPr lang="en-US" sz="2400" b="1" baseline="-25000" dirty="0">
              <a:solidFill>
                <a:srgbClr val="FF0000"/>
              </a:solidFill>
            </a:endParaRPr>
          </a:p>
        </p:txBody>
      </p:sp>
      <p:sp>
        <p:nvSpPr>
          <p:cNvPr id="317" name="TextBox 316"/>
          <p:cNvSpPr txBox="1"/>
          <p:nvPr/>
        </p:nvSpPr>
        <p:spPr>
          <a:xfrm>
            <a:off x="3810000" y="4691063"/>
            <a:ext cx="838200" cy="461665"/>
          </a:xfrm>
          <a:prstGeom prst="rect">
            <a:avLst/>
          </a:prstGeom>
          <a:noFill/>
        </p:spPr>
        <p:txBody>
          <a:bodyPr wrap="square" rtlCol="0">
            <a:spAutoFit/>
          </a:bodyPr>
          <a:lstStyle/>
          <a:p>
            <a:r>
              <a:rPr lang="en-US" sz="2400" b="1" dirty="0" smtClean="0">
                <a:solidFill>
                  <a:srgbClr val="00B050"/>
                </a:solidFill>
              </a:rPr>
              <a:t>0.5</a:t>
            </a:r>
            <a:endParaRPr lang="en-US" sz="2400" b="1" baseline="-25000" dirty="0">
              <a:solidFill>
                <a:srgbClr val="00B050"/>
              </a:solidFill>
            </a:endParaRPr>
          </a:p>
        </p:txBody>
      </p:sp>
      <p:sp>
        <p:nvSpPr>
          <p:cNvPr id="318" name="TextBox 317"/>
          <p:cNvSpPr txBox="1"/>
          <p:nvPr/>
        </p:nvSpPr>
        <p:spPr>
          <a:xfrm>
            <a:off x="4648200" y="5448598"/>
            <a:ext cx="762000" cy="461665"/>
          </a:xfrm>
          <a:prstGeom prst="rect">
            <a:avLst/>
          </a:prstGeom>
          <a:noFill/>
        </p:spPr>
        <p:txBody>
          <a:bodyPr wrap="square" rtlCol="0">
            <a:spAutoFit/>
          </a:bodyPr>
          <a:lstStyle/>
          <a:p>
            <a:r>
              <a:rPr lang="en-US" sz="2400" b="1" dirty="0" smtClean="0">
                <a:solidFill>
                  <a:srgbClr val="0070C0"/>
                </a:solidFill>
              </a:rPr>
              <a:t>0</a:t>
            </a:r>
            <a:endParaRPr lang="en-US" sz="2400" b="1" baseline="-25000" dirty="0">
              <a:solidFill>
                <a:srgbClr val="0070C0"/>
              </a:solidFill>
            </a:endParaRPr>
          </a:p>
        </p:txBody>
      </p:sp>
      <p:sp>
        <p:nvSpPr>
          <p:cNvPr id="319" name="Freeform 318"/>
          <p:cNvSpPr/>
          <p:nvPr/>
        </p:nvSpPr>
        <p:spPr>
          <a:xfrm>
            <a:off x="2084717" y="5527825"/>
            <a:ext cx="1191883" cy="491975"/>
          </a:xfrm>
          <a:custGeom>
            <a:avLst/>
            <a:gdLst>
              <a:gd name="connsiteX0" fmla="*/ 0 w 1311215"/>
              <a:gd name="connsiteY0" fmla="*/ 0 h 552091"/>
              <a:gd name="connsiteX1" fmla="*/ 224287 w 1311215"/>
              <a:gd name="connsiteY1" fmla="*/ 250166 h 552091"/>
              <a:gd name="connsiteX2" fmla="*/ 1311215 w 1311215"/>
              <a:gd name="connsiteY2" fmla="*/ 552091 h 552091"/>
            </a:gdLst>
            <a:ahLst/>
            <a:cxnLst>
              <a:cxn ang="0">
                <a:pos x="connsiteX0" y="connsiteY0"/>
              </a:cxn>
              <a:cxn ang="0">
                <a:pos x="connsiteX1" y="connsiteY1"/>
              </a:cxn>
              <a:cxn ang="0">
                <a:pos x="connsiteX2" y="connsiteY2"/>
              </a:cxn>
            </a:cxnLst>
            <a:rect l="l" t="t" r="r" b="b"/>
            <a:pathLst>
              <a:path w="1311215" h="552091">
                <a:moveTo>
                  <a:pt x="0" y="0"/>
                </a:moveTo>
                <a:cubicBezTo>
                  <a:pt x="2875" y="79075"/>
                  <a:pt x="5751" y="158151"/>
                  <a:pt x="224287" y="250166"/>
                </a:cubicBezTo>
                <a:cubicBezTo>
                  <a:pt x="442823" y="342181"/>
                  <a:pt x="877019" y="447136"/>
                  <a:pt x="1311215" y="552091"/>
                </a:cubicBezTo>
              </a:path>
            </a:pathLst>
          </a:cu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Freeform 319"/>
          <p:cNvSpPr/>
          <p:nvPr/>
        </p:nvSpPr>
        <p:spPr>
          <a:xfrm>
            <a:off x="5257799" y="6400799"/>
            <a:ext cx="1433423" cy="88871"/>
          </a:xfrm>
          <a:custGeom>
            <a:avLst/>
            <a:gdLst>
              <a:gd name="connsiteX0" fmla="*/ 0 w 1526876"/>
              <a:gd name="connsiteY0" fmla="*/ 0 h 90578"/>
              <a:gd name="connsiteX1" fmla="*/ 483079 w 1526876"/>
              <a:gd name="connsiteY1" fmla="*/ 77638 h 90578"/>
              <a:gd name="connsiteX2" fmla="*/ 1526876 w 1526876"/>
              <a:gd name="connsiteY2" fmla="*/ 77638 h 90578"/>
            </a:gdLst>
            <a:ahLst/>
            <a:cxnLst>
              <a:cxn ang="0">
                <a:pos x="connsiteX0" y="connsiteY0"/>
              </a:cxn>
              <a:cxn ang="0">
                <a:pos x="connsiteX1" y="connsiteY1"/>
              </a:cxn>
              <a:cxn ang="0">
                <a:pos x="connsiteX2" y="connsiteY2"/>
              </a:cxn>
            </a:cxnLst>
            <a:rect l="l" t="t" r="r" b="b"/>
            <a:pathLst>
              <a:path w="1526876" h="90578">
                <a:moveTo>
                  <a:pt x="0" y="0"/>
                </a:moveTo>
                <a:cubicBezTo>
                  <a:pt x="114300" y="32349"/>
                  <a:pt x="228600" y="64698"/>
                  <a:pt x="483079" y="77638"/>
                </a:cubicBezTo>
                <a:cubicBezTo>
                  <a:pt x="737558" y="90578"/>
                  <a:pt x="1132217" y="84108"/>
                  <a:pt x="1526876" y="77638"/>
                </a:cubicBezTo>
              </a:path>
            </a:pathLst>
          </a:custGeom>
          <a:ln w="31750">
            <a:solidFill>
              <a:schemeClr val="bg1">
                <a:lumMod val="50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a:pPr>
                <a:defRPr/>
              </a:pPr>
              <a:t>10</a:t>
            </a:fld>
            <a:endParaRPr lang="en-US" altLang="zh-C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11</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Overview</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2" name="Rectangle 3"/>
          <p:cNvSpPr txBox="1">
            <a:spLocks noChangeArrowheads="1"/>
          </p:cNvSpPr>
          <p:nvPr/>
        </p:nvSpPr>
        <p:spPr bwMode="auto">
          <a:xfrm>
            <a:off x="566738" y="16764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a:tabLst/>
              <a:defRPr/>
            </a:pPr>
            <a:r>
              <a:rPr lang="en-US" sz="2800" kern="0" dirty="0" smtClean="0">
                <a:latin typeface="Arial" charset="0"/>
                <a:cs typeface="Arial" charset="0"/>
              </a:rPr>
              <a:t>Architecture: </a:t>
            </a:r>
            <a:r>
              <a:rPr lang="en-US" sz="2400" i="1" dirty="0" smtClean="0">
                <a:latin typeface="Arial" charset="0"/>
                <a:cs typeface="Arial" charset="0"/>
              </a:rPr>
              <a:t>goals and proposed design</a:t>
            </a:r>
          </a:p>
        </p:txBody>
      </p:sp>
      <p:sp>
        <p:nvSpPr>
          <p:cNvPr id="13" name="Rectangle 3"/>
          <p:cNvSpPr txBox="1">
            <a:spLocks noChangeArrowheads="1"/>
          </p:cNvSpPr>
          <p:nvPr/>
        </p:nvSpPr>
        <p:spPr bwMode="auto">
          <a:xfrm>
            <a:off x="566738" y="23622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2"/>
              <a:tabLst/>
              <a:defRPr/>
            </a:pPr>
            <a:r>
              <a:rPr lang="en-US" sz="2800" dirty="0" smtClean="0">
                <a:solidFill>
                  <a:srgbClr val="FF9900"/>
                </a:solidFill>
                <a:latin typeface="Arial" charset="0"/>
                <a:cs typeface="Arial" charset="0"/>
              </a:rPr>
              <a:t>Optimizations: </a:t>
            </a:r>
            <a:r>
              <a:rPr lang="en-US" sz="2400" i="1" dirty="0" smtClean="0">
                <a:solidFill>
                  <a:srgbClr val="FF9900"/>
                </a:solidFill>
                <a:latin typeface="Arial" charset="0"/>
                <a:cs typeface="Arial" charset="0"/>
              </a:rPr>
              <a:t>of routing and load balancing</a:t>
            </a:r>
          </a:p>
        </p:txBody>
      </p:sp>
      <p:sp>
        <p:nvSpPr>
          <p:cNvPr id="16" name="Rectangle 3"/>
          <p:cNvSpPr txBox="1">
            <a:spLocks noChangeArrowheads="1"/>
          </p:cNvSpPr>
          <p:nvPr/>
        </p:nvSpPr>
        <p:spPr bwMode="auto">
          <a:xfrm>
            <a:off x="566738" y="31242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3"/>
              <a:tabLst/>
              <a:defRPr/>
            </a:pPr>
            <a:r>
              <a:rPr lang="en-US" sz="2800" kern="0" dirty="0" smtClean="0">
                <a:latin typeface="Arial" charset="0"/>
                <a:cs typeface="Arial" charset="0"/>
              </a:rPr>
              <a:t>Evaluation: </a:t>
            </a:r>
            <a:r>
              <a:rPr lang="en-US" sz="2400" i="1" dirty="0" smtClean="0">
                <a:latin typeface="Arial" charset="0"/>
                <a:cs typeface="Arial" charset="0"/>
              </a:rPr>
              <a:t>using synthetic and realistic topologies</a:t>
            </a:r>
          </a:p>
        </p:txBody>
      </p:sp>
      <p:sp>
        <p:nvSpPr>
          <p:cNvPr id="17" name="Rectangle 3"/>
          <p:cNvSpPr txBox="1">
            <a:spLocks noChangeArrowheads="1"/>
          </p:cNvSpPr>
          <p:nvPr/>
        </p:nvSpPr>
        <p:spPr bwMode="auto">
          <a:xfrm>
            <a:off x="566738" y="38100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4"/>
              <a:tabLst/>
              <a:defRPr/>
            </a:pPr>
            <a:r>
              <a:rPr lang="en-US" sz="2800" kern="0" dirty="0" smtClean="0">
                <a:latin typeface="Arial" charset="0"/>
                <a:cs typeface="Arial" charset="0"/>
              </a:rPr>
              <a:t>Conclusion</a:t>
            </a:r>
            <a:endPar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12</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Goal I: Find Paths Resilient to Failures</a:t>
            </a:r>
          </a:p>
        </p:txBody>
      </p:sp>
      <p:sp>
        <p:nvSpPr>
          <p:cNvPr id="17412" name="Rectangle 3"/>
          <p:cNvSpPr>
            <a:spLocks noGrp="1" noChangeArrowheads="1"/>
          </p:cNvSpPr>
          <p:nvPr>
            <p:ph type="body" idx="1"/>
          </p:nvPr>
        </p:nvSpPr>
        <p:spPr>
          <a:xfrm>
            <a:off x="566738" y="1676400"/>
            <a:ext cx="8348662" cy="1066800"/>
          </a:xfrm>
        </p:spPr>
        <p:txBody>
          <a:bodyPr/>
          <a:lstStyle/>
          <a:p>
            <a:pPr eaLnBrk="1" hangingPunct="1">
              <a:buClr>
                <a:srgbClr val="FF9900"/>
              </a:buClr>
            </a:pPr>
            <a:r>
              <a:rPr lang="en-US" sz="2800" kern="1200" dirty="0" smtClean="0">
                <a:solidFill>
                  <a:srgbClr val="FF9900"/>
                </a:solidFill>
                <a:latin typeface="Arial" charset="0"/>
                <a:cs typeface="Arial" charset="0"/>
              </a:rPr>
              <a:t>A working path </a:t>
            </a:r>
            <a:r>
              <a:rPr lang="en-US" sz="2800" dirty="0" smtClean="0">
                <a:latin typeface="Arial" charset="0"/>
                <a:cs typeface="Arial" charset="0"/>
              </a:rPr>
              <a:t>needed for each allowed failure state (shared risk link group)</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cxnSp>
        <p:nvCxnSpPr>
          <p:cNvPr id="12" name="Straight Connector 11"/>
          <p:cNvCxnSpPr/>
          <p:nvPr/>
        </p:nvCxnSpPr>
        <p:spPr bwMode="auto">
          <a:xfrm>
            <a:off x="2606866" y="3916496"/>
            <a:ext cx="1795750" cy="91440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4438650" y="4099517"/>
            <a:ext cx="2047875" cy="739642"/>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578886" y="3486839"/>
            <a:ext cx="1916950" cy="50958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2628900" y="3453788"/>
            <a:ext cx="1894901" cy="394771"/>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flipH="1" flipV="1">
            <a:off x="3796687" y="4114801"/>
            <a:ext cx="1366092" cy="88135"/>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nvGrpSpPr>
          <p:cNvPr id="2" name="Group 157"/>
          <p:cNvGrpSpPr>
            <a:grpSpLocks/>
          </p:cNvGrpSpPr>
          <p:nvPr/>
        </p:nvGrpSpPr>
        <p:grpSpPr bwMode="auto">
          <a:xfrm>
            <a:off x="2324100" y="3696159"/>
            <a:ext cx="590550" cy="430213"/>
            <a:chOff x="3120" y="2880"/>
            <a:chExt cx="144" cy="96"/>
          </a:xfrm>
        </p:grpSpPr>
        <p:sp>
          <p:nvSpPr>
            <p:cNvPr id="23"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24"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25"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26"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3" name="Group 162"/>
            <p:cNvGrpSpPr>
              <a:grpSpLocks/>
            </p:cNvGrpSpPr>
            <p:nvPr/>
          </p:nvGrpSpPr>
          <p:grpSpPr bwMode="auto">
            <a:xfrm>
              <a:off x="3141" y="2886"/>
              <a:ext cx="100" cy="43"/>
              <a:chOff x="6839" y="9479"/>
              <a:chExt cx="253" cy="119"/>
            </a:xfrm>
          </p:grpSpPr>
          <p:grpSp>
            <p:nvGrpSpPr>
              <p:cNvPr id="4" name="Group 163"/>
              <p:cNvGrpSpPr>
                <a:grpSpLocks/>
              </p:cNvGrpSpPr>
              <p:nvPr/>
            </p:nvGrpSpPr>
            <p:grpSpPr bwMode="auto">
              <a:xfrm>
                <a:off x="6839" y="9479"/>
                <a:ext cx="251" cy="116"/>
                <a:chOff x="6839" y="9479"/>
                <a:chExt cx="251" cy="116"/>
              </a:xfrm>
            </p:grpSpPr>
            <p:sp>
              <p:nvSpPr>
                <p:cNvPr id="40"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1"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2"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3"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4"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5"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6"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7"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5" name="Group 172"/>
              <p:cNvGrpSpPr>
                <a:grpSpLocks/>
              </p:cNvGrpSpPr>
              <p:nvPr/>
            </p:nvGrpSpPr>
            <p:grpSpPr bwMode="auto">
              <a:xfrm>
                <a:off x="6842" y="9482"/>
                <a:ext cx="250" cy="116"/>
                <a:chOff x="6842" y="9482"/>
                <a:chExt cx="250" cy="116"/>
              </a:xfrm>
            </p:grpSpPr>
            <p:sp>
              <p:nvSpPr>
                <p:cNvPr id="32"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3"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4"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5"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6"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7"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8"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9"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28"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29"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6" name="Group 157"/>
          <p:cNvGrpSpPr>
            <a:grpSpLocks/>
          </p:cNvGrpSpPr>
          <p:nvPr/>
        </p:nvGrpSpPr>
        <p:grpSpPr bwMode="auto">
          <a:xfrm>
            <a:off x="4229100" y="3238959"/>
            <a:ext cx="590550" cy="430213"/>
            <a:chOff x="3120" y="2880"/>
            <a:chExt cx="144" cy="96"/>
          </a:xfrm>
        </p:grpSpPr>
        <p:sp>
          <p:nvSpPr>
            <p:cNvPr id="75"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76"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77"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78"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7" name="Group 162"/>
            <p:cNvGrpSpPr>
              <a:grpSpLocks/>
            </p:cNvGrpSpPr>
            <p:nvPr/>
          </p:nvGrpSpPr>
          <p:grpSpPr bwMode="auto">
            <a:xfrm>
              <a:off x="3141" y="2886"/>
              <a:ext cx="100" cy="43"/>
              <a:chOff x="6839" y="9479"/>
              <a:chExt cx="253" cy="119"/>
            </a:xfrm>
          </p:grpSpPr>
          <p:grpSp>
            <p:nvGrpSpPr>
              <p:cNvPr id="9" name="Group 163"/>
              <p:cNvGrpSpPr>
                <a:grpSpLocks/>
              </p:cNvGrpSpPr>
              <p:nvPr/>
            </p:nvGrpSpPr>
            <p:grpSpPr bwMode="auto">
              <a:xfrm>
                <a:off x="6839" y="9479"/>
                <a:ext cx="251" cy="116"/>
                <a:chOff x="6839" y="9479"/>
                <a:chExt cx="251" cy="116"/>
              </a:xfrm>
            </p:grpSpPr>
            <p:sp>
              <p:nvSpPr>
                <p:cNvPr id="92"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93"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94"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95"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96"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97"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98"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99"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10" name="Group 172"/>
              <p:cNvGrpSpPr>
                <a:grpSpLocks/>
              </p:cNvGrpSpPr>
              <p:nvPr/>
            </p:nvGrpSpPr>
            <p:grpSpPr bwMode="auto">
              <a:xfrm>
                <a:off x="6842" y="9482"/>
                <a:ext cx="250" cy="116"/>
                <a:chOff x="6842" y="9482"/>
                <a:chExt cx="250" cy="116"/>
              </a:xfrm>
            </p:grpSpPr>
            <p:sp>
              <p:nvSpPr>
                <p:cNvPr id="84"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85"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86"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87"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88"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89"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90"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91"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80"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81"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11" name="Group 157"/>
          <p:cNvGrpSpPr>
            <a:grpSpLocks/>
          </p:cNvGrpSpPr>
          <p:nvPr/>
        </p:nvGrpSpPr>
        <p:grpSpPr bwMode="auto">
          <a:xfrm>
            <a:off x="4152900" y="4610559"/>
            <a:ext cx="590550" cy="430213"/>
            <a:chOff x="3120" y="2880"/>
            <a:chExt cx="144" cy="96"/>
          </a:xfrm>
        </p:grpSpPr>
        <p:sp>
          <p:nvSpPr>
            <p:cNvPr id="127"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128"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129"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130"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14" name="Group 162"/>
            <p:cNvGrpSpPr>
              <a:grpSpLocks/>
            </p:cNvGrpSpPr>
            <p:nvPr/>
          </p:nvGrpSpPr>
          <p:grpSpPr bwMode="auto">
            <a:xfrm>
              <a:off x="3141" y="2886"/>
              <a:ext cx="100" cy="43"/>
              <a:chOff x="6839" y="9479"/>
              <a:chExt cx="253" cy="119"/>
            </a:xfrm>
          </p:grpSpPr>
          <p:grpSp>
            <p:nvGrpSpPr>
              <p:cNvPr id="15" name="Group 163"/>
              <p:cNvGrpSpPr>
                <a:grpSpLocks/>
              </p:cNvGrpSpPr>
              <p:nvPr/>
            </p:nvGrpSpPr>
            <p:grpSpPr bwMode="auto">
              <a:xfrm>
                <a:off x="6839" y="9479"/>
                <a:ext cx="251" cy="116"/>
                <a:chOff x="6839" y="9479"/>
                <a:chExt cx="251" cy="116"/>
              </a:xfrm>
            </p:grpSpPr>
            <p:sp>
              <p:nvSpPr>
                <p:cNvPr id="144"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145"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146"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147"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148"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149"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150"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151"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18" name="Group 172"/>
              <p:cNvGrpSpPr>
                <a:grpSpLocks/>
              </p:cNvGrpSpPr>
              <p:nvPr/>
            </p:nvGrpSpPr>
            <p:grpSpPr bwMode="auto">
              <a:xfrm>
                <a:off x="6842" y="9482"/>
                <a:ext cx="250" cy="116"/>
                <a:chOff x="6842" y="9482"/>
                <a:chExt cx="250" cy="116"/>
              </a:xfrm>
            </p:grpSpPr>
            <p:sp>
              <p:nvSpPr>
                <p:cNvPr id="136"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137"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138"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139"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140"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141"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142"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143"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132"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133"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19" name="Group 157"/>
          <p:cNvGrpSpPr>
            <a:grpSpLocks/>
          </p:cNvGrpSpPr>
          <p:nvPr/>
        </p:nvGrpSpPr>
        <p:grpSpPr bwMode="auto">
          <a:xfrm>
            <a:off x="6191250" y="3848559"/>
            <a:ext cx="590550" cy="430213"/>
            <a:chOff x="3120" y="2880"/>
            <a:chExt cx="144" cy="96"/>
          </a:xfrm>
        </p:grpSpPr>
        <p:sp>
          <p:nvSpPr>
            <p:cNvPr id="153"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154"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155"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156"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1" name="Group 162"/>
            <p:cNvGrpSpPr>
              <a:grpSpLocks/>
            </p:cNvGrpSpPr>
            <p:nvPr/>
          </p:nvGrpSpPr>
          <p:grpSpPr bwMode="auto">
            <a:xfrm>
              <a:off x="3141" y="2886"/>
              <a:ext cx="100" cy="43"/>
              <a:chOff x="6839" y="9479"/>
              <a:chExt cx="253" cy="119"/>
            </a:xfrm>
          </p:grpSpPr>
          <p:grpSp>
            <p:nvGrpSpPr>
              <p:cNvPr id="22" name="Group 163"/>
              <p:cNvGrpSpPr>
                <a:grpSpLocks/>
              </p:cNvGrpSpPr>
              <p:nvPr/>
            </p:nvGrpSpPr>
            <p:grpSpPr bwMode="auto">
              <a:xfrm>
                <a:off x="6839" y="9479"/>
                <a:ext cx="251" cy="116"/>
                <a:chOff x="6839" y="9479"/>
                <a:chExt cx="251" cy="116"/>
              </a:xfrm>
            </p:grpSpPr>
            <p:sp>
              <p:nvSpPr>
                <p:cNvPr id="170"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171"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172"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173"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174"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175"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176"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177"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7" name="Group 172"/>
              <p:cNvGrpSpPr>
                <a:grpSpLocks/>
              </p:cNvGrpSpPr>
              <p:nvPr/>
            </p:nvGrpSpPr>
            <p:grpSpPr bwMode="auto">
              <a:xfrm>
                <a:off x="6842" y="9482"/>
                <a:ext cx="250" cy="116"/>
                <a:chOff x="6842" y="9482"/>
                <a:chExt cx="250" cy="116"/>
              </a:xfrm>
            </p:grpSpPr>
            <p:sp>
              <p:nvSpPr>
                <p:cNvPr id="162"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163"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164"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165"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166"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167"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168"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169"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158"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159"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sp>
        <p:nvSpPr>
          <p:cNvPr id="183" name="Text Box 3"/>
          <p:cNvSpPr txBox="1">
            <a:spLocks noChangeArrowheads="1"/>
          </p:cNvSpPr>
          <p:nvPr/>
        </p:nvSpPr>
        <p:spPr bwMode="auto">
          <a:xfrm>
            <a:off x="609600" y="5334000"/>
            <a:ext cx="7696200" cy="1077214"/>
          </a:xfrm>
          <a:prstGeom prst="rect">
            <a:avLst/>
          </a:prstGeom>
          <a:noFill/>
          <a:ln w="9525">
            <a:noFill/>
            <a:miter lim="800000"/>
            <a:headEnd/>
            <a:tailEnd/>
          </a:ln>
        </p:spPr>
        <p:txBody>
          <a:bodyPr wrap="square" lIns="91435" tIns="45718" rIns="91435" bIns="45718">
            <a:spAutoFit/>
          </a:bodyPr>
          <a:lstStyle/>
          <a:p>
            <a:pPr eaLnBrk="1" hangingPunct="1"/>
            <a:r>
              <a:rPr lang="en-US" altLang="zh-CN" sz="3200" dirty="0" smtClean="0">
                <a:solidFill>
                  <a:srgbClr val="659A2A"/>
                </a:solidFill>
                <a:ea typeface="宋体" pitchFamily="2" charset="-122"/>
              </a:rPr>
              <a:t>Example of failure states:</a:t>
            </a:r>
          </a:p>
          <a:p>
            <a:pPr eaLnBrk="1" hangingPunct="1"/>
            <a:r>
              <a:rPr lang="en-US" altLang="zh-CN" sz="3200" dirty="0" smtClean="0">
                <a:solidFill>
                  <a:srgbClr val="659A2A"/>
                </a:solidFill>
                <a:ea typeface="宋体" pitchFamily="2" charset="-122"/>
              </a:rPr>
              <a:t>S = {e</a:t>
            </a:r>
            <a:r>
              <a:rPr lang="en-US" altLang="zh-CN" sz="3200" baseline="-25000" dirty="0" smtClean="0">
                <a:solidFill>
                  <a:srgbClr val="659A2A"/>
                </a:solidFill>
                <a:ea typeface="宋体" pitchFamily="2" charset="-122"/>
              </a:rPr>
              <a:t>1</a:t>
            </a:r>
            <a:r>
              <a:rPr lang="en-US" altLang="zh-CN" sz="3200" dirty="0" smtClean="0">
                <a:solidFill>
                  <a:srgbClr val="659A2A"/>
                </a:solidFill>
                <a:ea typeface="宋体" pitchFamily="2" charset="-122"/>
              </a:rPr>
              <a:t>}, { e</a:t>
            </a:r>
            <a:r>
              <a:rPr lang="en-US" altLang="zh-CN" sz="3200" baseline="-25000" dirty="0" smtClean="0">
                <a:solidFill>
                  <a:srgbClr val="659A2A"/>
                </a:solidFill>
                <a:ea typeface="宋体" pitchFamily="2" charset="-122"/>
              </a:rPr>
              <a:t>2</a:t>
            </a:r>
            <a:r>
              <a:rPr lang="en-US" altLang="zh-CN" sz="3200" dirty="0" smtClean="0">
                <a:solidFill>
                  <a:srgbClr val="659A2A"/>
                </a:solidFill>
                <a:ea typeface="宋体" pitchFamily="2" charset="-122"/>
              </a:rPr>
              <a:t>}, { e</a:t>
            </a:r>
            <a:r>
              <a:rPr lang="en-US" altLang="zh-CN" sz="3200" baseline="-25000" dirty="0" smtClean="0">
                <a:solidFill>
                  <a:srgbClr val="659A2A"/>
                </a:solidFill>
                <a:ea typeface="宋体" pitchFamily="2" charset="-122"/>
              </a:rPr>
              <a:t>3</a:t>
            </a:r>
            <a:r>
              <a:rPr lang="en-US" altLang="zh-CN" sz="3200" dirty="0" smtClean="0">
                <a:solidFill>
                  <a:srgbClr val="659A2A"/>
                </a:solidFill>
                <a:ea typeface="宋体" pitchFamily="2" charset="-122"/>
              </a:rPr>
              <a:t>}, { e</a:t>
            </a:r>
            <a:r>
              <a:rPr lang="en-US" altLang="zh-CN" sz="3200" baseline="-25000" dirty="0" smtClean="0">
                <a:solidFill>
                  <a:srgbClr val="659A2A"/>
                </a:solidFill>
                <a:ea typeface="宋体" pitchFamily="2" charset="-122"/>
              </a:rPr>
              <a:t>4</a:t>
            </a:r>
            <a:r>
              <a:rPr lang="en-US" altLang="zh-CN" sz="3200" dirty="0" smtClean="0">
                <a:solidFill>
                  <a:srgbClr val="659A2A"/>
                </a:solidFill>
                <a:ea typeface="宋体" pitchFamily="2" charset="-122"/>
              </a:rPr>
              <a:t>}, { e</a:t>
            </a:r>
            <a:r>
              <a:rPr lang="en-US" altLang="zh-CN" sz="3200" baseline="-25000" dirty="0" smtClean="0">
                <a:solidFill>
                  <a:srgbClr val="659A2A"/>
                </a:solidFill>
                <a:ea typeface="宋体" pitchFamily="2" charset="-122"/>
              </a:rPr>
              <a:t>5</a:t>
            </a:r>
            <a:r>
              <a:rPr lang="en-US" altLang="zh-CN" sz="3200" dirty="0" smtClean="0">
                <a:solidFill>
                  <a:srgbClr val="659A2A"/>
                </a:solidFill>
                <a:ea typeface="宋体" pitchFamily="2" charset="-122"/>
              </a:rPr>
              <a:t>}, {e</a:t>
            </a:r>
            <a:r>
              <a:rPr lang="en-US" altLang="zh-CN" sz="3200" baseline="-25000" dirty="0" smtClean="0">
                <a:solidFill>
                  <a:srgbClr val="659A2A"/>
                </a:solidFill>
                <a:ea typeface="宋体" pitchFamily="2" charset="-122"/>
              </a:rPr>
              <a:t>1</a:t>
            </a:r>
            <a:r>
              <a:rPr lang="en-US" altLang="zh-CN" sz="3200" dirty="0" smtClean="0">
                <a:solidFill>
                  <a:srgbClr val="659A2A"/>
                </a:solidFill>
                <a:ea typeface="宋体" pitchFamily="2" charset="-122"/>
              </a:rPr>
              <a:t>, e</a:t>
            </a:r>
            <a:r>
              <a:rPr lang="en-US" altLang="zh-CN" sz="3200" baseline="-25000" dirty="0" smtClean="0">
                <a:solidFill>
                  <a:srgbClr val="659A2A"/>
                </a:solidFill>
                <a:ea typeface="宋体" pitchFamily="2" charset="-122"/>
              </a:rPr>
              <a:t>2</a:t>
            </a:r>
            <a:r>
              <a:rPr lang="en-US" altLang="zh-CN" sz="3200" dirty="0" smtClean="0">
                <a:solidFill>
                  <a:srgbClr val="659A2A"/>
                </a:solidFill>
                <a:ea typeface="宋体" pitchFamily="2" charset="-122"/>
              </a:rPr>
              <a:t>}, {e</a:t>
            </a:r>
            <a:r>
              <a:rPr lang="en-US" altLang="zh-CN" sz="3200" baseline="-25000" dirty="0" smtClean="0">
                <a:solidFill>
                  <a:srgbClr val="659A2A"/>
                </a:solidFill>
                <a:ea typeface="宋体" pitchFamily="2" charset="-122"/>
              </a:rPr>
              <a:t>1</a:t>
            </a:r>
            <a:r>
              <a:rPr lang="en-US" altLang="zh-CN" sz="3200" dirty="0" smtClean="0">
                <a:solidFill>
                  <a:srgbClr val="659A2A"/>
                </a:solidFill>
                <a:ea typeface="宋体" pitchFamily="2" charset="-122"/>
              </a:rPr>
              <a:t>, e</a:t>
            </a:r>
            <a:r>
              <a:rPr lang="en-US" altLang="zh-CN" sz="3200" baseline="-25000" dirty="0" smtClean="0">
                <a:solidFill>
                  <a:srgbClr val="659A2A"/>
                </a:solidFill>
                <a:ea typeface="宋体" pitchFamily="2" charset="-122"/>
              </a:rPr>
              <a:t>5</a:t>
            </a:r>
            <a:r>
              <a:rPr lang="en-US" altLang="zh-CN" sz="3200" dirty="0" smtClean="0">
                <a:solidFill>
                  <a:srgbClr val="659A2A"/>
                </a:solidFill>
                <a:ea typeface="宋体" pitchFamily="2" charset="-122"/>
              </a:rPr>
              <a:t>}</a:t>
            </a:r>
            <a:endParaRPr lang="en-US" altLang="zh-CN" sz="3200" dirty="0">
              <a:solidFill>
                <a:srgbClr val="659A2A"/>
              </a:solidFill>
              <a:ea typeface="宋体" pitchFamily="2" charset="-122"/>
            </a:endParaRPr>
          </a:p>
        </p:txBody>
      </p:sp>
      <p:sp>
        <p:nvSpPr>
          <p:cNvPr id="185" name="Text Box 22"/>
          <p:cNvSpPr txBox="1">
            <a:spLocks noChangeArrowheads="1"/>
          </p:cNvSpPr>
          <p:nvPr/>
        </p:nvSpPr>
        <p:spPr bwMode="auto">
          <a:xfrm>
            <a:off x="3657600" y="3543759"/>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1</a:t>
            </a:r>
            <a:endParaRPr lang="en-US" altLang="zh-CN" sz="2500" baseline="-25000" dirty="0">
              <a:ea typeface="宋体" pitchFamily="2" charset="-122"/>
              <a:cs typeface="Arial" charset="0"/>
            </a:endParaRPr>
          </a:p>
        </p:txBody>
      </p:sp>
      <p:sp>
        <p:nvSpPr>
          <p:cNvPr id="186" name="Text Box 22"/>
          <p:cNvSpPr txBox="1">
            <a:spLocks noChangeArrowheads="1"/>
          </p:cNvSpPr>
          <p:nvPr/>
        </p:nvSpPr>
        <p:spPr bwMode="auto">
          <a:xfrm>
            <a:off x="5029200" y="37338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3</a:t>
            </a:r>
            <a:endParaRPr lang="en-US" altLang="zh-CN" sz="2500" baseline="-25000" dirty="0">
              <a:ea typeface="宋体" pitchFamily="2" charset="-122"/>
              <a:cs typeface="Arial" charset="0"/>
            </a:endParaRPr>
          </a:p>
        </p:txBody>
      </p:sp>
      <p:sp>
        <p:nvSpPr>
          <p:cNvPr id="187" name="Text Box 22"/>
          <p:cNvSpPr txBox="1">
            <a:spLocks noChangeArrowheads="1"/>
          </p:cNvSpPr>
          <p:nvPr/>
        </p:nvSpPr>
        <p:spPr bwMode="auto">
          <a:xfrm>
            <a:off x="4114800" y="38862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2</a:t>
            </a:r>
            <a:endParaRPr lang="en-US" altLang="zh-CN" sz="2500" baseline="-25000" dirty="0">
              <a:ea typeface="宋体" pitchFamily="2" charset="-122"/>
              <a:cs typeface="Arial" charset="0"/>
            </a:endParaRPr>
          </a:p>
        </p:txBody>
      </p:sp>
      <p:sp>
        <p:nvSpPr>
          <p:cNvPr id="188" name="Text Box 22"/>
          <p:cNvSpPr txBox="1">
            <a:spLocks noChangeArrowheads="1"/>
          </p:cNvSpPr>
          <p:nvPr/>
        </p:nvSpPr>
        <p:spPr bwMode="auto">
          <a:xfrm>
            <a:off x="3581400" y="4077159"/>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4</a:t>
            </a:r>
            <a:endParaRPr lang="en-US" altLang="zh-CN" sz="2500" baseline="-25000" dirty="0">
              <a:ea typeface="宋体" pitchFamily="2" charset="-122"/>
              <a:cs typeface="Arial" charset="0"/>
            </a:endParaRPr>
          </a:p>
        </p:txBody>
      </p:sp>
      <p:sp>
        <p:nvSpPr>
          <p:cNvPr id="189" name="Text Box 22"/>
          <p:cNvSpPr txBox="1">
            <a:spLocks noChangeArrowheads="1"/>
          </p:cNvSpPr>
          <p:nvPr/>
        </p:nvSpPr>
        <p:spPr bwMode="auto">
          <a:xfrm>
            <a:off x="4800600" y="41910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5</a:t>
            </a:r>
            <a:endParaRPr lang="en-US" altLang="zh-CN" sz="2500" baseline="-25000" dirty="0">
              <a:ea typeface="宋体" pitchFamily="2" charset="-122"/>
              <a:cs typeface="Arial" charset="0"/>
            </a:endParaRPr>
          </a:p>
        </p:txBody>
      </p:sp>
      <p:sp>
        <p:nvSpPr>
          <p:cNvPr id="191" name="Freeform 190"/>
          <p:cNvSpPr/>
          <p:nvPr/>
        </p:nvSpPr>
        <p:spPr bwMode="auto">
          <a:xfrm>
            <a:off x="2655065" y="3200400"/>
            <a:ext cx="3822853" cy="594911"/>
          </a:xfrm>
          <a:custGeom>
            <a:avLst/>
            <a:gdLst>
              <a:gd name="connsiteX0" fmla="*/ 0 w 3822853"/>
              <a:gd name="connsiteY0" fmla="*/ 462708 h 594911"/>
              <a:gd name="connsiteX1" fmla="*/ 1795749 w 3822853"/>
              <a:gd name="connsiteY1" fmla="*/ 22034 h 594911"/>
              <a:gd name="connsiteX2" fmla="*/ 3822853 w 3822853"/>
              <a:gd name="connsiteY2" fmla="*/ 594911 h 594911"/>
            </a:gdLst>
            <a:ahLst/>
            <a:cxnLst>
              <a:cxn ang="0">
                <a:pos x="connsiteX0" y="connsiteY0"/>
              </a:cxn>
              <a:cxn ang="0">
                <a:pos x="connsiteX1" y="connsiteY1"/>
              </a:cxn>
              <a:cxn ang="0">
                <a:pos x="connsiteX2" y="connsiteY2"/>
              </a:cxn>
            </a:cxnLst>
            <a:rect l="l" t="t" r="r" b="b"/>
            <a:pathLst>
              <a:path w="3822853" h="594911">
                <a:moveTo>
                  <a:pt x="0" y="462708"/>
                </a:moveTo>
                <a:cubicBezTo>
                  <a:pt x="579303" y="231354"/>
                  <a:pt x="1158607" y="0"/>
                  <a:pt x="1795749" y="22034"/>
                </a:cubicBezTo>
                <a:cubicBezTo>
                  <a:pt x="2432891" y="44068"/>
                  <a:pt x="3127872" y="319489"/>
                  <a:pt x="3822853" y="594911"/>
                </a:cubicBezTo>
              </a:path>
            </a:pathLst>
          </a:custGeom>
          <a:noFill/>
          <a:ln w="31750" cap="flat" cmpd="sng" algn="ctr">
            <a:solidFill>
              <a:srgbClr val="659A2A"/>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192" name="Freeform 191"/>
          <p:cNvSpPr/>
          <p:nvPr/>
        </p:nvSpPr>
        <p:spPr bwMode="auto">
          <a:xfrm>
            <a:off x="2533880" y="4136834"/>
            <a:ext cx="3899971" cy="978664"/>
          </a:xfrm>
          <a:custGeom>
            <a:avLst/>
            <a:gdLst>
              <a:gd name="connsiteX0" fmla="*/ 0 w 3899971"/>
              <a:gd name="connsiteY0" fmla="*/ 0 h 978664"/>
              <a:gd name="connsiteX1" fmla="*/ 1751681 w 3899971"/>
              <a:gd name="connsiteY1" fmla="*/ 947450 h 978664"/>
              <a:gd name="connsiteX2" fmla="*/ 3899971 w 3899971"/>
              <a:gd name="connsiteY2" fmla="*/ 187286 h 978664"/>
            </a:gdLst>
            <a:ahLst/>
            <a:cxnLst>
              <a:cxn ang="0">
                <a:pos x="connsiteX0" y="connsiteY0"/>
              </a:cxn>
              <a:cxn ang="0">
                <a:pos x="connsiteX1" y="connsiteY1"/>
              </a:cxn>
              <a:cxn ang="0">
                <a:pos x="connsiteX2" y="connsiteY2"/>
              </a:cxn>
            </a:cxnLst>
            <a:rect l="l" t="t" r="r" b="b"/>
            <a:pathLst>
              <a:path w="3899971" h="978664">
                <a:moveTo>
                  <a:pt x="0" y="0"/>
                </a:moveTo>
                <a:cubicBezTo>
                  <a:pt x="550843" y="458118"/>
                  <a:pt x="1101686" y="916236"/>
                  <a:pt x="1751681" y="947450"/>
                </a:cubicBezTo>
                <a:cubicBezTo>
                  <a:pt x="2401676" y="978664"/>
                  <a:pt x="3150823" y="582975"/>
                  <a:pt x="3899971" y="187286"/>
                </a:cubicBezTo>
              </a:path>
            </a:pathLst>
          </a:custGeom>
          <a:noFill/>
          <a:ln w="3175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178" name="Text Box 22"/>
          <p:cNvSpPr txBox="1">
            <a:spLocks noChangeArrowheads="1"/>
          </p:cNvSpPr>
          <p:nvPr/>
        </p:nvSpPr>
        <p:spPr bwMode="auto">
          <a:xfrm>
            <a:off x="1768778" y="3699219"/>
            <a:ext cx="593422"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latin typeface="Arial" charset="0"/>
                <a:ea typeface="宋体" pitchFamily="2" charset="-122"/>
                <a:cs typeface="Arial" charset="0"/>
              </a:rPr>
              <a:t>R1</a:t>
            </a:r>
            <a:endParaRPr lang="en-US" altLang="zh-CN" sz="2500" dirty="0">
              <a:latin typeface="Arial" charset="0"/>
              <a:ea typeface="宋体" pitchFamily="2" charset="-122"/>
              <a:cs typeface="Arial" charset="0"/>
            </a:endParaRPr>
          </a:p>
        </p:txBody>
      </p:sp>
      <p:sp>
        <p:nvSpPr>
          <p:cNvPr id="179" name="Text Box 22"/>
          <p:cNvSpPr txBox="1">
            <a:spLocks noChangeArrowheads="1"/>
          </p:cNvSpPr>
          <p:nvPr/>
        </p:nvSpPr>
        <p:spPr bwMode="auto">
          <a:xfrm>
            <a:off x="6781800" y="3775419"/>
            <a:ext cx="593422"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latin typeface="Arial" charset="0"/>
                <a:ea typeface="宋体" pitchFamily="2" charset="-122"/>
                <a:cs typeface="Arial" charset="0"/>
              </a:rPr>
              <a:t>R2</a:t>
            </a:r>
            <a:endParaRPr lang="en-US" altLang="zh-CN" sz="2500" dirty="0">
              <a:latin typeface="Arial" charset="0"/>
              <a:ea typeface="宋体" pitchFamily="2" charset="-122"/>
              <a:cs typeface="Arial" charset="0"/>
            </a:endParaRPr>
          </a:p>
        </p:txBody>
      </p:sp>
      <p:sp>
        <p:nvSpPr>
          <p:cNvPr id="131" name="Freeform 130"/>
          <p:cNvSpPr/>
          <p:nvPr/>
        </p:nvSpPr>
        <p:spPr bwMode="auto">
          <a:xfrm>
            <a:off x="2699133" y="3630058"/>
            <a:ext cx="3415228" cy="1175132"/>
          </a:xfrm>
          <a:custGeom>
            <a:avLst/>
            <a:gdLst>
              <a:gd name="connsiteX0" fmla="*/ 0 w 3415228"/>
              <a:gd name="connsiteY0" fmla="*/ 545335 h 1175132"/>
              <a:gd name="connsiteX1" fmla="*/ 936433 w 3415228"/>
              <a:gd name="connsiteY1" fmla="*/ 1107195 h 1175132"/>
              <a:gd name="connsiteX2" fmla="*/ 1597445 w 3415228"/>
              <a:gd name="connsiteY2" fmla="*/ 952959 h 1175132"/>
              <a:gd name="connsiteX3" fmla="*/ 1894901 w 3415228"/>
              <a:gd name="connsiteY3" fmla="*/ 137711 h 1175132"/>
              <a:gd name="connsiteX4" fmla="*/ 2423710 w 3415228"/>
              <a:gd name="connsiteY4" fmla="*/ 126694 h 1175132"/>
              <a:gd name="connsiteX5" fmla="*/ 3415228 w 3415228"/>
              <a:gd name="connsiteY5" fmla="*/ 391099 h 117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5228" h="1175132">
                <a:moveTo>
                  <a:pt x="0" y="545335"/>
                </a:moveTo>
                <a:cubicBezTo>
                  <a:pt x="335096" y="792296"/>
                  <a:pt x="670192" y="1039258"/>
                  <a:pt x="936433" y="1107195"/>
                </a:cubicBezTo>
                <a:cubicBezTo>
                  <a:pt x="1202674" y="1175132"/>
                  <a:pt x="1437700" y="1114540"/>
                  <a:pt x="1597445" y="952959"/>
                </a:cubicBezTo>
                <a:cubicBezTo>
                  <a:pt x="1757190" y="791378"/>
                  <a:pt x="1757190" y="275422"/>
                  <a:pt x="1894901" y="137711"/>
                </a:cubicBezTo>
                <a:cubicBezTo>
                  <a:pt x="2032612" y="0"/>
                  <a:pt x="2170322" y="84463"/>
                  <a:pt x="2423710" y="126694"/>
                </a:cubicBezTo>
                <a:cubicBezTo>
                  <a:pt x="2677098" y="168925"/>
                  <a:pt x="3046163" y="280012"/>
                  <a:pt x="3415228" y="391099"/>
                </a:cubicBezTo>
              </a:path>
            </a:pathLst>
          </a:custGeom>
          <a:noFill/>
          <a:ln w="31750" cap="flat" cmpd="sng" algn="ctr">
            <a:solidFill>
              <a:srgbClr val="FF0066"/>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4F1BC523-9A3B-4C60-951C-2ACB069F6C1B}" type="slidenum">
              <a:rPr lang="zh-CN" altLang="en-US"/>
              <a:pPr>
                <a:defRPr/>
              </a:pPr>
              <a:t>13</a:t>
            </a:fld>
            <a:endParaRPr lang="en-US" altLang="zh-CN" dirty="0"/>
          </a:p>
        </p:txBody>
      </p:sp>
      <p:sp>
        <p:nvSpPr>
          <p:cNvPr id="22531" name="Rectangle 2"/>
          <p:cNvSpPr>
            <a:spLocks noGrp="1" noChangeArrowheads="1"/>
          </p:cNvSpPr>
          <p:nvPr>
            <p:ph type="title"/>
          </p:nvPr>
        </p:nvSpPr>
        <p:spPr>
          <a:xfrm>
            <a:off x="415925" y="268288"/>
            <a:ext cx="8228013" cy="1143000"/>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Goal II: Minimize Link Loads</a:t>
            </a:r>
          </a:p>
        </p:txBody>
      </p:sp>
      <p:sp>
        <p:nvSpPr>
          <p:cNvPr id="225283" name="Text Box 3"/>
          <p:cNvSpPr txBox="1">
            <a:spLocks noChangeArrowheads="1"/>
          </p:cNvSpPr>
          <p:nvPr/>
        </p:nvSpPr>
        <p:spPr bwMode="auto">
          <a:xfrm>
            <a:off x="4724400" y="3266186"/>
            <a:ext cx="4419600" cy="1077214"/>
          </a:xfrm>
          <a:prstGeom prst="rect">
            <a:avLst/>
          </a:prstGeom>
          <a:noFill/>
          <a:ln w="9525">
            <a:noFill/>
            <a:miter lim="800000"/>
            <a:headEnd/>
            <a:tailEnd/>
          </a:ln>
        </p:spPr>
        <p:txBody>
          <a:bodyPr wrap="square" lIns="91435" tIns="45718" rIns="91435" bIns="45718">
            <a:spAutoFit/>
          </a:bodyPr>
          <a:lstStyle/>
          <a:p>
            <a:pPr eaLnBrk="1" hangingPunct="1"/>
            <a:r>
              <a:rPr lang="en-US" altLang="zh-CN" sz="3200" dirty="0" smtClean="0">
                <a:solidFill>
                  <a:srgbClr val="659A2A"/>
                </a:solidFill>
                <a:ea typeface="宋体" pitchFamily="2" charset="-122"/>
              </a:rPr>
              <a:t>minimize </a:t>
            </a:r>
            <a:r>
              <a:rPr lang="en-US" altLang="zh-CN" sz="3200" i="1" dirty="0" smtClean="0">
                <a:solidFill>
                  <a:srgbClr val="659A2A"/>
                </a:solidFill>
                <a:ea typeface="宋体" pitchFamily="2" charset="-122"/>
              </a:rPr>
              <a:t>∑</a:t>
            </a:r>
            <a:r>
              <a:rPr lang="en-US" altLang="zh-CN" sz="3200" i="1" baseline="-25000" dirty="0" smtClean="0">
                <a:solidFill>
                  <a:srgbClr val="659A2A"/>
                </a:solidFill>
                <a:ea typeface="宋体" pitchFamily="2" charset="-122"/>
              </a:rPr>
              <a:t>s </a:t>
            </a:r>
            <a:r>
              <a:rPr lang="en-US" altLang="zh-CN" sz="3200" i="1" dirty="0" err="1" smtClean="0">
                <a:solidFill>
                  <a:srgbClr val="659A2A"/>
                </a:solidFill>
                <a:ea typeface="宋体" pitchFamily="2" charset="-122"/>
              </a:rPr>
              <a:t>w</a:t>
            </a:r>
            <a:r>
              <a:rPr lang="en-US" altLang="zh-CN" sz="3200" i="1" baseline="30000" dirty="0" err="1" smtClean="0">
                <a:solidFill>
                  <a:srgbClr val="659A2A"/>
                </a:solidFill>
                <a:ea typeface="宋体" pitchFamily="2" charset="-122"/>
              </a:rPr>
              <a:t>s</a:t>
            </a:r>
            <a:r>
              <a:rPr lang="en-US" altLang="zh-CN" sz="3200" i="1" dirty="0" err="1" smtClean="0">
                <a:solidFill>
                  <a:srgbClr val="659A2A"/>
                </a:solidFill>
                <a:ea typeface="宋体" pitchFamily="2" charset="-122"/>
              </a:rPr>
              <a:t>∑</a:t>
            </a:r>
            <a:r>
              <a:rPr lang="en-US" altLang="zh-CN" sz="3200" i="1" baseline="-25000" dirty="0" err="1" smtClean="0">
                <a:solidFill>
                  <a:srgbClr val="659A2A"/>
                </a:solidFill>
                <a:ea typeface="宋体" pitchFamily="2" charset="-122"/>
              </a:rPr>
              <a:t>e</a:t>
            </a:r>
            <a:r>
              <a:rPr lang="en-US" altLang="zh-CN" sz="3200" i="1" baseline="-25000" dirty="0" smtClean="0">
                <a:solidFill>
                  <a:srgbClr val="659A2A"/>
                </a:solidFill>
                <a:ea typeface="宋体" pitchFamily="2" charset="-122"/>
              </a:rPr>
              <a:t> </a:t>
            </a:r>
            <a:r>
              <a:rPr lang="el-GR" altLang="zh-CN" sz="3200" i="1" dirty="0" smtClean="0">
                <a:solidFill>
                  <a:srgbClr val="659A2A"/>
                </a:solidFill>
                <a:ea typeface="宋体" pitchFamily="2" charset="-122"/>
                <a:cs typeface="Arial" charset="0"/>
              </a:rPr>
              <a:t>Φ</a:t>
            </a:r>
            <a:r>
              <a:rPr lang="en-US" altLang="zh-CN" sz="3200" i="1" dirty="0" smtClean="0">
                <a:solidFill>
                  <a:srgbClr val="659A2A"/>
                </a:solidFill>
                <a:ea typeface="宋体" pitchFamily="2" charset="-122"/>
              </a:rPr>
              <a:t>(</a:t>
            </a:r>
            <a:r>
              <a:rPr lang="en-US" altLang="zh-CN" sz="3200" i="1" dirty="0" err="1" smtClean="0">
                <a:solidFill>
                  <a:srgbClr val="659A2A"/>
                </a:solidFill>
                <a:ea typeface="宋体" pitchFamily="2" charset="-122"/>
              </a:rPr>
              <a:t>u</a:t>
            </a:r>
            <a:r>
              <a:rPr lang="en-US" altLang="zh-CN" sz="3200" i="1" baseline="-25000" dirty="0" err="1" smtClean="0">
                <a:solidFill>
                  <a:srgbClr val="659A2A"/>
                </a:solidFill>
                <a:ea typeface="宋体" pitchFamily="2" charset="-122"/>
              </a:rPr>
              <a:t>e</a:t>
            </a:r>
            <a:r>
              <a:rPr lang="en-US" altLang="zh-CN" sz="3200" i="1" baseline="30000" dirty="0" err="1" smtClean="0">
                <a:solidFill>
                  <a:srgbClr val="659A2A"/>
                </a:solidFill>
                <a:ea typeface="宋体" pitchFamily="2" charset="-122"/>
              </a:rPr>
              <a:t>s</a:t>
            </a:r>
            <a:r>
              <a:rPr lang="en-US" altLang="zh-CN" sz="3200" i="1" dirty="0" smtClean="0">
                <a:solidFill>
                  <a:srgbClr val="659A2A"/>
                </a:solidFill>
                <a:ea typeface="宋体" pitchFamily="2" charset="-122"/>
              </a:rPr>
              <a:t>)</a:t>
            </a:r>
            <a:endParaRPr lang="en-US" altLang="zh-CN" sz="3200" i="1" dirty="0">
              <a:solidFill>
                <a:srgbClr val="659A2A"/>
              </a:solidFill>
              <a:ea typeface="宋体" pitchFamily="2" charset="-122"/>
            </a:endParaRPr>
          </a:p>
          <a:p>
            <a:r>
              <a:rPr lang="en-US" altLang="zh-CN" sz="3200" dirty="0" smtClean="0">
                <a:solidFill>
                  <a:srgbClr val="659A2A"/>
                </a:solidFill>
                <a:ea typeface="宋体" pitchFamily="2" charset="-122"/>
              </a:rPr>
              <a:t>while routing all traffic</a:t>
            </a:r>
            <a:endParaRPr lang="en-US" altLang="zh-CN" i="1" dirty="0">
              <a:solidFill>
                <a:srgbClr val="659A2A"/>
              </a:solidFill>
              <a:ea typeface="宋体" pitchFamily="2" charset="-122"/>
            </a:endParaRPr>
          </a:p>
        </p:txBody>
      </p:sp>
      <p:sp>
        <p:nvSpPr>
          <p:cNvPr id="225284" name="Line 4"/>
          <p:cNvSpPr>
            <a:spLocks noChangeShapeType="1"/>
          </p:cNvSpPr>
          <p:nvPr/>
        </p:nvSpPr>
        <p:spPr bwMode="auto">
          <a:xfrm>
            <a:off x="1447800" y="2528888"/>
            <a:ext cx="0" cy="2139696"/>
          </a:xfrm>
          <a:prstGeom prst="line">
            <a:avLst/>
          </a:prstGeom>
          <a:noFill/>
          <a:ln w="19050">
            <a:solidFill>
              <a:schemeClr val="tx1"/>
            </a:solidFill>
            <a:round/>
            <a:headEnd type="arrow"/>
            <a:tailEnd type="none"/>
          </a:ln>
        </p:spPr>
        <p:txBody>
          <a:bodyPr wrap="none">
            <a:spAutoFit/>
          </a:bodyPr>
          <a:lstStyle/>
          <a:p>
            <a:endParaRPr lang="en-US"/>
          </a:p>
        </p:txBody>
      </p:sp>
      <p:sp>
        <p:nvSpPr>
          <p:cNvPr id="225285" name="Line 5"/>
          <p:cNvSpPr>
            <a:spLocks noChangeShapeType="1"/>
          </p:cNvSpPr>
          <p:nvPr/>
        </p:nvSpPr>
        <p:spPr bwMode="auto">
          <a:xfrm>
            <a:off x="1450848" y="4667250"/>
            <a:ext cx="2771775" cy="0"/>
          </a:xfrm>
          <a:prstGeom prst="line">
            <a:avLst/>
          </a:prstGeom>
          <a:noFill/>
          <a:ln w="19050">
            <a:solidFill>
              <a:schemeClr val="tx1"/>
            </a:solidFill>
            <a:round/>
            <a:headEnd/>
            <a:tailEnd type="arrow"/>
          </a:ln>
        </p:spPr>
        <p:txBody>
          <a:bodyPr wrap="none">
            <a:spAutoFit/>
          </a:bodyPr>
          <a:lstStyle/>
          <a:p>
            <a:endParaRPr lang="en-US"/>
          </a:p>
        </p:txBody>
      </p:sp>
      <p:sp>
        <p:nvSpPr>
          <p:cNvPr id="225286" name="Text Box 6"/>
          <p:cNvSpPr txBox="1">
            <a:spLocks noChangeArrowheads="1"/>
          </p:cNvSpPr>
          <p:nvPr/>
        </p:nvSpPr>
        <p:spPr bwMode="auto">
          <a:xfrm>
            <a:off x="1447800" y="4756150"/>
            <a:ext cx="2514118" cy="467580"/>
          </a:xfrm>
          <a:prstGeom prst="rect">
            <a:avLst/>
          </a:prstGeom>
          <a:noFill/>
          <a:ln w="9525">
            <a:noFill/>
            <a:miter lim="800000"/>
            <a:headEnd/>
            <a:tailEnd/>
          </a:ln>
        </p:spPr>
        <p:txBody>
          <a:bodyPr wrap="none" lIns="82058" tIns="41029" rIns="82058" bIns="41029">
            <a:spAutoFit/>
          </a:bodyPr>
          <a:lstStyle/>
          <a:p>
            <a:pPr eaLnBrk="1" hangingPunct="1"/>
            <a:r>
              <a:rPr lang="en-US" altLang="zh-CN" sz="2500" dirty="0" smtClean="0">
                <a:latin typeface="Arial" charset="0"/>
                <a:ea typeface="宋体" pitchFamily="2" charset="-122"/>
                <a:cs typeface="Arial" charset="0"/>
              </a:rPr>
              <a:t>link utilization </a:t>
            </a:r>
            <a:r>
              <a:rPr lang="en-US" altLang="zh-CN" sz="2500" i="1" dirty="0" err="1" smtClean="0">
                <a:solidFill>
                  <a:srgbClr val="659A2A"/>
                </a:solidFill>
                <a:ea typeface="宋体" pitchFamily="2" charset="-122"/>
                <a:cs typeface="Arial" charset="0"/>
              </a:rPr>
              <a:t>u</a:t>
            </a:r>
            <a:r>
              <a:rPr lang="en-US" altLang="zh-CN" sz="2500" i="1" baseline="-25000" dirty="0" err="1" smtClean="0">
                <a:solidFill>
                  <a:srgbClr val="659A2A"/>
                </a:solidFill>
                <a:ea typeface="宋体" pitchFamily="2" charset="-122"/>
                <a:cs typeface="Arial" charset="0"/>
              </a:rPr>
              <a:t>e</a:t>
            </a:r>
            <a:r>
              <a:rPr lang="en-US" altLang="zh-CN" sz="2500" i="1" baseline="30000" dirty="0" err="1" smtClean="0">
                <a:solidFill>
                  <a:srgbClr val="659A2A"/>
                </a:solidFill>
                <a:ea typeface="宋体" pitchFamily="2" charset="-122"/>
                <a:cs typeface="Arial" charset="0"/>
              </a:rPr>
              <a:t>s</a:t>
            </a:r>
            <a:endParaRPr lang="en-US" altLang="zh-CN" sz="2500" i="1" baseline="30000" dirty="0">
              <a:solidFill>
                <a:srgbClr val="659A2A"/>
              </a:solidFill>
              <a:ea typeface="宋体" pitchFamily="2" charset="-122"/>
              <a:cs typeface="Arial" charset="0"/>
            </a:endParaRPr>
          </a:p>
        </p:txBody>
      </p:sp>
      <p:sp>
        <p:nvSpPr>
          <p:cNvPr id="225287" name="Text Box 7"/>
          <p:cNvSpPr txBox="1">
            <a:spLocks noChangeArrowheads="1"/>
          </p:cNvSpPr>
          <p:nvPr/>
        </p:nvSpPr>
        <p:spPr bwMode="auto">
          <a:xfrm>
            <a:off x="304800" y="2590800"/>
            <a:ext cx="914400" cy="852488"/>
          </a:xfrm>
          <a:prstGeom prst="rect">
            <a:avLst/>
          </a:prstGeom>
          <a:noFill/>
          <a:ln w="9525">
            <a:noFill/>
            <a:miter lim="800000"/>
            <a:headEnd/>
            <a:tailEnd/>
          </a:ln>
        </p:spPr>
        <p:txBody>
          <a:bodyPr lIns="82058" tIns="41029" rIns="82058" bIns="41029">
            <a:spAutoFit/>
          </a:bodyPr>
          <a:lstStyle/>
          <a:p>
            <a:pPr eaLnBrk="1" hangingPunct="1"/>
            <a:r>
              <a:rPr lang="en-US" altLang="zh-CN" sz="2500" dirty="0" smtClean="0">
                <a:latin typeface="Arial" charset="0"/>
                <a:ea typeface="宋体" pitchFamily="2" charset="-122"/>
                <a:cs typeface="Arial" charset="0"/>
              </a:rPr>
              <a:t>cost</a:t>
            </a:r>
            <a:endParaRPr lang="en-US" altLang="zh-CN" sz="2500" dirty="0">
              <a:latin typeface="Arial" charset="0"/>
              <a:ea typeface="宋体" pitchFamily="2" charset="-122"/>
              <a:cs typeface="Arial" charset="0"/>
            </a:endParaRPr>
          </a:p>
          <a:p>
            <a:pPr eaLnBrk="1" hangingPunct="1"/>
            <a:r>
              <a:rPr lang="el-GR" altLang="zh-CN" sz="2500" i="1" dirty="0" smtClean="0">
                <a:solidFill>
                  <a:srgbClr val="659A2A"/>
                </a:solidFill>
                <a:ea typeface="宋体" pitchFamily="2" charset="-122"/>
                <a:cs typeface="Arial" charset="0"/>
              </a:rPr>
              <a:t>Φ</a:t>
            </a:r>
            <a:r>
              <a:rPr lang="en-US" altLang="zh-CN" sz="2500" i="1" dirty="0" smtClean="0">
                <a:solidFill>
                  <a:srgbClr val="659A2A"/>
                </a:solidFill>
                <a:ea typeface="宋体" pitchFamily="2" charset="-122"/>
                <a:cs typeface="Arial" charset="0"/>
              </a:rPr>
              <a:t>(</a:t>
            </a:r>
            <a:r>
              <a:rPr lang="en-US" altLang="zh-CN" sz="2500" i="1" dirty="0" err="1" smtClean="0">
                <a:solidFill>
                  <a:srgbClr val="659A2A"/>
                </a:solidFill>
                <a:ea typeface="宋体" pitchFamily="2" charset="-122"/>
                <a:cs typeface="Arial" charset="0"/>
              </a:rPr>
              <a:t>u</a:t>
            </a:r>
            <a:r>
              <a:rPr lang="en-US" altLang="zh-CN" sz="2500" i="1" baseline="-25000" dirty="0" err="1" smtClean="0">
                <a:solidFill>
                  <a:srgbClr val="659A2A"/>
                </a:solidFill>
                <a:ea typeface="宋体" pitchFamily="2" charset="-122"/>
                <a:cs typeface="Arial" charset="0"/>
              </a:rPr>
              <a:t>e</a:t>
            </a:r>
            <a:r>
              <a:rPr lang="en-US" altLang="zh-CN" sz="2500" i="1" baseline="30000" dirty="0" err="1" smtClean="0">
                <a:solidFill>
                  <a:srgbClr val="659A2A"/>
                </a:solidFill>
                <a:ea typeface="宋体" pitchFamily="2" charset="-122"/>
                <a:cs typeface="Arial" charset="0"/>
              </a:rPr>
              <a:t>s</a:t>
            </a:r>
            <a:r>
              <a:rPr lang="en-US" altLang="zh-CN" sz="2500" i="1" dirty="0" smtClean="0">
                <a:solidFill>
                  <a:srgbClr val="659A2A"/>
                </a:solidFill>
                <a:ea typeface="宋体" pitchFamily="2" charset="-122"/>
                <a:cs typeface="Arial" charset="0"/>
              </a:rPr>
              <a:t>)</a:t>
            </a:r>
            <a:endParaRPr lang="en-US" altLang="zh-CN" sz="2500" i="1" dirty="0">
              <a:solidFill>
                <a:srgbClr val="659A2A"/>
              </a:solidFill>
              <a:ea typeface="宋体" pitchFamily="2" charset="-122"/>
              <a:cs typeface="Arial" charset="0"/>
            </a:endParaRPr>
          </a:p>
        </p:txBody>
      </p:sp>
      <p:sp>
        <p:nvSpPr>
          <p:cNvPr id="225288" name="Text Box 8"/>
          <p:cNvSpPr txBox="1">
            <a:spLocks noChangeArrowheads="1"/>
          </p:cNvSpPr>
          <p:nvPr/>
        </p:nvSpPr>
        <p:spPr bwMode="auto">
          <a:xfrm>
            <a:off x="4724400" y="2385123"/>
            <a:ext cx="4000500" cy="852301"/>
          </a:xfrm>
          <a:prstGeom prst="rect">
            <a:avLst/>
          </a:prstGeom>
          <a:noFill/>
          <a:ln w="9525">
            <a:noFill/>
            <a:miter lim="800000"/>
            <a:headEnd/>
            <a:tailEnd/>
          </a:ln>
        </p:spPr>
        <p:txBody>
          <a:bodyPr wrap="square" lIns="82058" tIns="41029" rIns="82058" bIns="41029">
            <a:spAutoFit/>
          </a:bodyPr>
          <a:lstStyle/>
          <a:p>
            <a:pPr eaLnBrk="1" hangingPunct="1"/>
            <a:r>
              <a:rPr lang="en-US" altLang="zh-CN" sz="2500" dirty="0">
                <a:latin typeface="Arial" charset="0"/>
                <a:ea typeface="宋体" pitchFamily="2" charset="-122"/>
                <a:cs typeface="Arial" charset="0"/>
              </a:rPr>
              <a:t>aggregate congestion</a:t>
            </a:r>
            <a:r>
              <a:rPr lang="en-US" altLang="zh-CN" sz="2500" dirty="0">
                <a:solidFill>
                  <a:srgbClr val="FF0000"/>
                </a:solidFill>
                <a:latin typeface="Arial" charset="0"/>
                <a:ea typeface="宋体" pitchFamily="2" charset="-122"/>
                <a:cs typeface="Arial" charset="0"/>
              </a:rPr>
              <a:t> </a:t>
            </a:r>
            <a:r>
              <a:rPr lang="en-US" altLang="zh-CN" sz="2500" dirty="0" smtClean="0">
                <a:latin typeface="Arial" charset="0"/>
                <a:ea typeface="宋体" pitchFamily="2" charset="-122"/>
                <a:cs typeface="Arial" charset="0"/>
              </a:rPr>
              <a:t>cost weighted for all failures:</a:t>
            </a:r>
            <a:endParaRPr lang="en-US" altLang="zh-CN" sz="2500" dirty="0">
              <a:latin typeface="Arial" charset="0"/>
              <a:ea typeface="宋体" pitchFamily="2" charset="-122"/>
              <a:cs typeface="Arial" charset="0"/>
            </a:endParaRPr>
          </a:p>
        </p:txBody>
      </p:sp>
      <p:sp>
        <p:nvSpPr>
          <p:cNvPr id="225289" name="Text Box 9"/>
          <p:cNvSpPr txBox="1">
            <a:spLocks noChangeArrowheads="1"/>
          </p:cNvSpPr>
          <p:nvPr/>
        </p:nvSpPr>
        <p:spPr bwMode="auto">
          <a:xfrm>
            <a:off x="685800" y="1666020"/>
            <a:ext cx="2658389" cy="467580"/>
          </a:xfrm>
          <a:prstGeom prst="rect">
            <a:avLst/>
          </a:prstGeom>
          <a:noFill/>
          <a:ln w="9525">
            <a:noFill/>
            <a:miter lim="800000"/>
            <a:headEnd/>
            <a:tailEnd/>
          </a:ln>
        </p:spPr>
        <p:txBody>
          <a:bodyPr wrap="none" lIns="82058" tIns="41029" rIns="82058" bIns="41029">
            <a:spAutoFit/>
          </a:bodyPr>
          <a:lstStyle/>
          <a:p>
            <a:pPr eaLnBrk="1" hangingPunct="1"/>
            <a:r>
              <a:rPr lang="en-US" altLang="zh-CN" sz="2500" dirty="0" smtClean="0">
                <a:latin typeface="Arial" charset="0"/>
                <a:ea typeface="宋体" pitchFamily="2" charset="-122"/>
                <a:cs typeface="Arial" charset="0"/>
              </a:rPr>
              <a:t>links indexed </a:t>
            </a:r>
            <a:r>
              <a:rPr lang="en-US" altLang="zh-CN" sz="2500" dirty="0">
                <a:latin typeface="Arial" charset="0"/>
                <a:ea typeface="宋体" pitchFamily="2" charset="-122"/>
                <a:cs typeface="Arial" charset="0"/>
              </a:rPr>
              <a:t>by</a:t>
            </a:r>
            <a:r>
              <a:rPr lang="en-US" altLang="zh-CN" sz="2500" dirty="0">
                <a:solidFill>
                  <a:srgbClr val="0000FF"/>
                </a:solidFill>
                <a:latin typeface="Arial" charset="0"/>
                <a:ea typeface="宋体" pitchFamily="2" charset="-122"/>
                <a:cs typeface="Arial" charset="0"/>
              </a:rPr>
              <a:t> </a:t>
            </a:r>
            <a:r>
              <a:rPr lang="en-US" altLang="zh-CN" sz="2500" i="1" dirty="0" smtClean="0">
                <a:solidFill>
                  <a:srgbClr val="659A2A"/>
                </a:solidFill>
                <a:ea typeface="宋体" pitchFamily="2" charset="-122"/>
                <a:cs typeface="Arial" charset="0"/>
              </a:rPr>
              <a:t>e</a:t>
            </a:r>
            <a:endParaRPr lang="en-US" altLang="zh-CN" sz="2500" i="1" dirty="0">
              <a:solidFill>
                <a:srgbClr val="659A2A"/>
              </a:solidFill>
              <a:ea typeface="宋体" pitchFamily="2" charset="-122"/>
              <a:cs typeface="Arial" charset="0"/>
            </a:endParaRPr>
          </a:p>
        </p:txBody>
      </p:sp>
      <p:sp>
        <p:nvSpPr>
          <p:cNvPr id="225293" name="Line 13"/>
          <p:cNvSpPr>
            <a:spLocks noChangeShapeType="1"/>
          </p:cNvSpPr>
          <p:nvPr/>
        </p:nvSpPr>
        <p:spPr bwMode="auto">
          <a:xfrm>
            <a:off x="3505200" y="2514600"/>
            <a:ext cx="0" cy="2151063"/>
          </a:xfrm>
          <a:prstGeom prst="line">
            <a:avLst/>
          </a:prstGeom>
          <a:noFill/>
          <a:ln w="19050">
            <a:solidFill>
              <a:schemeClr val="tx1"/>
            </a:solidFill>
            <a:prstDash val="dash"/>
            <a:round/>
            <a:headEnd/>
            <a:tailEnd/>
          </a:ln>
        </p:spPr>
        <p:txBody>
          <a:bodyPr wrap="none">
            <a:spAutoFit/>
          </a:bodyPr>
          <a:lstStyle/>
          <a:p>
            <a:endParaRPr lang="en-US"/>
          </a:p>
        </p:txBody>
      </p:sp>
      <p:sp>
        <p:nvSpPr>
          <p:cNvPr id="225294" name="Line 14"/>
          <p:cNvSpPr>
            <a:spLocks noChangeShapeType="1"/>
          </p:cNvSpPr>
          <p:nvPr/>
        </p:nvSpPr>
        <p:spPr bwMode="auto">
          <a:xfrm flipH="1">
            <a:off x="3520440" y="3840480"/>
            <a:ext cx="414338" cy="806450"/>
          </a:xfrm>
          <a:prstGeom prst="line">
            <a:avLst/>
          </a:prstGeom>
          <a:noFill/>
          <a:ln w="38100">
            <a:solidFill>
              <a:schemeClr val="tx1"/>
            </a:solidFill>
            <a:round/>
            <a:headEnd/>
            <a:tailEnd type="triangle" w="med" len="med"/>
          </a:ln>
        </p:spPr>
        <p:txBody>
          <a:bodyPr wrap="none">
            <a:spAutoFit/>
          </a:bodyPr>
          <a:lstStyle/>
          <a:p>
            <a:endParaRPr lang="en-US"/>
          </a:p>
        </p:txBody>
      </p:sp>
      <p:sp>
        <p:nvSpPr>
          <p:cNvPr id="225295" name="Text Box 15"/>
          <p:cNvSpPr txBox="1">
            <a:spLocks noChangeArrowheads="1"/>
          </p:cNvSpPr>
          <p:nvPr/>
        </p:nvSpPr>
        <p:spPr bwMode="auto">
          <a:xfrm>
            <a:off x="3657600" y="3287713"/>
            <a:ext cx="1058592" cy="529135"/>
          </a:xfrm>
          <a:prstGeom prst="rect">
            <a:avLst/>
          </a:prstGeom>
          <a:noFill/>
          <a:ln w="9525">
            <a:noFill/>
            <a:miter lim="800000"/>
            <a:headEnd/>
            <a:tailEnd/>
          </a:ln>
        </p:spPr>
        <p:txBody>
          <a:bodyPr wrap="none" lIns="82058" tIns="41029" rIns="82058" bIns="41029">
            <a:spAutoFit/>
          </a:bodyPr>
          <a:lstStyle/>
          <a:p>
            <a:pPr eaLnBrk="1" hangingPunct="1"/>
            <a:r>
              <a:rPr lang="en-US" altLang="zh-CN" sz="2900" i="1" dirty="0" err="1" smtClean="0">
                <a:solidFill>
                  <a:srgbClr val="659A2A"/>
                </a:solidFill>
                <a:ea typeface="宋体" pitchFamily="2" charset="-122"/>
              </a:rPr>
              <a:t>u</a:t>
            </a:r>
            <a:r>
              <a:rPr lang="en-US" altLang="zh-CN" sz="3200" i="1" baseline="-25000" dirty="0" err="1" smtClean="0">
                <a:solidFill>
                  <a:srgbClr val="659A2A"/>
                </a:solidFill>
                <a:ea typeface="宋体" pitchFamily="2" charset="-122"/>
                <a:cs typeface="Arial" charset="0"/>
              </a:rPr>
              <a:t>e</a:t>
            </a:r>
            <a:r>
              <a:rPr lang="en-US" altLang="zh-CN" sz="3200" i="1" baseline="30000" dirty="0" err="1" smtClean="0">
                <a:solidFill>
                  <a:srgbClr val="659A2A"/>
                </a:solidFill>
                <a:ea typeface="宋体" pitchFamily="2" charset="-122"/>
                <a:cs typeface="Arial" charset="0"/>
              </a:rPr>
              <a:t>s</a:t>
            </a:r>
            <a:r>
              <a:rPr lang="en-US" altLang="zh-CN" sz="2900" i="1" baseline="-25000" dirty="0" smtClean="0">
                <a:solidFill>
                  <a:srgbClr val="659A2A"/>
                </a:solidFill>
                <a:ea typeface="宋体" pitchFamily="2" charset="-122"/>
              </a:rPr>
              <a:t> </a:t>
            </a:r>
            <a:r>
              <a:rPr lang="en-US" altLang="zh-CN" sz="2900" i="1" dirty="0">
                <a:solidFill>
                  <a:srgbClr val="659A2A"/>
                </a:solidFill>
                <a:ea typeface="宋体" pitchFamily="2" charset="-122"/>
              </a:rPr>
              <a:t>=1</a:t>
            </a:r>
            <a:endParaRPr lang="en-US" altLang="zh-CN" sz="2900" i="1" baseline="-25000" dirty="0">
              <a:solidFill>
                <a:srgbClr val="659A2A"/>
              </a:solidFill>
              <a:ea typeface="宋体" pitchFamily="2" charset="-122"/>
            </a:endParaRPr>
          </a:p>
        </p:txBody>
      </p:sp>
      <p:sp>
        <p:nvSpPr>
          <p:cNvPr id="225300" name="Text Box 20"/>
          <p:cNvSpPr txBox="1">
            <a:spLocks noChangeArrowheads="1"/>
          </p:cNvSpPr>
          <p:nvPr/>
        </p:nvSpPr>
        <p:spPr bwMode="auto">
          <a:xfrm>
            <a:off x="609600" y="5800725"/>
            <a:ext cx="8221663" cy="523875"/>
          </a:xfrm>
          <a:prstGeom prst="rect">
            <a:avLst/>
          </a:prstGeom>
          <a:noFill/>
          <a:ln w="9525">
            <a:noFill/>
            <a:miter lim="800000"/>
            <a:headEnd/>
            <a:tailEnd/>
          </a:ln>
        </p:spPr>
        <p:txBody>
          <a:bodyPr wrap="none">
            <a:spAutoFit/>
          </a:bodyPr>
          <a:lstStyle/>
          <a:p>
            <a:r>
              <a:rPr lang="en-US" altLang="zh-CN" sz="2800" dirty="0">
                <a:solidFill>
                  <a:srgbClr val="FF9900"/>
                </a:solidFill>
                <a:latin typeface="Arial" charset="0"/>
                <a:ea typeface="宋体" pitchFamily="2" charset="-122"/>
                <a:cs typeface="Arial" charset="0"/>
              </a:rPr>
              <a:t>Cost function is a penalty for approaching capacity</a:t>
            </a:r>
            <a:endParaRPr lang="en-US" sz="2800" dirty="0">
              <a:solidFill>
                <a:srgbClr val="FF9900"/>
              </a:solidFill>
              <a:latin typeface="Arial" charset="0"/>
              <a:ea typeface="宋体" pitchFamily="2" charset="-122"/>
              <a:cs typeface="Arial" charset="0"/>
            </a:endParaRPr>
          </a:p>
        </p:txBody>
      </p:sp>
      <p:sp>
        <p:nvSpPr>
          <p:cNvPr id="225302" name="Text Box 22"/>
          <p:cNvSpPr txBox="1">
            <a:spLocks noChangeArrowheads="1"/>
          </p:cNvSpPr>
          <p:nvPr/>
        </p:nvSpPr>
        <p:spPr bwMode="auto">
          <a:xfrm>
            <a:off x="5791200" y="4843463"/>
            <a:ext cx="3036399"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a:latin typeface="Arial" charset="0"/>
                <a:ea typeface="宋体" pitchFamily="2" charset="-122"/>
                <a:cs typeface="Arial" charset="0"/>
              </a:rPr>
              <a:t>  </a:t>
            </a:r>
            <a:r>
              <a:rPr lang="en-US" altLang="zh-CN" sz="2500" dirty="0" smtClean="0">
                <a:latin typeface="Arial" charset="0"/>
                <a:ea typeface="宋体" pitchFamily="2" charset="-122"/>
                <a:cs typeface="Arial" charset="0"/>
              </a:rPr>
              <a:t>failure state weight</a:t>
            </a:r>
            <a:endParaRPr lang="en-US" altLang="zh-CN" sz="2500" dirty="0">
              <a:latin typeface="Arial" charset="0"/>
              <a:ea typeface="宋体" pitchFamily="2" charset="-122"/>
              <a:cs typeface="Arial" charset="0"/>
            </a:endParaRPr>
          </a:p>
        </p:txBody>
      </p:sp>
      <p:sp>
        <p:nvSpPr>
          <p:cNvPr id="225303" name="Line 23"/>
          <p:cNvSpPr>
            <a:spLocks noChangeShapeType="1"/>
          </p:cNvSpPr>
          <p:nvPr/>
        </p:nvSpPr>
        <p:spPr bwMode="auto">
          <a:xfrm flipH="1" flipV="1">
            <a:off x="7239000" y="3733800"/>
            <a:ext cx="152400" cy="1143000"/>
          </a:xfrm>
          <a:prstGeom prst="line">
            <a:avLst/>
          </a:prstGeom>
          <a:noFill/>
          <a:ln w="38100">
            <a:solidFill>
              <a:schemeClr val="tx1"/>
            </a:solidFill>
            <a:round/>
            <a:headEnd/>
            <a:tailEnd type="triangle" w="med" len="med"/>
          </a:ln>
        </p:spPr>
        <p:txBody>
          <a:bodyPr wrap="square">
            <a:spAutoFit/>
          </a:bodyPr>
          <a:lstStyle/>
          <a:p>
            <a:endParaRPr lang="en-US"/>
          </a:p>
        </p:txBody>
      </p:sp>
      <p:cxnSp>
        <p:nvCxnSpPr>
          <p:cNvPr id="22548"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22549"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22550" name="Rectangle 23"/>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22551"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cxnSp>
        <p:nvCxnSpPr>
          <p:cNvPr id="25" name="Straight Connector 24"/>
          <p:cNvCxnSpPr/>
          <p:nvPr/>
        </p:nvCxnSpPr>
        <p:spPr bwMode="auto">
          <a:xfrm flipV="1">
            <a:off x="1447800" y="4572000"/>
            <a:ext cx="838200" cy="76200"/>
          </a:xfrm>
          <a:prstGeom prst="line">
            <a:avLst/>
          </a:prstGeom>
          <a:solidFill>
            <a:schemeClr val="accent1"/>
          </a:solidFill>
          <a:ln w="31750" cap="flat" cmpd="sng" algn="ctr">
            <a:solidFill>
              <a:srgbClr val="FF9900"/>
            </a:solidFill>
            <a:prstDash val="solid"/>
            <a:round/>
            <a:headEnd type="none" w="med" len="med"/>
            <a:tailEnd type="none" w="med" len="med"/>
          </a:ln>
          <a:effectLst/>
        </p:spPr>
      </p:cxnSp>
      <p:cxnSp>
        <p:nvCxnSpPr>
          <p:cNvPr id="27" name="Straight Connector 26"/>
          <p:cNvCxnSpPr/>
          <p:nvPr/>
        </p:nvCxnSpPr>
        <p:spPr bwMode="auto">
          <a:xfrm flipV="1">
            <a:off x="2286000" y="4419600"/>
            <a:ext cx="762000" cy="152400"/>
          </a:xfrm>
          <a:prstGeom prst="line">
            <a:avLst/>
          </a:prstGeom>
          <a:solidFill>
            <a:schemeClr val="accent1"/>
          </a:solidFill>
          <a:ln w="31750" cap="flat" cmpd="sng" algn="ctr">
            <a:solidFill>
              <a:srgbClr val="FF9900"/>
            </a:solidFill>
            <a:prstDash val="solid"/>
            <a:round/>
            <a:headEnd type="none" w="med" len="med"/>
            <a:tailEnd type="none" w="med" len="med"/>
          </a:ln>
          <a:effectLst/>
        </p:spPr>
      </p:cxnSp>
      <p:cxnSp>
        <p:nvCxnSpPr>
          <p:cNvPr id="29" name="Straight Connector 28"/>
          <p:cNvCxnSpPr/>
          <p:nvPr/>
        </p:nvCxnSpPr>
        <p:spPr bwMode="auto">
          <a:xfrm rot="5400000" flipH="1" flipV="1">
            <a:off x="2933700" y="3924300"/>
            <a:ext cx="609600" cy="381000"/>
          </a:xfrm>
          <a:prstGeom prst="line">
            <a:avLst/>
          </a:prstGeom>
          <a:solidFill>
            <a:schemeClr val="accent1"/>
          </a:solidFill>
          <a:ln w="31750" cap="flat" cmpd="sng" algn="ctr">
            <a:solidFill>
              <a:srgbClr val="FF9900"/>
            </a:solidFill>
            <a:prstDash val="solid"/>
            <a:round/>
            <a:headEnd type="none" w="med" len="med"/>
            <a:tailEnd type="none" w="med" len="med"/>
          </a:ln>
          <a:effectLst/>
        </p:spPr>
      </p:cxnSp>
      <p:cxnSp>
        <p:nvCxnSpPr>
          <p:cNvPr id="31" name="Straight Connector 30"/>
          <p:cNvCxnSpPr/>
          <p:nvPr/>
        </p:nvCxnSpPr>
        <p:spPr bwMode="auto">
          <a:xfrm rot="5400000" flipH="1" flipV="1">
            <a:off x="3162300" y="3314700"/>
            <a:ext cx="762000" cy="228600"/>
          </a:xfrm>
          <a:prstGeom prst="line">
            <a:avLst/>
          </a:prstGeom>
          <a:solidFill>
            <a:schemeClr val="accent1"/>
          </a:solidFill>
          <a:ln w="31750" cap="flat" cmpd="sng" algn="ctr">
            <a:solidFill>
              <a:srgbClr val="FF9900"/>
            </a:solidFill>
            <a:prstDash val="solid"/>
            <a:round/>
            <a:headEnd type="none" w="med" len="med"/>
            <a:tailEnd type="none" w="med" len="med"/>
          </a:ln>
          <a:effectLst/>
        </p:spPr>
      </p:cxnSp>
      <p:cxnSp>
        <p:nvCxnSpPr>
          <p:cNvPr id="33" name="Straight Connector 32"/>
          <p:cNvCxnSpPr/>
          <p:nvPr/>
        </p:nvCxnSpPr>
        <p:spPr bwMode="auto">
          <a:xfrm rot="5400000" flipH="1" flipV="1">
            <a:off x="3390900" y="2705100"/>
            <a:ext cx="609600" cy="76200"/>
          </a:xfrm>
          <a:prstGeom prst="line">
            <a:avLst/>
          </a:prstGeom>
          <a:solidFill>
            <a:schemeClr val="accent1"/>
          </a:solidFill>
          <a:ln w="31750" cap="flat" cmpd="sng" algn="ctr">
            <a:solidFill>
              <a:srgbClr val="FF9900"/>
            </a:solidFill>
            <a:prstDash val="solid"/>
            <a:round/>
            <a:headEnd type="none" w="med" len="med"/>
            <a:tailEnd type="none" w="med" len="med"/>
          </a:ln>
          <a:effectLst/>
        </p:spPr>
      </p:cxnSp>
      <p:sp>
        <p:nvSpPr>
          <p:cNvPr id="36" name="Text Box 9"/>
          <p:cNvSpPr txBox="1">
            <a:spLocks noChangeArrowheads="1"/>
          </p:cNvSpPr>
          <p:nvPr/>
        </p:nvSpPr>
        <p:spPr bwMode="auto">
          <a:xfrm>
            <a:off x="4724400" y="1666020"/>
            <a:ext cx="3927223" cy="513747"/>
          </a:xfrm>
          <a:prstGeom prst="rect">
            <a:avLst/>
          </a:prstGeom>
          <a:noFill/>
          <a:ln w="9525">
            <a:noFill/>
            <a:miter lim="800000"/>
            <a:headEnd/>
            <a:tailEnd/>
          </a:ln>
        </p:spPr>
        <p:txBody>
          <a:bodyPr wrap="square" lIns="82058" tIns="41029" rIns="82058" bIns="41029">
            <a:spAutoFit/>
          </a:bodyPr>
          <a:lstStyle/>
          <a:p>
            <a:pPr eaLnBrk="1" hangingPunct="1"/>
            <a:r>
              <a:rPr lang="en-US" altLang="zh-CN" sz="2500" dirty="0" smtClean="0">
                <a:latin typeface="Arial" charset="0"/>
                <a:ea typeface="宋体" pitchFamily="2" charset="-122"/>
                <a:cs typeface="Arial" charset="0"/>
              </a:rPr>
              <a:t>failure states indexed </a:t>
            </a:r>
            <a:r>
              <a:rPr lang="en-US" altLang="zh-CN" sz="2500" dirty="0">
                <a:latin typeface="Arial" charset="0"/>
                <a:ea typeface="宋体" pitchFamily="2" charset="-122"/>
                <a:cs typeface="Arial" charset="0"/>
              </a:rPr>
              <a:t>by</a:t>
            </a:r>
            <a:r>
              <a:rPr lang="en-US" altLang="zh-CN" sz="2500" dirty="0">
                <a:solidFill>
                  <a:srgbClr val="0000FF"/>
                </a:solidFill>
                <a:latin typeface="Arial" charset="0"/>
                <a:ea typeface="宋体" pitchFamily="2" charset="-122"/>
                <a:cs typeface="Arial" charset="0"/>
              </a:rPr>
              <a:t> </a:t>
            </a:r>
            <a:r>
              <a:rPr lang="en-US" altLang="zh-CN" sz="2800" i="1" dirty="0" smtClean="0">
                <a:solidFill>
                  <a:srgbClr val="659A2A"/>
                </a:solidFill>
                <a:ea typeface="宋体" pitchFamily="2" charset="-122"/>
                <a:cs typeface="Arial" charset="0"/>
              </a:rPr>
              <a:t>s</a:t>
            </a:r>
            <a:endParaRPr lang="en-US" altLang="zh-CN" sz="2800" i="1" dirty="0">
              <a:solidFill>
                <a:srgbClr val="659A2A"/>
              </a:solidFill>
              <a:ea typeface="宋体"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2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p:bldP spid="225288" grpId="0"/>
      <p:bldP spid="225302" grpId="0"/>
      <p:bldP spid="225303"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14</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Possible Solutions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cxnSp>
        <p:nvCxnSpPr>
          <p:cNvPr id="17" name="Straight Connector 16"/>
          <p:cNvCxnSpPr/>
          <p:nvPr/>
        </p:nvCxnSpPr>
        <p:spPr bwMode="auto">
          <a:xfrm rot="5400000" flipH="1" flipV="1">
            <a:off x="229394" y="3047206"/>
            <a:ext cx="2590800" cy="1588"/>
          </a:xfrm>
          <a:prstGeom prst="line">
            <a:avLst/>
          </a:prstGeom>
          <a:solidFill>
            <a:schemeClr val="accent1"/>
          </a:solidFill>
          <a:ln w="31750" cap="flat" cmpd="sng" algn="ctr">
            <a:solidFill>
              <a:schemeClr val="tx1"/>
            </a:solidFill>
            <a:prstDash val="solid"/>
            <a:round/>
            <a:headEnd type="none" w="med" len="med"/>
            <a:tailEnd type="stealth" w="lg" len="lg"/>
          </a:ln>
          <a:effectLst/>
        </p:spPr>
      </p:cxnSp>
      <p:cxnSp>
        <p:nvCxnSpPr>
          <p:cNvPr id="21" name="Straight Connector 20"/>
          <p:cNvCxnSpPr/>
          <p:nvPr/>
        </p:nvCxnSpPr>
        <p:spPr bwMode="auto">
          <a:xfrm>
            <a:off x="1524000" y="4343400"/>
            <a:ext cx="5181600" cy="1588"/>
          </a:xfrm>
          <a:prstGeom prst="line">
            <a:avLst/>
          </a:prstGeom>
          <a:solidFill>
            <a:schemeClr val="accent1"/>
          </a:solidFill>
          <a:ln w="31750" cap="flat" cmpd="sng" algn="ctr">
            <a:solidFill>
              <a:schemeClr val="tx1"/>
            </a:solidFill>
            <a:prstDash val="solid"/>
            <a:round/>
            <a:headEnd type="none" w="med" len="med"/>
            <a:tailEnd type="stealth" w="lg" len="lg"/>
          </a:ln>
          <a:effectLst/>
        </p:spPr>
      </p:cxnSp>
      <p:sp>
        <p:nvSpPr>
          <p:cNvPr id="23" name="Text Box 22"/>
          <p:cNvSpPr txBox="1">
            <a:spLocks noChangeArrowheads="1"/>
          </p:cNvSpPr>
          <p:nvPr/>
        </p:nvSpPr>
        <p:spPr bwMode="auto">
          <a:xfrm>
            <a:off x="2362200" y="4495800"/>
            <a:ext cx="4038600" cy="477050"/>
          </a:xfrm>
          <a:prstGeom prst="rect">
            <a:avLst/>
          </a:prstGeom>
          <a:no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capabilities of routers</a:t>
            </a:r>
            <a:endParaRPr lang="en-US" altLang="zh-CN" sz="2500" dirty="0">
              <a:latin typeface="Arial" charset="0"/>
              <a:ea typeface="宋体" pitchFamily="2" charset="-122"/>
              <a:cs typeface="Arial" charset="0"/>
            </a:endParaRPr>
          </a:p>
        </p:txBody>
      </p:sp>
      <p:sp>
        <p:nvSpPr>
          <p:cNvPr id="24" name="Text Box 22"/>
          <p:cNvSpPr txBox="1">
            <a:spLocks noChangeArrowheads="1"/>
          </p:cNvSpPr>
          <p:nvPr/>
        </p:nvSpPr>
        <p:spPr bwMode="auto">
          <a:xfrm rot="16200000">
            <a:off x="-104375" y="2923775"/>
            <a:ext cx="2362200" cy="477050"/>
          </a:xfrm>
          <a:prstGeom prst="rect">
            <a:avLst/>
          </a:prstGeom>
          <a:no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congestion</a:t>
            </a:r>
            <a:endParaRPr lang="en-US" altLang="zh-CN" sz="2500" dirty="0">
              <a:latin typeface="Arial" charset="0"/>
              <a:ea typeface="宋体" pitchFamily="2" charset="-122"/>
              <a:cs typeface="Arial" charset="0"/>
            </a:endParaRPr>
          </a:p>
        </p:txBody>
      </p:sp>
      <p:sp>
        <p:nvSpPr>
          <p:cNvPr id="25" name="Rounded Rectangular Callout 24"/>
          <p:cNvSpPr>
            <a:spLocks noChangeArrowheads="1"/>
          </p:cNvSpPr>
          <p:nvPr/>
        </p:nvSpPr>
        <p:spPr bwMode="auto">
          <a:xfrm>
            <a:off x="3505200" y="1524000"/>
            <a:ext cx="1752600" cy="762000"/>
          </a:xfrm>
          <a:prstGeom prst="wedgeRoundRectCallout">
            <a:avLst>
              <a:gd name="adj1" fmla="val -121035"/>
              <a:gd name="adj2" fmla="val 103233"/>
              <a:gd name="adj3" fmla="val 16667"/>
            </a:avLst>
          </a:prstGeom>
          <a:solidFill>
            <a:srgbClr val="CCFFFF"/>
          </a:solidFill>
          <a:ln w="9525" algn="ctr">
            <a:solidFill>
              <a:schemeClr val="tx1"/>
            </a:solidFill>
            <a:round/>
            <a:headEnd/>
            <a:tailEnd/>
          </a:ln>
        </p:spPr>
        <p:txBody>
          <a:bodyPr/>
          <a:lstStyle/>
          <a:p>
            <a:r>
              <a:rPr lang="en-US" sz="1900" b="1" dirty="0" smtClean="0">
                <a:latin typeface="Arial" charset="0"/>
                <a:cs typeface="Arial" charset="0"/>
              </a:rPr>
              <a:t>Suboptimal solution</a:t>
            </a:r>
            <a:endParaRPr lang="en-US" sz="1900" b="1" dirty="0">
              <a:latin typeface="Arial" charset="0"/>
              <a:cs typeface="Arial" charset="0"/>
            </a:endParaRPr>
          </a:p>
        </p:txBody>
      </p:sp>
      <p:sp>
        <p:nvSpPr>
          <p:cNvPr id="26" name="Rounded Rectangular Callout 25"/>
          <p:cNvSpPr>
            <a:spLocks noChangeArrowheads="1"/>
          </p:cNvSpPr>
          <p:nvPr/>
        </p:nvSpPr>
        <p:spPr bwMode="auto">
          <a:xfrm>
            <a:off x="6477000" y="3200400"/>
            <a:ext cx="2057400" cy="762000"/>
          </a:xfrm>
          <a:prstGeom prst="wedgeRoundRectCallout">
            <a:avLst>
              <a:gd name="adj1" fmla="val -88465"/>
              <a:gd name="adj2" fmla="val 63747"/>
              <a:gd name="adj3" fmla="val 16667"/>
            </a:avLst>
          </a:prstGeom>
          <a:solidFill>
            <a:srgbClr val="CCFFFF"/>
          </a:solidFill>
          <a:ln w="9525" algn="ctr">
            <a:solidFill>
              <a:schemeClr val="tx1"/>
            </a:solidFill>
            <a:round/>
            <a:headEnd/>
            <a:tailEnd/>
          </a:ln>
        </p:spPr>
        <p:txBody>
          <a:bodyPr/>
          <a:lstStyle/>
          <a:p>
            <a:r>
              <a:rPr lang="en-US" sz="1900" b="1" dirty="0" smtClean="0">
                <a:latin typeface="Arial" charset="0"/>
                <a:cs typeface="Arial" charset="0"/>
              </a:rPr>
              <a:t>Solution not scalable</a:t>
            </a:r>
            <a:endParaRPr lang="en-US" sz="1900" b="1" dirty="0">
              <a:latin typeface="Arial" charset="0"/>
              <a:cs typeface="Arial" charset="0"/>
            </a:endParaRPr>
          </a:p>
        </p:txBody>
      </p:sp>
      <p:sp>
        <p:nvSpPr>
          <p:cNvPr id="27" name="Rounded Rectangular Callout 26"/>
          <p:cNvSpPr>
            <a:spLocks noChangeArrowheads="1"/>
          </p:cNvSpPr>
          <p:nvPr/>
        </p:nvSpPr>
        <p:spPr bwMode="auto">
          <a:xfrm>
            <a:off x="3962400" y="2743200"/>
            <a:ext cx="2514600" cy="762000"/>
          </a:xfrm>
          <a:prstGeom prst="wedgeRoundRectCallout">
            <a:avLst>
              <a:gd name="adj1" fmla="val -52366"/>
              <a:gd name="adj2" fmla="val 97632"/>
              <a:gd name="adj3" fmla="val 16667"/>
            </a:avLst>
          </a:prstGeom>
          <a:solidFill>
            <a:srgbClr val="CCFFFF"/>
          </a:solidFill>
          <a:ln w="9525" algn="ctr">
            <a:solidFill>
              <a:schemeClr val="tx1"/>
            </a:solidFill>
            <a:round/>
            <a:headEnd/>
            <a:tailEnd/>
          </a:ln>
        </p:spPr>
        <p:txBody>
          <a:bodyPr/>
          <a:lstStyle/>
          <a:p>
            <a:r>
              <a:rPr lang="en-US" sz="1900" b="1" dirty="0" smtClean="0">
                <a:latin typeface="Arial" charset="0"/>
                <a:cs typeface="Arial" charset="0"/>
              </a:rPr>
              <a:t>Good performance and practical?</a:t>
            </a:r>
            <a:endParaRPr lang="en-US" sz="1900" b="1" dirty="0">
              <a:latin typeface="Arial" charset="0"/>
              <a:cs typeface="Arial" charset="0"/>
            </a:endParaRPr>
          </a:p>
        </p:txBody>
      </p:sp>
      <p:sp>
        <p:nvSpPr>
          <p:cNvPr id="31" name="Rectangle 3"/>
          <p:cNvSpPr txBox="1">
            <a:spLocks noChangeArrowheads="1"/>
          </p:cNvSpPr>
          <p:nvPr/>
        </p:nvSpPr>
        <p:spPr bwMode="auto">
          <a:xfrm>
            <a:off x="566738" y="5181600"/>
            <a:ext cx="8348662"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Overly simple </a:t>
            </a:r>
            <a:r>
              <a:rPr lang="en-US" sz="2800" dirty="0" smtClean="0">
                <a:latin typeface="Arial" charset="0"/>
                <a:cs typeface="Arial" charset="0"/>
              </a:rPr>
              <a:t>solutions do not do well</a:t>
            </a:r>
          </a:p>
          <a:p>
            <a:pPr marL="469900" lvl="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Diminishing returns </a:t>
            </a:r>
            <a:r>
              <a:rPr lang="en-US" sz="2800" dirty="0" smtClean="0">
                <a:latin typeface="Arial" charset="0"/>
                <a:cs typeface="Arial" charset="0"/>
              </a:rPr>
              <a:t>when adding functionality</a:t>
            </a:r>
          </a:p>
        </p:txBody>
      </p:sp>
      <p:cxnSp>
        <p:nvCxnSpPr>
          <p:cNvPr id="18" name="Straight Connector 17"/>
          <p:cNvCxnSpPr/>
          <p:nvPr/>
        </p:nvCxnSpPr>
        <p:spPr bwMode="auto">
          <a:xfrm rot="5400000" flipH="1" flipV="1">
            <a:off x="1981200" y="4343400"/>
            <a:ext cx="304800" cy="0"/>
          </a:xfrm>
          <a:prstGeom prst="line">
            <a:avLst/>
          </a:prstGeom>
          <a:solidFill>
            <a:schemeClr val="accent1"/>
          </a:solidFill>
          <a:ln w="31750" cap="flat" cmpd="sng" algn="ctr">
            <a:solidFill>
              <a:schemeClr val="tx1"/>
            </a:solidFill>
            <a:prstDash val="solid"/>
            <a:round/>
            <a:headEnd type="none" w="med" len="med"/>
            <a:tailEnd type="none" w="lg" len="lg"/>
          </a:ln>
          <a:effectLst/>
        </p:spPr>
      </p:cxnSp>
      <p:cxnSp>
        <p:nvCxnSpPr>
          <p:cNvPr id="33" name="Straight Connector 32"/>
          <p:cNvCxnSpPr/>
          <p:nvPr/>
        </p:nvCxnSpPr>
        <p:spPr bwMode="auto">
          <a:xfrm rot="5400000" flipH="1" flipV="1">
            <a:off x="5486400" y="4343400"/>
            <a:ext cx="304800" cy="0"/>
          </a:xfrm>
          <a:prstGeom prst="line">
            <a:avLst/>
          </a:prstGeom>
          <a:solidFill>
            <a:schemeClr val="accent1"/>
          </a:solidFill>
          <a:ln w="31750" cap="flat" cmpd="sng" algn="ctr">
            <a:solidFill>
              <a:schemeClr val="tx1"/>
            </a:solidFill>
            <a:prstDash val="solid"/>
            <a:round/>
            <a:headEnd type="none" w="med" len="med"/>
            <a:tailEnd type="none" w="lg" len="lg"/>
          </a:ln>
          <a:effectLst/>
        </p:spPr>
      </p:cxnSp>
      <p:cxnSp>
        <p:nvCxnSpPr>
          <p:cNvPr id="34" name="Straight Connector 33"/>
          <p:cNvCxnSpPr/>
          <p:nvPr/>
        </p:nvCxnSpPr>
        <p:spPr bwMode="auto">
          <a:xfrm rot="5400000" flipH="1" flipV="1">
            <a:off x="3733800" y="4343400"/>
            <a:ext cx="304800" cy="0"/>
          </a:xfrm>
          <a:prstGeom prst="line">
            <a:avLst/>
          </a:prstGeom>
          <a:solidFill>
            <a:schemeClr val="accent1"/>
          </a:solidFill>
          <a:ln w="31750" cap="flat" cmpd="sng" algn="ctr">
            <a:solidFill>
              <a:schemeClr val="tx1"/>
            </a:solidFill>
            <a:prstDash val="solid"/>
            <a:round/>
            <a:headEnd type="none" w="med" len="med"/>
            <a:tailEnd type="none" w="lg" len="lg"/>
          </a:ln>
          <a:effectLst/>
        </p:spPr>
      </p:cxnSp>
      <p:sp>
        <p:nvSpPr>
          <p:cNvPr id="35" name="Freeform 34"/>
          <p:cNvSpPr/>
          <p:nvPr/>
        </p:nvSpPr>
        <p:spPr bwMode="auto">
          <a:xfrm>
            <a:off x="1861851" y="2104222"/>
            <a:ext cx="4120308" cy="2016086"/>
          </a:xfrm>
          <a:custGeom>
            <a:avLst/>
            <a:gdLst>
              <a:gd name="connsiteX0" fmla="*/ 0 w 4120308"/>
              <a:gd name="connsiteY0" fmla="*/ 0 h 2016086"/>
              <a:gd name="connsiteX1" fmla="*/ 1443209 w 4120308"/>
              <a:gd name="connsiteY1" fmla="*/ 1575412 h 2016086"/>
              <a:gd name="connsiteX2" fmla="*/ 4120308 w 4120308"/>
              <a:gd name="connsiteY2" fmla="*/ 2016086 h 2016086"/>
            </a:gdLst>
            <a:ahLst/>
            <a:cxnLst>
              <a:cxn ang="0">
                <a:pos x="connsiteX0" y="connsiteY0"/>
              </a:cxn>
              <a:cxn ang="0">
                <a:pos x="connsiteX1" y="connsiteY1"/>
              </a:cxn>
              <a:cxn ang="0">
                <a:pos x="connsiteX2" y="connsiteY2"/>
              </a:cxn>
            </a:cxnLst>
            <a:rect l="l" t="t" r="r" b="b"/>
            <a:pathLst>
              <a:path w="4120308" h="2016086">
                <a:moveTo>
                  <a:pt x="0" y="0"/>
                </a:moveTo>
                <a:cubicBezTo>
                  <a:pt x="378245" y="619699"/>
                  <a:pt x="756491" y="1239398"/>
                  <a:pt x="1443209" y="1575412"/>
                </a:cubicBezTo>
                <a:cubicBezTo>
                  <a:pt x="2129927" y="1911426"/>
                  <a:pt x="3125117" y="1963756"/>
                  <a:pt x="4120308" y="2016086"/>
                </a:cubicBezTo>
              </a:path>
            </a:pathLst>
          </a:custGeom>
          <a:noFill/>
          <a:ln w="3175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a:pPr>
                <a:defRPr/>
              </a:pPr>
              <a:t>15</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Idealized Optimal Solution:</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Finding the Paths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0" name="Rectangle 3"/>
          <p:cNvSpPr txBox="1">
            <a:spLocks noChangeArrowheads="1"/>
          </p:cNvSpPr>
          <p:nvPr/>
        </p:nvSpPr>
        <p:spPr bwMode="auto">
          <a:xfrm>
            <a:off x="566738" y="15240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Assume edge router</a:t>
            </a:r>
            <a:r>
              <a:rPr lang="en-US" sz="2800" kern="0" dirty="0" smtClean="0">
                <a:latin typeface="Arial" charset="0"/>
                <a:cs typeface="Arial" charset="0"/>
              </a:rPr>
              <a:t> can </a:t>
            </a: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learn </a:t>
            </a:r>
            <a:r>
              <a:rPr lang="en-US" sz="2800" dirty="0" smtClean="0">
                <a:solidFill>
                  <a:srgbClr val="FF9900"/>
                </a:solidFill>
                <a:latin typeface="Arial" charset="0"/>
                <a:cs typeface="Arial" charset="0"/>
              </a:rPr>
              <a:t>which </a:t>
            </a:r>
            <a:r>
              <a:rPr lang="en-US" sz="2800" i="1" dirty="0" smtClean="0">
                <a:solidFill>
                  <a:srgbClr val="FF9900"/>
                </a:solidFill>
                <a:latin typeface="Arial" charset="0"/>
                <a:cs typeface="Arial" charset="0"/>
              </a:rPr>
              <a:t>links</a:t>
            </a:r>
            <a:r>
              <a:rPr lang="en-US" sz="2800" dirty="0" smtClean="0">
                <a:solidFill>
                  <a:srgbClr val="FF9900"/>
                </a:solidFill>
                <a:latin typeface="Arial" charset="0"/>
                <a:cs typeface="Arial" charset="0"/>
              </a:rPr>
              <a:t> failed</a:t>
            </a:r>
          </a:p>
        </p:txBody>
      </p:sp>
      <p:sp>
        <p:nvSpPr>
          <p:cNvPr id="11" name="Rectangle 3"/>
          <p:cNvSpPr txBox="1">
            <a:spLocks noChangeArrowheads="1"/>
          </p:cNvSpPr>
          <p:nvPr/>
        </p:nvSpPr>
        <p:spPr bwMode="auto">
          <a:xfrm>
            <a:off x="566738" y="21336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Custom </a:t>
            </a:r>
            <a:r>
              <a:rPr kumimoji="0" lang="en-US" sz="2800" b="0" i="0" u="none" strike="noStrike" kern="0" cap="none" spc="0" normalizeH="0" noProof="0" dirty="0" smtClean="0">
                <a:ln>
                  <a:noFill/>
                </a:ln>
                <a:solidFill>
                  <a:schemeClr val="tx1"/>
                </a:solidFill>
                <a:effectLst/>
                <a:uLnTx/>
                <a:uFillTx/>
                <a:latin typeface="Arial" charset="0"/>
                <a:ea typeface="+mn-ea"/>
                <a:cs typeface="Arial" charset="0"/>
              </a:rPr>
              <a:t>splitting ratios </a:t>
            </a:r>
            <a:r>
              <a:rPr lang="en-US" sz="2800" dirty="0" smtClean="0">
                <a:solidFill>
                  <a:srgbClr val="FF9900"/>
                </a:solidFill>
                <a:latin typeface="Arial" charset="0"/>
                <a:cs typeface="Arial" charset="0"/>
              </a:rPr>
              <a:t>for each failure</a:t>
            </a:r>
          </a:p>
        </p:txBody>
      </p:sp>
      <p:cxnSp>
        <p:nvCxnSpPr>
          <p:cNvPr id="314" name="Straight Connector 313"/>
          <p:cNvCxnSpPr/>
          <p:nvPr/>
        </p:nvCxnSpPr>
        <p:spPr bwMode="auto">
          <a:xfrm flipV="1">
            <a:off x="1568107" y="4829157"/>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5" name="Straight Connector 314"/>
          <p:cNvCxnSpPr/>
          <p:nvPr/>
        </p:nvCxnSpPr>
        <p:spPr bwMode="auto">
          <a:xfrm>
            <a:off x="1568107" y="5584612"/>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9" name="Straight Connector 318"/>
          <p:cNvCxnSpPr/>
          <p:nvPr/>
        </p:nvCxnSpPr>
        <p:spPr bwMode="auto">
          <a:xfrm>
            <a:off x="2743200" y="5562600"/>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0" name="Straight Connector 319"/>
          <p:cNvCxnSpPr/>
          <p:nvPr/>
        </p:nvCxnSpPr>
        <p:spPr bwMode="auto">
          <a:xfrm>
            <a:off x="1600200" y="5562600"/>
            <a:ext cx="1184994" cy="7910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2" name="Straight Connector 321"/>
          <p:cNvCxnSpPr/>
          <p:nvPr/>
        </p:nvCxnSpPr>
        <p:spPr bwMode="auto">
          <a:xfrm>
            <a:off x="2743200" y="4870256"/>
            <a:ext cx="1187107" cy="7143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4" name="Straight Connector 323"/>
          <p:cNvCxnSpPr/>
          <p:nvPr/>
        </p:nvCxnSpPr>
        <p:spPr bwMode="auto">
          <a:xfrm flipV="1">
            <a:off x="2743200" y="5562600"/>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 name="Group 157"/>
          <p:cNvGrpSpPr>
            <a:grpSpLocks/>
          </p:cNvGrpSpPr>
          <p:nvPr/>
        </p:nvGrpSpPr>
        <p:grpSpPr bwMode="auto">
          <a:xfrm>
            <a:off x="1371600" y="5486400"/>
            <a:ext cx="381000" cy="304800"/>
            <a:chOff x="3120" y="2880"/>
            <a:chExt cx="144" cy="96"/>
          </a:xfrm>
        </p:grpSpPr>
        <p:sp>
          <p:nvSpPr>
            <p:cNvPr id="326"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27"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28"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2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3" name="Group 162"/>
            <p:cNvGrpSpPr>
              <a:grpSpLocks/>
            </p:cNvGrpSpPr>
            <p:nvPr/>
          </p:nvGrpSpPr>
          <p:grpSpPr bwMode="auto">
            <a:xfrm>
              <a:off x="3141" y="2886"/>
              <a:ext cx="100" cy="43"/>
              <a:chOff x="6839" y="9479"/>
              <a:chExt cx="253" cy="119"/>
            </a:xfrm>
          </p:grpSpPr>
          <p:grpSp>
            <p:nvGrpSpPr>
              <p:cNvPr id="4" name="Group 163"/>
              <p:cNvGrpSpPr>
                <a:grpSpLocks/>
              </p:cNvGrpSpPr>
              <p:nvPr/>
            </p:nvGrpSpPr>
            <p:grpSpPr bwMode="auto">
              <a:xfrm>
                <a:off x="6839" y="9479"/>
                <a:ext cx="251" cy="116"/>
                <a:chOff x="6839" y="9479"/>
                <a:chExt cx="251" cy="116"/>
              </a:xfrm>
            </p:grpSpPr>
            <p:sp>
              <p:nvSpPr>
                <p:cNvPr id="343"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44"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45"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46"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47"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48"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49"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50"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5" name="Group 172"/>
              <p:cNvGrpSpPr>
                <a:grpSpLocks/>
              </p:cNvGrpSpPr>
              <p:nvPr/>
            </p:nvGrpSpPr>
            <p:grpSpPr bwMode="auto">
              <a:xfrm>
                <a:off x="6842" y="9482"/>
                <a:ext cx="250" cy="116"/>
                <a:chOff x="6842" y="9482"/>
                <a:chExt cx="250" cy="116"/>
              </a:xfrm>
            </p:grpSpPr>
            <p:sp>
              <p:nvSpPr>
                <p:cNvPr id="335"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36"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37"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38"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39"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40"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41"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42"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31"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32"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6" name="Group 157"/>
          <p:cNvGrpSpPr>
            <a:grpSpLocks/>
          </p:cNvGrpSpPr>
          <p:nvPr/>
        </p:nvGrpSpPr>
        <p:grpSpPr bwMode="auto">
          <a:xfrm>
            <a:off x="2590800" y="4724400"/>
            <a:ext cx="381000" cy="304800"/>
            <a:chOff x="3120" y="2880"/>
            <a:chExt cx="144" cy="96"/>
          </a:xfrm>
        </p:grpSpPr>
        <p:sp>
          <p:nvSpPr>
            <p:cNvPr id="352"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53"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54"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55"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7" name="Group 162"/>
            <p:cNvGrpSpPr>
              <a:grpSpLocks/>
            </p:cNvGrpSpPr>
            <p:nvPr/>
          </p:nvGrpSpPr>
          <p:grpSpPr bwMode="auto">
            <a:xfrm>
              <a:off x="3141" y="2886"/>
              <a:ext cx="100" cy="43"/>
              <a:chOff x="6839" y="9479"/>
              <a:chExt cx="253" cy="119"/>
            </a:xfrm>
          </p:grpSpPr>
          <p:grpSp>
            <p:nvGrpSpPr>
              <p:cNvPr id="9" name="Group 163"/>
              <p:cNvGrpSpPr>
                <a:grpSpLocks/>
              </p:cNvGrpSpPr>
              <p:nvPr/>
            </p:nvGrpSpPr>
            <p:grpSpPr bwMode="auto">
              <a:xfrm>
                <a:off x="6839" y="9479"/>
                <a:ext cx="251" cy="116"/>
                <a:chOff x="6839" y="9479"/>
                <a:chExt cx="251" cy="116"/>
              </a:xfrm>
            </p:grpSpPr>
            <p:sp>
              <p:nvSpPr>
                <p:cNvPr id="369"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70"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71"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72"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73"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74"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75"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76"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13" name="Group 172"/>
              <p:cNvGrpSpPr>
                <a:grpSpLocks/>
              </p:cNvGrpSpPr>
              <p:nvPr/>
            </p:nvGrpSpPr>
            <p:grpSpPr bwMode="auto">
              <a:xfrm>
                <a:off x="6842" y="9482"/>
                <a:ext cx="250" cy="116"/>
                <a:chOff x="6842" y="9482"/>
                <a:chExt cx="250" cy="116"/>
              </a:xfrm>
            </p:grpSpPr>
            <p:sp>
              <p:nvSpPr>
                <p:cNvPr id="361"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62"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63"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64"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65"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66"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67"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68"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57"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58"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14" name="Group 157"/>
          <p:cNvGrpSpPr>
            <a:grpSpLocks/>
          </p:cNvGrpSpPr>
          <p:nvPr/>
        </p:nvGrpSpPr>
        <p:grpSpPr bwMode="auto">
          <a:xfrm>
            <a:off x="2590800" y="5486400"/>
            <a:ext cx="381000" cy="304800"/>
            <a:chOff x="3120" y="2880"/>
            <a:chExt cx="144" cy="96"/>
          </a:xfrm>
        </p:grpSpPr>
        <p:sp>
          <p:nvSpPr>
            <p:cNvPr id="378"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79"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80"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81"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15" name="Group 162"/>
            <p:cNvGrpSpPr>
              <a:grpSpLocks/>
            </p:cNvGrpSpPr>
            <p:nvPr/>
          </p:nvGrpSpPr>
          <p:grpSpPr bwMode="auto">
            <a:xfrm>
              <a:off x="3141" y="2886"/>
              <a:ext cx="100" cy="43"/>
              <a:chOff x="6839" y="9479"/>
              <a:chExt cx="253" cy="119"/>
            </a:xfrm>
          </p:grpSpPr>
          <p:grpSp>
            <p:nvGrpSpPr>
              <p:cNvPr id="16" name="Group 163"/>
              <p:cNvGrpSpPr>
                <a:grpSpLocks/>
              </p:cNvGrpSpPr>
              <p:nvPr/>
            </p:nvGrpSpPr>
            <p:grpSpPr bwMode="auto">
              <a:xfrm>
                <a:off x="6839" y="9479"/>
                <a:ext cx="251" cy="116"/>
                <a:chOff x="6839" y="9479"/>
                <a:chExt cx="251" cy="116"/>
              </a:xfrm>
            </p:grpSpPr>
            <p:sp>
              <p:nvSpPr>
                <p:cNvPr id="395"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9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97"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98"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99"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00"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01"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02"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17" name="Group 172"/>
              <p:cNvGrpSpPr>
                <a:grpSpLocks/>
              </p:cNvGrpSpPr>
              <p:nvPr/>
            </p:nvGrpSpPr>
            <p:grpSpPr bwMode="auto">
              <a:xfrm>
                <a:off x="6842" y="9482"/>
                <a:ext cx="250" cy="116"/>
                <a:chOff x="6842" y="9482"/>
                <a:chExt cx="250" cy="116"/>
              </a:xfrm>
            </p:grpSpPr>
            <p:sp>
              <p:nvSpPr>
                <p:cNvPr id="38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8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89"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90"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91"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92"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9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9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83"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84"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18" name="Group 157"/>
          <p:cNvGrpSpPr>
            <a:grpSpLocks/>
          </p:cNvGrpSpPr>
          <p:nvPr/>
        </p:nvGrpSpPr>
        <p:grpSpPr bwMode="auto">
          <a:xfrm>
            <a:off x="2590800" y="6248400"/>
            <a:ext cx="381000" cy="304800"/>
            <a:chOff x="3120" y="2880"/>
            <a:chExt cx="144" cy="96"/>
          </a:xfrm>
        </p:grpSpPr>
        <p:sp>
          <p:nvSpPr>
            <p:cNvPr id="404"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05"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06"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07"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19" name="Group 162"/>
            <p:cNvGrpSpPr>
              <a:grpSpLocks/>
            </p:cNvGrpSpPr>
            <p:nvPr/>
          </p:nvGrpSpPr>
          <p:grpSpPr bwMode="auto">
            <a:xfrm>
              <a:off x="3141" y="2886"/>
              <a:ext cx="100" cy="43"/>
              <a:chOff x="6839" y="9479"/>
              <a:chExt cx="253" cy="119"/>
            </a:xfrm>
          </p:grpSpPr>
          <p:grpSp>
            <p:nvGrpSpPr>
              <p:cNvPr id="20" name="Group 163"/>
              <p:cNvGrpSpPr>
                <a:grpSpLocks/>
              </p:cNvGrpSpPr>
              <p:nvPr/>
            </p:nvGrpSpPr>
            <p:grpSpPr bwMode="auto">
              <a:xfrm>
                <a:off x="6839" y="9479"/>
                <a:ext cx="251" cy="116"/>
                <a:chOff x="6839" y="9479"/>
                <a:chExt cx="251" cy="116"/>
              </a:xfrm>
            </p:grpSpPr>
            <p:sp>
              <p:nvSpPr>
                <p:cNvPr id="42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22"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23"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24"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25"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26"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27"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28"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1" name="Group 172"/>
              <p:cNvGrpSpPr>
                <a:grpSpLocks/>
              </p:cNvGrpSpPr>
              <p:nvPr/>
            </p:nvGrpSpPr>
            <p:grpSpPr bwMode="auto">
              <a:xfrm>
                <a:off x="6842" y="9482"/>
                <a:ext cx="250" cy="116"/>
                <a:chOff x="6842" y="9482"/>
                <a:chExt cx="250" cy="116"/>
              </a:xfrm>
            </p:grpSpPr>
            <p:sp>
              <p:nvSpPr>
                <p:cNvPr id="413"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14"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15"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16"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17"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18"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19"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20"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09"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10"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2" name="Group 157"/>
          <p:cNvGrpSpPr>
            <a:grpSpLocks/>
          </p:cNvGrpSpPr>
          <p:nvPr/>
        </p:nvGrpSpPr>
        <p:grpSpPr bwMode="auto">
          <a:xfrm>
            <a:off x="3733800" y="5486400"/>
            <a:ext cx="381000" cy="304800"/>
            <a:chOff x="3120" y="2880"/>
            <a:chExt cx="144" cy="96"/>
          </a:xfrm>
        </p:grpSpPr>
        <p:sp>
          <p:nvSpPr>
            <p:cNvPr id="43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3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3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3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3" name="Group 162"/>
            <p:cNvGrpSpPr>
              <a:grpSpLocks/>
            </p:cNvGrpSpPr>
            <p:nvPr/>
          </p:nvGrpSpPr>
          <p:grpSpPr bwMode="auto">
            <a:xfrm>
              <a:off x="3141" y="2886"/>
              <a:ext cx="100" cy="43"/>
              <a:chOff x="6839" y="9479"/>
              <a:chExt cx="253" cy="119"/>
            </a:xfrm>
          </p:grpSpPr>
          <p:grpSp>
            <p:nvGrpSpPr>
              <p:cNvPr id="24" name="Group 163"/>
              <p:cNvGrpSpPr>
                <a:grpSpLocks/>
              </p:cNvGrpSpPr>
              <p:nvPr/>
            </p:nvGrpSpPr>
            <p:grpSpPr bwMode="auto">
              <a:xfrm>
                <a:off x="6839" y="9479"/>
                <a:ext cx="251" cy="116"/>
                <a:chOff x="6839" y="9479"/>
                <a:chExt cx="251" cy="116"/>
              </a:xfrm>
            </p:grpSpPr>
            <p:sp>
              <p:nvSpPr>
                <p:cNvPr id="44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4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4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5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5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5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5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5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5" name="Group 172"/>
              <p:cNvGrpSpPr>
                <a:grpSpLocks/>
              </p:cNvGrpSpPr>
              <p:nvPr/>
            </p:nvGrpSpPr>
            <p:grpSpPr bwMode="auto">
              <a:xfrm>
                <a:off x="6842" y="9482"/>
                <a:ext cx="250" cy="116"/>
                <a:chOff x="6842" y="9482"/>
                <a:chExt cx="250" cy="116"/>
              </a:xfrm>
            </p:grpSpPr>
            <p:sp>
              <p:nvSpPr>
                <p:cNvPr id="43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4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4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4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4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4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4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4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3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3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sp>
        <p:nvSpPr>
          <p:cNvPr id="593" name="Freeform 592"/>
          <p:cNvSpPr/>
          <p:nvPr/>
        </p:nvSpPr>
        <p:spPr bwMode="auto">
          <a:xfrm>
            <a:off x="1790241" y="5449677"/>
            <a:ext cx="1850834" cy="69774"/>
          </a:xfrm>
          <a:custGeom>
            <a:avLst/>
            <a:gdLst>
              <a:gd name="connsiteX0" fmla="*/ 0 w 1850834"/>
              <a:gd name="connsiteY0" fmla="*/ 69774 h 69774"/>
              <a:gd name="connsiteX1" fmla="*/ 1057619 w 1850834"/>
              <a:gd name="connsiteY1" fmla="*/ 3672 h 69774"/>
              <a:gd name="connsiteX2" fmla="*/ 1850834 w 1850834"/>
              <a:gd name="connsiteY2" fmla="*/ 47740 h 69774"/>
            </a:gdLst>
            <a:ahLst/>
            <a:cxnLst>
              <a:cxn ang="0">
                <a:pos x="connsiteX0" y="connsiteY0"/>
              </a:cxn>
              <a:cxn ang="0">
                <a:pos x="connsiteX1" y="connsiteY1"/>
              </a:cxn>
              <a:cxn ang="0">
                <a:pos x="connsiteX2" y="connsiteY2"/>
              </a:cxn>
            </a:cxnLst>
            <a:rect l="l" t="t" r="r" b="b"/>
            <a:pathLst>
              <a:path w="1850834" h="69774">
                <a:moveTo>
                  <a:pt x="0" y="69774"/>
                </a:moveTo>
                <a:cubicBezTo>
                  <a:pt x="374573" y="38559"/>
                  <a:pt x="749147" y="7344"/>
                  <a:pt x="1057619" y="3672"/>
                </a:cubicBezTo>
                <a:cubicBezTo>
                  <a:pt x="1366091" y="0"/>
                  <a:pt x="1608462" y="23870"/>
                  <a:pt x="1850834" y="47740"/>
                </a:cubicBezTo>
              </a:path>
            </a:pathLst>
          </a:custGeom>
          <a:noFill/>
          <a:ln w="25400" cap="flat" cmpd="sng" algn="ctr">
            <a:solidFill>
              <a:srgbClr val="659A2A"/>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96" name="Freeform 595"/>
          <p:cNvSpPr/>
          <p:nvPr/>
        </p:nvSpPr>
        <p:spPr bwMode="auto">
          <a:xfrm>
            <a:off x="1613971" y="5827923"/>
            <a:ext cx="2280492" cy="820756"/>
          </a:xfrm>
          <a:custGeom>
            <a:avLst/>
            <a:gdLst>
              <a:gd name="connsiteX0" fmla="*/ 0 w 2280492"/>
              <a:gd name="connsiteY0" fmla="*/ 0 h 820756"/>
              <a:gd name="connsiteX1" fmla="*/ 936434 w 2280492"/>
              <a:gd name="connsiteY1" fmla="*/ 705079 h 820756"/>
              <a:gd name="connsiteX2" fmla="*/ 1553378 w 2280492"/>
              <a:gd name="connsiteY2" fmla="*/ 694063 h 820756"/>
              <a:gd name="connsiteX3" fmla="*/ 2280492 w 2280492"/>
              <a:gd name="connsiteY3" fmla="*/ 33050 h 820756"/>
            </a:gdLst>
            <a:ahLst/>
            <a:cxnLst>
              <a:cxn ang="0">
                <a:pos x="connsiteX0" y="connsiteY0"/>
              </a:cxn>
              <a:cxn ang="0">
                <a:pos x="connsiteX1" y="connsiteY1"/>
              </a:cxn>
              <a:cxn ang="0">
                <a:pos x="connsiteX2" y="connsiteY2"/>
              </a:cxn>
              <a:cxn ang="0">
                <a:pos x="connsiteX3" y="connsiteY3"/>
              </a:cxn>
            </a:cxnLst>
            <a:rect l="l" t="t" r="r" b="b"/>
            <a:pathLst>
              <a:path w="2280492" h="820756">
                <a:moveTo>
                  <a:pt x="0" y="0"/>
                </a:moveTo>
                <a:cubicBezTo>
                  <a:pt x="338769" y="294701"/>
                  <a:pt x="677538" y="589402"/>
                  <a:pt x="936434" y="705079"/>
                </a:cubicBezTo>
                <a:cubicBezTo>
                  <a:pt x="1195330" y="820756"/>
                  <a:pt x="1329368" y="806068"/>
                  <a:pt x="1553378" y="694063"/>
                </a:cubicBezTo>
                <a:cubicBezTo>
                  <a:pt x="1777388" y="582058"/>
                  <a:pt x="2028940" y="307554"/>
                  <a:pt x="2280492" y="33050"/>
                </a:cubicBezTo>
              </a:path>
            </a:pathLst>
          </a:custGeom>
          <a:noFill/>
          <a:ln w="25400"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97" name="Text Box 22"/>
          <p:cNvSpPr txBox="1">
            <a:spLocks noChangeArrowheads="1"/>
          </p:cNvSpPr>
          <p:nvPr/>
        </p:nvSpPr>
        <p:spPr bwMode="auto">
          <a:xfrm>
            <a:off x="1371600" y="47244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latin typeface="Arial" charset="0"/>
                <a:ea typeface="宋体" pitchFamily="2" charset="-122"/>
                <a:cs typeface="Arial" charset="0"/>
              </a:rPr>
              <a:t>0.4</a:t>
            </a:r>
            <a:endParaRPr lang="en-US" altLang="zh-CN" sz="2500" baseline="-25000" dirty="0">
              <a:solidFill>
                <a:srgbClr val="FF9900"/>
              </a:solidFill>
              <a:latin typeface="Arial" charset="0"/>
              <a:ea typeface="宋体" pitchFamily="2" charset="-122"/>
              <a:cs typeface="Arial" charset="0"/>
            </a:endParaRPr>
          </a:p>
        </p:txBody>
      </p:sp>
      <p:sp>
        <p:nvSpPr>
          <p:cNvPr id="598" name="Text Box 22"/>
          <p:cNvSpPr txBox="1">
            <a:spLocks noChangeArrowheads="1"/>
          </p:cNvSpPr>
          <p:nvPr/>
        </p:nvSpPr>
        <p:spPr bwMode="auto">
          <a:xfrm>
            <a:off x="2209800" y="50292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659A2A"/>
                </a:solidFill>
                <a:latin typeface="Arial" charset="0"/>
                <a:ea typeface="宋体" pitchFamily="2" charset="-122"/>
                <a:cs typeface="Arial" charset="0"/>
              </a:rPr>
              <a:t>0.4</a:t>
            </a:r>
            <a:endParaRPr lang="en-US" altLang="zh-CN" sz="2500" baseline="-25000" dirty="0">
              <a:solidFill>
                <a:srgbClr val="659A2A"/>
              </a:solidFill>
              <a:latin typeface="Arial" charset="0"/>
              <a:ea typeface="宋体" pitchFamily="2" charset="-122"/>
              <a:cs typeface="Arial" charset="0"/>
            </a:endParaRPr>
          </a:p>
        </p:txBody>
      </p:sp>
      <p:sp>
        <p:nvSpPr>
          <p:cNvPr id="599" name="Text Box 22"/>
          <p:cNvSpPr txBox="1">
            <a:spLocks noChangeArrowheads="1"/>
          </p:cNvSpPr>
          <p:nvPr/>
        </p:nvSpPr>
        <p:spPr bwMode="auto">
          <a:xfrm>
            <a:off x="1295400" y="60198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latin typeface="Arial" charset="0"/>
                <a:ea typeface="宋体" pitchFamily="2" charset="-122"/>
                <a:cs typeface="Arial" charset="0"/>
              </a:rPr>
              <a:t>0.2</a:t>
            </a:r>
            <a:endParaRPr lang="en-US" altLang="zh-CN" sz="2500" baseline="-25000" dirty="0">
              <a:solidFill>
                <a:srgbClr val="0000FF"/>
              </a:solidFill>
              <a:latin typeface="Arial" charset="0"/>
              <a:ea typeface="宋体" pitchFamily="2" charset="-122"/>
              <a:cs typeface="Arial" charset="0"/>
            </a:endParaRPr>
          </a:p>
        </p:txBody>
      </p:sp>
      <p:graphicFrame>
        <p:nvGraphicFramePr>
          <p:cNvPr id="270" name="Table 269"/>
          <p:cNvGraphicFramePr>
            <a:graphicFrameLocks noGrp="1"/>
          </p:cNvGraphicFramePr>
          <p:nvPr/>
        </p:nvGraphicFramePr>
        <p:xfrm>
          <a:off x="3048000" y="3048000"/>
          <a:ext cx="3048000" cy="1524000"/>
        </p:xfrm>
        <a:graphic>
          <a:graphicData uri="http://schemas.openxmlformats.org/drawingml/2006/table">
            <a:tbl>
              <a:tblPr firstRow="1" bandRow="1">
                <a:tableStyleId>{D7AC3CCA-C797-4891-BE02-D94E43425B78}</a:tableStyleId>
              </a:tblPr>
              <a:tblGrid>
                <a:gridCol w="1143000"/>
                <a:gridCol w="1905000"/>
              </a:tblGrid>
              <a:tr h="304800">
                <a:tc>
                  <a:txBody>
                    <a:bodyPr/>
                    <a:lstStyle/>
                    <a:p>
                      <a:r>
                        <a:rPr lang="en-US" sz="1400" dirty="0" smtClean="0"/>
                        <a:t>Failure</a:t>
                      </a:r>
                      <a:endParaRPr lang="en-US" sz="1400" dirty="0"/>
                    </a:p>
                  </a:txBody>
                  <a:tcPr/>
                </a:tc>
                <a:tc>
                  <a:txBody>
                    <a:bodyPr/>
                    <a:lstStyle/>
                    <a:p>
                      <a:r>
                        <a:rPr lang="en-US" sz="1400" dirty="0" smtClean="0"/>
                        <a:t>Splitting Ratios</a:t>
                      </a:r>
                      <a:endParaRPr lang="en-US" sz="1400" dirty="0"/>
                    </a:p>
                  </a:txBody>
                  <a:tcPr/>
                </a:tc>
              </a:tr>
              <a:tr h="304800">
                <a:tc>
                  <a:txBody>
                    <a:bodyPr/>
                    <a:lstStyle/>
                    <a:p>
                      <a:r>
                        <a:rPr lang="en-US" sz="1400" dirty="0" smtClean="0"/>
                        <a:t>-</a:t>
                      </a:r>
                      <a:endParaRPr lang="en-US" sz="1400" dirty="0"/>
                    </a:p>
                  </a:txBody>
                  <a:tcPr/>
                </a:tc>
                <a:tc>
                  <a:txBody>
                    <a:bodyPr/>
                    <a:lstStyle/>
                    <a:p>
                      <a:r>
                        <a:rPr lang="en-US" sz="1400" dirty="0" smtClean="0"/>
                        <a:t>0.4, 0.4, 0.2</a:t>
                      </a:r>
                      <a:endParaRPr lang="en-US" sz="1400" dirty="0"/>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a:t>
                      </a:r>
                      <a:r>
                        <a:rPr lang="en-US" altLang="zh-CN" sz="2000" kern="1200" baseline="-25000" dirty="0" smtClean="0">
                          <a:solidFill>
                            <a:schemeClr val="dk1"/>
                          </a:solidFill>
                          <a:latin typeface="+mn-lt"/>
                          <a:ea typeface="+mn-ea"/>
                          <a:cs typeface="+mn-cs"/>
                        </a:rPr>
                        <a:t>4</a:t>
                      </a:r>
                    </a:p>
                  </a:txBody>
                  <a:tcPr/>
                </a:tc>
                <a:tc>
                  <a:txBody>
                    <a:bodyPr/>
                    <a:lstStyle/>
                    <a:p>
                      <a:r>
                        <a:rPr lang="en-US" sz="1400" dirty="0" smtClean="0"/>
                        <a:t>0.7, 0, 0.3</a:t>
                      </a:r>
                      <a:endParaRPr lang="en-US" sz="1400" dirty="0"/>
                    </a:p>
                  </a:txBody>
                  <a:tcPr/>
                </a:tc>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e</a:t>
                      </a:r>
                      <a:r>
                        <a:rPr lang="en-US" altLang="zh-CN" sz="2000" kern="1200" baseline="-25000" dirty="0" smtClean="0">
                          <a:solidFill>
                            <a:schemeClr val="dk1"/>
                          </a:solidFill>
                          <a:latin typeface="+mn-lt"/>
                          <a:ea typeface="+mn-ea"/>
                          <a:cs typeface="+mn-cs"/>
                        </a:rPr>
                        <a:t>1 </a:t>
                      </a:r>
                      <a:r>
                        <a:rPr lang="en-US" altLang="zh-CN" sz="1400" kern="1200" dirty="0" smtClean="0">
                          <a:solidFill>
                            <a:schemeClr val="dk1"/>
                          </a:solidFill>
                          <a:latin typeface="+mn-lt"/>
                          <a:ea typeface="+mn-ea"/>
                          <a:cs typeface="+mn-cs"/>
                        </a:rPr>
                        <a:t>&amp; e</a:t>
                      </a:r>
                      <a:r>
                        <a:rPr lang="en-US" altLang="zh-CN" sz="2000" kern="1200" baseline="-25000" dirty="0" smtClean="0">
                          <a:solidFill>
                            <a:schemeClr val="dk1"/>
                          </a:solidFill>
                          <a:latin typeface="+mn-lt"/>
                          <a:ea typeface="+mn-ea"/>
                          <a:cs typeface="+mn-cs"/>
                        </a:rPr>
                        <a:t>2</a:t>
                      </a:r>
                      <a:endParaRPr lang="en-US" altLang="zh-CN" sz="2000" kern="1200" baseline="-25000" dirty="0">
                        <a:solidFill>
                          <a:schemeClr val="dk1"/>
                        </a:solidFill>
                        <a:latin typeface="+mn-lt"/>
                        <a:ea typeface="+mn-ea"/>
                        <a:cs typeface="+mn-cs"/>
                      </a:endParaRPr>
                    </a:p>
                  </a:txBody>
                  <a:tcPr/>
                </a:tc>
                <a:tc>
                  <a:txBody>
                    <a:bodyPr/>
                    <a:lstStyle/>
                    <a:p>
                      <a:r>
                        <a:rPr lang="en-US" sz="1400" dirty="0" smtClean="0"/>
                        <a:t>0, 0.6, 0.4</a:t>
                      </a:r>
                      <a:endParaRPr lang="en-US" sz="1400" dirty="0"/>
                    </a:p>
                  </a:txBody>
                  <a:tcPr/>
                </a:tc>
              </a:tr>
              <a:tr h="152400">
                <a:tc>
                  <a:txBody>
                    <a:bodyPr/>
                    <a:lstStyle/>
                    <a:p>
                      <a:r>
                        <a:rPr lang="en-US" sz="1400" dirty="0" smtClean="0"/>
                        <a:t>…</a:t>
                      </a:r>
                      <a:endParaRPr lang="en-US" sz="1400" dirty="0"/>
                    </a:p>
                  </a:txBody>
                  <a:tcPr/>
                </a:tc>
                <a:tc>
                  <a:txBody>
                    <a:bodyPr/>
                    <a:lstStyle/>
                    <a:p>
                      <a:r>
                        <a:rPr lang="en-US" sz="1400" dirty="0" smtClean="0"/>
                        <a:t>…</a:t>
                      </a:r>
                      <a:endParaRPr lang="en-US" sz="1400" dirty="0"/>
                    </a:p>
                  </a:txBody>
                  <a:tcPr/>
                </a:tc>
              </a:tr>
            </a:tbl>
          </a:graphicData>
        </a:graphic>
      </p:graphicFrame>
      <p:sp>
        <p:nvSpPr>
          <p:cNvPr id="271" name="Text Box 22"/>
          <p:cNvSpPr txBox="1">
            <a:spLocks noChangeArrowheads="1"/>
          </p:cNvSpPr>
          <p:nvPr/>
        </p:nvSpPr>
        <p:spPr bwMode="auto">
          <a:xfrm>
            <a:off x="685800" y="2971800"/>
            <a:ext cx="2209799" cy="477050"/>
          </a:xfrm>
          <a:prstGeom prst="rect">
            <a:avLst/>
          </a:prstGeom>
          <a:noFill/>
          <a:ln w="9525">
            <a:noFill/>
            <a:miter lim="800000"/>
            <a:headEnd/>
            <a:tailEnd/>
          </a:ln>
        </p:spPr>
        <p:txBody>
          <a:bodyPr wrap="square" lIns="91435" tIns="45718" rIns="91435" bIns="45718">
            <a:spAutoFit/>
          </a:bodyPr>
          <a:lstStyle/>
          <a:p>
            <a:pPr eaLnBrk="1" hangingPunct="1"/>
            <a:r>
              <a:rPr lang="en-US" altLang="zh-CN" sz="2500" dirty="0" smtClean="0">
                <a:latin typeface="Arial" charset="0"/>
                <a:ea typeface="宋体" pitchFamily="2" charset="-122"/>
                <a:cs typeface="Arial" charset="0"/>
              </a:rPr>
              <a:t>configuration:</a:t>
            </a:r>
            <a:endParaRPr lang="en-US" altLang="zh-CN" sz="2500" dirty="0">
              <a:latin typeface="Arial" charset="0"/>
              <a:ea typeface="宋体" pitchFamily="2" charset="-122"/>
              <a:cs typeface="Arial" charset="0"/>
            </a:endParaRPr>
          </a:p>
        </p:txBody>
      </p:sp>
      <p:cxnSp>
        <p:nvCxnSpPr>
          <p:cNvPr id="273" name="Straight Connector 272"/>
          <p:cNvCxnSpPr/>
          <p:nvPr/>
        </p:nvCxnSpPr>
        <p:spPr bwMode="auto">
          <a:xfrm flipV="1">
            <a:off x="5073307" y="4886078"/>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5073307" y="5641533"/>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6248400" y="5619521"/>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6" name="Straight Connector 275"/>
          <p:cNvCxnSpPr/>
          <p:nvPr/>
        </p:nvCxnSpPr>
        <p:spPr bwMode="auto">
          <a:xfrm>
            <a:off x="5105400" y="5619521"/>
            <a:ext cx="1184994" cy="7910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a:off x="6248400" y="4927177"/>
            <a:ext cx="1187107" cy="7143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8" name="Straight Connector 277"/>
          <p:cNvCxnSpPr/>
          <p:nvPr/>
        </p:nvCxnSpPr>
        <p:spPr bwMode="auto">
          <a:xfrm flipV="1">
            <a:off x="6248400" y="5619521"/>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79" name="Group 157"/>
          <p:cNvGrpSpPr>
            <a:grpSpLocks/>
          </p:cNvGrpSpPr>
          <p:nvPr/>
        </p:nvGrpSpPr>
        <p:grpSpPr bwMode="auto">
          <a:xfrm>
            <a:off x="4876800" y="5543321"/>
            <a:ext cx="381000" cy="304800"/>
            <a:chOff x="3120" y="2880"/>
            <a:chExt cx="144" cy="96"/>
          </a:xfrm>
        </p:grpSpPr>
        <p:sp>
          <p:nvSpPr>
            <p:cNvPr id="28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28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28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28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84" name="Group 162"/>
            <p:cNvGrpSpPr>
              <a:grpSpLocks/>
            </p:cNvGrpSpPr>
            <p:nvPr/>
          </p:nvGrpSpPr>
          <p:grpSpPr bwMode="auto">
            <a:xfrm>
              <a:off x="3141" y="2886"/>
              <a:ext cx="100" cy="43"/>
              <a:chOff x="6839" y="9479"/>
              <a:chExt cx="253" cy="119"/>
            </a:xfrm>
          </p:grpSpPr>
          <p:grpSp>
            <p:nvGrpSpPr>
              <p:cNvPr id="287" name="Group 163"/>
              <p:cNvGrpSpPr>
                <a:grpSpLocks/>
              </p:cNvGrpSpPr>
              <p:nvPr/>
            </p:nvGrpSpPr>
            <p:grpSpPr bwMode="auto">
              <a:xfrm>
                <a:off x="6839" y="9479"/>
                <a:ext cx="251" cy="116"/>
                <a:chOff x="6839" y="9479"/>
                <a:chExt cx="251" cy="116"/>
              </a:xfrm>
            </p:grpSpPr>
            <p:sp>
              <p:nvSpPr>
                <p:cNvPr id="29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9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9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0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0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0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0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0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88" name="Group 172"/>
              <p:cNvGrpSpPr>
                <a:grpSpLocks/>
              </p:cNvGrpSpPr>
              <p:nvPr/>
            </p:nvGrpSpPr>
            <p:grpSpPr bwMode="auto">
              <a:xfrm>
                <a:off x="6842" y="9482"/>
                <a:ext cx="250" cy="116"/>
                <a:chOff x="6842" y="9482"/>
                <a:chExt cx="250" cy="116"/>
              </a:xfrm>
            </p:grpSpPr>
            <p:sp>
              <p:nvSpPr>
                <p:cNvPr id="28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9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9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9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9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9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9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29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28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28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305" name="Group 157"/>
          <p:cNvGrpSpPr>
            <a:grpSpLocks/>
          </p:cNvGrpSpPr>
          <p:nvPr/>
        </p:nvGrpSpPr>
        <p:grpSpPr bwMode="auto">
          <a:xfrm>
            <a:off x="6096000" y="4781321"/>
            <a:ext cx="381000" cy="304800"/>
            <a:chOff x="3120" y="2880"/>
            <a:chExt cx="144" cy="96"/>
          </a:xfrm>
        </p:grpSpPr>
        <p:sp>
          <p:nvSpPr>
            <p:cNvPr id="306"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07"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08"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0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310" name="Group 162"/>
            <p:cNvGrpSpPr>
              <a:grpSpLocks/>
            </p:cNvGrpSpPr>
            <p:nvPr/>
          </p:nvGrpSpPr>
          <p:grpSpPr bwMode="auto">
            <a:xfrm>
              <a:off x="3141" y="2886"/>
              <a:ext cx="100" cy="43"/>
              <a:chOff x="6839" y="9479"/>
              <a:chExt cx="253" cy="119"/>
            </a:xfrm>
          </p:grpSpPr>
          <p:grpSp>
            <p:nvGrpSpPr>
              <p:cNvPr id="313" name="Group 163"/>
              <p:cNvGrpSpPr>
                <a:grpSpLocks/>
              </p:cNvGrpSpPr>
              <p:nvPr/>
            </p:nvGrpSpPr>
            <p:grpSpPr bwMode="auto">
              <a:xfrm>
                <a:off x="6839" y="9479"/>
                <a:ext cx="251" cy="116"/>
                <a:chOff x="6839" y="9479"/>
                <a:chExt cx="251" cy="116"/>
              </a:xfrm>
            </p:grpSpPr>
            <p:sp>
              <p:nvSpPr>
                <p:cNvPr id="35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5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5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6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77"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8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85"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86"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316" name="Group 172"/>
              <p:cNvGrpSpPr>
                <a:grpSpLocks/>
              </p:cNvGrpSpPr>
              <p:nvPr/>
            </p:nvGrpSpPr>
            <p:grpSpPr bwMode="auto">
              <a:xfrm>
                <a:off x="6842" y="9482"/>
                <a:ext cx="250" cy="116"/>
                <a:chOff x="6842" y="9482"/>
                <a:chExt cx="250" cy="116"/>
              </a:xfrm>
            </p:grpSpPr>
            <p:sp>
              <p:nvSpPr>
                <p:cNvPr id="31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1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2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23"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25"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30"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3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3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11"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12"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403" name="Group 157"/>
          <p:cNvGrpSpPr>
            <a:grpSpLocks/>
          </p:cNvGrpSpPr>
          <p:nvPr/>
        </p:nvGrpSpPr>
        <p:grpSpPr bwMode="auto">
          <a:xfrm>
            <a:off x="6096000" y="5543321"/>
            <a:ext cx="381000" cy="304800"/>
            <a:chOff x="3120" y="2880"/>
            <a:chExt cx="144" cy="96"/>
          </a:xfrm>
        </p:grpSpPr>
        <p:sp>
          <p:nvSpPr>
            <p:cNvPr id="408"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1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1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2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434" name="Group 162"/>
            <p:cNvGrpSpPr>
              <a:grpSpLocks/>
            </p:cNvGrpSpPr>
            <p:nvPr/>
          </p:nvGrpSpPr>
          <p:grpSpPr bwMode="auto">
            <a:xfrm>
              <a:off x="3141" y="2886"/>
              <a:ext cx="100" cy="43"/>
              <a:chOff x="6839" y="9479"/>
              <a:chExt cx="253" cy="119"/>
            </a:xfrm>
          </p:grpSpPr>
          <p:grpSp>
            <p:nvGrpSpPr>
              <p:cNvPr id="455" name="Group 163"/>
              <p:cNvGrpSpPr>
                <a:grpSpLocks/>
              </p:cNvGrpSpPr>
              <p:nvPr/>
            </p:nvGrpSpPr>
            <p:grpSpPr bwMode="auto">
              <a:xfrm>
                <a:off x="6839" y="9479"/>
                <a:ext cx="251" cy="116"/>
                <a:chOff x="6839" y="9479"/>
                <a:chExt cx="251" cy="116"/>
              </a:xfrm>
            </p:grpSpPr>
            <p:sp>
              <p:nvSpPr>
                <p:cNvPr id="465"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6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67"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68"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69"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70"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71"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72"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456" name="Group 172"/>
              <p:cNvGrpSpPr>
                <a:grpSpLocks/>
              </p:cNvGrpSpPr>
              <p:nvPr/>
            </p:nvGrpSpPr>
            <p:grpSpPr bwMode="auto">
              <a:xfrm>
                <a:off x="6842" y="9482"/>
                <a:ext cx="250" cy="116"/>
                <a:chOff x="6842" y="9482"/>
                <a:chExt cx="250" cy="116"/>
              </a:xfrm>
            </p:grpSpPr>
            <p:sp>
              <p:nvSpPr>
                <p:cNvPr id="45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5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59"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60"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61"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62"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6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6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37"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38"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473" name="Group 157"/>
          <p:cNvGrpSpPr>
            <a:grpSpLocks/>
          </p:cNvGrpSpPr>
          <p:nvPr/>
        </p:nvGrpSpPr>
        <p:grpSpPr bwMode="auto">
          <a:xfrm>
            <a:off x="6096000" y="6305321"/>
            <a:ext cx="381000" cy="304800"/>
            <a:chOff x="3120" y="2880"/>
            <a:chExt cx="144" cy="96"/>
          </a:xfrm>
        </p:grpSpPr>
        <p:sp>
          <p:nvSpPr>
            <p:cNvPr id="474"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75"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76"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77"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478" name="Group 162"/>
            <p:cNvGrpSpPr>
              <a:grpSpLocks/>
            </p:cNvGrpSpPr>
            <p:nvPr/>
          </p:nvGrpSpPr>
          <p:grpSpPr bwMode="auto">
            <a:xfrm>
              <a:off x="3141" y="2886"/>
              <a:ext cx="100" cy="43"/>
              <a:chOff x="6839" y="9479"/>
              <a:chExt cx="253" cy="119"/>
            </a:xfrm>
          </p:grpSpPr>
          <p:grpSp>
            <p:nvGrpSpPr>
              <p:cNvPr id="481" name="Group 163"/>
              <p:cNvGrpSpPr>
                <a:grpSpLocks/>
              </p:cNvGrpSpPr>
              <p:nvPr/>
            </p:nvGrpSpPr>
            <p:grpSpPr bwMode="auto">
              <a:xfrm>
                <a:off x="6839" y="9479"/>
                <a:ext cx="251" cy="116"/>
                <a:chOff x="6839" y="9479"/>
                <a:chExt cx="251" cy="116"/>
              </a:xfrm>
            </p:grpSpPr>
            <p:sp>
              <p:nvSpPr>
                <p:cNvPr id="49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92"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93"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94"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95"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96"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97"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98"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482" name="Group 172"/>
              <p:cNvGrpSpPr>
                <a:grpSpLocks/>
              </p:cNvGrpSpPr>
              <p:nvPr/>
            </p:nvGrpSpPr>
            <p:grpSpPr bwMode="auto">
              <a:xfrm>
                <a:off x="6842" y="9482"/>
                <a:ext cx="250" cy="116"/>
                <a:chOff x="6842" y="9482"/>
                <a:chExt cx="250" cy="116"/>
              </a:xfrm>
            </p:grpSpPr>
            <p:sp>
              <p:nvSpPr>
                <p:cNvPr id="483"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84"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85"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86"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87"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88"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89"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90"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79"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80"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499" name="Group 157"/>
          <p:cNvGrpSpPr>
            <a:grpSpLocks/>
          </p:cNvGrpSpPr>
          <p:nvPr/>
        </p:nvGrpSpPr>
        <p:grpSpPr bwMode="auto">
          <a:xfrm>
            <a:off x="7239000" y="5543321"/>
            <a:ext cx="381000" cy="304800"/>
            <a:chOff x="3120" y="2880"/>
            <a:chExt cx="144" cy="96"/>
          </a:xfrm>
        </p:grpSpPr>
        <p:sp>
          <p:nvSpPr>
            <p:cNvPr id="50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50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50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50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504" name="Group 162"/>
            <p:cNvGrpSpPr>
              <a:grpSpLocks/>
            </p:cNvGrpSpPr>
            <p:nvPr/>
          </p:nvGrpSpPr>
          <p:grpSpPr bwMode="auto">
            <a:xfrm>
              <a:off x="3141" y="2886"/>
              <a:ext cx="100" cy="43"/>
              <a:chOff x="6839" y="9479"/>
              <a:chExt cx="253" cy="119"/>
            </a:xfrm>
          </p:grpSpPr>
          <p:grpSp>
            <p:nvGrpSpPr>
              <p:cNvPr id="507" name="Group 163"/>
              <p:cNvGrpSpPr>
                <a:grpSpLocks/>
              </p:cNvGrpSpPr>
              <p:nvPr/>
            </p:nvGrpSpPr>
            <p:grpSpPr bwMode="auto">
              <a:xfrm>
                <a:off x="6839" y="9479"/>
                <a:ext cx="251" cy="116"/>
                <a:chOff x="6839" y="9479"/>
                <a:chExt cx="251" cy="116"/>
              </a:xfrm>
            </p:grpSpPr>
            <p:sp>
              <p:nvSpPr>
                <p:cNvPr id="51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51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51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52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52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52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52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52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508" name="Group 172"/>
              <p:cNvGrpSpPr>
                <a:grpSpLocks/>
              </p:cNvGrpSpPr>
              <p:nvPr/>
            </p:nvGrpSpPr>
            <p:grpSpPr bwMode="auto">
              <a:xfrm>
                <a:off x="6842" y="9482"/>
                <a:ext cx="250" cy="116"/>
                <a:chOff x="6842" y="9482"/>
                <a:chExt cx="250" cy="116"/>
              </a:xfrm>
            </p:grpSpPr>
            <p:sp>
              <p:nvSpPr>
                <p:cNvPr id="50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51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51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51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51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51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51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51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50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50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sp>
        <p:nvSpPr>
          <p:cNvPr id="527" name="Freeform 526"/>
          <p:cNvSpPr/>
          <p:nvPr/>
        </p:nvSpPr>
        <p:spPr bwMode="auto">
          <a:xfrm>
            <a:off x="5119171" y="5884844"/>
            <a:ext cx="2280492" cy="820756"/>
          </a:xfrm>
          <a:custGeom>
            <a:avLst/>
            <a:gdLst>
              <a:gd name="connsiteX0" fmla="*/ 0 w 2280492"/>
              <a:gd name="connsiteY0" fmla="*/ 0 h 820756"/>
              <a:gd name="connsiteX1" fmla="*/ 936434 w 2280492"/>
              <a:gd name="connsiteY1" fmla="*/ 705079 h 820756"/>
              <a:gd name="connsiteX2" fmla="*/ 1553378 w 2280492"/>
              <a:gd name="connsiteY2" fmla="*/ 694063 h 820756"/>
              <a:gd name="connsiteX3" fmla="*/ 2280492 w 2280492"/>
              <a:gd name="connsiteY3" fmla="*/ 33050 h 820756"/>
            </a:gdLst>
            <a:ahLst/>
            <a:cxnLst>
              <a:cxn ang="0">
                <a:pos x="connsiteX0" y="connsiteY0"/>
              </a:cxn>
              <a:cxn ang="0">
                <a:pos x="connsiteX1" y="connsiteY1"/>
              </a:cxn>
              <a:cxn ang="0">
                <a:pos x="connsiteX2" y="connsiteY2"/>
              </a:cxn>
              <a:cxn ang="0">
                <a:pos x="connsiteX3" y="connsiteY3"/>
              </a:cxn>
            </a:cxnLst>
            <a:rect l="l" t="t" r="r" b="b"/>
            <a:pathLst>
              <a:path w="2280492" h="820756">
                <a:moveTo>
                  <a:pt x="0" y="0"/>
                </a:moveTo>
                <a:cubicBezTo>
                  <a:pt x="338769" y="294701"/>
                  <a:pt x="677538" y="589402"/>
                  <a:pt x="936434" y="705079"/>
                </a:cubicBezTo>
                <a:cubicBezTo>
                  <a:pt x="1195330" y="820756"/>
                  <a:pt x="1329368" y="806068"/>
                  <a:pt x="1553378" y="694063"/>
                </a:cubicBezTo>
                <a:cubicBezTo>
                  <a:pt x="1777388" y="582058"/>
                  <a:pt x="2028940" y="307554"/>
                  <a:pt x="2280492" y="33050"/>
                </a:cubicBezTo>
              </a:path>
            </a:pathLst>
          </a:custGeom>
          <a:noFill/>
          <a:ln w="25400"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28" name="Text Box 22"/>
          <p:cNvSpPr txBox="1">
            <a:spLocks noChangeArrowheads="1"/>
          </p:cNvSpPr>
          <p:nvPr/>
        </p:nvSpPr>
        <p:spPr bwMode="auto">
          <a:xfrm>
            <a:off x="4876800" y="4781321"/>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latin typeface="Arial" charset="0"/>
                <a:ea typeface="宋体" pitchFamily="2" charset="-122"/>
                <a:cs typeface="Arial" charset="0"/>
              </a:rPr>
              <a:t>0.7</a:t>
            </a:r>
            <a:endParaRPr lang="en-US" altLang="zh-CN" sz="2500" baseline="-25000" dirty="0">
              <a:solidFill>
                <a:srgbClr val="FF9900"/>
              </a:solidFill>
              <a:latin typeface="Arial" charset="0"/>
              <a:ea typeface="宋体" pitchFamily="2" charset="-122"/>
              <a:cs typeface="Arial" charset="0"/>
            </a:endParaRPr>
          </a:p>
        </p:txBody>
      </p:sp>
      <p:sp>
        <p:nvSpPr>
          <p:cNvPr id="530" name="Text Box 22"/>
          <p:cNvSpPr txBox="1">
            <a:spLocks noChangeArrowheads="1"/>
          </p:cNvSpPr>
          <p:nvPr/>
        </p:nvSpPr>
        <p:spPr bwMode="auto">
          <a:xfrm>
            <a:off x="4800600" y="6076721"/>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latin typeface="Arial" charset="0"/>
                <a:ea typeface="宋体" pitchFamily="2" charset="-122"/>
                <a:cs typeface="Arial" charset="0"/>
              </a:rPr>
              <a:t>0.3</a:t>
            </a:r>
            <a:endParaRPr lang="en-US" altLang="zh-CN" sz="2500" baseline="-25000" dirty="0">
              <a:solidFill>
                <a:srgbClr val="0000FF"/>
              </a:solidFill>
              <a:latin typeface="Arial" charset="0"/>
              <a:ea typeface="宋体" pitchFamily="2" charset="-122"/>
              <a:cs typeface="Arial" charset="0"/>
            </a:endParaRPr>
          </a:p>
        </p:txBody>
      </p:sp>
      <p:pic>
        <p:nvPicPr>
          <p:cNvPr id="531" name="Picture 2" descr="C:\Users\Martin\AppData\Local\Microsoft\Windows\Temporary Internet Files\Content.IE5\PYQD3J7I\MCj04325370000[1].png"/>
          <p:cNvPicPr>
            <a:picLocks noChangeAspect="1" noChangeArrowheads="1"/>
          </p:cNvPicPr>
          <p:nvPr/>
        </p:nvPicPr>
        <p:blipFill>
          <a:blip r:embed="rId3" cstate="print"/>
          <a:srcRect/>
          <a:stretch>
            <a:fillRect/>
          </a:stretch>
        </p:blipFill>
        <p:spPr bwMode="auto">
          <a:xfrm>
            <a:off x="6477000" y="5257800"/>
            <a:ext cx="685800" cy="685800"/>
          </a:xfrm>
          <a:prstGeom prst="rect">
            <a:avLst/>
          </a:prstGeom>
          <a:noFill/>
        </p:spPr>
      </p:pic>
      <p:sp>
        <p:nvSpPr>
          <p:cNvPr id="532" name="Text Box 22"/>
          <p:cNvSpPr txBox="1">
            <a:spLocks noChangeArrowheads="1"/>
          </p:cNvSpPr>
          <p:nvPr/>
        </p:nvSpPr>
        <p:spPr bwMode="auto">
          <a:xfrm>
            <a:off x="2971800" y="54102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4</a:t>
            </a:r>
            <a:endParaRPr lang="en-US" altLang="zh-CN" sz="2500" baseline="-25000" dirty="0">
              <a:ea typeface="宋体" pitchFamily="2" charset="-122"/>
              <a:cs typeface="Arial" charset="0"/>
            </a:endParaRPr>
          </a:p>
        </p:txBody>
      </p:sp>
      <p:sp>
        <p:nvSpPr>
          <p:cNvPr id="534" name="Text Box 22"/>
          <p:cNvSpPr txBox="1">
            <a:spLocks noChangeArrowheads="1"/>
          </p:cNvSpPr>
          <p:nvPr/>
        </p:nvSpPr>
        <p:spPr bwMode="auto">
          <a:xfrm>
            <a:off x="1992454" y="54102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3</a:t>
            </a:r>
            <a:endParaRPr lang="en-US" altLang="zh-CN" sz="2500" baseline="-25000" dirty="0">
              <a:ea typeface="宋体" pitchFamily="2" charset="-122"/>
              <a:cs typeface="Arial" charset="0"/>
            </a:endParaRPr>
          </a:p>
        </p:txBody>
      </p:sp>
      <p:sp>
        <p:nvSpPr>
          <p:cNvPr id="535" name="Text Box 22"/>
          <p:cNvSpPr txBox="1">
            <a:spLocks noChangeArrowheads="1"/>
          </p:cNvSpPr>
          <p:nvPr/>
        </p:nvSpPr>
        <p:spPr bwMode="auto">
          <a:xfrm>
            <a:off x="2067498" y="4637184"/>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1</a:t>
            </a:r>
            <a:endParaRPr lang="en-US" altLang="zh-CN" sz="2500" baseline="-25000" dirty="0">
              <a:ea typeface="宋体" pitchFamily="2" charset="-122"/>
              <a:cs typeface="Arial" charset="0"/>
            </a:endParaRPr>
          </a:p>
        </p:txBody>
      </p:sp>
      <p:sp>
        <p:nvSpPr>
          <p:cNvPr id="536" name="Text Box 22"/>
          <p:cNvSpPr txBox="1">
            <a:spLocks noChangeArrowheads="1"/>
          </p:cNvSpPr>
          <p:nvPr/>
        </p:nvSpPr>
        <p:spPr bwMode="auto">
          <a:xfrm>
            <a:off x="2971800" y="47244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2</a:t>
            </a:r>
            <a:endParaRPr lang="en-US" altLang="zh-CN" sz="2500" baseline="-25000" dirty="0">
              <a:ea typeface="宋体" pitchFamily="2" charset="-122"/>
              <a:cs typeface="Arial" charset="0"/>
            </a:endParaRPr>
          </a:p>
        </p:txBody>
      </p:sp>
      <p:sp>
        <p:nvSpPr>
          <p:cNvPr id="537" name="Freeform 536"/>
          <p:cNvSpPr/>
          <p:nvPr/>
        </p:nvSpPr>
        <p:spPr bwMode="auto">
          <a:xfrm>
            <a:off x="1531345" y="4667480"/>
            <a:ext cx="2335575" cy="796886"/>
          </a:xfrm>
          <a:custGeom>
            <a:avLst/>
            <a:gdLst>
              <a:gd name="connsiteX0" fmla="*/ 0 w 2335575"/>
              <a:gd name="connsiteY0" fmla="*/ 796886 h 796886"/>
              <a:gd name="connsiteX1" fmla="*/ 705079 w 2335575"/>
              <a:gd name="connsiteY1" fmla="*/ 135874 h 796886"/>
              <a:gd name="connsiteX2" fmla="*/ 1211855 w 2335575"/>
              <a:gd name="connsiteY2" fmla="*/ 14689 h 796886"/>
              <a:gd name="connsiteX3" fmla="*/ 1784732 w 2335575"/>
              <a:gd name="connsiteY3" fmla="*/ 224009 h 796886"/>
              <a:gd name="connsiteX4" fmla="*/ 2335575 w 2335575"/>
              <a:gd name="connsiteY4" fmla="*/ 708751 h 7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75" h="796886">
                <a:moveTo>
                  <a:pt x="0" y="796886"/>
                </a:moveTo>
                <a:cubicBezTo>
                  <a:pt x="251551" y="531563"/>
                  <a:pt x="503103" y="266240"/>
                  <a:pt x="705079" y="135874"/>
                </a:cubicBezTo>
                <a:cubicBezTo>
                  <a:pt x="907055" y="5508"/>
                  <a:pt x="1031913" y="0"/>
                  <a:pt x="1211855" y="14689"/>
                </a:cubicBezTo>
                <a:cubicBezTo>
                  <a:pt x="1391797" y="29378"/>
                  <a:pt x="1597445" y="108332"/>
                  <a:pt x="1784732" y="224009"/>
                </a:cubicBezTo>
                <a:cubicBezTo>
                  <a:pt x="1972019" y="339686"/>
                  <a:pt x="2153797" y="524218"/>
                  <a:pt x="2335575" y="708751"/>
                </a:cubicBezTo>
              </a:path>
            </a:pathLst>
          </a:custGeom>
          <a:noFill/>
          <a:ln w="2540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38" name="Freeform 537"/>
          <p:cNvSpPr/>
          <p:nvPr/>
        </p:nvSpPr>
        <p:spPr bwMode="auto">
          <a:xfrm>
            <a:off x="5029200" y="4724400"/>
            <a:ext cx="2335575" cy="796886"/>
          </a:xfrm>
          <a:custGeom>
            <a:avLst/>
            <a:gdLst>
              <a:gd name="connsiteX0" fmla="*/ 0 w 2335575"/>
              <a:gd name="connsiteY0" fmla="*/ 796886 h 796886"/>
              <a:gd name="connsiteX1" fmla="*/ 705079 w 2335575"/>
              <a:gd name="connsiteY1" fmla="*/ 135874 h 796886"/>
              <a:gd name="connsiteX2" fmla="*/ 1211855 w 2335575"/>
              <a:gd name="connsiteY2" fmla="*/ 14689 h 796886"/>
              <a:gd name="connsiteX3" fmla="*/ 1784732 w 2335575"/>
              <a:gd name="connsiteY3" fmla="*/ 224009 h 796886"/>
              <a:gd name="connsiteX4" fmla="*/ 2335575 w 2335575"/>
              <a:gd name="connsiteY4" fmla="*/ 708751 h 7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75" h="796886">
                <a:moveTo>
                  <a:pt x="0" y="796886"/>
                </a:moveTo>
                <a:cubicBezTo>
                  <a:pt x="251551" y="531563"/>
                  <a:pt x="503103" y="266240"/>
                  <a:pt x="705079" y="135874"/>
                </a:cubicBezTo>
                <a:cubicBezTo>
                  <a:pt x="907055" y="5508"/>
                  <a:pt x="1031913" y="0"/>
                  <a:pt x="1211855" y="14689"/>
                </a:cubicBezTo>
                <a:cubicBezTo>
                  <a:pt x="1391797" y="29378"/>
                  <a:pt x="1597445" y="108332"/>
                  <a:pt x="1784732" y="224009"/>
                </a:cubicBezTo>
                <a:cubicBezTo>
                  <a:pt x="1972019" y="339686"/>
                  <a:pt x="2153797" y="524218"/>
                  <a:pt x="2335575" y="708751"/>
                </a:cubicBezTo>
              </a:path>
            </a:pathLst>
          </a:custGeom>
          <a:noFill/>
          <a:ln w="2540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39" name="Text Box 22"/>
          <p:cNvSpPr txBox="1">
            <a:spLocks noChangeArrowheads="1"/>
          </p:cNvSpPr>
          <p:nvPr/>
        </p:nvSpPr>
        <p:spPr bwMode="auto">
          <a:xfrm>
            <a:off x="1981200" y="57912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5</a:t>
            </a:r>
            <a:endParaRPr lang="en-US" altLang="zh-CN" sz="2500" baseline="-25000" dirty="0">
              <a:ea typeface="宋体" pitchFamily="2" charset="-122"/>
              <a:cs typeface="Arial" charset="0"/>
            </a:endParaRPr>
          </a:p>
        </p:txBody>
      </p:sp>
      <p:sp>
        <p:nvSpPr>
          <p:cNvPr id="540" name="Text Box 22"/>
          <p:cNvSpPr txBox="1">
            <a:spLocks noChangeArrowheads="1"/>
          </p:cNvSpPr>
          <p:nvPr/>
        </p:nvSpPr>
        <p:spPr bwMode="auto">
          <a:xfrm>
            <a:off x="3048000" y="59436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ea typeface="宋体" pitchFamily="2" charset="-122"/>
                <a:cs typeface="Arial" charset="0"/>
              </a:rPr>
              <a:t>e</a:t>
            </a:r>
            <a:r>
              <a:rPr lang="en-US" altLang="zh-CN" sz="2500" baseline="-25000" dirty="0" smtClean="0">
                <a:ea typeface="宋体" pitchFamily="2" charset="-122"/>
                <a:cs typeface="Arial" charset="0"/>
              </a:rPr>
              <a:t>6</a:t>
            </a:r>
            <a:endParaRPr lang="en-US" altLang="zh-CN" sz="2500" baseline="-25000" dirty="0">
              <a:ea typeface="宋体" pitchFamily="2" charset="-122"/>
              <a:cs typeface="Arial" charset="0"/>
            </a:endParaRPr>
          </a:p>
        </p:txBody>
      </p:sp>
      <p:sp>
        <p:nvSpPr>
          <p:cNvPr id="525" name="Right Brace 524"/>
          <p:cNvSpPr/>
          <p:nvPr/>
        </p:nvSpPr>
        <p:spPr bwMode="auto">
          <a:xfrm>
            <a:off x="6248400" y="3048000"/>
            <a:ext cx="228600" cy="15240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26" name="Text Box 22"/>
          <p:cNvSpPr txBox="1">
            <a:spLocks noChangeArrowheads="1"/>
          </p:cNvSpPr>
          <p:nvPr/>
        </p:nvSpPr>
        <p:spPr bwMode="auto">
          <a:xfrm>
            <a:off x="6629400" y="3352800"/>
            <a:ext cx="1981199" cy="861770"/>
          </a:xfrm>
          <a:prstGeom prst="rect">
            <a:avLst/>
          </a:prstGeom>
          <a:noFill/>
          <a:ln w="9525">
            <a:noFill/>
            <a:miter lim="800000"/>
            <a:headEnd/>
            <a:tailEnd/>
          </a:ln>
        </p:spPr>
        <p:txBody>
          <a:bodyPr wrap="square" lIns="91435" tIns="45718" rIns="91435" bIns="45718">
            <a:spAutoFit/>
          </a:bodyPr>
          <a:lstStyle/>
          <a:p>
            <a:pPr eaLnBrk="1" hangingPunct="1"/>
            <a:r>
              <a:rPr lang="en-US" altLang="zh-CN" sz="2500" dirty="0" smtClean="0">
                <a:latin typeface="Arial" charset="0"/>
                <a:ea typeface="宋体" pitchFamily="2" charset="-122"/>
                <a:cs typeface="Arial" charset="0"/>
              </a:rPr>
              <a:t>one entry per failure</a:t>
            </a:r>
            <a:endParaRPr lang="en-US" altLang="zh-CN" sz="2500" dirty="0">
              <a:latin typeface="Arial" charset="0"/>
              <a:ea typeface="宋体" pitchFamily="2" charset="-122"/>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16</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a:solidFill>
                  <a:srgbClr val="FF9900"/>
                </a:solidFill>
                <a:latin typeface="Times New Roman" pitchFamily="18" charset="0"/>
                <a:cs typeface="Times New Roman" pitchFamily="18" charset="0"/>
              </a:rPr>
              <a:t>The Idealized Optimal Solution:</a:t>
            </a:r>
            <a:br>
              <a:rPr lang="en-US" sz="3700" dirty="0">
                <a:solidFill>
                  <a:srgbClr val="FF9900"/>
                </a:solidFill>
                <a:latin typeface="Times New Roman" pitchFamily="18" charset="0"/>
                <a:cs typeface="Times New Roman" pitchFamily="18" charset="0"/>
              </a:rPr>
            </a:br>
            <a:r>
              <a:rPr lang="en-US" sz="3700" dirty="0">
                <a:solidFill>
                  <a:srgbClr val="FF9900"/>
                </a:solidFill>
                <a:latin typeface="Times New Roman" pitchFamily="18" charset="0"/>
                <a:cs typeface="Times New Roman" pitchFamily="18" charset="0"/>
              </a:rPr>
              <a:t>Finding the Paths</a:t>
            </a:r>
            <a:endParaRPr lang="en-US" sz="3700" dirty="0" smtClean="0">
              <a:solidFill>
                <a:srgbClr val="FF9900"/>
              </a:solidFill>
              <a:latin typeface="Times New Roman" pitchFamily="18" charset="0"/>
              <a:cs typeface="Times New Roman" pitchFamily="18" charset="0"/>
            </a:endParaRPr>
          </a:p>
        </p:txBody>
      </p:sp>
      <p:sp>
        <p:nvSpPr>
          <p:cNvPr id="17412" name="Rectangle 3"/>
          <p:cNvSpPr>
            <a:spLocks noGrp="1" noChangeArrowheads="1"/>
          </p:cNvSpPr>
          <p:nvPr>
            <p:ph type="body" idx="1"/>
          </p:nvPr>
        </p:nvSpPr>
        <p:spPr>
          <a:xfrm>
            <a:off x="566738" y="1600200"/>
            <a:ext cx="8348662" cy="1066800"/>
          </a:xfrm>
        </p:spPr>
        <p:txBody>
          <a:bodyPr/>
          <a:lstStyle/>
          <a:p>
            <a:pPr eaLnBrk="1" hangingPunct="1">
              <a:buClr>
                <a:srgbClr val="FF9900"/>
              </a:buClr>
            </a:pPr>
            <a:r>
              <a:rPr lang="en-US" sz="2800" dirty="0" smtClean="0">
                <a:latin typeface="Arial" charset="0"/>
                <a:cs typeface="Arial" charset="0"/>
              </a:rPr>
              <a:t>Solve a classical </a:t>
            </a:r>
            <a:r>
              <a:rPr lang="en-US" sz="2800" dirty="0" err="1" smtClean="0">
                <a:latin typeface="Arial" charset="0"/>
                <a:cs typeface="Arial" charset="0"/>
              </a:rPr>
              <a:t>multicommodity</a:t>
            </a:r>
            <a:r>
              <a:rPr lang="en-US" sz="2800" dirty="0" smtClean="0">
                <a:latin typeface="Arial" charset="0"/>
                <a:cs typeface="Arial" charset="0"/>
              </a:rPr>
              <a:t> flow for each failure case 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2" name="Text Box 3"/>
          <p:cNvSpPr txBox="1">
            <a:spLocks noChangeArrowheads="1"/>
          </p:cNvSpPr>
          <p:nvPr/>
        </p:nvSpPr>
        <p:spPr bwMode="auto">
          <a:xfrm>
            <a:off x="1066800" y="2590800"/>
            <a:ext cx="7239000" cy="2062099"/>
          </a:xfrm>
          <a:prstGeom prst="rect">
            <a:avLst/>
          </a:prstGeom>
          <a:noFill/>
          <a:ln w="9525">
            <a:noFill/>
            <a:miter lim="800000"/>
            <a:headEnd/>
            <a:tailEnd/>
          </a:ln>
        </p:spPr>
        <p:txBody>
          <a:bodyPr wrap="square" lIns="91435" tIns="45718" rIns="91435" bIns="45718">
            <a:spAutoFit/>
          </a:bodyPr>
          <a:lstStyle/>
          <a:p>
            <a:pPr eaLnBrk="1" hangingPunct="1"/>
            <a:r>
              <a:rPr lang="en-US" altLang="zh-CN" sz="3200" b="1" dirty="0" smtClean="0">
                <a:solidFill>
                  <a:srgbClr val="659A2A"/>
                </a:solidFill>
                <a:ea typeface="宋体" pitchFamily="2" charset="-122"/>
              </a:rPr>
              <a:t>min</a:t>
            </a:r>
            <a:r>
              <a:rPr lang="en-US" altLang="zh-CN" sz="3200" dirty="0" smtClean="0">
                <a:solidFill>
                  <a:srgbClr val="659A2A"/>
                </a:solidFill>
                <a:ea typeface="宋体" pitchFamily="2" charset="-122"/>
              </a:rPr>
              <a:t>	  </a:t>
            </a:r>
            <a:r>
              <a:rPr lang="en-US" altLang="zh-CN" sz="3200" i="1" dirty="0" smtClean="0">
                <a:solidFill>
                  <a:srgbClr val="659A2A"/>
                </a:solidFill>
                <a:ea typeface="宋体" pitchFamily="2" charset="-122"/>
              </a:rPr>
              <a:t>load balancing objective</a:t>
            </a:r>
            <a:endParaRPr lang="en-US" altLang="zh-CN" sz="3200" i="1" dirty="0">
              <a:solidFill>
                <a:srgbClr val="659A2A"/>
              </a:solidFill>
              <a:ea typeface="宋体" pitchFamily="2" charset="-122"/>
            </a:endParaRPr>
          </a:p>
          <a:p>
            <a:r>
              <a:rPr lang="en-US" altLang="zh-CN" sz="3200" b="1" dirty="0" err="1" smtClean="0">
                <a:solidFill>
                  <a:srgbClr val="659A2A"/>
                </a:solidFill>
                <a:ea typeface="宋体" pitchFamily="2" charset="-122"/>
              </a:rPr>
              <a:t>s.t</a:t>
            </a:r>
            <a:r>
              <a:rPr lang="en-US" altLang="zh-CN" sz="3200" b="1" dirty="0" smtClean="0">
                <a:solidFill>
                  <a:srgbClr val="659A2A"/>
                </a:solidFill>
                <a:ea typeface="宋体" pitchFamily="2" charset="-122"/>
              </a:rPr>
              <a:t>.</a:t>
            </a:r>
            <a:r>
              <a:rPr lang="en-US" altLang="zh-CN" sz="3200" dirty="0" smtClean="0">
                <a:solidFill>
                  <a:srgbClr val="659A2A"/>
                </a:solidFill>
                <a:ea typeface="宋体" pitchFamily="2" charset="-122"/>
              </a:rPr>
              <a:t>	  </a:t>
            </a:r>
            <a:r>
              <a:rPr lang="en-US" altLang="zh-CN" sz="3200" i="1" dirty="0" smtClean="0">
                <a:solidFill>
                  <a:srgbClr val="659A2A"/>
                </a:solidFill>
                <a:ea typeface="宋体" pitchFamily="2" charset="-122"/>
              </a:rPr>
              <a:t>flow conservation</a:t>
            </a:r>
          </a:p>
          <a:p>
            <a:r>
              <a:rPr lang="en-US" altLang="zh-CN" sz="3200" i="1" dirty="0" smtClean="0">
                <a:solidFill>
                  <a:srgbClr val="659A2A"/>
                </a:solidFill>
                <a:ea typeface="宋体" pitchFamily="2" charset="-122"/>
              </a:rPr>
              <a:t>	  demand satisfaction</a:t>
            </a:r>
          </a:p>
          <a:p>
            <a:r>
              <a:rPr lang="en-US" altLang="zh-CN" sz="3200" i="1" dirty="0" smtClean="0">
                <a:solidFill>
                  <a:srgbClr val="659A2A"/>
                </a:solidFill>
                <a:ea typeface="宋体" pitchFamily="2" charset="-122"/>
              </a:rPr>
              <a:t>	  edge flow non-negativity</a:t>
            </a:r>
          </a:p>
        </p:txBody>
      </p:sp>
      <p:sp>
        <p:nvSpPr>
          <p:cNvPr id="13" name="Rectangle 3"/>
          <p:cNvSpPr txBox="1">
            <a:spLocks noChangeArrowheads="1"/>
          </p:cNvSpPr>
          <p:nvPr/>
        </p:nvSpPr>
        <p:spPr bwMode="auto">
          <a:xfrm>
            <a:off x="609600" y="4800600"/>
            <a:ext cx="834866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lang="en-US" sz="2800" kern="0" dirty="0" smtClean="0">
                <a:latin typeface="Arial" charset="0"/>
                <a:cs typeface="Arial" charset="0"/>
              </a:rPr>
              <a:t>Decompose edge flow into </a:t>
            </a:r>
            <a:r>
              <a:rPr lang="en-US" sz="2800" dirty="0" smtClean="0">
                <a:latin typeface="Arial" charset="0"/>
                <a:cs typeface="Arial" charset="0"/>
              </a:rPr>
              <a:t>paths and splitting ratios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a:pPr>
                <a:defRPr/>
              </a:pPr>
              <a:t>17</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a:solidFill>
                  <a:srgbClr val="FF9900"/>
                </a:solidFill>
                <a:latin typeface="Times New Roman" pitchFamily="18" charset="0"/>
                <a:cs typeface="Times New Roman" pitchFamily="18" charset="0"/>
              </a:rPr>
              <a:t>1</a:t>
            </a:r>
            <a:r>
              <a:rPr lang="en-US" sz="3700" dirty="0" smtClean="0">
                <a:solidFill>
                  <a:srgbClr val="FF9900"/>
                </a:solidFill>
                <a:latin typeface="Times New Roman" pitchFamily="18" charset="0"/>
                <a:cs typeface="Times New Roman" pitchFamily="18" charset="0"/>
              </a:rPr>
              <a:t>. State-Dependent Splitting: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Per Observable Failure</a:t>
            </a:r>
          </a:p>
        </p:txBody>
      </p:sp>
      <p:sp>
        <p:nvSpPr>
          <p:cNvPr id="17413" name="Text Box 4"/>
          <p:cNvSpPr txBox="1">
            <a:spLocks noChangeArrowheads="1"/>
          </p:cNvSpPr>
          <p:nvPr/>
        </p:nvSpPr>
        <p:spPr bwMode="auto">
          <a:xfrm>
            <a:off x="1660525" y="66770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0" name="Rectangle 3"/>
          <p:cNvSpPr txBox="1">
            <a:spLocks noChangeArrowheads="1"/>
          </p:cNvSpPr>
          <p:nvPr/>
        </p:nvSpPr>
        <p:spPr bwMode="auto">
          <a:xfrm>
            <a:off x="566738" y="15240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Edge router observes </a:t>
            </a:r>
            <a:r>
              <a:rPr lang="en-US" sz="2800" dirty="0" smtClean="0">
                <a:solidFill>
                  <a:srgbClr val="FF9900"/>
                </a:solidFill>
                <a:latin typeface="Arial" charset="0"/>
                <a:cs typeface="Arial" charset="0"/>
              </a:rPr>
              <a:t>which </a:t>
            </a:r>
            <a:r>
              <a:rPr lang="en-US" sz="2800" i="1" dirty="0" smtClean="0">
                <a:solidFill>
                  <a:srgbClr val="FF9900"/>
                </a:solidFill>
                <a:latin typeface="Arial" charset="0"/>
                <a:cs typeface="Arial" charset="0"/>
              </a:rPr>
              <a:t>paths</a:t>
            </a:r>
            <a:r>
              <a:rPr lang="en-US" sz="2800" dirty="0" smtClean="0">
                <a:solidFill>
                  <a:srgbClr val="FF9900"/>
                </a:solidFill>
                <a:latin typeface="Arial" charset="0"/>
                <a:cs typeface="Arial" charset="0"/>
              </a:rPr>
              <a:t> failed</a:t>
            </a:r>
          </a:p>
        </p:txBody>
      </p:sp>
      <p:sp>
        <p:nvSpPr>
          <p:cNvPr id="11" name="Rectangle 3"/>
          <p:cNvSpPr txBox="1">
            <a:spLocks noChangeArrowheads="1"/>
          </p:cNvSpPr>
          <p:nvPr/>
        </p:nvSpPr>
        <p:spPr bwMode="auto">
          <a:xfrm>
            <a:off x="566738" y="2057400"/>
            <a:ext cx="83486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Custom splitting ratios for each observed </a:t>
            </a:r>
            <a:r>
              <a:rPr lang="en-US" sz="2800" dirty="0" smtClean="0">
                <a:solidFill>
                  <a:srgbClr val="FF9900"/>
                </a:solidFill>
                <a:latin typeface="Arial" charset="0"/>
                <a:cs typeface="Arial" charset="0"/>
              </a:rPr>
              <a:t>combination of failed paths</a:t>
            </a:r>
          </a:p>
        </p:txBody>
      </p:sp>
      <p:cxnSp>
        <p:nvCxnSpPr>
          <p:cNvPr id="314" name="Straight Connector 313"/>
          <p:cNvCxnSpPr/>
          <p:nvPr/>
        </p:nvCxnSpPr>
        <p:spPr bwMode="auto">
          <a:xfrm flipV="1">
            <a:off x="1568107" y="4905357"/>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5" name="Straight Connector 314"/>
          <p:cNvCxnSpPr/>
          <p:nvPr/>
        </p:nvCxnSpPr>
        <p:spPr bwMode="auto">
          <a:xfrm>
            <a:off x="1568107" y="5660812"/>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9" name="Straight Connector 318"/>
          <p:cNvCxnSpPr/>
          <p:nvPr/>
        </p:nvCxnSpPr>
        <p:spPr bwMode="auto">
          <a:xfrm>
            <a:off x="2743200" y="5638800"/>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0" name="Straight Connector 319"/>
          <p:cNvCxnSpPr/>
          <p:nvPr/>
        </p:nvCxnSpPr>
        <p:spPr bwMode="auto">
          <a:xfrm>
            <a:off x="1600200" y="5638800"/>
            <a:ext cx="1184994" cy="7910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2" name="Straight Connector 321"/>
          <p:cNvCxnSpPr/>
          <p:nvPr/>
        </p:nvCxnSpPr>
        <p:spPr bwMode="auto">
          <a:xfrm>
            <a:off x="2743200" y="4946456"/>
            <a:ext cx="1187107" cy="7143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4" name="Straight Connector 323"/>
          <p:cNvCxnSpPr/>
          <p:nvPr/>
        </p:nvCxnSpPr>
        <p:spPr bwMode="auto">
          <a:xfrm flipV="1">
            <a:off x="2743200" y="5638800"/>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 name="Group 157"/>
          <p:cNvGrpSpPr>
            <a:grpSpLocks/>
          </p:cNvGrpSpPr>
          <p:nvPr/>
        </p:nvGrpSpPr>
        <p:grpSpPr bwMode="auto">
          <a:xfrm>
            <a:off x="1371600" y="5562600"/>
            <a:ext cx="381000" cy="304800"/>
            <a:chOff x="3120" y="2880"/>
            <a:chExt cx="144" cy="96"/>
          </a:xfrm>
        </p:grpSpPr>
        <p:sp>
          <p:nvSpPr>
            <p:cNvPr id="326"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27"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28"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2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3" name="Group 162"/>
            <p:cNvGrpSpPr>
              <a:grpSpLocks/>
            </p:cNvGrpSpPr>
            <p:nvPr/>
          </p:nvGrpSpPr>
          <p:grpSpPr bwMode="auto">
            <a:xfrm>
              <a:off x="3141" y="2886"/>
              <a:ext cx="100" cy="43"/>
              <a:chOff x="6839" y="9479"/>
              <a:chExt cx="253" cy="119"/>
            </a:xfrm>
          </p:grpSpPr>
          <p:grpSp>
            <p:nvGrpSpPr>
              <p:cNvPr id="4" name="Group 163"/>
              <p:cNvGrpSpPr>
                <a:grpSpLocks/>
              </p:cNvGrpSpPr>
              <p:nvPr/>
            </p:nvGrpSpPr>
            <p:grpSpPr bwMode="auto">
              <a:xfrm>
                <a:off x="6839" y="9479"/>
                <a:ext cx="251" cy="116"/>
                <a:chOff x="6839" y="9479"/>
                <a:chExt cx="251" cy="116"/>
              </a:xfrm>
            </p:grpSpPr>
            <p:sp>
              <p:nvSpPr>
                <p:cNvPr id="343"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44"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45"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46"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47"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48"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49"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50"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5" name="Group 172"/>
              <p:cNvGrpSpPr>
                <a:grpSpLocks/>
              </p:cNvGrpSpPr>
              <p:nvPr/>
            </p:nvGrpSpPr>
            <p:grpSpPr bwMode="auto">
              <a:xfrm>
                <a:off x="6842" y="9482"/>
                <a:ext cx="250" cy="116"/>
                <a:chOff x="6842" y="9482"/>
                <a:chExt cx="250" cy="116"/>
              </a:xfrm>
            </p:grpSpPr>
            <p:sp>
              <p:nvSpPr>
                <p:cNvPr id="335"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36"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37"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38"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39"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40"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41"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42"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31"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32"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6" name="Group 157"/>
          <p:cNvGrpSpPr>
            <a:grpSpLocks/>
          </p:cNvGrpSpPr>
          <p:nvPr/>
        </p:nvGrpSpPr>
        <p:grpSpPr bwMode="auto">
          <a:xfrm>
            <a:off x="2590800" y="4800600"/>
            <a:ext cx="381000" cy="304800"/>
            <a:chOff x="3120" y="2880"/>
            <a:chExt cx="144" cy="96"/>
          </a:xfrm>
        </p:grpSpPr>
        <p:sp>
          <p:nvSpPr>
            <p:cNvPr id="352"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53"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54"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55"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7" name="Group 162"/>
            <p:cNvGrpSpPr>
              <a:grpSpLocks/>
            </p:cNvGrpSpPr>
            <p:nvPr/>
          </p:nvGrpSpPr>
          <p:grpSpPr bwMode="auto">
            <a:xfrm>
              <a:off x="3141" y="2886"/>
              <a:ext cx="100" cy="43"/>
              <a:chOff x="6839" y="9479"/>
              <a:chExt cx="253" cy="119"/>
            </a:xfrm>
          </p:grpSpPr>
          <p:grpSp>
            <p:nvGrpSpPr>
              <p:cNvPr id="9" name="Group 163"/>
              <p:cNvGrpSpPr>
                <a:grpSpLocks/>
              </p:cNvGrpSpPr>
              <p:nvPr/>
            </p:nvGrpSpPr>
            <p:grpSpPr bwMode="auto">
              <a:xfrm>
                <a:off x="6839" y="9479"/>
                <a:ext cx="251" cy="116"/>
                <a:chOff x="6839" y="9479"/>
                <a:chExt cx="251" cy="116"/>
              </a:xfrm>
            </p:grpSpPr>
            <p:sp>
              <p:nvSpPr>
                <p:cNvPr id="369"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70"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71"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72"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73"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74"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75"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76"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12" name="Group 172"/>
              <p:cNvGrpSpPr>
                <a:grpSpLocks/>
              </p:cNvGrpSpPr>
              <p:nvPr/>
            </p:nvGrpSpPr>
            <p:grpSpPr bwMode="auto">
              <a:xfrm>
                <a:off x="6842" y="9482"/>
                <a:ext cx="250" cy="116"/>
                <a:chOff x="6842" y="9482"/>
                <a:chExt cx="250" cy="116"/>
              </a:xfrm>
            </p:grpSpPr>
            <p:sp>
              <p:nvSpPr>
                <p:cNvPr id="361"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62"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63"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64"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65"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66"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67"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68"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57"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58"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13" name="Group 157"/>
          <p:cNvGrpSpPr>
            <a:grpSpLocks/>
          </p:cNvGrpSpPr>
          <p:nvPr/>
        </p:nvGrpSpPr>
        <p:grpSpPr bwMode="auto">
          <a:xfrm>
            <a:off x="2590800" y="5562600"/>
            <a:ext cx="381000" cy="304800"/>
            <a:chOff x="3120" y="2880"/>
            <a:chExt cx="144" cy="96"/>
          </a:xfrm>
        </p:grpSpPr>
        <p:sp>
          <p:nvSpPr>
            <p:cNvPr id="378"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79"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80"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81"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14" name="Group 162"/>
            <p:cNvGrpSpPr>
              <a:grpSpLocks/>
            </p:cNvGrpSpPr>
            <p:nvPr/>
          </p:nvGrpSpPr>
          <p:grpSpPr bwMode="auto">
            <a:xfrm>
              <a:off x="3141" y="2886"/>
              <a:ext cx="100" cy="43"/>
              <a:chOff x="6839" y="9479"/>
              <a:chExt cx="253" cy="119"/>
            </a:xfrm>
          </p:grpSpPr>
          <p:grpSp>
            <p:nvGrpSpPr>
              <p:cNvPr id="15" name="Group 163"/>
              <p:cNvGrpSpPr>
                <a:grpSpLocks/>
              </p:cNvGrpSpPr>
              <p:nvPr/>
            </p:nvGrpSpPr>
            <p:grpSpPr bwMode="auto">
              <a:xfrm>
                <a:off x="6839" y="9479"/>
                <a:ext cx="251" cy="116"/>
                <a:chOff x="6839" y="9479"/>
                <a:chExt cx="251" cy="116"/>
              </a:xfrm>
            </p:grpSpPr>
            <p:sp>
              <p:nvSpPr>
                <p:cNvPr id="395"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9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97"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98"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99"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00"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01"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02"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16" name="Group 172"/>
              <p:cNvGrpSpPr>
                <a:grpSpLocks/>
              </p:cNvGrpSpPr>
              <p:nvPr/>
            </p:nvGrpSpPr>
            <p:grpSpPr bwMode="auto">
              <a:xfrm>
                <a:off x="6842" y="9482"/>
                <a:ext cx="250" cy="116"/>
                <a:chOff x="6842" y="9482"/>
                <a:chExt cx="250" cy="116"/>
              </a:xfrm>
            </p:grpSpPr>
            <p:sp>
              <p:nvSpPr>
                <p:cNvPr id="38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8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89"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90"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91"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92"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9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9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83"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84"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17" name="Group 157"/>
          <p:cNvGrpSpPr>
            <a:grpSpLocks/>
          </p:cNvGrpSpPr>
          <p:nvPr/>
        </p:nvGrpSpPr>
        <p:grpSpPr bwMode="auto">
          <a:xfrm>
            <a:off x="2590800" y="6324600"/>
            <a:ext cx="381000" cy="304800"/>
            <a:chOff x="3120" y="2880"/>
            <a:chExt cx="144" cy="96"/>
          </a:xfrm>
        </p:grpSpPr>
        <p:sp>
          <p:nvSpPr>
            <p:cNvPr id="404"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05"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06"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07"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18" name="Group 162"/>
            <p:cNvGrpSpPr>
              <a:grpSpLocks/>
            </p:cNvGrpSpPr>
            <p:nvPr/>
          </p:nvGrpSpPr>
          <p:grpSpPr bwMode="auto">
            <a:xfrm>
              <a:off x="3141" y="2886"/>
              <a:ext cx="100" cy="43"/>
              <a:chOff x="6839" y="9479"/>
              <a:chExt cx="253" cy="119"/>
            </a:xfrm>
          </p:grpSpPr>
          <p:grpSp>
            <p:nvGrpSpPr>
              <p:cNvPr id="19" name="Group 163"/>
              <p:cNvGrpSpPr>
                <a:grpSpLocks/>
              </p:cNvGrpSpPr>
              <p:nvPr/>
            </p:nvGrpSpPr>
            <p:grpSpPr bwMode="auto">
              <a:xfrm>
                <a:off x="6839" y="9479"/>
                <a:ext cx="251" cy="116"/>
                <a:chOff x="6839" y="9479"/>
                <a:chExt cx="251" cy="116"/>
              </a:xfrm>
            </p:grpSpPr>
            <p:sp>
              <p:nvSpPr>
                <p:cNvPr id="42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22"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23"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24"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25"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26"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27"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28"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0" name="Group 172"/>
              <p:cNvGrpSpPr>
                <a:grpSpLocks/>
              </p:cNvGrpSpPr>
              <p:nvPr/>
            </p:nvGrpSpPr>
            <p:grpSpPr bwMode="auto">
              <a:xfrm>
                <a:off x="6842" y="9482"/>
                <a:ext cx="250" cy="116"/>
                <a:chOff x="6842" y="9482"/>
                <a:chExt cx="250" cy="116"/>
              </a:xfrm>
            </p:grpSpPr>
            <p:sp>
              <p:nvSpPr>
                <p:cNvPr id="413"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14"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15"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16"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17"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18"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19"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20"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09"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10"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1" name="Group 157"/>
          <p:cNvGrpSpPr>
            <a:grpSpLocks/>
          </p:cNvGrpSpPr>
          <p:nvPr/>
        </p:nvGrpSpPr>
        <p:grpSpPr bwMode="auto">
          <a:xfrm>
            <a:off x="3733800" y="5562600"/>
            <a:ext cx="381000" cy="304800"/>
            <a:chOff x="3120" y="2880"/>
            <a:chExt cx="144" cy="96"/>
          </a:xfrm>
        </p:grpSpPr>
        <p:sp>
          <p:nvSpPr>
            <p:cNvPr id="43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3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3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3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2" name="Group 162"/>
            <p:cNvGrpSpPr>
              <a:grpSpLocks/>
            </p:cNvGrpSpPr>
            <p:nvPr/>
          </p:nvGrpSpPr>
          <p:grpSpPr bwMode="auto">
            <a:xfrm>
              <a:off x="3141" y="2886"/>
              <a:ext cx="100" cy="43"/>
              <a:chOff x="6839" y="9479"/>
              <a:chExt cx="253" cy="119"/>
            </a:xfrm>
          </p:grpSpPr>
          <p:grpSp>
            <p:nvGrpSpPr>
              <p:cNvPr id="23" name="Group 163"/>
              <p:cNvGrpSpPr>
                <a:grpSpLocks/>
              </p:cNvGrpSpPr>
              <p:nvPr/>
            </p:nvGrpSpPr>
            <p:grpSpPr bwMode="auto">
              <a:xfrm>
                <a:off x="6839" y="9479"/>
                <a:ext cx="251" cy="116"/>
                <a:chOff x="6839" y="9479"/>
                <a:chExt cx="251" cy="116"/>
              </a:xfrm>
            </p:grpSpPr>
            <p:sp>
              <p:nvSpPr>
                <p:cNvPr id="44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4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4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5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5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5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5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5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4" name="Group 172"/>
              <p:cNvGrpSpPr>
                <a:grpSpLocks/>
              </p:cNvGrpSpPr>
              <p:nvPr/>
            </p:nvGrpSpPr>
            <p:grpSpPr bwMode="auto">
              <a:xfrm>
                <a:off x="6842" y="9482"/>
                <a:ext cx="250" cy="116"/>
                <a:chOff x="6842" y="9482"/>
                <a:chExt cx="250" cy="116"/>
              </a:xfrm>
            </p:grpSpPr>
            <p:sp>
              <p:nvSpPr>
                <p:cNvPr id="43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4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4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4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4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4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4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4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3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3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sp>
        <p:nvSpPr>
          <p:cNvPr id="593" name="Freeform 592"/>
          <p:cNvSpPr/>
          <p:nvPr/>
        </p:nvSpPr>
        <p:spPr bwMode="auto">
          <a:xfrm>
            <a:off x="1790241" y="5525877"/>
            <a:ext cx="1850834" cy="69774"/>
          </a:xfrm>
          <a:custGeom>
            <a:avLst/>
            <a:gdLst>
              <a:gd name="connsiteX0" fmla="*/ 0 w 1850834"/>
              <a:gd name="connsiteY0" fmla="*/ 69774 h 69774"/>
              <a:gd name="connsiteX1" fmla="*/ 1057619 w 1850834"/>
              <a:gd name="connsiteY1" fmla="*/ 3672 h 69774"/>
              <a:gd name="connsiteX2" fmla="*/ 1850834 w 1850834"/>
              <a:gd name="connsiteY2" fmla="*/ 47740 h 69774"/>
            </a:gdLst>
            <a:ahLst/>
            <a:cxnLst>
              <a:cxn ang="0">
                <a:pos x="connsiteX0" y="connsiteY0"/>
              </a:cxn>
              <a:cxn ang="0">
                <a:pos x="connsiteX1" y="connsiteY1"/>
              </a:cxn>
              <a:cxn ang="0">
                <a:pos x="connsiteX2" y="connsiteY2"/>
              </a:cxn>
            </a:cxnLst>
            <a:rect l="l" t="t" r="r" b="b"/>
            <a:pathLst>
              <a:path w="1850834" h="69774">
                <a:moveTo>
                  <a:pt x="0" y="69774"/>
                </a:moveTo>
                <a:cubicBezTo>
                  <a:pt x="374573" y="38559"/>
                  <a:pt x="749147" y="7344"/>
                  <a:pt x="1057619" y="3672"/>
                </a:cubicBezTo>
                <a:cubicBezTo>
                  <a:pt x="1366091" y="0"/>
                  <a:pt x="1608462" y="23870"/>
                  <a:pt x="1850834" y="47740"/>
                </a:cubicBezTo>
              </a:path>
            </a:pathLst>
          </a:custGeom>
          <a:noFill/>
          <a:ln w="25400" cap="flat" cmpd="sng" algn="ctr">
            <a:solidFill>
              <a:srgbClr val="659A2A"/>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96" name="Freeform 595"/>
          <p:cNvSpPr/>
          <p:nvPr/>
        </p:nvSpPr>
        <p:spPr bwMode="auto">
          <a:xfrm>
            <a:off x="1613971" y="5904123"/>
            <a:ext cx="2280492" cy="820756"/>
          </a:xfrm>
          <a:custGeom>
            <a:avLst/>
            <a:gdLst>
              <a:gd name="connsiteX0" fmla="*/ 0 w 2280492"/>
              <a:gd name="connsiteY0" fmla="*/ 0 h 820756"/>
              <a:gd name="connsiteX1" fmla="*/ 936434 w 2280492"/>
              <a:gd name="connsiteY1" fmla="*/ 705079 h 820756"/>
              <a:gd name="connsiteX2" fmla="*/ 1553378 w 2280492"/>
              <a:gd name="connsiteY2" fmla="*/ 694063 h 820756"/>
              <a:gd name="connsiteX3" fmla="*/ 2280492 w 2280492"/>
              <a:gd name="connsiteY3" fmla="*/ 33050 h 820756"/>
            </a:gdLst>
            <a:ahLst/>
            <a:cxnLst>
              <a:cxn ang="0">
                <a:pos x="connsiteX0" y="connsiteY0"/>
              </a:cxn>
              <a:cxn ang="0">
                <a:pos x="connsiteX1" y="connsiteY1"/>
              </a:cxn>
              <a:cxn ang="0">
                <a:pos x="connsiteX2" y="connsiteY2"/>
              </a:cxn>
              <a:cxn ang="0">
                <a:pos x="connsiteX3" y="connsiteY3"/>
              </a:cxn>
            </a:cxnLst>
            <a:rect l="l" t="t" r="r" b="b"/>
            <a:pathLst>
              <a:path w="2280492" h="820756">
                <a:moveTo>
                  <a:pt x="0" y="0"/>
                </a:moveTo>
                <a:cubicBezTo>
                  <a:pt x="338769" y="294701"/>
                  <a:pt x="677538" y="589402"/>
                  <a:pt x="936434" y="705079"/>
                </a:cubicBezTo>
                <a:cubicBezTo>
                  <a:pt x="1195330" y="820756"/>
                  <a:pt x="1329368" y="806068"/>
                  <a:pt x="1553378" y="694063"/>
                </a:cubicBezTo>
                <a:cubicBezTo>
                  <a:pt x="1777388" y="582058"/>
                  <a:pt x="2028940" y="307554"/>
                  <a:pt x="2280492" y="33050"/>
                </a:cubicBezTo>
              </a:path>
            </a:pathLst>
          </a:custGeom>
          <a:noFill/>
          <a:ln w="25400"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97" name="Text Box 22"/>
          <p:cNvSpPr txBox="1">
            <a:spLocks noChangeArrowheads="1"/>
          </p:cNvSpPr>
          <p:nvPr/>
        </p:nvSpPr>
        <p:spPr bwMode="auto">
          <a:xfrm>
            <a:off x="1371600" y="48006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latin typeface="Arial" charset="0"/>
                <a:ea typeface="宋体" pitchFamily="2" charset="-122"/>
                <a:cs typeface="Arial" charset="0"/>
              </a:rPr>
              <a:t>0.4</a:t>
            </a:r>
            <a:endParaRPr lang="en-US" altLang="zh-CN" sz="2500" baseline="-25000" dirty="0">
              <a:solidFill>
                <a:srgbClr val="FF9900"/>
              </a:solidFill>
              <a:latin typeface="Arial" charset="0"/>
              <a:ea typeface="宋体" pitchFamily="2" charset="-122"/>
              <a:cs typeface="Arial" charset="0"/>
            </a:endParaRPr>
          </a:p>
        </p:txBody>
      </p:sp>
      <p:sp>
        <p:nvSpPr>
          <p:cNvPr id="598" name="Text Box 22"/>
          <p:cNvSpPr txBox="1">
            <a:spLocks noChangeArrowheads="1"/>
          </p:cNvSpPr>
          <p:nvPr/>
        </p:nvSpPr>
        <p:spPr bwMode="auto">
          <a:xfrm>
            <a:off x="2209800" y="51054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659A2A"/>
                </a:solidFill>
                <a:latin typeface="Arial" charset="0"/>
                <a:ea typeface="宋体" pitchFamily="2" charset="-122"/>
                <a:cs typeface="Arial" charset="0"/>
              </a:rPr>
              <a:t>0.4</a:t>
            </a:r>
            <a:endParaRPr lang="en-US" altLang="zh-CN" sz="2500" baseline="-25000" dirty="0">
              <a:solidFill>
                <a:srgbClr val="659A2A"/>
              </a:solidFill>
              <a:latin typeface="Arial" charset="0"/>
              <a:ea typeface="宋体" pitchFamily="2" charset="-122"/>
              <a:cs typeface="Arial" charset="0"/>
            </a:endParaRPr>
          </a:p>
        </p:txBody>
      </p:sp>
      <p:sp>
        <p:nvSpPr>
          <p:cNvPr id="599" name="Text Box 22"/>
          <p:cNvSpPr txBox="1">
            <a:spLocks noChangeArrowheads="1"/>
          </p:cNvSpPr>
          <p:nvPr/>
        </p:nvSpPr>
        <p:spPr bwMode="auto">
          <a:xfrm>
            <a:off x="1295400" y="60960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latin typeface="Arial" charset="0"/>
                <a:ea typeface="宋体" pitchFamily="2" charset="-122"/>
                <a:cs typeface="Arial" charset="0"/>
              </a:rPr>
              <a:t>0.2</a:t>
            </a:r>
            <a:endParaRPr lang="en-US" altLang="zh-CN" sz="2500" baseline="-25000" dirty="0">
              <a:solidFill>
                <a:srgbClr val="0000FF"/>
              </a:solidFill>
              <a:latin typeface="Arial" charset="0"/>
              <a:ea typeface="宋体" pitchFamily="2" charset="-122"/>
              <a:cs typeface="Arial" charset="0"/>
            </a:endParaRPr>
          </a:p>
        </p:txBody>
      </p:sp>
      <p:graphicFrame>
        <p:nvGraphicFramePr>
          <p:cNvPr id="270" name="Table 269"/>
          <p:cNvGraphicFramePr>
            <a:graphicFrameLocks noGrp="1"/>
          </p:cNvGraphicFramePr>
          <p:nvPr/>
        </p:nvGraphicFramePr>
        <p:xfrm>
          <a:off x="3048000" y="3505200"/>
          <a:ext cx="3048000" cy="1219200"/>
        </p:xfrm>
        <a:graphic>
          <a:graphicData uri="http://schemas.openxmlformats.org/drawingml/2006/table">
            <a:tbl>
              <a:tblPr firstRow="1" bandRow="1">
                <a:tableStyleId>{D7AC3CCA-C797-4891-BE02-D94E43425B78}</a:tableStyleId>
              </a:tblPr>
              <a:tblGrid>
                <a:gridCol w="1306285"/>
                <a:gridCol w="1741715"/>
              </a:tblGrid>
              <a:tr h="304800">
                <a:tc>
                  <a:txBody>
                    <a:bodyPr/>
                    <a:lstStyle/>
                    <a:p>
                      <a:r>
                        <a:rPr lang="en-US" sz="1400" dirty="0" smtClean="0"/>
                        <a:t>Failure</a:t>
                      </a:r>
                      <a:endParaRPr lang="en-US" sz="1400" dirty="0"/>
                    </a:p>
                  </a:txBody>
                  <a:tcPr/>
                </a:tc>
                <a:tc>
                  <a:txBody>
                    <a:bodyPr/>
                    <a:lstStyle/>
                    <a:p>
                      <a:r>
                        <a:rPr lang="en-US" sz="1400" dirty="0" smtClean="0"/>
                        <a:t>Splitting Ratios</a:t>
                      </a:r>
                      <a:endParaRPr lang="en-US" sz="1400" dirty="0"/>
                    </a:p>
                  </a:txBody>
                  <a:tcPr/>
                </a:tc>
              </a:tr>
              <a:tr h="304800">
                <a:tc>
                  <a:txBody>
                    <a:bodyPr/>
                    <a:lstStyle/>
                    <a:p>
                      <a:r>
                        <a:rPr lang="en-US" sz="1400" dirty="0" smtClean="0"/>
                        <a:t>-</a:t>
                      </a:r>
                      <a:endParaRPr lang="en-US" sz="1400" dirty="0"/>
                    </a:p>
                  </a:txBody>
                  <a:tcPr/>
                </a:tc>
                <a:tc>
                  <a:txBody>
                    <a:bodyPr/>
                    <a:lstStyle/>
                    <a:p>
                      <a:r>
                        <a:rPr lang="en-US" sz="1400" dirty="0" smtClean="0"/>
                        <a:t>0.4, 0.4, 0.2</a:t>
                      </a:r>
                      <a:endParaRPr lang="en-US" sz="1400" dirty="0"/>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p2</a:t>
                      </a:r>
                    </a:p>
                  </a:txBody>
                  <a:tcPr/>
                </a:tc>
                <a:tc>
                  <a:txBody>
                    <a:bodyPr/>
                    <a:lstStyle/>
                    <a:p>
                      <a:r>
                        <a:rPr lang="en-US" sz="1400" dirty="0" smtClean="0"/>
                        <a:t>0.6, 0, 0.4</a:t>
                      </a:r>
                      <a:endParaRPr lang="en-US" sz="1400" dirty="0"/>
                    </a:p>
                  </a:txBody>
                  <a:tcPr/>
                </a:tc>
              </a:tr>
              <a:tr h="152400">
                <a:tc>
                  <a:txBody>
                    <a:bodyPr/>
                    <a:lstStyle/>
                    <a:p>
                      <a:r>
                        <a:rPr lang="en-US" sz="1400" dirty="0" smtClean="0"/>
                        <a:t>…</a:t>
                      </a:r>
                      <a:endParaRPr lang="en-US" sz="1400" dirty="0"/>
                    </a:p>
                  </a:txBody>
                  <a:tcPr/>
                </a:tc>
                <a:tc>
                  <a:txBody>
                    <a:bodyPr/>
                    <a:lstStyle/>
                    <a:p>
                      <a:r>
                        <a:rPr lang="en-US" sz="1400" dirty="0" smtClean="0"/>
                        <a:t>…</a:t>
                      </a:r>
                      <a:endParaRPr lang="en-US" sz="1400" dirty="0"/>
                    </a:p>
                  </a:txBody>
                  <a:tcPr/>
                </a:tc>
              </a:tr>
            </a:tbl>
          </a:graphicData>
        </a:graphic>
      </p:graphicFrame>
      <p:sp>
        <p:nvSpPr>
          <p:cNvPr id="271" name="Text Box 22"/>
          <p:cNvSpPr txBox="1">
            <a:spLocks noChangeArrowheads="1"/>
          </p:cNvSpPr>
          <p:nvPr/>
        </p:nvSpPr>
        <p:spPr bwMode="auto">
          <a:xfrm>
            <a:off x="685800" y="3429000"/>
            <a:ext cx="2209799" cy="477050"/>
          </a:xfrm>
          <a:prstGeom prst="rect">
            <a:avLst/>
          </a:prstGeom>
          <a:noFill/>
          <a:ln w="9525">
            <a:noFill/>
            <a:miter lim="800000"/>
            <a:headEnd/>
            <a:tailEnd/>
          </a:ln>
        </p:spPr>
        <p:txBody>
          <a:bodyPr wrap="square" lIns="91435" tIns="45718" rIns="91435" bIns="45718">
            <a:spAutoFit/>
          </a:bodyPr>
          <a:lstStyle/>
          <a:p>
            <a:pPr eaLnBrk="1" hangingPunct="1"/>
            <a:r>
              <a:rPr lang="en-US" altLang="zh-CN" sz="2500" dirty="0" smtClean="0">
                <a:latin typeface="Arial" charset="0"/>
                <a:ea typeface="宋体" pitchFamily="2" charset="-122"/>
                <a:cs typeface="Arial" charset="0"/>
              </a:rPr>
              <a:t>configuration:</a:t>
            </a:r>
            <a:endParaRPr lang="en-US" altLang="zh-CN" sz="2500" dirty="0">
              <a:latin typeface="Arial" charset="0"/>
              <a:ea typeface="宋体" pitchFamily="2" charset="-122"/>
              <a:cs typeface="Arial" charset="0"/>
            </a:endParaRPr>
          </a:p>
        </p:txBody>
      </p:sp>
      <p:cxnSp>
        <p:nvCxnSpPr>
          <p:cNvPr id="273" name="Straight Connector 272"/>
          <p:cNvCxnSpPr/>
          <p:nvPr/>
        </p:nvCxnSpPr>
        <p:spPr bwMode="auto">
          <a:xfrm flipV="1">
            <a:off x="5073307" y="4962278"/>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5073307" y="5717733"/>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6248400" y="5695721"/>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6" name="Straight Connector 275"/>
          <p:cNvCxnSpPr/>
          <p:nvPr/>
        </p:nvCxnSpPr>
        <p:spPr bwMode="auto">
          <a:xfrm>
            <a:off x="5105400" y="5695721"/>
            <a:ext cx="1184994" cy="7910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a:off x="6248400" y="5003377"/>
            <a:ext cx="1187107" cy="7143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8" name="Straight Connector 277"/>
          <p:cNvCxnSpPr/>
          <p:nvPr/>
        </p:nvCxnSpPr>
        <p:spPr bwMode="auto">
          <a:xfrm flipV="1">
            <a:off x="6248400" y="5695721"/>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5" name="Group 157"/>
          <p:cNvGrpSpPr>
            <a:grpSpLocks/>
          </p:cNvGrpSpPr>
          <p:nvPr/>
        </p:nvGrpSpPr>
        <p:grpSpPr bwMode="auto">
          <a:xfrm>
            <a:off x="4876800" y="5619521"/>
            <a:ext cx="381000" cy="304800"/>
            <a:chOff x="3120" y="2880"/>
            <a:chExt cx="144" cy="96"/>
          </a:xfrm>
        </p:grpSpPr>
        <p:sp>
          <p:nvSpPr>
            <p:cNvPr id="28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28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28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28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6" name="Group 162"/>
            <p:cNvGrpSpPr>
              <a:grpSpLocks/>
            </p:cNvGrpSpPr>
            <p:nvPr/>
          </p:nvGrpSpPr>
          <p:grpSpPr bwMode="auto">
            <a:xfrm>
              <a:off x="3141" y="2886"/>
              <a:ext cx="100" cy="43"/>
              <a:chOff x="6839" y="9479"/>
              <a:chExt cx="253" cy="119"/>
            </a:xfrm>
          </p:grpSpPr>
          <p:grpSp>
            <p:nvGrpSpPr>
              <p:cNvPr id="27" name="Group 163"/>
              <p:cNvGrpSpPr>
                <a:grpSpLocks/>
              </p:cNvGrpSpPr>
              <p:nvPr/>
            </p:nvGrpSpPr>
            <p:grpSpPr bwMode="auto">
              <a:xfrm>
                <a:off x="6839" y="9479"/>
                <a:ext cx="251" cy="116"/>
                <a:chOff x="6839" y="9479"/>
                <a:chExt cx="251" cy="116"/>
              </a:xfrm>
            </p:grpSpPr>
            <p:sp>
              <p:nvSpPr>
                <p:cNvPr id="29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9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9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0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0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0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0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0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8" name="Group 172"/>
              <p:cNvGrpSpPr>
                <a:grpSpLocks/>
              </p:cNvGrpSpPr>
              <p:nvPr/>
            </p:nvGrpSpPr>
            <p:grpSpPr bwMode="auto">
              <a:xfrm>
                <a:off x="6842" y="9482"/>
                <a:ext cx="250" cy="116"/>
                <a:chOff x="6842" y="9482"/>
                <a:chExt cx="250" cy="116"/>
              </a:xfrm>
            </p:grpSpPr>
            <p:sp>
              <p:nvSpPr>
                <p:cNvPr id="28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9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9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9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9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9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9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29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28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28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9" name="Group 157"/>
          <p:cNvGrpSpPr>
            <a:grpSpLocks/>
          </p:cNvGrpSpPr>
          <p:nvPr/>
        </p:nvGrpSpPr>
        <p:grpSpPr bwMode="auto">
          <a:xfrm>
            <a:off x="6096000" y="4857521"/>
            <a:ext cx="381000" cy="304800"/>
            <a:chOff x="3120" y="2880"/>
            <a:chExt cx="144" cy="96"/>
          </a:xfrm>
        </p:grpSpPr>
        <p:sp>
          <p:nvSpPr>
            <p:cNvPr id="306"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07"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08"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0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30" name="Group 162"/>
            <p:cNvGrpSpPr>
              <a:grpSpLocks/>
            </p:cNvGrpSpPr>
            <p:nvPr/>
          </p:nvGrpSpPr>
          <p:grpSpPr bwMode="auto">
            <a:xfrm>
              <a:off x="3141" y="2886"/>
              <a:ext cx="100" cy="43"/>
              <a:chOff x="6839" y="9479"/>
              <a:chExt cx="253" cy="119"/>
            </a:xfrm>
          </p:grpSpPr>
          <p:grpSp>
            <p:nvGrpSpPr>
              <p:cNvPr id="31" name="Group 163"/>
              <p:cNvGrpSpPr>
                <a:grpSpLocks/>
              </p:cNvGrpSpPr>
              <p:nvPr/>
            </p:nvGrpSpPr>
            <p:grpSpPr bwMode="auto">
              <a:xfrm>
                <a:off x="6839" y="9479"/>
                <a:ext cx="251" cy="116"/>
                <a:chOff x="6839" y="9479"/>
                <a:chExt cx="251" cy="116"/>
              </a:xfrm>
            </p:grpSpPr>
            <p:sp>
              <p:nvSpPr>
                <p:cNvPr id="35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5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5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6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77"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8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85"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86"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56" name="Group 172"/>
              <p:cNvGrpSpPr>
                <a:grpSpLocks/>
              </p:cNvGrpSpPr>
              <p:nvPr/>
            </p:nvGrpSpPr>
            <p:grpSpPr bwMode="auto">
              <a:xfrm>
                <a:off x="6842" y="9482"/>
                <a:ext cx="250" cy="116"/>
                <a:chOff x="6842" y="9482"/>
                <a:chExt cx="250" cy="116"/>
              </a:xfrm>
            </p:grpSpPr>
            <p:sp>
              <p:nvSpPr>
                <p:cNvPr id="31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1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2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23"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25"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30"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3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3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11"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12"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57" name="Group 157"/>
          <p:cNvGrpSpPr>
            <a:grpSpLocks/>
          </p:cNvGrpSpPr>
          <p:nvPr/>
        </p:nvGrpSpPr>
        <p:grpSpPr bwMode="auto">
          <a:xfrm>
            <a:off x="6096000" y="5619521"/>
            <a:ext cx="381000" cy="304800"/>
            <a:chOff x="3120" y="2880"/>
            <a:chExt cx="144" cy="96"/>
          </a:xfrm>
        </p:grpSpPr>
        <p:sp>
          <p:nvSpPr>
            <p:cNvPr id="408"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1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1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2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58" name="Group 162"/>
            <p:cNvGrpSpPr>
              <a:grpSpLocks/>
            </p:cNvGrpSpPr>
            <p:nvPr/>
          </p:nvGrpSpPr>
          <p:grpSpPr bwMode="auto">
            <a:xfrm>
              <a:off x="3141" y="2886"/>
              <a:ext cx="100" cy="43"/>
              <a:chOff x="6839" y="9479"/>
              <a:chExt cx="253" cy="119"/>
            </a:xfrm>
          </p:grpSpPr>
          <p:grpSp>
            <p:nvGrpSpPr>
              <p:cNvPr id="259" name="Group 163"/>
              <p:cNvGrpSpPr>
                <a:grpSpLocks/>
              </p:cNvGrpSpPr>
              <p:nvPr/>
            </p:nvGrpSpPr>
            <p:grpSpPr bwMode="auto">
              <a:xfrm>
                <a:off x="6839" y="9479"/>
                <a:ext cx="251" cy="116"/>
                <a:chOff x="6839" y="9479"/>
                <a:chExt cx="251" cy="116"/>
              </a:xfrm>
            </p:grpSpPr>
            <p:sp>
              <p:nvSpPr>
                <p:cNvPr id="465"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6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67"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68"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69"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70"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71"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72"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60" name="Group 172"/>
              <p:cNvGrpSpPr>
                <a:grpSpLocks/>
              </p:cNvGrpSpPr>
              <p:nvPr/>
            </p:nvGrpSpPr>
            <p:grpSpPr bwMode="auto">
              <a:xfrm>
                <a:off x="6842" y="9482"/>
                <a:ext cx="250" cy="116"/>
                <a:chOff x="6842" y="9482"/>
                <a:chExt cx="250" cy="116"/>
              </a:xfrm>
            </p:grpSpPr>
            <p:sp>
              <p:nvSpPr>
                <p:cNvPr id="45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5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59"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60"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61"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62"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6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6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37"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38"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61" name="Group 157"/>
          <p:cNvGrpSpPr>
            <a:grpSpLocks/>
          </p:cNvGrpSpPr>
          <p:nvPr/>
        </p:nvGrpSpPr>
        <p:grpSpPr bwMode="auto">
          <a:xfrm>
            <a:off x="6096000" y="6381521"/>
            <a:ext cx="381000" cy="304800"/>
            <a:chOff x="3120" y="2880"/>
            <a:chExt cx="144" cy="96"/>
          </a:xfrm>
        </p:grpSpPr>
        <p:sp>
          <p:nvSpPr>
            <p:cNvPr id="474"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75"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76"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77"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62" name="Group 162"/>
            <p:cNvGrpSpPr>
              <a:grpSpLocks/>
            </p:cNvGrpSpPr>
            <p:nvPr/>
          </p:nvGrpSpPr>
          <p:grpSpPr bwMode="auto">
            <a:xfrm>
              <a:off x="3141" y="2886"/>
              <a:ext cx="100" cy="43"/>
              <a:chOff x="6839" y="9479"/>
              <a:chExt cx="253" cy="119"/>
            </a:xfrm>
          </p:grpSpPr>
          <p:grpSp>
            <p:nvGrpSpPr>
              <p:cNvPr id="263" name="Group 163"/>
              <p:cNvGrpSpPr>
                <a:grpSpLocks/>
              </p:cNvGrpSpPr>
              <p:nvPr/>
            </p:nvGrpSpPr>
            <p:grpSpPr bwMode="auto">
              <a:xfrm>
                <a:off x="6839" y="9479"/>
                <a:ext cx="251" cy="116"/>
                <a:chOff x="6839" y="9479"/>
                <a:chExt cx="251" cy="116"/>
              </a:xfrm>
            </p:grpSpPr>
            <p:sp>
              <p:nvSpPr>
                <p:cNvPr id="49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92"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93"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94"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95"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96"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97"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98"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64" name="Group 172"/>
              <p:cNvGrpSpPr>
                <a:grpSpLocks/>
              </p:cNvGrpSpPr>
              <p:nvPr/>
            </p:nvGrpSpPr>
            <p:grpSpPr bwMode="auto">
              <a:xfrm>
                <a:off x="6842" y="9482"/>
                <a:ext cx="250" cy="116"/>
                <a:chOff x="6842" y="9482"/>
                <a:chExt cx="250" cy="116"/>
              </a:xfrm>
            </p:grpSpPr>
            <p:sp>
              <p:nvSpPr>
                <p:cNvPr id="483"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84"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85"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86"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87"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88"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89"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90"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79"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80"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65" name="Group 157"/>
          <p:cNvGrpSpPr>
            <a:grpSpLocks/>
          </p:cNvGrpSpPr>
          <p:nvPr/>
        </p:nvGrpSpPr>
        <p:grpSpPr bwMode="auto">
          <a:xfrm>
            <a:off x="7239000" y="5619521"/>
            <a:ext cx="381000" cy="304800"/>
            <a:chOff x="3120" y="2880"/>
            <a:chExt cx="144" cy="96"/>
          </a:xfrm>
        </p:grpSpPr>
        <p:sp>
          <p:nvSpPr>
            <p:cNvPr id="50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50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50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50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66" name="Group 162"/>
            <p:cNvGrpSpPr>
              <a:grpSpLocks/>
            </p:cNvGrpSpPr>
            <p:nvPr/>
          </p:nvGrpSpPr>
          <p:grpSpPr bwMode="auto">
            <a:xfrm>
              <a:off x="3141" y="2886"/>
              <a:ext cx="100" cy="43"/>
              <a:chOff x="6839" y="9479"/>
              <a:chExt cx="253" cy="119"/>
            </a:xfrm>
          </p:grpSpPr>
          <p:grpSp>
            <p:nvGrpSpPr>
              <p:cNvPr id="267" name="Group 163"/>
              <p:cNvGrpSpPr>
                <a:grpSpLocks/>
              </p:cNvGrpSpPr>
              <p:nvPr/>
            </p:nvGrpSpPr>
            <p:grpSpPr bwMode="auto">
              <a:xfrm>
                <a:off x="6839" y="9479"/>
                <a:ext cx="251" cy="116"/>
                <a:chOff x="6839" y="9479"/>
                <a:chExt cx="251" cy="116"/>
              </a:xfrm>
            </p:grpSpPr>
            <p:sp>
              <p:nvSpPr>
                <p:cNvPr id="51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51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51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52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52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52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52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52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68" name="Group 172"/>
              <p:cNvGrpSpPr>
                <a:grpSpLocks/>
              </p:cNvGrpSpPr>
              <p:nvPr/>
            </p:nvGrpSpPr>
            <p:grpSpPr bwMode="auto">
              <a:xfrm>
                <a:off x="6842" y="9482"/>
                <a:ext cx="250" cy="116"/>
                <a:chOff x="6842" y="9482"/>
                <a:chExt cx="250" cy="116"/>
              </a:xfrm>
            </p:grpSpPr>
            <p:sp>
              <p:nvSpPr>
                <p:cNvPr id="50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51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51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51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51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51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51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51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50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50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sp>
        <p:nvSpPr>
          <p:cNvPr id="527" name="Freeform 526"/>
          <p:cNvSpPr/>
          <p:nvPr/>
        </p:nvSpPr>
        <p:spPr bwMode="auto">
          <a:xfrm>
            <a:off x="5119171" y="5961044"/>
            <a:ext cx="2280492" cy="820756"/>
          </a:xfrm>
          <a:custGeom>
            <a:avLst/>
            <a:gdLst>
              <a:gd name="connsiteX0" fmla="*/ 0 w 2280492"/>
              <a:gd name="connsiteY0" fmla="*/ 0 h 820756"/>
              <a:gd name="connsiteX1" fmla="*/ 936434 w 2280492"/>
              <a:gd name="connsiteY1" fmla="*/ 705079 h 820756"/>
              <a:gd name="connsiteX2" fmla="*/ 1553378 w 2280492"/>
              <a:gd name="connsiteY2" fmla="*/ 694063 h 820756"/>
              <a:gd name="connsiteX3" fmla="*/ 2280492 w 2280492"/>
              <a:gd name="connsiteY3" fmla="*/ 33050 h 820756"/>
            </a:gdLst>
            <a:ahLst/>
            <a:cxnLst>
              <a:cxn ang="0">
                <a:pos x="connsiteX0" y="connsiteY0"/>
              </a:cxn>
              <a:cxn ang="0">
                <a:pos x="connsiteX1" y="connsiteY1"/>
              </a:cxn>
              <a:cxn ang="0">
                <a:pos x="connsiteX2" y="connsiteY2"/>
              </a:cxn>
              <a:cxn ang="0">
                <a:pos x="connsiteX3" y="connsiteY3"/>
              </a:cxn>
            </a:cxnLst>
            <a:rect l="l" t="t" r="r" b="b"/>
            <a:pathLst>
              <a:path w="2280492" h="820756">
                <a:moveTo>
                  <a:pt x="0" y="0"/>
                </a:moveTo>
                <a:cubicBezTo>
                  <a:pt x="338769" y="294701"/>
                  <a:pt x="677538" y="589402"/>
                  <a:pt x="936434" y="705079"/>
                </a:cubicBezTo>
                <a:cubicBezTo>
                  <a:pt x="1195330" y="820756"/>
                  <a:pt x="1329368" y="806068"/>
                  <a:pt x="1553378" y="694063"/>
                </a:cubicBezTo>
                <a:cubicBezTo>
                  <a:pt x="1777388" y="582058"/>
                  <a:pt x="2028940" y="307554"/>
                  <a:pt x="2280492" y="33050"/>
                </a:cubicBezTo>
              </a:path>
            </a:pathLst>
          </a:custGeom>
          <a:noFill/>
          <a:ln w="25400"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28" name="Text Box 22"/>
          <p:cNvSpPr txBox="1">
            <a:spLocks noChangeArrowheads="1"/>
          </p:cNvSpPr>
          <p:nvPr/>
        </p:nvSpPr>
        <p:spPr bwMode="auto">
          <a:xfrm>
            <a:off x="4876800" y="4857521"/>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latin typeface="Arial" charset="0"/>
                <a:ea typeface="宋体" pitchFamily="2" charset="-122"/>
                <a:cs typeface="Arial" charset="0"/>
              </a:rPr>
              <a:t>0.6</a:t>
            </a:r>
            <a:endParaRPr lang="en-US" altLang="zh-CN" sz="2500" baseline="-25000" dirty="0">
              <a:solidFill>
                <a:srgbClr val="FF9900"/>
              </a:solidFill>
              <a:latin typeface="Arial" charset="0"/>
              <a:ea typeface="宋体" pitchFamily="2" charset="-122"/>
              <a:cs typeface="Arial" charset="0"/>
            </a:endParaRPr>
          </a:p>
        </p:txBody>
      </p:sp>
      <p:sp>
        <p:nvSpPr>
          <p:cNvPr id="530" name="Text Box 22"/>
          <p:cNvSpPr txBox="1">
            <a:spLocks noChangeArrowheads="1"/>
          </p:cNvSpPr>
          <p:nvPr/>
        </p:nvSpPr>
        <p:spPr bwMode="auto">
          <a:xfrm>
            <a:off x="4800600" y="6152921"/>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latin typeface="Arial" charset="0"/>
                <a:ea typeface="宋体" pitchFamily="2" charset="-122"/>
                <a:cs typeface="Arial" charset="0"/>
              </a:rPr>
              <a:t>0.4</a:t>
            </a:r>
            <a:endParaRPr lang="en-US" altLang="zh-CN" sz="2500" baseline="-25000" dirty="0">
              <a:solidFill>
                <a:srgbClr val="0000FF"/>
              </a:solidFill>
              <a:latin typeface="Arial" charset="0"/>
              <a:ea typeface="宋体" pitchFamily="2" charset="-122"/>
              <a:cs typeface="Arial" charset="0"/>
            </a:endParaRPr>
          </a:p>
        </p:txBody>
      </p:sp>
      <p:pic>
        <p:nvPicPr>
          <p:cNvPr id="531" name="Picture 2" descr="C:\Users\Martin\AppData\Local\Microsoft\Windows\Temporary Internet Files\Content.IE5\PYQD3J7I\MCj04325370000[1].png"/>
          <p:cNvPicPr>
            <a:picLocks noChangeAspect="1" noChangeArrowheads="1"/>
          </p:cNvPicPr>
          <p:nvPr/>
        </p:nvPicPr>
        <p:blipFill>
          <a:blip r:embed="rId3" cstate="print"/>
          <a:srcRect/>
          <a:stretch>
            <a:fillRect/>
          </a:stretch>
        </p:blipFill>
        <p:spPr bwMode="auto">
          <a:xfrm>
            <a:off x="6477000" y="5334000"/>
            <a:ext cx="685800" cy="685800"/>
          </a:xfrm>
          <a:prstGeom prst="rect">
            <a:avLst/>
          </a:prstGeom>
          <a:noFill/>
        </p:spPr>
      </p:pic>
      <p:sp>
        <p:nvSpPr>
          <p:cNvPr id="536" name="Text Box 22"/>
          <p:cNvSpPr txBox="1">
            <a:spLocks noChangeArrowheads="1"/>
          </p:cNvSpPr>
          <p:nvPr/>
        </p:nvSpPr>
        <p:spPr bwMode="auto">
          <a:xfrm>
            <a:off x="3429000" y="4648200"/>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ea typeface="宋体" pitchFamily="2" charset="-122"/>
                <a:cs typeface="Arial" charset="0"/>
              </a:rPr>
              <a:t>p</a:t>
            </a:r>
            <a:r>
              <a:rPr lang="en-US" altLang="zh-CN" sz="2500" baseline="-25000" dirty="0" smtClean="0">
                <a:solidFill>
                  <a:srgbClr val="FF9900"/>
                </a:solidFill>
                <a:ea typeface="宋体" pitchFamily="2" charset="-122"/>
                <a:cs typeface="Arial" charset="0"/>
              </a:rPr>
              <a:t>1</a:t>
            </a:r>
            <a:endParaRPr lang="en-US" altLang="zh-CN" sz="2500" baseline="-25000" dirty="0">
              <a:solidFill>
                <a:srgbClr val="FF9900"/>
              </a:solidFill>
              <a:ea typeface="宋体" pitchFamily="2" charset="-122"/>
              <a:cs typeface="Arial" charset="0"/>
            </a:endParaRPr>
          </a:p>
        </p:txBody>
      </p:sp>
      <p:sp>
        <p:nvSpPr>
          <p:cNvPr id="537" name="Freeform 536"/>
          <p:cNvSpPr/>
          <p:nvPr/>
        </p:nvSpPr>
        <p:spPr bwMode="auto">
          <a:xfrm>
            <a:off x="1531345" y="4743680"/>
            <a:ext cx="2335575" cy="796886"/>
          </a:xfrm>
          <a:custGeom>
            <a:avLst/>
            <a:gdLst>
              <a:gd name="connsiteX0" fmla="*/ 0 w 2335575"/>
              <a:gd name="connsiteY0" fmla="*/ 796886 h 796886"/>
              <a:gd name="connsiteX1" fmla="*/ 705079 w 2335575"/>
              <a:gd name="connsiteY1" fmla="*/ 135874 h 796886"/>
              <a:gd name="connsiteX2" fmla="*/ 1211855 w 2335575"/>
              <a:gd name="connsiteY2" fmla="*/ 14689 h 796886"/>
              <a:gd name="connsiteX3" fmla="*/ 1784732 w 2335575"/>
              <a:gd name="connsiteY3" fmla="*/ 224009 h 796886"/>
              <a:gd name="connsiteX4" fmla="*/ 2335575 w 2335575"/>
              <a:gd name="connsiteY4" fmla="*/ 708751 h 7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75" h="796886">
                <a:moveTo>
                  <a:pt x="0" y="796886"/>
                </a:moveTo>
                <a:cubicBezTo>
                  <a:pt x="251551" y="531563"/>
                  <a:pt x="503103" y="266240"/>
                  <a:pt x="705079" y="135874"/>
                </a:cubicBezTo>
                <a:cubicBezTo>
                  <a:pt x="907055" y="5508"/>
                  <a:pt x="1031913" y="0"/>
                  <a:pt x="1211855" y="14689"/>
                </a:cubicBezTo>
                <a:cubicBezTo>
                  <a:pt x="1391797" y="29378"/>
                  <a:pt x="1597445" y="108332"/>
                  <a:pt x="1784732" y="224009"/>
                </a:cubicBezTo>
                <a:cubicBezTo>
                  <a:pt x="1972019" y="339686"/>
                  <a:pt x="2153797" y="524218"/>
                  <a:pt x="2335575" y="708751"/>
                </a:cubicBezTo>
              </a:path>
            </a:pathLst>
          </a:custGeom>
          <a:noFill/>
          <a:ln w="2540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38" name="Freeform 537"/>
          <p:cNvSpPr/>
          <p:nvPr/>
        </p:nvSpPr>
        <p:spPr bwMode="auto">
          <a:xfrm>
            <a:off x="5029200" y="4800600"/>
            <a:ext cx="2335575" cy="796886"/>
          </a:xfrm>
          <a:custGeom>
            <a:avLst/>
            <a:gdLst>
              <a:gd name="connsiteX0" fmla="*/ 0 w 2335575"/>
              <a:gd name="connsiteY0" fmla="*/ 796886 h 796886"/>
              <a:gd name="connsiteX1" fmla="*/ 705079 w 2335575"/>
              <a:gd name="connsiteY1" fmla="*/ 135874 h 796886"/>
              <a:gd name="connsiteX2" fmla="*/ 1211855 w 2335575"/>
              <a:gd name="connsiteY2" fmla="*/ 14689 h 796886"/>
              <a:gd name="connsiteX3" fmla="*/ 1784732 w 2335575"/>
              <a:gd name="connsiteY3" fmla="*/ 224009 h 796886"/>
              <a:gd name="connsiteX4" fmla="*/ 2335575 w 2335575"/>
              <a:gd name="connsiteY4" fmla="*/ 708751 h 7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75" h="796886">
                <a:moveTo>
                  <a:pt x="0" y="796886"/>
                </a:moveTo>
                <a:cubicBezTo>
                  <a:pt x="251551" y="531563"/>
                  <a:pt x="503103" y="266240"/>
                  <a:pt x="705079" y="135874"/>
                </a:cubicBezTo>
                <a:cubicBezTo>
                  <a:pt x="907055" y="5508"/>
                  <a:pt x="1031913" y="0"/>
                  <a:pt x="1211855" y="14689"/>
                </a:cubicBezTo>
                <a:cubicBezTo>
                  <a:pt x="1391797" y="29378"/>
                  <a:pt x="1597445" y="108332"/>
                  <a:pt x="1784732" y="224009"/>
                </a:cubicBezTo>
                <a:cubicBezTo>
                  <a:pt x="1972019" y="339686"/>
                  <a:pt x="2153797" y="524218"/>
                  <a:pt x="2335575" y="708751"/>
                </a:cubicBezTo>
              </a:path>
            </a:pathLst>
          </a:custGeom>
          <a:noFill/>
          <a:ln w="2540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39" name="Text Box 22"/>
          <p:cNvSpPr txBox="1">
            <a:spLocks noChangeArrowheads="1"/>
          </p:cNvSpPr>
          <p:nvPr/>
        </p:nvSpPr>
        <p:spPr bwMode="auto">
          <a:xfrm>
            <a:off x="2895600" y="5105400"/>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659A2A"/>
                </a:solidFill>
                <a:ea typeface="宋体" pitchFamily="2" charset="-122"/>
                <a:cs typeface="Arial" charset="0"/>
              </a:rPr>
              <a:t>p</a:t>
            </a:r>
            <a:r>
              <a:rPr lang="en-US" altLang="zh-CN" sz="2500" baseline="-25000" dirty="0" smtClean="0">
                <a:solidFill>
                  <a:srgbClr val="659A2A"/>
                </a:solidFill>
                <a:ea typeface="宋体" pitchFamily="2" charset="-122"/>
                <a:cs typeface="Arial" charset="0"/>
              </a:rPr>
              <a:t>2</a:t>
            </a:r>
            <a:endParaRPr lang="en-US" altLang="zh-CN" sz="2500" baseline="-25000" dirty="0">
              <a:solidFill>
                <a:srgbClr val="659A2A"/>
              </a:solidFill>
              <a:ea typeface="宋体" pitchFamily="2" charset="-122"/>
              <a:cs typeface="Arial" charset="0"/>
            </a:endParaRPr>
          </a:p>
        </p:txBody>
      </p:sp>
      <p:sp>
        <p:nvSpPr>
          <p:cNvPr id="540" name="Text Box 22"/>
          <p:cNvSpPr txBox="1">
            <a:spLocks noChangeArrowheads="1"/>
          </p:cNvSpPr>
          <p:nvPr/>
        </p:nvSpPr>
        <p:spPr bwMode="auto">
          <a:xfrm>
            <a:off x="3200400" y="5867400"/>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ea typeface="宋体" pitchFamily="2" charset="-122"/>
                <a:cs typeface="Arial" charset="0"/>
              </a:rPr>
              <a:t>p</a:t>
            </a:r>
            <a:r>
              <a:rPr lang="en-US" altLang="zh-CN" sz="2500" baseline="-25000" dirty="0" smtClean="0">
                <a:solidFill>
                  <a:srgbClr val="0000FF"/>
                </a:solidFill>
                <a:ea typeface="宋体" pitchFamily="2" charset="-122"/>
                <a:cs typeface="Arial" charset="0"/>
              </a:rPr>
              <a:t>3</a:t>
            </a:r>
            <a:endParaRPr lang="en-US" altLang="zh-CN" sz="2500" baseline="-25000" dirty="0">
              <a:solidFill>
                <a:srgbClr val="0000FF"/>
              </a:solidFill>
              <a:ea typeface="宋体" pitchFamily="2" charset="-122"/>
              <a:cs typeface="Arial" charset="0"/>
            </a:endParaRPr>
          </a:p>
        </p:txBody>
      </p:sp>
      <p:sp>
        <p:nvSpPr>
          <p:cNvPr id="305" name="Rectangle 3"/>
          <p:cNvSpPr txBox="1">
            <a:spLocks noChangeArrowheads="1"/>
          </p:cNvSpPr>
          <p:nvPr/>
        </p:nvSpPr>
        <p:spPr bwMode="auto">
          <a:xfrm>
            <a:off x="566738" y="2895600"/>
            <a:ext cx="8348662"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NP-hard unless paths are fixed</a:t>
            </a:r>
            <a:endParaRPr lang="en-US" sz="2800" kern="0" dirty="0" smtClean="0">
              <a:latin typeface="Arial" charset="0"/>
              <a:cs typeface="Arial" charset="0"/>
            </a:endParaRPr>
          </a:p>
        </p:txBody>
      </p:sp>
      <p:sp>
        <p:nvSpPr>
          <p:cNvPr id="310" name="Right Brace 309"/>
          <p:cNvSpPr/>
          <p:nvPr/>
        </p:nvSpPr>
        <p:spPr bwMode="auto">
          <a:xfrm>
            <a:off x="6248400" y="3505200"/>
            <a:ext cx="228600" cy="1219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313" name="Text Box 22"/>
          <p:cNvSpPr txBox="1">
            <a:spLocks noChangeArrowheads="1"/>
          </p:cNvSpPr>
          <p:nvPr/>
        </p:nvSpPr>
        <p:spPr bwMode="auto">
          <a:xfrm>
            <a:off x="6629400" y="3505200"/>
            <a:ext cx="2209800" cy="861770"/>
          </a:xfrm>
          <a:prstGeom prst="rect">
            <a:avLst/>
          </a:prstGeom>
          <a:noFill/>
          <a:ln w="9525">
            <a:noFill/>
            <a:miter lim="800000"/>
            <a:headEnd/>
            <a:tailEnd/>
          </a:ln>
        </p:spPr>
        <p:txBody>
          <a:bodyPr wrap="square" lIns="91435" tIns="45718" rIns="91435" bIns="45718">
            <a:spAutoFit/>
          </a:bodyPr>
          <a:lstStyle/>
          <a:p>
            <a:pPr eaLnBrk="1" hangingPunct="1"/>
            <a:r>
              <a:rPr lang="en-US" altLang="zh-CN" sz="2500" dirty="0" smtClean="0">
                <a:latin typeface="Arial" charset="0"/>
                <a:ea typeface="宋体" pitchFamily="2" charset="-122"/>
                <a:cs typeface="Arial" charset="0"/>
              </a:rPr>
              <a:t>at most 2</a:t>
            </a:r>
            <a:r>
              <a:rPr lang="en-US" altLang="zh-CN" sz="2500" baseline="25000" dirty="0" smtClean="0">
                <a:latin typeface="Arial" charset="0"/>
                <a:ea typeface="宋体" pitchFamily="2" charset="-122"/>
                <a:cs typeface="Arial" charset="0"/>
              </a:rPr>
              <a:t>#paths</a:t>
            </a:r>
            <a:r>
              <a:rPr lang="en-US" altLang="zh-CN" sz="2500" dirty="0" smtClean="0">
                <a:latin typeface="Arial" charset="0"/>
                <a:ea typeface="宋体" pitchFamily="2" charset="-122"/>
                <a:cs typeface="Arial" charset="0"/>
              </a:rPr>
              <a:t> entries</a:t>
            </a:r>
            <a:endParaRPr lang="en-US" altLang="zh-CN" sz="2500" dirty="0">
              <a:latin typeface="Arial" charset="0"/>
              <a:ea typeface="宋体"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18</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a:solidFill>
                  <a:srgbClr val="FF9900"/>
                </a:solidFill>
                <a:latin typeface="Times New Roman" pitchFamily="18" charset="0"/>
                <a:cs typeface="Times New Roman" pitchFamily="18" charset="0"/>
              </a:rPr>
              <a:t>1</a:t>
            </a:r>
            <a:r>
              <a:rPr lang="en-US" sz="3700" dirty="0" smtClean="0">
                <a:solidFill>
                  <a:srgbClr val="FF9900"/>
                </a:solidFill>
                <a:latin typeface="Times New Roman" pitchFamily="18" charset="0"/>
                <a:cs typeface="Times New Roman" pitchFamily="18" charset="0"/>
              </a:rPr>
              <a:t>. State-Dependent Splitting: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Per Observable Failure</a:t>
            </a:r>
          </a:p>
        </p:txBody>
      </p:sp>
      <p:sp>
        <p:nvSpPr>
          <p:cNvPr id="17412" name="Rectangle 3"/>
          <p:cNvSpPr>
            <a:spLocks noGrp="1" noChangeArrowheads="1"/>
          </p:cNvSpPr>
          <p:nvPr>
            <p:ph type="body" idx="1"/>
          </p:nvPr>
        </p:nvSpPr>
        <p:spPr>
          <a:xfrm>
            <a:off x="566738" y="2890901"/>
            <a:ext cx="8348662" cy="1066800"/>
          </a:xfrm>
        </p:spPr>
        <p:txBody>
          <a:bodyPr/>
          <a:lstStyle/>
          <a:p>
            <a:pPr eaLnBrk="1" hangingPunct="1">
              <a:buClr>
                <a:srgbClr val="FF9900"/>
              </a:buClr>
            </a:pPr>
            <a:r>
              <a:rPr lang="en-US" sz="2800" dirty="0" smtClean="0">
                <a:latin typeface="Arial" charset="0"/>
                <a:cs typeface="Arial" charset="0"/>
              </a:rPr>
              <a:t>If paths fixed, can find </a:t>
            </a:r>
            <a:r>
              <a:rPr lang="en-US" sz="2800" dirty="0" smtClean="0">
                <a:solidFill>
                  <a:srgbClr val="FF9900"/>
                </a:solidFill>
                <a:latin typeface="Arial" charset="0"/>
                <a:cs typeface="Arial" charset="0"/>
              </a:rPr>
              <a:t>optimal splitting ratios:</a:t>
            </a:r>
            <a:endParaRPr lang="en-US" sz="2800" dirty="0" smtClean="0">
              <a:latin typeface="Arial" charset="0"/>
              <a:cs typeface="Arial" charset="0"/>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3" name="Rectangle 3"/>
          <p:cNvSpPr txBox="1">
            <a:spLocks noChangeArrowheads="1"/>
          </p:cNvSpPr>
          <p:nvPr/>
        </p:nvSpPr>
        <p:spPr bwMode="auto">
          <a:xfrm>
            <a:off x="566738" y="1676400"/>
            <a:ext cx="8348662"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lang="en-US" sz="2800" kern="0" dirty="0" smtClean="0">
                <a:latin typeface="Arial" charset="0"/>
                <a:cs typeface="Arial" charset="0"/>
              </a:rPr>
              <a:t>Heuristic: use the same paths as the idealized optimal solution</a:t>
            </a:r>
            <a:endPar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
        <p:nvSpPr>
          <p:cNvPr id="20" name="Text Box 3"/>
          <p:cNvSpPr txBox="1">
            <a:spLocks noChangeArrowheads="1"/>
          </p:cNvSpPr>
          <p:nvPr/>
        </p:nvSpPr>
        <p:spPr bwMode="auto">
          <a:xfrm>
            <a:off x="1066800" y="3729101"/>
            <a:ext cx="7239000" cy="2062099"/>
          </a:xfrm>
          <a:prstGeom prst="rect">
            <a:avLst/>
          </a:prstGeom>
          <a:noFill/>
          <a:ln w="9525">
            <a:noFill/>
            <a:miter lim="800000"/>
            <a:headEnd/>
            <a:tailEnd/>
          </a:ln>
        </p:spPr>
        <p:txBody>
          <a:bodyPr wrap="square" lIns="91435" tIns="45718" rIns="91435" bIns="45718">
            <a:spAutoFit/>
          </a:bodyPr>
          <a:lstStyle/>
          <a:p>
            <a:pPr eaLnBrk="1" hangingPunct="1"/>
            <a:r>
              <a:rPr lang="en-US" altLang="zh-CN" sz="3200" b="1" dirty="0" smtClean="0">
                <a:solidFill>
                  <a:srgbClr val="659A2A"/>
                </a:solidFill>
                <a:ea typeface="宋体" pitchFamily="2" charset="-122"/>
              </a:rPr>
              <a:t>min</a:t>
            </a:r>
            <a:r>
              <a:rPr lang="en-US" altLang="zh-CN" sz="3200" dirty="0" smtClean="0">
                <a:solidFill>
                  <a:srgbClr val="659A2A"/>
                </a:solidFill>
                <a:ea typeface="宋体" pitchFamily="2" charset="-122"/>
              </a:rPr>
              <a:t>	  </a:t>
            </a:r>
            <a:r>
              <a:rPr lang="en-US" altLang="zh-CN" sz="3200" i="1" dirty="0" smtClean="0">
                <a:solidFill>
                  <a:srgbClr val="659A2A"/>
                </a:solidFill>
                <a:ea typeface="宋体" pitchFamily="2" charset="-122"/>
              </a:rPr>
              <a:t>load balancing objective</a:t>
            </a:r>
            <a:endParaRPr lang="en-US" altLang="zh-CN" sz="3200" i="1" dirty="0">
              <a:solidFill>
                <a:srgbClr val="659A2A"/>
              </a:solidFill>
              <a:ea typeface="宋体" pitchFamily="2" charset="-122"/>
            </a:endParaRPr>
          </a:p>
          <a:p>
            <a:r>
              <a:rPr lang="en-US" altLang="zh-CN" sz="3200" b="1" dirty="0" err="1" smtClean="0">
                <a:solidFill>
                  <a:srgbClr val="659A2A"/>
                </a:solidFill>
                <a:ea typeface="宋体" pitchFamily="2" charset="-122"/>
              </a:rPr>
              <a:t>s.t</a:t>
            </a:r>
            <a:r>
              <a:rPr lang="en-US" altLang="zh-CN" sz="3200" b="1" dirty="0" smtClean="0">
                <a:solidFill>
                  <a:srgbClr val="659A2A"/>
                </a:solidFill>
                <a:ea typeface="宋体" pitchFamily="2" charset="-122"/>
              </a:rPr>
              <a:t>.</a:t>
            </a:r>
            <a:r>
              <a:rPr lang="en-US" altLang="zh-CN" sz="3200" dirty="0" smtClean="0">
                <a:solidFill>
                  <a:srgbClr val="659A2A"/>
                </a:solidFill>
                <a:ea typeface="宋体" pitchFamily="2" charset="-122"/>
              </a:rPr>
              <a:t>	  </a:t>
            </a:r>
            <a:r>
              <a:rPr lang="en-US" altLang="zh-CN" sz="3200" i="1" dirty="0" smtClean="0">
                <a:solidFill>
                  <a:srgbClr val="659A2A"/>
                </a:solidFill>
                <a:ea typeface="宋体" pitchFamily="2" charset="-122"/>
              </a:rPr>
              <a:t>flow conservation</a:t>
            </a:r>
          </a:p>
          <a:p>
            <a:r>
              <a:rPr lang="en-US" altLang="zh-CN" sz="3200" i="1" dirty="0" smtClean="0">
                <a:solidFill>
                  <a:srgbClr val="659A2A"/>
                </a:solidFill>
                <a:ea typeface="宋体" pitchFamily="2" charset="-122"/>
              </a:rPr>
              <a:t>	  demand satisfaction</a:t>
            </a:r>
          </a:p>
          <a:p>
            <a:r>
              <a:rPr lang="en-US" altLang="zh-CN" sz="3200" i="1" dirty="0" smtClean="0">
                <a:solidFill>
                  <a:srgbClr val="659A2A"/>
                </a:solidFill>
                <a:ea typeface="宋体" pitchFamily="2" charset="-122"/>
              </a:rPr>
              <a:t>	  path flow non-negativity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a:pPr>
                <a:defRPr/>
              </a:pPr>
              <a:t>19</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2. State-Independent Splitting: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Across All Failure Scenarios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0" name="Rectangle 3"/>
          <p:cNvSpPr txBox="1">
            <a:spLocks noChangeArrowheads="1"/>
          </p:cNvSpPr>
          <p:nvPr/>
        </p:nvSpPr>
        <p:spPr bwMode="auto">
          <a:xfrm>
            <a:off x="566738" y="15240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Edge router observes </a:t>
            </a:r>
            <a:r>
              <a:rPr lang="en-US" sz="2800" dirty="0" smtClean="0">
                <a:solidFill>
                  <a:srgbClr val="FF9900"/>
                </a:solidFill>
                <a:latin typeface="Arial" charset="0"/>
                <a:cs typeface="Arial" charset="0"/>
              </a:rPr>
              <a:t>which </a:t>
            </a:r>
            <a:r>
              <a:rPr lang="en-US" sz="2800" i="1" dirty="0" smtClean="0">
                <a:solidFill>
                  <a:srgbClr val="FF9900"/>
                </a:solidFill>
                <a:latin typeface="Arial" charset="0"/>
                <a:cs typeface="Arial" charset="0"/>
              </a:rPr>
              <a:t>paths</a:t>
            </a:r>
            <a:r>
              <a:rPr lang="en-US" sz="2800" dirty="0" smtClean="0">
                <a:solidFill>
                  <a:srgbClr val="FF9900"/>
                </a:solidFill>
                <a:latin typeface="Arial" charset="0"/>
                <a:cs typeface="Arial" charset="0"/>
              </a:rPr>
              <a:t> failed</a:t>
            </a:r>
          </a:p>
        </p:txBody>
      </p:sp>
      <p:sp>
        <p:nvSpPr>
          <p:cNvPr id="11" name="Rectangle 3"/>
          <p:cNvSpPr txBox="1">
            <a:spLocks noChangeArrowheads="1"/>
          </p:cNvSpPr>
          <p:nvPr/>
        </p:nvSpPr>
        <p:spPr bwMode="auto">
          <a:xfrm>
            <a:off x="566738" y="20574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Fixed splitting ratios for all observable failures</a:t>
            </a:r>
            <a:endParaRPr lang="en-US" sz="2800" dirty="0" smtClean="0">
              <a:solidFill>
                <a:srgbClr val="FF9900"/>
              </a:solidFill>
              <a:latin typeface="Arial" charset="0"/>
              <a:cs typeface="Arial" charset="0"/>
            </a:endParaRPr>
          </a:p>
        </p:txBody>
      </p:sp>
      <p:cxnSp>
        <p:nvCxnSpPr>
          <p:cNvPr id="314" name="Straight Connector 313"/>
          <p:cNvCxnSpPr/>
          <p:nvPr/>
        </p:nvCxnSpPr>
        <p:spPr bwMode="auto">
          <a:xfrm flipV="1">
            <a:off x="1568107" y="4829157"/>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5" name="Straight Connector 314"/>
          <p:cNvCxnSpPr/>
          <p:nvPr/>
        </p:nvCxnSpPr>
        <p:spPr bwMode="auto">
          <a:xfrm>
            <a:off x="1568107" y="5584612"/>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9" name="Straight Connector 318"/>
          <p:cNvCxnSpPr/>
          <p:nvPr/>
        </p:nvCxnSpPr>
        <p:spPr bwMode="auto">
          <a:xfrm>
            <a:off x="2743200" y="5562600"/>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0" name="Straight Connector 319"/>
          <p:cNvCxnSpPr/>
          <p:nvPr/>
        </p:nvCxnSpPr>
        <p:spPr bwMode="auto">
          <a:xfrm>
            <a:off x="1600200" y="5562600"/>
            <a:ext cx="1184994" cy="7910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2" name="Straight Connector 321"/>
          <p:cNvCxnSpPr/>
          <p:nvPr/>
        </p:nvCxnSpPr>
        <p:spPr bwMode="auto">
          <a:xfrm>
            <a:off x="2743200" y="4870256"/>
            <a:ext cx="1187107" cy="7143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4" name="Straight Connector 323"/>
          <p:cNvCxnSpPr/>
          <p:nvPr/>
        </p:nvCxnSpPr>
        <p:spPr bwMode="auto">
          <a:xfrm flipV="1">
            <a:off x="2743200" y="5562600"/>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 name="Group 157"/>
          <p:cNvGrpSpPr>
            <a:grpSpLocks/>
          </p:cNvGrpSpPr>
          <p:nvPr/>
        </p:nvGrpSpPr>
        <p:grpSpPr bwMode="auto">
          <a:xfrm>
            <a:off x="1371600" y="5486400"/>
            <a:ext cx="381000" cy="304800"/>
            <a:chOff x="3120" y="2880"/>
            <a:chExt cx="144" cy="96"/>
          </a:xfrm>
        </p:grpSpPr>
        <p:sp>
          <p:nvSpPr>
            <p:cNvPr id="326"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27"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28"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2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3" name="Group 162"/>
            <p:cNvGrpSpPr>
              <a:grpSpLocks/>
            </p:cNvGrpSpPr>
            <p:nvPr/>
          </p:nvGrpSpPr>
          <p:grpSpPr bwMode="auto">
            <a:xfrm>
              <a:off x="3141" y="2886"/>
              <a:ext cx="100" cy="43"/>
              <a:chOff x="6839" y="9479"/>
              <a:chExt cx="253" cy="119"/>
            </a:xfrm>
          </p:grpSpPr>
          <p:grpSp>
            <p:nvGrpSpPr>
              <p:cNvPr id="4" name="Group 163"/>
              <p:cNvGrpSpPr>
                <a:grpSpLocks/>
              </p:cNvGrpSpPr>
              <p:nvPr/>
            </p:nvGrpSpPr>
            <p:grpSpPr bwMode="auto">
              <a:xfrm>
                <a:off x="6839" y="9479"/>
                <a:ext cx="251" cy="116"/>
                <a:chOff x="6839" y="9479"/>
                <a:chExt cx="251" cy="116"/>
              </a:xfrm>
            </p:grpSpPr>
            <p:sp>
              <p:nvSpPr>
                <p:cNvPr id="343"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44"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45"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46"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47"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48"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49"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50"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5" name="Group 172"/>
              <p:cNvGrpSpPr>
                <a:grpSpLocks/>
              </p:cNvGrpSpPr>
              <p:nvPr/>
            </p:nvGrpSpPr>
            <p:grpSpPr bwMode="auto">
              <a:xfrm>
                <a:off x="6842" y="9482"/>
                <a:ext cx="250" cy="116"/>
                <a:chOff x="6842" y="9482"/>
                <a:chExt cx="250" cy="116"/>
              </a:xfrm>
            </p:grpSpPr>
            <p:sp>
              <p:nvSpPr>
                <p:cNvPr id="335"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36"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37"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38"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39"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40"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41"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42"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31"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32"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6" name="Group 157"/>
          <p:cNvGrpSpPr>
            <a:grpSpLocks/>
          </p:cNvGrpSpPr>
          <p:nvPr/>
        </p:nvGrpSpPr>
        <p:grpSpPr bwMode="auto">
          <a:xfrm>
            <a:off x="2590800" y="4724400"/>
            <a:ext cx="381000" cy="304800"/>
            <a:chOff x="3120" y="2880"/>
            <a:chExt cx="144" cy="96"/>
          </a:xfrm>
        </p:grpSpPr>
        <p:sp>
          <p:nvSpPr>
            <p:cNvPr id="352"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53"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54"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55"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7" name="Group 162"/>
            <p:cNvGrpSpPr>
              <a:grpSpLocks/>
            </p:cNvGrpSpPr>
            <p:nvPr/>
          </p:nvGrpSpPr>
          <p:grpSpPr bwMode="auto">
            <a:xfrm>
              <a:off x="3141" y="2886"/>
              <a:ext cx="100" cy="43"/>
              <a:chOff x="6839" y="9479"/>
              <a:chExt cx="253" cy="119"/>
            </a:xfrm>
          </p:grpSpPr>
          <p:grpSp>
            <p:nvGrpSpPr>
              <p:cNvPr id="9" name="Group 163"/>
              <p:cNvGrpSpPr>
                <a:grpSpLocks/>
              </p:cNvGrpSpPr>
              <p:nvPr/>
            </p:nvGrpSpPr>
            <p:grpSpPr bwMode="auto">
              <a:xfrm>
                <a:off x="6839" y="9479"/>
                <a:ext cx="251" cy="116"/>
                <a:chOff x="6839" y="9479"/>
                <a:chExt cx="251" cy="116"/>
              </a:xfrm>
            </p:grpSpPr>
            <p:sp>
              <p:nvSpPr>
                <p:cNvPr id="369"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70"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71"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72"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73"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74"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75"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76"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12" name="Group 172"/>
              <p:cNvGrpSpPr>
                <a:grpSpLocks/>
              </p:cNvGrpSpPr>
              <p:nvPr/>
            </p:nvGrpSpPr>
            <p:grpSpPr bwMode="auto">
              <a:xfrm>
                <a:off x="6842" y="9482"/>
                <a:ext cx="250" cy="116"/>
                <a:chOff x="6842" y="9482"/>
                <a:chExt cx="250" cy="116"/>
              </a:xfrm>
            </p:grpSpPr>
            <p:sp>
              <p:nvSpPr>
                <p:cNvPr id="361"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62"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63"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64"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65"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66"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67"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68"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57"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58"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13" name="Group 157"/>
          <p:cNvGrpSpPr>
            <a:grpSpLocks/>
          </p:cNvGrpSpPr>
          <p:nvPr/>
        </p:nvGrpSpPr>
        <p:grpSpPr bwMode="auto">
          <a:xfrm>
            <a:off x="2590800" y="5486400"/>
            <a:ext cx="381000" cy="304800"/>
            <a:chOff x="3120" y="2880"/>
            <a:chExt cx="144" cy="96"/>
          </a:xfrm>
        </p:grpSpPr>
        <p:sp>
          <p:nvSpPr>
            <p:cNvPr id="378"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79"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80"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81"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14" name="Group 162"/>
            <p:cNvGrpSpPr>
              <a:grpSpLocks/>
            </p:cNvGrpSpPr>
            <p:nvPr/>
          </p:nvGrpSpPr>
          <p:grpSpPr bwMode="auto">
            <a:xfrm>
              <a:off x="3141" y="2886"/>
              <a:ext cx="100" cy="43"/>
              <a:chOff x="6839" y="9479"/>
              <a:chExt cx="253" cy="119"/>
            </a:xfrm>
          </p:grpSpPr>
          <p:grpSp>
            <p:nvGrpSpPr>
              <p:cNvPr id="15" name="Group 163"/>
              <p:cNvGrpSpPr>
                <a:grpSpLocks/>
              </p:cNvGrpSpPr>
              <p:nvPr/>
            </p:nvGrpSpPr>
            <p:grpSpPr bwMode="auto">
              <a:xfrm>
                <a:off x="6839" y="9479"/>
                <a:ext cx="251" cy="116"/>
                <a:chOff x="6839" y="9479"/>
                <a:chExt cx="251" cy="116"/>
              </a:xfrm>
            </p:grpSpPr>
            <p:sp>
              <p:nvSpPr>
                <p:cNvPr id="395"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9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97"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98"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99"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00"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01"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02"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16" name="Group 172"/>
              <p:cNvGrpSpPr>
                <a:grpSpLocks/>
              </p:cNvGrpSpPr>
              <p:nvPr/>
            </p:nvGrpSpPr>
            <p:grpSpPr bwMode="auto">
              <a:xfrm>
                <a:off x="6842" y="9482"/>
                <a:ext cx="250" cy="116"/>
                <a:chOff x="6842" y="9482"/>
                <a:chExt cx="250" cy="116"/>
              </a:xfrm>
            </p:grpSpPr>
            <p:sp>
              <p:nvSpPr>
                <p:cNvPr id="38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8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89"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90"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91"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92"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9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9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83"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84"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17" name="Group 157"/>
          <p:cNvGrpSpPr>
            <a:grpSpLocks/>
          </p:cNvGrpSpPr>
          <p:nvPr/>
        </p:nvGrpSpPr>
        <p:grpSpPr bwMode="auto">
          <a:xfrm>
            <a:off x="2590800" y="6248400"/>
            <a:ext cx="381000" cy="304800"/>
            <a:chOff x="3120" y="2880"/>
            <a:chExt cx="144" cy="96"/>
          </a:xfrm>
        </p:grpSpPr>
        <p:sp>
          <p:nvSpPr>
            <p:cNvPr id="404"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05"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06"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07"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18" name="Group 162"/>
            <p:cNvGrpSpPr>
              <a:grpSpLocks/>
            </p:cNvGrpSpPr>
            <p:nvPr/>
          </p:nvGrpSpPr>
          <p:grpSpPr bwMode="auto">
            <a:xfrm>
              <a:off x="3141" y="2886"/>
              <a:ext cx="100" cy="43"/>
              <a:chOff x="6839" y="9479"/>
              <a:chExt cx="253" cy="119"/>
            </a:xfrm>
          </p:grpSpPr>
          <p:grpSp>
            <p:nvGrpSpPr>
              <p:cNvPr id="19" name="Group 163"/>
              <p:cNvGrpSpPr>
                <a:grpSpLocks/>
              </p:cNvGrpSpPr>
              <p:nvPr/>
            </p:nvGrpSpPr>
            <p:grpSpPr bwMode="auto">
              <a:xfrm>
                <a:off x="6839" y="9479"/>
                <a:ext cx="251" cy="116"/>
                <a:chOff x="6839" y="9479"/>
                <a:chExt cx="251" cy="116"/>
              </a:xfrm>
            </p:grpSpPr>
            <p:sp>
              <p:nvSpPr>
                <p:cNvPr id="42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22"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23"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24"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25"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26"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27"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28"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0" name="Group 172"/>
              <p:cNvGrpSpPr>
                <a:grpSpLocks/>
              </p:cNvGrpSpPr>
              <p:nvPr/>
            </p:nvGrpSpPr>
            <p:grpSpPr bwMode="auto">
              <a:xfrm>
                <a:off x="6842" y="9482"/>
                <a:ext cx="250" cy="116"/>
                <a:chOff x="6842" y="9482"/>
                <a:chExt cx="250" cy="116"/>
              </a:xfrm>
            </p:grpSpPr>
            <p:sp>
              <p:nvSpPr>
                <p:cNvPr id="413"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14"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15"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16"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17"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18"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19"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20"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09"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10"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1" name="Group 157"/>
          <p:cNvGrpSpPr>
            <a:grpSpLocks/>
          </p:cNvGrpSpPr>
          <p:nvPr/>
        </p:nvGrpSpPr>
        <p:grpSpPr bwMode="auto">
          <a:xfrm>
            <a:off x="3733800" y="5486400"/>
            <a:ext cx="381000" cy="304800"/>
            <a:chOff x="3120" y="2880"/>
            <a:chExt cx="144" cy="96"/>
          </a:xfrm>
        </p:grpSpPr>
        <p:sp>
          <p:nvSpPr>
            <p:cNvPr id="43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3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3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3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2" name="Group 162"/>
            <p:cNvGrpSpPr>
              <a:grpSpLocks/>
            </p:cNvGrpSpPr>
            <p:nvPr/>
          </p:nvGrpSpPr>
          <p:grpSpPr bwMode="auto">
            <a:xfrm>
              <a:off x="3141" y="2886"/>
              <a:ext cx="100" cy="43"/>
              <a:chOff x="6839" y="9479"/>
              <a:chExt cx="253" cy="119"/>
            </a:xfrm>
          </p:grpSpPr>
          <p:grpSp>
            <p:nvGrpSpPr>
              <p:cNvPr id="23" name="Group 163"/>
              <p:cNvGrpSpPr>
                <a:grpSpLocks/>
              </p:cNvGrpSpPr>
              <p:nvPr/>
            </p:nvGrpSpPr>
            <p:grpSpPr bwMode="auto">
              <a:xfrm>
                <a:off x="6839" y="9479"/>
                <a:ext cx="251" cy="116"/>
                <a:chOff x="6839" y="9479"/>
                <a:chExt cx="251" cy="116"/>
              </a:xfrm>
            </p:grpSpPr>
            <p:sp>
              <p:nvSpPr>
                <p:cNvPr id="44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4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4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5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5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5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5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5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4" name="Group 172"/>
              <p:cNvGrpSpPr>
                <a:grpSpLocks/>
              </p:cNvGrpSpPr>
              <p:nvPr/>
            </p:nvGrpSpPr>
            <p:grpSpPr bwMode="auto">
              <a:xfrm>
                <a:off x="6842" y="9482"/>
                <a:ext cx="250" cy="116"/>
                <a:chOff x="6842" y="9482"/>
                <a:chExt cx="250" cy="116"/>
              </a:xfrm>
            </p:grpSpPr>
            <p:sp>
              <p:nvSpPr>
                <p:cNvPr id="43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4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4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4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4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4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4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4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3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3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sp>
        <p:nvSpPr>
          <p:cNvPr id="593" name="Freeform 592"/>
          <p:cNvSpPr/>
          <p:nvPr/>
        </p:nvSpPr>
        <p:spPr bwMode="auto">
          <a:xfrm>
            <a:off x="1790241" y="5449677"/>
            <a:ext cx="1850834" cy="69774"/>
          </a:xfrm>
          <a:custGeom>
            <a:avLst/>
            <a:gdLst>
              <a:gd name="connsiteX0" fmla="*/ 0 w 1850834"/>
              <a:gd name="connsiteY0" fmla="*/ 69774 h 69774"/>
              <a:gd name="connsiteX1" fmla="*/ 1057619 w 1850834"/>
              <a:gd name="connsiteY1" fmla="*/ 3672 h 69774"/>
              <a:gd name="connsiteX2" fmla="*/ 1850834 w 1850834"/>
              <a:gd name="connsiteY2" fmla="*/ 47740 h 69774"/>
            </a:gdLst>
            <a:ahLst/>
            <a:cxnLst>
              <a:cxn ang="0">
                <a:pos x="connsiteX0" y="connsiteY0"/>
              </a:cxn>
              <a:cxn ang="0">
                <a:pos x="connsiteX1" y="connsiteY1"/>
              </a:cxn>
              <a:cxn ang="0">
                <a:pos x="connsiteX2" y="connsiteY2"/>
              </a:cxn>
            </a:cxnLst>
            <a:rect l="l" t="t" r="r" b="b"/>
            <a:pathLst>
              <a:path w="1850834" h="69774">
                <a:moveTo>
                  <a:pt x="0" y="69774"/>
                </a:moveTo>
                <a:cubicBezTo>
                  <a:pt x="374573" y="38559"/>
                  <a:pt x="749147" y="7344"/>
                  <a:pt x="1057619" y="3672"/>
                </a:cubicBezTo>
                <a:cubicBezTo>
                  <a:pt x="1366091" y="0"/>
                  <a:pt x="1608462" y="23870"/>
                  <a:pt x="1850834" y="47740"/>
                </a:cubicBezTo>
              </a:path>
            </a:pathLst>
          </a:custGeom>
          <a:noFill/>
          <a:ln w="25400" cap="flat" cmpd="sng" algn="ctr">
            <a:solidFill>
              <a:srgbClr val="659A2A"/>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96" name="Freeform 595"/>
          <p:cNvSpPr/>
          <p:nvPr/>
        </p:nvSpPr>
        <p:spPr bwMode="auto">
          <a:xfrm>
            <a:off x="1613971" y="5827923"/>
            <a:ext cx="2280492" cy="820756"/>
          </a:xfrm>
          <a:custGeom>
            <a:avLst/>
            <a:gdLst>
              <a:gd name="connsiteX0" fmla="*/ 0 w 2280492"/>
              <a:gd name="connsiteY0" fmla="*/ 0 h 820756"/>
              <a:gd name="connsiteX1" fmla="*/ 936434 w 2280492"/>
              <a:gd name="connsiteY1" fmla="*/ 705079 h 820756"/>
              <a:gd name="connsiteX2" fmla="*/ 1553378 w 2280492"/>
              <a:gd name="connsiteY2" fmla="*/ 694063 h 820756"/>
              <a:gd name="connsiteX3" fmla="*/ 2280492 w 2280492"/>
              <a:gd name="connsiteY3" fmla="*/ 33050 h 820756"/>
            </a:gdLst>
            <a:ahLst/>
            <a:cxnLst>
              <a:cxn ang="0">
                <a:pos x="connsiteX0" y="connsiteY0"/>
              </a:cxn>
              <a:cxn ang="0">
                <a:pos x="connsiteX1" y="connsiteY1"/>
              </a:cxn>
              <a:cxn ang="0">
                <a:pos x="connsiteX2" y="connsiteY2"/>
              </a:cxn>
              <a:cxn ang="0">
                <a:pos x="connsiteX3" y="connsiteY3"/>
              </a:cxn>
            </a:cxnLst>
            <a:rect l="l" t="t" r="r" b="b"/>
            <a:pathLst>
              <a:path w="2280492" h="820756">
                <a:moveTo>
                  <a:pt x="0" y="0"/>
                </a:moveTo>
                <a:cubicBezTo>
                  <a:pt x="338769" y="294701"/>
                  <a:pt x="677538" y="589402"/>
                  <a:pt x="936434" y="705079"/>
                </a:cubicBezTo>
                <a:cubicBezTo>
                  <a:pt x="1195330" y="820756"/>
                  <a:pt x="1329368" y="806068"/>
                  <a:pt x="1553378" y="694063"/>
                </a:cubicBezTo>
                <a:cubicBezTo>
                  <a:pt x="1777388" y="582058"/>
                  <a:pt x="2028940" y="307554"/>
                  <a:pt x="2280492" y="33050"/>
                </a:cubicBezTo>
              </a:path>
            </a:pathLst>
          </a:custGeom>
          <a:noFill/>
          <a:ln w="25400"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97" name="Text Box 22"/>
          <p:cNvSpPr txBox="1">
            <a:spLocks noChangeArrowheads="1"/>
          </p:cNvSpPr>
          <p:nvPr/>
        </p:nvSpPr>
        <p:spPr bwMode="auto">
          <a:xfrm>
            <a:off x="1371600" y="47244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latin typeface="Arial" charset="0"/>
                <a:ea typeface="宋体" pitchFamily="2" charset="-122"/>
                <a:cs typeface="Arial" charset="0"/>
              </a:rPr>
              <a:t>0.4</a:t>
            </a:r>
            <a:endParaRPr lang="en-US" altLang="zh-CN" sz="2500" baseline="-25000" dirty="0">
              <a:solidFill>
                <a:srgbClr val="FF9900"/>
              </a:solidFill>
              <a:latin typeface="Arial" charset="0"/>
              <a:ea typeface="宋体" pitchFamily="2" charset="-122"/>
              <a:cs typeface="Arial" charset="0"/>
            </a:endParaRPr>
          </a:p>
        </p:txBody>
      </p:sp>
      <p:sp>
        <p:nvSpPr>
          <p:cNvPr id="598" name="Text Box 22"/>
          <p:cNvSpPr txBox="1">
            <a:spLocks noChangeArrowheads="1"/>
          </p:cNvSpPr>
          <p:nvPr/>
        </p:nvSpPr>
        <p:spPr bwMode="auto">
          <a:xfrm>
            <a:off x="2209800" y="50292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659A2A"/>
                </a:solidFill>
                <a:latin typeface="Arial" charset="0"/>
                <a:ea typeface="宋体" pitchFamily="2" charset="-122"/>
                <a:cs typeface="Arial" charset="0"/>
              </a:rPr>
              <a:t>0.4</a:t>
            </a:r>
            <a:endParaRPr lang="en-US" altLang="zh-CN" sz="2500" baseline="-25000" dirty="0">
              <a:solidFill>
                <a:srgbClr val="659A2A"/>
              </a:solidFill>
              <a:latin typeface="Arial" charset="0"/>
              <a:ea typeface="宋体" pitchFamily="2" charset="-122"/>
              <a:cs typeface="Arial" charset="0"/>
            </a:endParaRPr>
          </a:p>
        </p:txBody>
      </p:sp>
      <p:sp>
        <p:nvSpPr>
          <p:cNvPr id="599" name="Text Box 22"/>
          <p:cNvSpPr txBox="1">
            <a:spLocks noChangeArrowheads="1"/>
          </p:cNvSpPr>
          <p:nvPr/>
        </p:nvSpPr>
        <p:spPr bwMode="auto">
          <a:xfrm>
            <a:off x="1295400" y="60198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latin typeface="Arial" charset="0"/>
                <a:ea typeface="宋体" pitchFamily="2" charset="-122"/>
                <a:cs typeface="Arial" charset="0"/>
              </a:rPr>
              <a:t>0.2</a:t>
            </a:r>
            <a:endParaRPr lang="en-US" altLang="zh-CN" sz="2500" baseline="-25000" dirty="0">
              <a:solidFill>
                <a:srgbClr val="0000FF"/>
              </a:solidFill>
              <a:latin typeface="Arial" charset="0"/>
              <a:ea typeface="宋体" pitchFamily="2" charset="-122"/>
              <a:cs typeface="Arial" charset="0"/>
            </a:endParaRPr>
          </a:p>
        </p:txBody>
      </p:sp>
      <p:graphicFrame>
        <p:nvGraphicFramePr>
          <p:cNvPr id="270" name="Table 269"/>
          <p:cNvGraphicFramePr>
            <a:graphicFrameLocks noGrp="1"/>
          </p:cNvGraphicFramePr>
          <p:nvPr/>
        </p:nvGraphicFramePr>
        <p:xfrm>
          <a:off x="2971800" y="3657600"/>
          <a:ext cx="1447800" cy="609600"/>
        </p:xfrm>
        <a:graphic>
          <a:graphicData uri="http://schemas.openxmlformats.org/drawingml/2006/table">
            <a:tbl>
              <a:tblPr firstRow="1" bandRow="1">
                <a:tableStyleId>{D7AC3CCA-C797-4891-BE02-D94E43425B78}</a:tableStyleId>
              </a:tblPr>
              <a:tblGrid>
                <a:gridCol w="1447800"/>
              </a:tblGrid>
              <a:tr h="304800">
                <a:tc>
                  <a:txBody>
                    <a:bodyPr/>
                    <a:lstStyle/>
                    <a:p>
                      <a:r>
                        <a:rPr lang="en-US" sz="1400" dirty="0" smtClean="0"/>
                        <a:t>p1,</a:t>
                      </a:r>
                      <a:r>
                        <a:rPr lang="en-US" sz="1400" baseline="0" dirty="0" smtClean="0"/>
                        <a:t> p2, p3:</a:t>
                      </a:r>
                      <a:endParaRPr lang="en-US" sz="1400" dirty="0"/>
                    </a:p>
                  </a:txBody>
                  <a:tcPr/>
                </a:tc>
              </a:tr>
              <a:tr h="304800">
                <a:tc>
                  <a:txBody>
                    <a:bodyPr/>
                    <a:lstStyle/>
                    <a:p>
                      <a:r>
                        <a:rPr lang="en-US" sz="1400" dirty="0" smtClean="0"/>
                        <a:t>0.4, 0.4, 0.2</a:t>
                      </a:r>
                      <a:endParaRPr lang="en-US" sz="1400" dirty="0"/>
                    </a:p>
                  </a:txBody>
                  <a:tcPr/>
                </a:tc>
              </a:tr>
            </a:tbl>
          </a:graphicData>
        </a:graphic>
      </p:graphicFrame>
      <p:sp>
        <p:nvSpPr>
          <p:cNvPr id="271" name="Text Box 22"/>
          <p:cNvSpPr txBox="1">
            <a:spLocks noChangeArrowheads="1"/>
          </p:cNvSpPr>
          <p:nvPr/>
        </p:nvSpPr>
        <p:spPr bwMode="auto">
          <a:xfrm>
            <a:off x="685800" y="3505200"/>
            <a:ext cx="2209799" cy="477050"/>
          </a:xfrm>
          <a:prstGeom prst="rect">
            <a:avLst/>
          </a:prstGeom>
          <a:noFill/>
          <a:ln w="9525">
            <a:noFill/>
            <a:miter lim="800000"/>
            <a:headEnd/>
            <a:tailEnd/>
          </a:ln>
        </p:spPr>
        <p:txBody>
          <a:bodyPr wrap="square" lIns="91435" tIns="45718" rIns="91435" bIns="45718">
            <a:spAutoFit/>
          </a:bodyPr>
          <a:lstStyle/>
          <a:p>
            <a:pPr eaLnBrk="1" hangingPunct="1"/>
            <a:r>
              <a:rPr lang="en-US" altLang="zh-CN" sz="2500" dirty="0" smtClean="0">
                <a:latin typeface="Arial" charset="0"/>
                <a:ea typeface="宋体" pitchFamily="2" charset="-122"/>
                <a:cs typeface="Arial" charset="0"/>
              </a:rPr>
              <a:t>configuration:</a:t>
            </a:r>
            <a:endParaRPr lang="en-US" altLang="zh-CN" sz="2500" dirty="0">
              <a:latin typeface="Arial" charset="0"/>
              <a:ea typeface="宋体" pitchFamily="2" charset="-122"/>
              <a:cs typeface="Arial" charset="0"/>
            </a:endParaRPr>
          </a:p>
        </p:txBody>
      </p:sp>
      <p:cxnSp>
        <p:nvCxnSpPr>
          <p:cNvPr id="273" name="Straight Connector 272"/>
          <p:cNvCxnSpPr/>
          <p:nvPr/>
        </p:nvCxnSpPr>
        <p:spPr bwMode="auto">
          <a:xfrm flipV="1">
            <a:off x="5073307" y="4886078"/>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5073307" y="5641533"/>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6248400" y="5619521"/>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6" name="Straight Connector 275"/>
          <p:cNvCxnSpPr/>
          <p:nvPr/>
        </p:nvCxnSpPr>
        <p:spPr bwMode="auto">
          <a:xfrm>
            <a:off x="5105400" y="5619521"/>
            <a:ext cx="1184994" cy="7910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a:off x="6248400" y="4927177"/>
            <a:ext cx="1187107" cy="7143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8" name="Straight Connector 277"/>
          <p:cNvCxnSpPr/>
          <p:nvPr/>
        </p:nvCxnSpPr>
        <p:spPr bwMode="auto">
          <a:xfrm flipV="1">
            <a:off x="6248400" y="5619521"/>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5" name="Group 157"/>
          <p:cNvGrpSpPr>
            <a:grpSpLocks/>
          </p:cNvGrpSpPr>
          <p:nvPr/>
        </p:nvGrpSpPr>
        <p:grpSpPr bwMode="auto">
          <a:xfrm>
            <a:off x="4876800" y="5543321"/>
            <a:ext cx="381000" cy="304800"/>
            <a:chOff x="3120" y="2880"/>
            <a:chExt cx="144" cy="96"/>
          </a:xfrm>
        </p:grpSpPr>
        <p:sp>
          <p:nvSpPr>
            <p:cNvPr id="28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28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28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28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6" name="Group 162"/>
            <p:cNvGrpSpPr>
              <a:grpSpLocks/>
            </p:cNvGrpSpPr>
            <p:nvPr/>
          </p:nvGrpSpPr>
          <p:grpSpPr bwMode="auto">
            <a:xfrm>
              <a:off x="3141" y="2886"/>
              <a:ext cx="100" cy="43"/>
              <a:chOff x="6839" y="9479"/>
              <a:chExt cx="253" cy="119"/>
            </a:xfrm>
          </p:grpSpPr>
          <p:grpSp>
            <p:nvGrpSpPr>
              <p:cNvPr id="27" name="Group 163"/>
              <p:cNvGrpSpPr>
                <a:grpSpLocks/>
              </p:cNvGrpSpPr>
              <p:nvPr/>
            </p:nvGrpSpPr>
            <p:grpSpPr bwMode="auto">
              <a:xfrm>
                <a:off x="6839" y="9479"/>
                <a:ext cx="251" cy="116"/>
                <a:chOff x="6839" y="9479"/>
                <a:chExt cx="251" cy="116"/>
              </a:xfrm>
            </p:grpSpPr>
            <p:sp>
              <p:nvSpPr>
                <p:cNvPr id="29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9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9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0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0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0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0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0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8" name="Group 172"/>
              <p:cNvGrpSpPr>
                <a:grpSpLocks/>
              </p:cNvGrpSpPr>
              <p:nvPr/>
            </p:nvGrpSpPr>
            <p:grpSpPr bwMode="auto">
              <a:xfrm>
                <a:off x="6842" y="9482"/>
                <a:ext cx="250" cy="116"/>
                <a:chOff x="6842" y="9482"/>
                <a:chExt cx="250" cy="116"/>
              </a:xfrm>
            </p:grpSpPr>
            <p:sp>
              <p:nvSpPr>
                <p:cNvPr id="28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9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9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9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9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9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9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29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28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28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9" name="Group 157"/>
          <p:cNvGrpSpPr>
            <a:grpSpLocks/>
          </p:cNvGrpSpPr>
          <p:nvPr/>
        </p:nvGrpSpPr>
        <p:grpSpPr bwMode="auto">
          <a:xfrm>
            <a:off x="6096000" y="4781321"/>
            <a:ext cx="381000" cy="304800"/>
            <a:chOff x="3120" y="2880"/>
            <a:chExt cx="144" cy="96"/>
          </a:xfrm>
        </p:grpSpPr>
        <p:sp>
          <p:nvSpPr>
            <p:cNvPr id="306"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07"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08"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0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30" name="Group 162"/>
            <p:cNvGrpSpPr>
              <a:grpSpLocks/>
            </p:cNvGrpSpPr>
            <p:nvPr/>
          </p:nvGrpSpPr>
          <p:grpSpPr bwMode="auto">
            <a:xfrm>
              <a:off x="3141" y="2886"/>
              <a:ext cx="100" cy="43"/>
              <a:chOff x="6839" y="9479"/>
              <a:chExt cx="253" cy="119"/>
            </a:xfrm>
          </p:grpSpPr>
          <p:grpSp>
            <p:nvGrpSpPr>
              <p:cNvPr id="31" name="Group 163"/>
              <p:cNvGrpSpPr>
                <a:grpSpLocks/>
              </p:cNvGrpSpPr>
              <p:nvPr/>
            </p:nvGrpSpPr>
            <p:grpSpPr bwMode="auto">
              <a:xfrm>
                <a:off x="6839" y="9479"/>
                <a:ext cx="251" cy="116"/>
                <a:chOff x="6839" y="9479"/>
                <a:chExt cx="251" cy="116"/>
              </a:xfrm>
            </p:grpSpPr>
            <p:sp>
              <p:nvSpPr>
                <p:cNvPr id="35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5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5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6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77"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8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85"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86"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56" name="Group 172"/>
              <p:cNvGrpSpPr>
                <a:grpSpLocks/>
              </p:cNvGrpSpPr>
              <p:nvPr/>
            </p:nvGrpSpPr>
            <p:grpSpPr bwMode="auto">
              <a:xfrm>
                <a:off x="6842" y="9482"/>
                <a:ext cx="250" cy="116"/>
                <a:chOff x="6842" y="9482"/>
                <a:chExt cx="250" cy="116"/>
              </a:xfrm>
            </p:grpSpPr>
            <p:sp>
              <p:nvSpPr>
                <p:cNvPr id="31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1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2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23"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25"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30"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3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3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11"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12"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57" name="Group 157"/>
          <p:cNvGrpSpPr>
            <a:grpSpLocks/>
          </p:cNvGrpSpPr>
          <p:nvPr/>
        </p:nvGrpSpPr>
        <p:grpSpPr bwMode="auto">
          <a:xfrm>
            <a:off x="6096000" y="5543321"/>
            <a:ext cx="381000" cy="304800"/>
            <a:chOff x="3120" y="2880"/>
            <a:chExt cx="144" cy="96"/>
          </a:xfrm>
        </p:grpSpPr>
        <p:sp>
          <p:nvSpPr>
            <p:cNvPr id="408"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1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1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2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58" name="Group 162"/>
            <p:cNvGrpSpPr>
              <a:grpSpLocks/>
            </p:cNvGrpSpPr>
            <p:nvPr/>
          </p:nvGrpSpPr>
          <p:grpSpPr bwMode="auto">
            <a:xfrm>
              <a:off x="3141" y="2886"/>
              <a:ext cx="100" cy="43"/>
              <a:chOff x="6839" y="9479"/>
              <a:chExt cx="253" cy="119"/>
            </a:xfrm>
          </p:grpSpPr>
          <p:grpSp>
            <p:nvGrpSpPr>
              <p:cNvPr id="259" name="Group 163"/>
              <p:cNvGrpSpPr>
                <a:grpSpLocks/>
              </p:cNvGrpSpPr>
              <p:nvPr/>
            </p:nvGrpSpPr>
            <p:grpSpPr bwMode="auto">
              <a:xfrm>
                <a:off x="6839" y="9479"/>
                <a:ext cx="251" cy="116"/>
                <a:chOff x="6839" y="9479"/>
                <a:chExt cx="251" cy="116"/>
              </a:xfrm>
            </p:grpSpPr>
            <p:sp>
              <p:nvSpPr>
                <p:cNvPr id="465"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6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67"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68"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69"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70"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71"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72"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60" name="Group 172"/>
              <p:cNvGrpSpPr>
                <a:grpSpLocks/>
              </p:cNvGrpSpPr>
              <p:nvPr/>
            </p:nvGrpSpPr>
            <p:grpSpPr bwMode="auto">
              <a:xfrm>
                <a:off x="6842" y="9482"/>
                <a:ext cx="250" cy="116"/>
                <a:chOff x="6842" y="9482"/>
                <a:chExt cx="250" cy="116"/>
              </a:xfrm>
            </p:grpSpPr>
            <p:sp>
              <p:nvSpPr>
                <p:cNvPr id="45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5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59"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60"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61"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62"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6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6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37"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38"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61" name="Group 157"/>
          <p:cNvGrpSpPr>
            <a:grpSpLocks/>
          </p:cNvGrpSpPr>
          <p:nvPr/>
        </p:nvGrpSpPr>
        <p:grpSpPr bwMode="auto">
          <a:xfrm>
            <a:off x="6096000" y="6305321"/>
            <a:ext cx="381000" cy="304800"/>
            <a:chOff x="3120" y="2880"/>
            <a:chExt cx="144" cy="96"/>
          </a:xfrm>
        </p:grpSpPr>
        <p:sp>
          <p:nvSpPr>
            <p:cNvPr id="474"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75"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76"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77"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62" name="Group 162"/>
            <p:cNvGrpSpPr>
              <a:grpSpLocks/>
            </p:cNvGrpSpPr>
            <p:nvPr/>
          </p:nvGrpSpPr>
          <p:grpSpPr bwMode="auto">
            <a:xfrm>
              <a:off x="3141" y="2886"/>
              <a:ext cx="100" cy="43"/>
              <a:chOff x="6839" y="9479"/>
              <a:chExt cx="253" cy="119"/>
            </a:xfrm>
          </p:grpSpPr>
          <p:grpSp>
            <p:nvGrpSpPr>
              <p:cNvPr id="263" name="Group 163"/>
              <p:cNvGrpSpPr>
                <a:grpSpLocks/>
              </p:cNvGrpSpPr>
              <p:nvPr/>
            </p:nvGrpSpPr>
            <p:grpSpPr bwMode="auto">
              <a:xfrm>
                <a:off x="6839" y="9479"/>
                <a:ext cx="251" cy="116"/>
                <a:chOff x="6839" y="9479"/>
                <a:chExt cx="251" cy="116"/>
              </a:xfrm>
            </p:grpSpPr>
            <p:sp>
              <p:nvSpPr>
                <p:cNvPr id="49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92"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93"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94"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95"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96"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97"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98"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64" name="Group 172"/>
              <p:cNvGrpSpPr>
                <a:grpSpLocks/>
              </p:cNvGrpSpPr>
              <p:nvPr/>
            </p:nvGrpSpPr>
            <p:grpSpPr bwMode="auto">
              <a:xfrm>
                <a:off x="6842" y="9482"/>
                <a:ext cx="250" cy="116"/>
                <a:chOff x="6842" y="9482"/>
                <a:chExt cx="250" cy="116"/>
              </a:xfrm>
            </p:grpSpPr>
            <p:sp>
              <p:nvSpPr>
                <p:cNvPr id="483"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84"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85"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86"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87"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88"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89"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90"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79"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80"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65" name="Group 157"/>
          <p:cNvGrpSpPr>
            <a:grpSpLocks/>
          </p:cNvGrpSpPr>
          <p:nvPr/>
        </p:nvGrpSpPr>
        <p:grpSpPr bwMode="auto">
          <a:xfrm>
            <a:off x="7239000" y="5543321"/>
            <a:ext cx="381000" cy="304800"/>
            <a:chOff x="3120" y="2880"/>
            <a:chExt cx="144" cy="96"/>
          </a:xfrm>
        </p:grpSpPr>
        <p:sp>
          <p:nvSpPr>
            <p:cNvPr id="50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50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50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50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66" name="Group 162"/>
            <p:cNvGrpSpPr>
              <a:grpSpLocks/>
            </p:cNvGrpSpPr>
            <p:nvPr/>
          </p:nvGrpSpPr>
          <p:grpSpPr bwMode="auto">
            <a:xfrm>
              <a:off x="3141" y="2886"/>
              <a:ext cx="100" cy="43"/>
              <a:chOff x="6839" y="9479"/>
              <a:chExt cx="253" cy="119"/>
            </a:xfrm>
          </p:grpSpPr>
          <p:grpSp>
            <p:nvGrpSpPr>
              <p:cNvPr id="267" name="Group 163"/>
              <p:cNvGrpSpPr>
                <a:grpSpLocks/>
              </p:cNvGrpSpPr>
              <p:nvPr/>
            </p:nvGrpSpPr>
            <p:grpSpPr bwMode="auto">
              <a:xfrm>
                <a:off x="6839" y="9479"/>
                <a:ext cx="251" cy="116"/>
                <a:chOff x="6839" y="9479"/>
                <a:chExt cx="251" cy="116"/>
              </a:xfrm>
            </p:grpSpPr>
            <p:sp>
              <p:nvSpPr>
                <p:cNvPr id="51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51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51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52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52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52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52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52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68" name="Group 172"/>
              <p:cNvGrpSpPr>
                <a:grpSpLocks/>
              </p:cNvGrpSpPr>
              <p:nvPr/>
            </p:nvGrpSpPr>
            <p:grpSpPr bwMode="auto">
              <a:xfrm>
                <a:off x="6842" y="9482"/>
                <a:ext cx="250" cy="116"/>
                <a:chOff x="6842" y="9482"/>
                <a:chExt cx="250" cy="116"/>
              </a:xfrm>
            </p:grpSpPr>
            <p:sp>
              <p:nvSpPr>
                <p:cNvPr id="50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51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51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51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51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51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51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51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50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50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sp>
        <p:nvSpPr>
          <p:cNvPr id="527" name="Freeform 526"/>
          <p:cNvSpPr/>
          <p:nvPr/>
        </p:nvSpPr>
        <p:spPr bwMode="auto">
          <a:xfrm>
            <a:off x="5119171" y="5884844"/>
            <a:ext cx="2280492" cy="820756"/>
          </a:xfrm>
          <a:custGeom>
            <a:avLst/>
            <a:gdLst>
              <a:gd name="connsiteX0" fmla="*/ 0 w 2280492"/>
              <a:gd name="connsiteY0" fmla="*/ 0 h 820756"/>
              <a:gd name="connsiteX1" fmla="*/ 936434 w 2280492"/>
              <a:gd name="connsiteY1" fmla="*/ 705079 h 820756"/>
              <a:gd name="connsiteX2" fmla="*/ 1553378 w 2280492"/>
              <a:gd name="connsiteY2" fmla="*/ 694063 h 820756"/>
              <a:gd name="connsiteX3" fmla="*/ 2280492 w 2280492"/>
              <a:gd name="connsiteY3" fmla="*/ 33050 h 820756"/>
            </a:gdLst>
            <a:ahLst/>
            <a:cxnLst>
              <a:cxn ang="0">
                <a:pos x="connsiteX0" y="connsiteY0"/>
              </a:cxn>
              <a:cxn ang="0">
                <a:pos x="connsiteX1" y="connsiteY1"/>
              </a:cxn>
              <a:cxn ang="0">
                <a:pos x="connsiteX2" y="connsiteY2"/>
              </a:cxn>
              <a:cxn ang="0">
                <a:pos x="connsiteX3" y="connsiteY3"/>
              </a:cxn>
            </a:cxnLst>
            <a:rect l="l" t="t" r="r" b="b"/>
            <a:pathLst>
              <a:path w="2280492" h="820756">
                <a:moveTo>
                  <a:pt x="0" y="0"/>
                </a:moveTo>
                <a:cubicBezTo>
                  <a:pt x="338769" y="294701"/>
                  <a:pt x="677538" y="589402"/>
                  <a:pt x="936434" y="705079"/>
                </a:cubicBezTo>
                <a:cubicBezTo>
                  <a:pt x="1195330" y="820756"/>
                  <a:pt x="1329368" y="806068"/>
                  <a:pt x="1553378" y="694063"/>
                </a:cubicBezTo>
                <a:cubicBezTo>
                  <a:pt x="1777388" y="582058"/>
                  <a:pt x="2028940" y="307554"/>
                  <a:pt x="2280492" y="33050"/>
                </a:cubicBezTo>
              </a:path>
            </a:pathLst>
          </a:custGeom>
          <a:noFill/>
          <a:ln w="25400"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28" name="Text Box 22"/>
          <p:cNvSpPr txBox="1">
            <a:spLocks noChangeArrowheads="1"/>
          </p:cNvSpPr>
          <p:nvPr/>
        </p:nvSpPr>
        <p:spPr bwMode="auto">
          <a:xfrm>
            <a:off x="4495800" y="4781321"/>
            <a:ext cx="986157"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latin typeface="Arial" charset="0"/>
                <a:ea typeface="宋体" pitchFamily="2" charset="-122"/>
                <a:cs typeface="Arial" charset="0"/>
              </a:rPr>
              <a:t>0.667</a:t>
            </a:r>
            <a:endParaRPr lang="en-US" altLang="zh-CN" sz="2500" baseline="-25000" dirty="0">
              <a:solidFill>
                <a:srgbClr val="FF9900"/>
              </a:solidFill>
              <a:latin typeface="Arial" charset="0"/>
              <a:ea typeface="宋体" pitchFamily="2" charset="-122"/>
              <a:cs typeface="Arial" charset="0"/>
            </a:endParaRPr>
          </a:p>
        </p:txBody>
      </p:sp>
      <p:sp>
        <p:nvSpPr>
          <p:cNvPr id="530" name="Text Box 22"/>
          <p:cNvSpPr txBox="1">
            <a:spLocks noChangeArrowheads="1"/>
          </p:cNvSpPr>
          <p:nvPr/>
        </p:nvSpPr>
        <p:spPr bwMode="auto">
          <a:xfrm>
            <a:off x="4572000" y="6076721"/>
            <a:ext cx="986157"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latin typeface="Arial" charset="0"/>
                <a:ea typeface="宋体" pitchFamily="2" charset="-122"/>
                <a:cs typeface="Arial" charset="0"/>
              </a:rPr>
              <a:t>0.333</a:t>
            </a:r>
            <a:endParaRPr lang="en-US" altLang="zh-CN" sz="2500" baseline="-25000" dirty="0">
              <a:solidFill>
                <a:srgbClr val="0000FF"/>
              </a:solidFill>
              <a:latin typeface="Arial" charset="0"/>
              <a:ea typeface="宋体" pitchFamily="2" charset="-122"/>
              <a:cs typeface="Arial" charset="0"/>
            </a:endParaRPr>
          </a:p>
        </p:txBody>
      </p:sp>
      <p:pic>
        <p:nvPicPr>
          <p:cNvPr id="531" name="Picture 2" descr="C:\Users\Martin\AppData\Local\Microsoft\Windows\Temporary Internet Files\Content.IE5\PYQD3J7I\MCj04325370000[1].png"/>
          <p:cNvPicPr>
            <a:picLocks noChangeAspect="1" noChangeArrowheads="1"/>
          </p:cNvPicPr>
          <p:nvPr/>
        </p:nvPicPr>
        <p:blipFill>
          <a:blip r:embed="rId3" cstate="print"/>
          <a:srcRect/>
          <a:stretch>
            <a:fillRect/>
          </a:stretch>
        </p:blipFill>
        <p:spPr bwMode="auto">
          <a:xfrm>
            <a:off x="6477000" y="5257800"/>
            <a:ext cx="685800" cy="685800"/>
          </a:xfrm>
          <a:prstGeom prst="rect">
            <a:avLst/>
          </a:prstGeom>
          <a:noFill/>
        </p:spPr>
      </p:pic>
      <p:sp>
        <p:nvSpPr>
          <p:cNvPr id="537" name="Freeform 536"/>
          <p:cNvSpPr/>
          <p:nvPr/>
        </p:nvSpPr>
        <p:spPr bwMode="auto">
          <a:xfrm>
            <a:off x="1531345" y="4667480"/>
            <a:ext cx="2335575" cy="796886"/>
          </a:xfrm>
          <a:custGeom>
            <a:avLst/>
            <a:gdLst>
              <a:gd name="connsiteX0" fmla="*/ 0 w 2335575"/>
              <a:gd name="connsiteY0" fmla="*/ 796886 h 796886"/>
              <a:gd name="connsiteX1" fmla="*/ 705079 w 2335575"/>
              <a:gd name="connsiteY1" fmla="*/ 135874 h 796886"/>
              <a:gd name="connsiteX2" fmla="*/ 1211855 w 2335575"/>
              <a:gd name="connsiteY2" fmla="*/ 14689 h 796886"/>
              <a:gd name="connsiteX3" fmla="*/ 1784732 w 2335575"/>
              <a:gd name="connsiteY3" fmla="*/ 224009 h 796886"/>
              <a:gd name="connsiteX4" fmla="*/ 2335575 w 2335575"/>
              <a:gd name="connsiteY4" fmla="*/ 708751 h 7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75" h="796886">
                <a:moveTo>
                  <a:pt x="0" y="796886"/>
                </a:moveTo>
                <a:cubicBezTo>
                  <a:pt x="251551" y="531563"/>
                  <a:pt x="503103" y="266240"/>
                  <a:pt x="705079" y="135874"/>
                </a:cubicBezTo>
                <a:cubicBezTo>
                  <a:pt x="907055" y="5508"/>
                  <a:pt x="1031913" y="0"/>
                  <a:pt x="1211855" y="14689"/>
                </a:cubicBezTo>
                <a:cubicBezTo>
                  <a:pt x="1391797" y="29378"/>
                  <a:pt x="1597445" y="108332"/>
                  <a:pt x="1784732" y="224009"/>
                </a:cubicBezTo>
                <a:cubicBezTo>
                  <a:pt x="1972019" y="339686"/>
                  <a:pt x="2153797" y="524218"/>
                  <a:pt x="2335575" y="708751"/>
                </a:cubicBezTo>
              </a:path>
            </a:pathLst>
          </a:custGeom>
          <a:noFill/>
          <a:ln w="2540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38" name="Freeform 537"/>
          <p:cNvSpPr/>
          <p:nvPr/>
        </p:nvSpPr>
        <p:spPr bwMode="auto">
          <a:xfrm>
            <a:off x="5029200" y="4724400"/>
            <a:ext cx="2335575" cy="796886"/>
          </a:xfrm>
          <a:custGeom>
            <a:avLst/>
            <a:gdLst>
              <a:gd name="connsiteX0" fmla="*/ 0 w 2335575"/>
              <a:gd name="connsiteY0" fmla="*/ 796886 h 796886"/>
              <a:gd name="connsiteX1" fmla="*/ 705079 w 2335575"/>
              <a:gd name="connsiteY1" fmla="*/ 135874 h 796886"/>
              <a:gd name="connsiteX2" fmla="*/ 1211855 w 2335575"/>
              <a:gd name="connsiteY2" fmla="*/ 14689 h 796886"/>
              <a:gd name="connsiteX3" fmla="*/ 1784732 w 2335575"/>
              <a:gd name="connsiteY3" fmla="*/ 224009 h 796886"/>
              <a:gd name="connsiteX4" fmla="*/ 2335575 w 2335575"/>
              <a:gd name="connsiteY4" fmla="*/ 708751 h 7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75" h="796886">
                <a:moveTo>
                  <a:pt x="0" y="796886"/>
                </a:moveTo>
                <a:cubicBezTo>
                  <a:pt x="251551" y="531563"/>
                  <a:pt x="503103" y="266240"/>
                  <a:pt x="705079" y="135874"/>
                </a:cubicBezTo>
                <a:cubicBezTo>
                  <a:pt x="907055" y="5508"/>
                  <a:pt x="1031913" y="0"/>
                  <a:pt x="1211855" y="14689"/>
                </a:cubicBezTo>
                <a:cubicBezTo>
                  <a:pt x="1391797" y="29378"/>
                  <a:pt x="1597445" y="108332"/>
                  <a:pt x="1784732" y="224009"/>
                </a:cubicBezTo>
                <a:cubicBezTo>
                  <a:pt x="1972019" y="339686"/>
                  <a:pt x="2153797" y="524218"/>
                  <a:pt x="2335575" y="708751"/>
                </a:cubicBezTo>
              </a:path>
            </a:pathLst>
          </a:custGeom>
          <a:noFill/>
          <a:ln w="2540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305" name="Rectangle 3"/>
          <p:cNvSpPr txBox="1">
            <a:spLocks noChangeArrowheads="1"/>
          </p:cNvSpPr>
          <p:nvPr/>
        </p:nvSpPr>
        <p:spPr bwMode="auto">
          <a:xfrm>
            <a:off x="566738" y="2590800"/>
            <a:ext cx="8348662"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lang="en-US" sz="2800" kern="0" dirty="0" smtClean="0">
                <a:latin typeface="Arial" charset="0"/>
                <a:cs typeface="Arial" charset="0"/>
              </a:rPr>
              <a:t>Non-convex optimization even with fixed paths</a:t>
            </a:r>
          </a:p>
        </p:txBody>
      </p:sp>
      <p:sp>
        <p:nvSpPr>
          <p:cNvPr id="310" name="Text Box 22"/>
          <p:cNvSpPr txBox="1">
            <a:spLocks noChangeArrowheads="1"/>
          </p:cNvSpPr>
          <p:nvPr/>
        </p:nvSpPr>
        <p:spPr bwMode="auto">
          <a:xfrm>
            <a:off x="3429000" y="4572000"/>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ea typeface="宋体" pitchFamily="2" charset="-122"/>
                <a:cs typeface="Arial" charset="0"/>
              </a:rPr>
              <a:t>p</a:t>
            </a:r>
            <a:r>
              <a:rPr lang="en-US" altLang="zh-CN" sz="2500" baseline="-25000" dirty="0" smtClean="0">
                <a:solidFill>
                  <a:srgbClr val="FF9900"/>
                </a:solidFill>
                <a:ea typeface="宋体" pitchFamily="2" charset="-122"/>
                <a:cs typeface="Arial" charset="0"/>
              </a:rPr>
              <a:t>1</a:t>
            </a:r>
            <a:endParaRPr lang="en-US" altLang="zh-CN" sz="2500" baseline="-25000" dirty="0">
              <a:solidFill>
                <a:srgbClr val="FF9900"/>
              </a:solidFill>
              <a:ea typeface="宋体" pitchFamily="2" charset="-122"/>
              <a:cs typeface="Arial" charset="0"/>
            </a:endParaRPr>
          </a:p>
        </p:txBody>
      </p:sp>
      <p:sp>
        <p:nvSpPr>
          <p:cNvPr id="313" name="Text Box 22"/>
          <p:cNvSpPr txBox="1">
            <a:spLocks noChangeArrowheads="1"/>
          </p:cNvSpPr>
          <p:nvPr/>
        </p:nvSpPr>
        <p:spPr bwMode="auto">
          <a:xfrm>
            <a:off x="2895600" y="5029200"/>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659A2A"/>
                </a:solidFill>
                <a:ea typeface="宋体" pitchFamily="2" charset="-122"/>
                <a:cs typeface="Arial" charset="0"/>
              </a:rPr>
              <a:t>p</a:t>
            </a:r>
            <a:r>
              <a:rPr lang="en-US" altLang="zh-CN" sz="2500" baseline="-25000" dirty="0" smtClean="0">
                <a:solidFill>
                  <a:srgbClr val="659A2A"/>
                </a:solidFill>
                <a:ea typeface="宋体" pitchFamily="2" charset="-122"/>
                <a:cs typeface="Arial" charset="0"/>
              </a:rPr>
              <a:t>2</a:t>
            </a:r>
            <a:endParaRPr lang="en-US" altLang="zh-CN" sz="2500" baseline="-25000" dirty="0">
              <a:solidFill>
                <a:srgbClr val="659A2A"/>
              </a:solidFill>
              <a:ea typeface="宋体" pitchFamily="2" charset="-122"/>
              <a:cs typeface="Arial" charset="0"/>
            </a:endParaRPr>
          </a:p>
        </p:txBody>
      </p:sp>
      <p:sp>
        <p:nvSpPr>
          <p:cNvPr id="316" name="Text Box 22"/>
          <p:cNvSpPr txBox="1">
            <a:spLocks noChangeArrowheads="1"/>
          </p:cNvSpPr>
          <p:nvPr/>
        </p:nvSpPr>
        <p:spPr bwMode="auto">
          <a:xfrm>
            <a:off x="3200400" y="5791200"/>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ea typeface="宋体" pitchFamily="2" charset="-122"/>
                <a:cs typeface="Arial" charset="0"/>
              </a:rPr>
              <a:t>p</a:t>
            </a:r>
            <a:r>
              <a:rPr lang="en-US" altLang="zh-CN" sz="2500" baseline="-25000" dirty="0" smtClean="0">
                <a:solidFill>
                  <a:srgbClr val="0000FF"/>
                </a:solidFill>
                <a:ea typeface="宋体" pitchFamily="2" charset="-122"/>
                <a:cs typeface="Arial" charset="0"/>
              </a:rPr>
              <a:t>3</a:t>
            </a:r>
            <a:endParaRPr lang="en-US" altLang="zh-CN" sz="2500" baseline="-25000" dirty="0">
              <a:solidFill>
                <a:srgbClr val="0000FF"/>
              </a:solidFill>
              <a:ea typeface="宋体" pitchFamily="2" charset="-122"/>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2</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Failure Recovery and Traffic Engineering in IP Networks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3" name="Rectangle 3"/>
          <p:cNvSpPr txBox="1">
            <a:spLocks noChangeArrowheads="1"/>
          </p:cNvSpPr>
          <p:nvPr/>
        </p:nvSpPr>
        <p:spPr bwMode="auto">
          <a:xfrm>
            <a:off x="566738" y="1600200"/>
            <a:ext cx="8272462"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noProof="0" dirty="0" smtClean="0">
                <a:latin typeface="Arial" charset="0"/>
                <a:cs typeface="Arial" charset="0"/>
              </a:rPr>
              <a:t>Uninterrupted data delivery when links or routers fail</a:t>
            </a:r>
            <a:endParaRPr lang="en-US" sz="2800" kern="0" dirty="0" smtClean="0">
              <a:latin typeface="Arial" charset="0"/>
              <a:cs typeface="Arial" charset="0"/>
            </a:endParaRPr>
          </a:p>
        </p:txBody>
      </p:sp>
      <p:sp>
        <p:nvSpPr>
          <p:cNvPr id="16" name="Rectangle 3"/>
          <p:cNvSpPr txBox="1">
            <a:spLocks noChangeArrowheads="1"/>
          </p:cNvSpPr>
          <p:nvPr/>
        </p:nvSpPr>
        <p:spPr bwMode="auto">
          <a:xfrm>
            <a:off x="533400" y="5410200"/>
            <a:ext cx="8001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Goal: </a:t>
            </a:r>
            <a:r>
              <a:rPr lang="en-US" sz="2800" dirty="0" smtClean="0">
                <a:solidFill>
                  <a:srgbClr val="FF9900"/>
                </a:solidFill>
                <a:latin typeface="Arial" charset="0"/>
                <a:cs typeface="Arial" charset="0"/>
              </a:rPr>
              <a:t>re-balance the network load </a:t>
            </a:r>
            <a:r>
              <a:rPr lang="en-US" sz="2800" kern="0" dirty="0" smtClean="0">
                <a:latin typeface="Arial" charset="0"/>
                <a:cs typeface="Arial" charset="0"/>
              </a:rPr>
              <a:t>after failure</a:t>
            </a:r>
            <a:endParaRPr lang="en-US" sz="2800" dirty="0" smtClean="0">
              <a:solidFill>
                <a:srgbClr val="FF9900"/>
              </a:solidFill>
              <a:latin typeface="Arial" charset="0"/>
              <a:cs typeface="Arial" charset="0"/>
            </a:endParaRPr>
          </a:p>
        </p:txBody>
      </p:sp>
      <p:sp>
        <p:nvSpPr>
          <p:cNvPr id="12" name="Rectangle 3"/>
          <p:cNvSpPr txBox="1">
            <a:spLocks noChangeArrowheads="1"/>
          </p:cNvSpPr>
          <p:nvPr/>
        </p:nvSpPr>
        <p:spPr bwMode="auto">
          <a:xfrm>
            <a:off x="566738" y="2971800"/>
            <a:ext cx="8424862"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noProof="0" dirty="0" smtClean="0">
                <a:latin typeface="Arial" charset="0"/>
                <a:cs typeface="Arial" charset="0"/>
              </a:rPr>
              <a:t>Failure recovery </a:t>
            </a:r>
            <a:r>
              <a:rPr lang="en-US" sz="2800" dirty="0" smtClean="0">
                <a:solidFill>
                  <a:srgbClr val="FF9900"/>
                </a:solidFill>
                <a:latin typeface="Arial" charset="0"/>
                <a:cs typeface="Arial" charset="0"/>
              </a:rPr>
              <a:t>essential</a:t>
            </a:r>
            <a:r>
              <a:rPr lang="en-US" sz="2800" kern="0" noProof="0" dirty="0" smtClean="0">
                <a:latin typeface="Arial" charset="0"/>
                <a:cs typeface="Arial" charset="0"/>
              </a:rPr>
              <a:t> for</a:t>
            </a:r>
            <a:endParaRPr lang="en-US" sz="2800" kern="0" dirty="0" smtClean="0">
              <a:latin typeface="Arial" charset="0"/>
              <a:cs typeface="Arial" charset="0"/>
            </a:endParaRPr>
          </a:p>
          <a:p>
            <a:pPr marL="908050" lvl="1" indent="-436563" eaLnBrk="1" hangingPunct="1">
              <a:spcBef>
                <a:spcPct val="20000"/>
              </a:spcBef>
              <a:buClr>
                <a:srgbClr val="FF9900"/>
              </a:buClr>
              <a:buFont typeface="Wingdings" pitchFamily="2" charset="2"/>
              <a:buChar char="n"/>
            </a:pPr>
            <a:r>
              <a:rPr lang="en-US" sz="2800" kern="0" dirty="0" smtClean="0">
                <a:latin typeface="Arial" charset="0"/>
                <a:cs typeface="Arial" charset="0"/>
              </a:rPr>
              <a:t>Backbone network operators</a:t>
            </a:r>
          </a:p>
          <a:p>
            <a:pPr marL="908050" lvl="1" indent="-436563" eaLnBrk="1" hangingPunct="1">
              <a:spcBef>
                <a:spcPct val="20000"/>
              </a:spcBef>
              <a:buClr>
                <a:srgbClr val="FF9900"/>
              </a:buClr>
              <a:buFont typeface="Wingdings" pitchFamily="2" charset="2"/>
              <a:buChar char="n"/>
            </a:pPr>
            <a:r>
              <a:rPr lang="en-US" sz="2800" kern="0" dirty="0" smtClean="0">
                <a:latin typeface="Arial" charset="0"/>
                <a:cs typeface="Arial" charset="0"/>
              </a:rPr>
              <a:t>Large datacenters</a:t>
            </a:r>
          </a:p>
          <a:p>
            <a:pPr marL="908050" lvl="1" indent="-436563" eaLnBrk="1" hangingPunct="1">
              <a:spcBef>
                <a:spcPct val="20000"/>
              </a:spcBef>
              <a:buClr>
                <a:srgbClr val="FF9900"/>
              </a:buClr>
              <a:buFont typeface="Wingdings" pitchFamily="2" charset="2"/>
              <a:buChar char="n"/>
            </a:pPr>
            <a:r>
              <a:rPr lang="en-US" sz="2800" kern="0" dirty="0" smtClean="0">
                <a:latin typeface="Arial" charset="0"/>
                <a:cs typeface="Arial" charset="0"/>
              </a:rPr>
              <a:t>Local enterprise networks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20</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a:solidFill>
                  <a:srgbClr val="FF9900"/>
                </a:solidFill>
                <a:latin typeface="Times New Roman" pitchFamily="18" charset="0"/>
                <a:cs typeface="Times New Roman" pitchFamily="18" charset="0"/>
              </a:rPr>
              <a:t>2</a:t>
            </a:r>
            <a:r>
              <a:rPr lang="en-US" sz="3700" dirty="0" smtClean="0">
                <a:solidFill>
                  <a:srgbClr val="FF9900"/>
                </a:solidFill>
                <a:latin typeface="Times New Roman" pitchFamily="18" charset="0"/>
                <a:cs typeface="Times New Roman" pitchFamily="18" charset="0"/>
              </a:rPr>
              <a:t>. State-Independent Splitting: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 Across All Failure Scenarios</a:t>
            </a:r>
          </a:p>
        </p:txBody>
      </p:sp>
      <p:sp>
        <p:nvSpPr>
          <p:cNvPr id="17412" name="Rectangle 3"/>
          <p:cNvSpPr>
            <a:spLocks noGrp="1" noChangeArrowheads="1"/>
          </p:cNvSpPr>
          <p:nvPr>
            <p:ph type="body" idx="1"/>
          </p:nvPr>
        </p:nvSpPr>
        <p:spPr>
          <a:xfrm>
            <a:off x="566738" y="2971800"/>
            <a:ext cx="8348662" cy="1600200"/>
          </a:xfrm>
        </p:spPr>
        <p:txBody>
          <a:bodyPr/>
          <a:lstStyle/>
          <a:p>
            <a:pPr eaLnBrk="1" hangingPunct="1">
              <a:buClr>
                <a:srgbClr val="FF9900"/>
              </a:buClr>
            </a:pPr>
            <a:r>
              <a:rPr lang="en-US" sz="2800" dirty="0" smtClean="0">
                <a:latin typeface="Arial" charset="0"/>
                <a:cs typeface="Arial" charset="0"/>
              </a:rPr>
              <a:t>Heuristic to compute </a:t>
            </a:r>
            <a:r>
              <a:rPr lang="en-US" sz="2800" kern="1200" dirty="0" smtClean="0">
                <a:solidFill>
                  <a:srgbClr val="FF9900"/>
                </a:solidFill>
                <a:latin typeface="Arial" charset="0"/>
                <a:cs typeface="Arial" charset="0"/>
              </a:rPr>
              <a:t>splitting ratios</a:t>
            </a:r>
          </a:p>
          <a:p>
            <a:pPr lvl="1" eaLnBrk="1" hangingPunct="1">
              <a:buClr>
                <a:srgbClr val="FF9900"/>
              </a:buClr>
            </a:pPr>
            <a:r>
              <a:rPr lang="en-US" sz="2800" dirty="0" smtClean="0">
                <a:latin typeface="Arial" charset="0"/>
                <a:ea typeface="+mn-ea"/>
                <a:cs typeface="Arial" charset="0"/>
              </a:rPr>
              <a:t>Averages of the idealized optimal solution weighted by all failure case weights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1" name="Rectangle 3"/>
          <p:cNvSpPr txBox="1">
            <a:spLocks noChangeArrowheads="1"/>
          </p:cNvSpPr>
          <p:nvPr/>
        </p:nvSpPr>
        <p:spPr bwMode="auto">
          <a:xfrm>
            <a:off x="566738" y="1676400"/>
            <a:ext cx="8348662"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Heuristic to compute </a:t>
            </a:r>
            <a:r>
              <a:rPr kumimoji="0" lang="en-US" sz="2800" b="0" i="0" u="none" strike="noStrike" kern="1200" cap="none" spc="0" normalizeH="0" baseline="0" noProof="0" dirty="0" smtClean="0">
                <a:ln>
                  <a:noFill/>
                </a:ln>
                <a:solidFill>
                  <a:srgbClr val="FF9900"/>
                </a:solidFill>
                <a:effectLst/>
                <a:uLnTx/>
                <a:uFillTx/>
                <a:latin typeface="Arial" charset="0"/>
                <a:ea typeface="+mn-ea"/>
                <a:cs typeface="Arial" charset="0"/>
              </a:rPr>
              <a:t>paths</a:t>
            </a:r>
          </a:p>
          <a:p>
            <a:pPr marL="908050" marR="0" lvl="1" indent="-436563" algn="l" defTabSz="914400" rtl="0" eaLnBrk="1" fontAlgn="base" latinLnBrk="0" hangingPunct="1">
              <a:lnSpc>
                <a:spcPct val="100000"/>
              </a:lnSpc>
              <a:spcBef>
                <a:spcPct val="20000"/>
              </a:spcBef>
              <a:spcAft>
                <a:spcPct val="0"/>
              </a:spcAft>
              <a:buClr>
                <a:srgbClr val="FF9900"/>
              </a:buClr>
              <a:buSzTx/>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Paths from the idealized optimal solution</a:t>
            </a:r>
          </a:p>
        </p:txBody>
      </p:sp>
      <p:sp>
        <p:nvSpPr>
          <p:cNvPr id="12" name="Text Box 3"/>
          <p:cNvSpPr txBox="1">
            <a:spLocks noChangeArrowheads="1"/>
          </p:cNvSpPr>
          <p:nvPr/>
        </p:nvSpPr>
        <p:spPr bwMode="auto">
          <a:xfrm>
            <a:off x="1447800" y="4713986"/>
            <a:ext cx="2438400" cy="584771"/>
          </a:xfrm>
          <a:prstGeom prst="rect">
            <a:avLst/>
          </a:prstGeom>
          <a:noFill/>
          <a:ln w="9525">
            <a:noFill/>
            <a:miter lim="800000"/>
            <a:headEnd/>
            <a:tailEnd/>
          </a:ln>
        </p:spPr>
        <p:txBody>
          <a:bodyPr wrap="square" lIns="91435" tIns="45718" rIns="91435" bIns="45718">
            <a:spAutoFit/>
          </a:bodyPr>
          <a:lstStyle/>
          <a:p>
            <a:pPr eaLnBrk="1" hangingPunct="1"/>
            <a:r>
              <a:rPr lang="en-US" altLang="zh-CN" sz="3200" dirty="0" err="1" smtClean="0">
                <a:solidFill>
                  <a:srgbClr val="659A2A"/>
                </a:solidFill>
                <a:ea typeface="宋体" pitchFamily="2" charset="-122"/>
              </a:rPr>
              <a:t>r</a:t>
            </a:r>
            <a:r>
              <a:rPr lang="en-US" altLang="zh-CN" sz="3200" i="1" baseline="-25000" dirty="0" err="1" smtClean="0">
                <a:solidFill>
                  <a:srgbClr val="659A2A"/>
                </a:solidFill>
                <a:ea typeface="宋体" pitchFamily="2" charset="-122"/>
              </a:rPr>
              <a:t>i</a:t>
            </a:r>
            <a:r>
              <a:rPr lang="en-US" altLang="zh-CN" sz="3200" dirty="0" smtClean="0">
                <a:solidFill>
                  <a:srgbClr val="659A2A"/>
                </a:solidFill>
                <a:ea typeface="宋体" pitchFamily="2" charset="-122"/>
              </a:rPr>
              <a:t> = </a:t>
            </a:r>
            <a:r>
              <a:rPr lang="en-US" altLang="zh-CN" sz="3200" i="1" dirty="0" smtClean="0">
                <a:solidFill>
                  <a:srgbClr val="659A2A"/>
                </a:solidFill>
                <a:ea typeface="宋体" pitchFamily="2" charset="-122"/>
              </a:rPr>
              <a:t>∑</a:t>
            </a:r>
            <a:r>
              <a:rPr lang="en-US" altLang="zh-CN" sz="3200" i="1" baseline="-25000" dirty="0" smtClean="0">
                <a:solidFill>
                  <a:srgbClr val="659A2A"/>
                </a:solidFill>
                <a:ea typeface="宋体" pitchFamily="2" charset="-122"/>
              </a:rPr>
              <a:t>s </a:t>
            </a:r>
            <a:r>
              <a:rPr lang="en-US" altLang="zh-CN" sz="3200" i="1" dirty="0" err="1" smtClean="0">
                <a:solidFill>
                  <a:srgbClr val="659A2A"/>
                </a:solidFill>
                <a:ea typeface="宋体" pitchFamily="2" charset="-122"/>
              </a:rPr>
              <a:t>w</a:t>
            </a:r>
            <a:r>
              <a:rPr lang="en-US" altLang="zh-CN" sz="3200" i="1" baseline="30000" dirty="0" err="1" smtClean="0">
                <a:solidFill>
                  <a:srgbClr val="659A2A"/>
                </a:solidFill>
                <a:ea typeface="宋体" pitchFamily="2" charset="-122"/>
              </a:rPr>
              <a:t>s</a:t>
            </a:r>
            <a:r>
              <a:rPr lang="en-US" altLang="zh-CN" sz="3200" i="1" baseline="30000" dirty="0" smtClean="0">
                <a:solidFill>
                  <a:srgbClr val="659A2A"/>
                </a:solidFill>
                <a:ea typeface="宋体" pitchFamily="2" charset="-122"/>
              </a:rPr>
              <a:t> </a:t>
            </a:r>
            <a:r>
              <a:rPr lang="en-US" altLang="zh-CN" sz="3200" i="1" dirty="0" err="1" smtClean="0">
                <a:solidFill>
                  <a:srgbClr val="659A2A"/>
                </a:solidFill>
                <a:ea typeface="宋体" pitchFamily="2" charset="-122"/>
              </a:rPr>
              <a:t>r</a:t>
            </a:r>
            <a:r>
              <a:rPr lang="en-US" altLang="zh-CN" sz="3200" i="1" baseline="-25000" dirty="0" err="1" smtClean="0">
                <a:solidFill>
                  <a:srgbClr val="659A2A"/>
                </a:solidFill>
                <a:ea typeface="宋体" pitchFamily="2" charset="-122"/>
              </a:rPr>
              <a:t>i</a:t>
            </a:r>
            <a:r>
              <a:rPr lang="en-US" altLang="zh-CN" sz="3200" i="1" baseline="30000" dirty="0" err="1" smtClean="0">
                <a:solidFill>
                  <a:srgbClr val="659A2A"/>
                </a:solidFill>
                <a:ea typeface="宋体" pitchFamily="2" charset="-122"/>
              </a:rPr>
              <a:t>s</a:t>
            </a:r>
            <a:endParaRPr lang="en-US" altLang="zh-CN" sz="3200" i="1" dirty="0">
              <a:solidFill>
                <a:srgbClr val="659A2A"/>
              </a:solidFill>
              <a:ea typeface="宋体" pitchFamily="2" charset="-122"/>
            </a:endParaRPr>
          </a:p>
        </p:txBody>
      </p:sp>
      <p:sp>
        <p:nvSpPr>
          <p:cNvPr id="14" name="Text Box 22"/>
          <p:cNvSpPr txBox="1">
            <a:spLocks noChangeArrowheads="1"/>
          </p:cNvSpPr>
          <p:nvPr/>
        </p:nvSpPr>
        <p:spPr bwMode="auto">
          <a:xfrm>
            <a:off x="2514600" y="5638800"/>
            <a:ext cx="2743200" cy="861770"/>
          </a:xfrm>
          <a:prstGeom prst="rect">
            <a:avLst/>
          </a:prstGeom>
          <a:noFill/>
          <a:ln w="9525">
            <a:noFill/>
            <a:miter lim="800000"/>
            <a:headEnd/>
            <a:tailEnd/>
          </a:ln>
        </p:spPr>
        <p:txBody>
          <a:bodyPr wrap="square" lIns="91435" tIns="45718" rIns="91435" bIns="45718">
            <a:spAutoFit/>
          </a:bodyPr>
          <a:lstStyle/>
          <a:p>
            <a:pPr eaLnBrk="1" hangingPunct="1"/>
            <a:r>
              <a:rPr lang="en-US" altLang="zh-CN" sz="2500" dirty="0" smtClean="0">
                <a:latin typeface="Arial" charset="0"/>
                <a:ea typeface="宋体" pitchFamily="2" charset="-122"/>
                <a:cs typeface="Arial" charset="0"/>
              </a:rPr>
              <a:t>fraction of traffic on the </a:t>
            </a:r>
            <a:r>
              <a:rPr lang="en-US" altLang="zh-CN" sz="2500" dirty="0" err="1" smtClean="0">
                <a:latin typeface="Arial" charset="0"/>
                <a:ea typeface="宋体" pitchFamily="2" charset="-122"/>
                <a:cs typeface="Arial" charset="0"/>
              </a:rPr>
              <a:t>i-th</a:t>
            </a:r>
            <a:r>
              <a:rPr lang="en-US" altLang="zh-CN" sz="2500" dirty="0" smtClean="0">
                <a:latin typeface="Arial" charset="0"/>
                <a:ea typeface="宋体" pitchFamily="2" charset="-122"/>
                <a:cs typeface="Arial" charset="0"/>
              </a:rPr>
              <a:t> path</a:t>
            </a:r>
            <a:endParaRPr lang="en-US" altLang="zh-CN" sz="2500" dirty="0">
              <a:latin typeface="Arial" charset="0"/>
              <a:ea typeface="宋体" pitchFamily="2" charset="-122"/>
              <a:cs typeface="Arial" charset="0"/>
            </a:endParaRPr>
          </a:p>
        </p:txBody>
      </p:sp>
      <p:sp>
        <p:nvSpPr>
          <p:cNvPr id="15" name="Line 23"/>
          <p:cNvSpPr>
            <a:spLocks noChangeShapeType="1"/>
          </p:cNvSpPr>
          <p:nvPr/>
        </p:nvSpPr>
        <p:spPr bwMode="auto">
          <a:xfrm flipH="1" flipV="1">
            <a:off x="1752600" y="5257800"/>
            <a:ext cx="762000" cy="596113"/>
          </a:xfrm>
          <a:prstGeom prst="line">
            <a:avLst/>
          </a:prstGeom>
          <a:noFill/>
          <a:ln w="38100">
            <a:solidFill>
              <a:schemeClr val="tx1"/>
            </a:solidFill>
            <a:round/>
            <a:headEnd/>
            <a:tailEnd type="triangle" w="med" len="med"/>
          </a:ln>
        </p:spPr>
        <p:txBody>
          <a:bodyPr wrap="squar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21</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The </a:t>
            </a:r>
            <a:r>
              <a:rPr lang="en-US" sz="3700" dirty="0">
                <a:solidFill>
                  <a:srgbClr val="FF9900"/>
                </a:solidFill>
                <a:latin typeface="Times New Roman" pitchFamily="18" charset="0"/>
                <a:cs typeface="Times New Roman" pitchFamily="18" charset="0"/>
              </a:rPr>
              <a:t>Two </a:t>
            </a:r>
            <a:r>
              <a:rPr lang="en-US" sz="3700" dirty="0" smtClean="0">
                <a:solidFill>
                  <a:srgbClr val="FF9900"/>
                </a:solidFill>
                <a:latin typeface="Times New Roman" pitchFamily="18" charset="0"/>
                <a:cs typeface="Times New Roman" pitchFamily="18" charset="0"/>
              </a:rPr>
              <a:t>Solutions</a:t>
            </a:r>
            <a:endParaRPr lang="en-US" sz="3700" dirty="0">
              <a:solidFill>
                <a:srgbClr val="FF9900"/>
              </a:solidFill>
              <a:latin typeface="Times New Roman" pitchFamily="18" charset="0"/>
              <a:cs typeface="Times New Roman" pitchFamily="18" charset="0"/>
            </a:endParaRP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4" name="Rectangle 3"/>
          <p:cNvSpPr txBox="1">
            <a:spLocks noChangeArrowheads="1"/>
          </p:cNvSpPr>
          <p:nvPr/>
        </p:nvSpPr>
        <p:spPr bwMode="auto">
          <a:xfrm>
            <a:off x="2133600" y="2133600"/>
            <a:ext cx="5148262"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1" hangingPunct="1">
              <a:lnSpc>
                <a:spcPct val="150000"/>
              </a:lnSpc>
              <a:spcBef>
                <a:spcPct val="20000"/>
              </a:spcBef>
              <a:buClr>
                <a:srgbClr val="FF9900"/>
              </a:buClr>
              <a:buFont typeface="+mj-lt"/>
              <a:buAutoNum type="arabicPeriod"/>
              <a:defRPr/>
            </a:pPr>
            <a:r>
              <a:rPr kumimoji="0" lang="en-US" sz="2800" b="0" i="0" u="none" strike="noStrike" kern="0" cap="none" spc="0" normalizeH="0" baseline="0" noProof="0" dirty="0" smtClean="0">
                <a:ln>
                  <a:noFill/>
                </a:ln>
                <a:solidFill>
                  <a:srgbClr val="FF9900"/>
                </a:solidFill>
                <a:effectLst/>
                <a:uLnTx/>
                <a:uFillTx/>
                <a:latin typeface="Arial" charset="0"/>
                <a:ea typeface="+mn-ea"/>
                <a:cs typeface="Arial" charset="0"/>
              </a:rPr>
              <a:t>State-dependent</a:t>
            </a:r>
            <a:r>
              <a:rPr kumimoji="0" lang="en-US" sz="2800" b="0" i="0" u="none" strike="noStrike" kern="0" cap="none" spc="0" normalizeH="0" noProof="0" dirty="0" smtClean="0">
                <a:ln>
                  <a:noFill/>
                </a:ln>
                <a:solidFill>
                  <a:srgbClr val="FF9900"/>
                </a:solidFill>
                <a:effectLst/>
                <a:uLnTx/>
                <a:uFillTx/>
                <a:latin typeface="Arial" charset="0"/>
                <a:ea typeface="+mn-ea"/>
                <a:cs typeface="Arial" charset="0"/>
              </a:rPr>
              <a:t> splitting</a:t>
            </a:r>
          </a:p>
          <a:p>
            <a:pPr marL="514350" lvl="0" indent="-514350" eaLnBrk="1" hangingPunct="1">
              <a:lnSpc>
                <a:spcPct val="150000"/>
              </a:lnSpc>
              <a:spcBef>
                <a:spcPct val="20000"/>
              </a:spcBef>
              <a:buClr>
                <a:srgbClr val="FF9900"/>
              </a:buClr>
              <a:buFont typeface="+mj-lt"/>
              <a:buAutoNum type="arabicPeriod"/>
              <a:defRPr/>
            </a:pPr>
            <a:r>
              <a:rPr lang="en-US" sz="2800" kern="0" baseline="0" dirty="0" smtClean="0">
                <a:solidFill>
                  <a:srgbClr val="FF9900"/>
                </a:solidFill>
                <a:latin typeface="Arial" charset="0"/>
                <a:cs typeface="Arial" charset="0"/>
              </a:rPr>
              <a:t>State-independent splitting</a:t>
            </a:r>
            <a:endPar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
        <p:nvSpPr>
          <p:cNvPr id="12" name="Rectangle 3"/>
          <p:cNvSpPr txBox="1">
            <a:spLocks noChangeArrowheads="1"/>
          </p:cNvSpPr>
          <p:nvPr/>
        </p:nvSpPr>
        <p:spPr bwMode="auto">
          <a:xfrm>
            <a:off x="1676400" y="5257800"/>
            <a:ext cx="5757862"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defRPr/>
            </a:pPr>
            <a:r>
              <a:rPr lang="en-US" sz="2800" kern="0" dirty="0" smtClean="0">
                <a:latin typeface="Arial" charset="0"/>
                <a:cs typeface="Arial" charset="0"/>
              </a:rPr>
              <a:t>How well do they work in practice?</a:t>
            </a:r>
          </a:p>
        </p:txBody>
      </p:sp>
      <p:sp>
        <p:nvSpPr>
          <p:cNvPr id="13" name="Rectangle 3"/>
          <p:cNvSpPr txBox="1">
            <a:spLocks noChangeArrowheads="1"/>
          </p:cNvSpPr>
          <p:nvPr/>
        </p:nvSpPr>
        <p:spPr bwMode="auto">
          <a:xfrm>
            <a:off x="1676400" y="4191000"/>
            <a:ext cx="6324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Bef>
                <a:spcPct val="20000"/>
              </a:spcBef>
              <a:buClr>
                <a:srgbClr val="FF9900"/>
              </a:buClr>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How do</a:t>
            </a:r>
            <a:r>
              <a:rPr kumimoji="0" lang="en-US" sz="2800" b="0" i="0" u="none" strike="noStrike" kern="0" cap="none" spc="0" normalizeH="0" noProof="0" dirty="0" smtClean="0">
                <a:ln>
                  <a:noFill/>
                </a:ln>
                <a:solidFill>
                  <a:schemeClr val="tx1"/>
                </a:solidFill>
                <a:effectLst/>
                <a:uLnTx/>
                <a:uFillTx/>
                <a:latin typeface="Arial" charset="0"/>
                <a:ea typeface="+mn-ea"/>
                <a:cs typeface="Arial" charset="0"/>
              </a:rPr>
              <a:t> they compare to the </a:t>
            </a:r>
            <a:r>
              <a:rPr lang="en-US" sz="2800" kern="0" dirty="0">
                <a:solidFill>
                  <a:srgbClr val="FF9900"/>
                </a:solidFill>
                <a:latin typeface="Arial" charset="0"/>
                <a:cs typeface="Arial" charset="0"/>
              </a:rPr>
              <a:t>idealized optimal solution</a:t>
            </a:r>
            <a:r>
              <a:rPr kumimoji="0" lang="en-US" sz="2800" b="0" i="0" u="none" strike="noStrike" kern="0" cap="none" spc="0" normalizeH="0" noProof="0" dirty="0" smtClean="0">
                <a:ln>
                  <a:noFill/>
                </a:ln>
                <a:solidFill>
                  <a:schemeClr val="tx1"/>
                </a:solidFill>
                <a:effectLst/>
                <a:uLnTx/>
                <a:uFillTx/>
                <a:latin typeface="Arial" charset="0"/>
                <a:ea typeface="+mn-ea"/>
                <a:cs typeface="Arial" charset="0"/>
              </a:rPr>
              <a:t>?</a:t>
            </a:r>
            <a:endParaRPr lang="en-US" sz="2800" kern="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22</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Overview</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2" name="Rectangle 3"/>
          <p:cNvSpPr txBox="1">
            <a:spLocks noChangeArrowheads="1"/>
          </p:cNvSpPr>
          <p:nvPr/>
        </p:nvSpPr>
        <p:spPr bwMode="auto">
          <a:xfrm>
            <a:off x="566738" y="16764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a:tabLst/>
              <a:defRPr/>
            </a:pPr>
            <a:r>
              <a:rPr lang="en-US" sz="2800" kern="0" dirty="0" smtClean="0">
                <a:latin typeface="Arial" charset="0"/>
                <a:cs typeface="Arial" charset="0"/>
              </a:rPr>
              <a:t>Architecture: </a:t>
            </a:r>
            <a:r>
              <a:rPr lang="en-US" sz="2400" i="1" dirty="0" smtClean="0">
                <a:latin typeface="Arial" charset="0"/>
                <a:cs typeface="Arial" charset="0"/>
              </a:rPr>
              <a:t>goals and proposed design</a:t>
            </a:r>
          </a:p>
        </p:txBody>
      </p:sp>
      <p:sp>
        <p:nvSpPr>
          <p:cNvPr id="13" name="Rectangle 3"/>
          <p:cNvSpPr txBox="1">
            <a:spLocks noChangeArrowheads="1"/>
          </p:cNvSpPr>
          <p:nvPr/>
        </p:nvSpPr>
        <p:spPr bwMode="auto">
          <a:xfrm>
            <a:off x="566738" y="23622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2"/>
              <a:tabLst/>
              <a:defRPr/>
            </a:pPr>
            <a:r>
              <a:rPr lang="en-US" sz="2800" kern="0" dirty="0" smtClean="0">
                <a:latin typeface="Arial" charset="0"/>
                <a:cs typeface="Arial" charset="0"/>
              </a:rPr>
              <a:t>Optimizations: </a:t>
            </a:r>
            <a:r>
              <a:rPr lang="en-US" sz="2400" i="1" dirty="0" smtClean="0">
                <a:latin typeface="Arial" charset="0"/>
                <a:cs typeface="Arial" charset="0"/>
              </a:rPr>
              <a:t>of routing and load balancing</a:t>
            </a:r>
          </a:p>
        </p:txBody>
      </p:sp>
      <p:sp>
        <p:nvSpPr>
          <p:cNvPr id="16" name="Rectangle 3"/>
          <p:cNvSpPr txBox="1">
            <a:spLocks noChangeArrowheads="1"/>
          </p:cNvSpPr>
          <p:nvPr/>
        </p:nvSpPr>
        <p:spPr bwMode="auto">
          <a:xfrm>
            <a:off x="566738" y="31242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3"/>
              <a:tabLst/>
              <a:defRPr/>
            </a:pPr>
            <a:r>
              <a:rPr lang="en-US" sz="2800" dirty="0" smtClean="0">
                <a:solidFill>
                  <a:srgbClr val="FF9900"/>
                </a:solidFill>
                <a:latin typeface="Arial" charset="0"/>
                <a:cs typeface="Arial" charset="0"/>
              </a:rPr>
              <a:t>Evaluation: </a:t>
            </a:r>
            <a:r>
              <a:rPr lang="en-US" sz="2400" i="1" dirty="0" smtClean="0">
                <a:solidFill>
                  <a:srgbClr val="FF9900"/>
                </a:solidFill>
                <a:latin typeface="Arial" charset="0"/>
                <a:cs typeface="Arial" charset="0"/>
              </a:rPr>
              <a:t>using synthetic and realistic topologies</a:t>
            </a:r>
          </a:p>
        </p:txBody>
      </p:sp>
      <p:sp>
        <p:nvSpPr>
          <p:cNvPr id="17" name="Rectangle 3"/>
          <p:cNvSpPr txBox="1">
            <a:spLocks noChangeArrowheads="1"/>
          </p:cNvSpPr>
          <p:nvPr/>
        </p:nvSpPr>
        <p:spPr bwMode="auto">
          <a:xfrm>
            <a:off x="566738" y="38100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4"/>
              <a:tabLst/>
              <a:defRPr/>
            </a:pPr>
            <a:r>
              <a:rPr lang="en-US" sz="2800" kern="0" dirty="0" smtClean="0">
                <a:latin typeface="Arial" charset="0"/>
                <a:cs typeface="Arial" charset="0"/>
              </a:rPr>
              <a:t>Conclusion</a:t>
            </a:r>
            <a:endPar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23</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Simulations on a Range of Topologies</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graphicFrame>
        <p:nvGraphicFramePr>
          <p:cNvPr id="289" name="Table 288"/>
          <p:cNvGraphicFramePr>
            <a:graphicFrameLocks noGrp="1"/>
          </p:cNvGraphicFramePr>
          <p:nvPr>
            <p:extLst>
              <p:ext uri="{D42A27DB-BD31-4B8C-83A1-F6EECF244321}">
                <p14:modId xmlns:p14="http://schemas.microsoft.com/office/powerpoint/2010/main" val="191021153"/>
              </p:ext>
            </p:extLst>
          </p:nvPr>
        </p:nvGraphicFramePr>
        <p:xfrm>
          <a:off x="457200" y="1676400"/>
          <a:ext cx="8229600" cy="3124200"/>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2057400"/>
                <a:gridCol w="2057400"/>
                <a:gridCol w="2057400"/>
                <a:gridCol w="2057400"/>
              </a:tblGrid>
              <a:tr h="5207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bg1"/>
                          </a:solidFill>
                          <a:effectLst/>
                          <a:latin typeface="Arial" charset="0"/>
                          <a:ea typeface="+mn-ea"/>
                          <a:cs typeface="+mn-cs"/>
                        </a:rPr>
                        <a:t>Topology</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16F05"/>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bg1"/>
                          </a:solidFill>
                          <a:effectLst/>
                          <a:latin typeface="Arial" charset="0"/>
                          <a:ea typeface="+mn-ea"/>
                          <a:cs typeface="+mn-cs"/>
                        </a:rPr>
                        <a:t>Nodes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16F05"/>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bg1"/>
                          </a:solidFill>
                          <a:effectLst/>
                          <a:latin typeface="Arial" charset="0"/>
                          <a:ea typeface="+mn-ea"/>
                          <a:cs typeface="+mn-cs"/>
                        </a:rPr>
                        <a:t>Edges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16F05"/>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bg1"/>
                          </a:solidFill>
                          <a:effectLst/>
                          <a:latin typeface="Arial" charset="0"/>
                          <a:ea typeface="+mn-ea"/>
                          <a:cs typeface="+mn-cs"/>
                        </a:rPr>
                        <a:t>Demands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16F05"/>
                    </a:solidFill>
                  </a:tcPr>
                </a:tc>
              </a:tr>
              <a:tr h="5207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Tier-1</a:t>
                      </a:r>
                      <a:endParaRPr kumimoji="0" lang="en-US" sz="2400" b="0" i="0" u="none" strike="noStrike" kern="1200" cap="none" normalizeH="0" baseline="0" dirty="0" smtClean="0">
                        <a:ln>
                          <a:noFill/>
                        </a:ln>
                        <a:solidFill>
                          <a:schemeClr val="tx1"/>
                        </a:solidFill>
                        <a:effectLst/>
                        <a:latin typeface="Arial" charset="0"/>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50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180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625</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r>
              <a:tr h="5207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Abilene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11</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28</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110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r>
              <a:tr h="5207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Hierarchical</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50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148 - 212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2,450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r>
              <a:tr h="5207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Random</a:t>
                      </a:r>
                    </a:p>
                  </a:txBody>
                  <a:tcPr>
                    <a:lnT w="12700" cap="flat" cmpd="sng" algn="ctr">
                      <a:solidFill>
                        <a:schemeClr val="bg1"/>
                      </a:solidFill>
                      <a:prstDash val="solid"/>
                      <a:round/>
                      <a:headEnd type="none" w="med" len="med"/>
                      <a:tailEnd type="none" w="med" len="med"/>
                    </a:lnT>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50 - 100</a:t>
                      </a:r>
                    </a:p>
                  </a:txBody>
                  <a:tcPr>
                    <a:lnT w="12700" cap="flat" cmpd="sng" algn="ctr">
                      <a:solidFill>
                        <a:schemeClr val="bg1"/>
                      </a:solidFill>
                      <a:prstDash val="solid"/>
                      <a:round/>
                      <a:headEnd type="none" w="med" len="med"/>
                      <a:tailEnd type="none" w="med" len="med"/>
                    </a:lnT>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228 - 403</a:t>
                      </a:r>
                    </a:p>
                  </a:txBody>
                  <a:tcPr>
                    <a:lnT w="12700" cap="flat" cmpd="sng" algn="ctr">
                      <a:solidFill>
                        <a:schemeClr val="bg1"/>
                      </a:solidFill>
                      <a:prstDash val="solid"/>
                      <a:round/>
                      <a:headEnd type="none" w="med" len="med"/>
                      <a:tailEnd type="none" w="med" len="med"/>
                    </a:lnT>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2,450 – 9,900</a:t>
                      </a:r>
                    </a:p>
                  </a:txBody>
                  <a:tcPr>
                    <a:lnT w="12700" cap="flat" cmpd="sng" algn="ctr">
                      <a:solidFill>
                        <a:schemeClr val="bg1"/>
                      </a:solidFill>
                      <a:prstDash val="solid"/>
                      <a:round/>
                      <a:headEnd type="none" w="med" len="med"/>
                      <a:tailEnd type="none" w="med" len="med"/>
                    </a:lnT>
                    <a:solidFill>
                      <a:srgbClr val="FF9900"/>
                    </a:solidFill>
                  </a:tcPr>
                </a:tc>
              </a:tr>
              <a:tr h="5207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Waxman</a:t>
                      </a:r>
                    </a:p>
                  </a:txBody>
                  <a:tcP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50</a:t>
                      </a:r>
                    </a:p>
                  </a:txBody>
                  <a:tcP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169 - 230</a:t>
                      </a:r>
                    </a:p>
                  </a:txBody>
                  <a:tcP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2,450</a:t>
                      </a:r>
                    </a:p>
                  </a:txBody>
                  <a:tcPr>
                    <a:solidFill>
                      <a:srgbClr val="FFCC66"/>
                    </a:solidFill>
                  </a:tcPr>
                </a:tc>
              </a:tr>
            </a:tbl>
          </a:graphicData>
        </a:graphic>
      </p:graphicFrame>
      <p:sp>
        <p:nvSpPr>
          <p:cNvPr id="14" name="Rectangle 3"/>
          <p:cNvSpPr txBox="1">
            <a:spLocks noChangeArrowheads="1"/>
          </p:cNvSpPr>
          <p:nvPr/>
        </p:nvSpPr>
        <p:spPr bwMode="auto">
          <a:xfrm>
            <a:off x="609600" y="6019800"/>
            <a:ext cx="834866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lang="en-US" sz="2800" kern="0" dirty="0" smtClean="0">
                <a:latin typeface="Arial" charset="0"/>
                <a:cs typeface="Arial" charset="0"/>
              </a:rPr>
              <a:t>Single link failures</a:t>
            </a:r>
            <a:endParaRPr lang="en-US" sz="2800" dirty="0" smtClean="0">
              <a:solidFill>
                <a:srgbClr val="FF9900"/>
              </a:solidFill>
              <a:latin typeface="Arial" charset="0"/>
              <a:cs typeface="Arial" charset="0"/>
            </a:endParaRPr>
          </a:p>
        </p:txBody>
      </p:sp>
      <p:sp>
        <p:nvSpPr>
          <p:cNvPr id="12" name="Rectangle 3"/>
          <p:cNvSpPr txBox="1">
            <a:spLocks noChangeArrowheads="1"/>
          </p:cNvSpPr>
          <p:nvPr/>
        </p:nvSpPr>
        <p:spPr bwMode="auto">
          <a:xfrm>
            <a:off x="609600" y="4953000"/>
            <a:ext cx="8348662"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Shared risk failures for </a:t>
            </a:r>
            <a:r>
              <a:rPr lang="en-US" sz="2800" kern="0" dirty="0" smtClean="0">
                <a:latin typeface="Arial" charset="0"/>
                <a:cs typeface="Arial" charset="0"/>
              </a:rPr>
              <a:t>Tier-1 </a:t>
            </a:r>
            <a:r>
              <a:rPr lang="en-US" sz="2800" kern="0" dirty="0" smtClean="0">
                <a:latin typeface="Arial" charset="0"/>
                <a:cs typeface="Arial" charset="0"/>
              </a:rPr>
              <a:t>topology</a:t>
            </a:r>
            <a:endParaRPr lang="en-US" sz="2800" kern="0" dirty="0" smtClean="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pPr>
            <a:r>
              <a:rPr lang="en-US" sz="2800" kern="0" dirty="0" smtClean="0">
                <a:latin typeface="Arial" charset="0"/>
                <a:cs typeface="Arial" charset="0"/>
              </a:rPr>
              <a:t>954 failures, up to 20 links simultaneously</a:t>
            </a:r>
            <a:endParaRPr lang="en-US" sz="2800" dirty="0" smtClean="0">
              <a:solidFill>
                <a:srgbClr val="FF99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7C5DA5D-1B8A-4162-818F-3CD1A5BC7B94}" type="slidenum">
              <a:rPr lang="zh-CN" altLang="en-US"/>
              <a:pPr>
                <a:defRPr/>
              </a:pPr>
              <a:t>24</a:t>
            </a:fld>
            <a:endParaRPr lang="en-US" altLang="zh-CN" dirty="0"/>
          </a:p>
        </p:txBody>
      </p:sp>
      <p:sp>
        <p:nvSpPr>
          <p:cNvPr id="34819" name="Rectangle 2"/>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Congestion Cost – </a:t>
            </a:r>
            <a:r>
              <a:rPr lang="en-US" altLang="zh-CN" sz="3700" dirty="0" smtClean="0">
                <a:solidFill>
                  <a:srgbClr val="FF9900"/>
                </a:solidFill>
                <a:latin typeface="Times New Roman" pitchFamily="18" charset="0"/>
                <a:ea typeface="宋体" pitchFamily="2" charset="-122"/>
                <a:cs typeface="Times New Roman" pitchFamily="18" charset="0"/>
              </a:rPr>
              <a:t>Tier-1 </a:t>
            </a:r>
            <a:r>
              <a:rPr lang="en-US" altLang="zh-CN" sz="3700" dirty="0" smtClean="0">
                <a:solidFill>
                  <a:srgbClr val="FF9900"/>
                </a:solidFill>
                <a:latin typeface="Times New Roman" pitchFamily="18" charset="0"/>
                <a:ea typeface="宋体" pitchFamily="2" charset="-122"/>
                <a:cs typeface="Times New Roman" pitchFamily="18" charset="0"/>
              </a:rPr>
              <a:t>IP </a:t>
            </a:r>
            <a:br>
              <a:rPr lang="en-US" altLang="zh-CN" sz="3700" dirty="0" smtClean="0">
                <a:solidFill>
                  <a:srgbClr val="FF9900"/>
                </a:solidFill>
                <a:latin typeface="Times New Roman" pitchFamily="18" charset="0"/>
                <a:ea typeface="宋体" pitchFamily="2" charset="-122"/>
                <a:cs typeface="Times New Roman" pitchFamily="18" charset="0"/>
              </a:rPr>
            </a:br>
            <a:r>
              <a:rPr lang="en-US" altLang="zh-CN" sz="3700" dirty="0" smtClean="0">
                <a:solidFill>
                  <a:srgbClr val="FF9900"/>
                </a:solidFill>
                <a:latin typeface="Times New Roman" pitchFamily="18" charset="0"/>
                <a:ea typeface="宋体" pitchFamily="2" charset="-122"/>
                <a:cs typeface="Times New Roman" pitchFamily="18" charset="0"/>
              </a:rPr>
              <a:t>Backbone with SRLG Failures</a:t>
            </a:r>
            <a:endParaRPr lang="en-US" altLang="zh-CN" i="1" dirty="0" smtClean="0">
              <a:solidFill>
                <a:srgbClr val="659A2A"/>
              </a:solidFill>
              <a:latin typeface="Book Antiqua" pitchFamily="18" charset="0"/>
              <a:ea typeface="宋体" pitchFamily="2" charset="-122"/>
              <a:cs typeface="Times New Roman" pitchFamily="18" charset="0"/>
            </a:endParaRPr>
          </a:p>
        </p:txBody>
      </p:sp>
      <p:cxnSp>
        <p:nvCxnSpPr>
          <p:cNvPr id="3482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482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34823" name="Rectangle 12"/>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34824"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3" name="Text Box 6"/>
          <p:cNvSpPr txBox="1">
            <a:spLocks noChangeArrowheads="1"/>
          </p:cNvSpPr>
          <p:nvPr/>
        </p:nvSpPr>
        <p:spPr bwMode="auto">
          <a:xfrm>
            <a:off x="2133600" y="5410200"/>
            <a:ext cx="5410200" cy="646331"/>
          </a:xfrm>
          <a:prstGeom prst="rect">
            <a:avLst/>
          </a:prstGeom>
          <a:solidFill>
            <a:schemeClr val="bg1"/>
          </a:solidFill>
          <a:ln w="9525">
            <a:noFill/>
            <a:miter lim="800000"/>
            <a:headEnd/>
            <a:tailEnd/>
          </a:ln>
        </p:spPr>
        <p:txBody>
          <a:bodyPr wrap="square">
            <a:spAutoFit/>
          </a:bodyPr>
          <a:lstStyle/>
          <a:p>
            <a:pPr algn="r"/>
            <a:r>
              <a:rPr lang="en-US" dirty="0" smtClean="0">
                <a:latin typeface="Arial" pitchFamily="34" charset="0"/>
                <a:cs typeface="Arial" pitchFamily="34" charset="0"/>
              </a:rPr>
              <a:t>increasing load</a:t>
            </a:r>
          </a:p>
          <a:p>
            <a:pPr algn="r"/>
            <a:endParaRPr lang="en-US" dirty="0">
              <a:latin typeface="Arial" pitchFamily="34" charset="0"/>
              <a:cs typeface="Arial" pitchFamily="34" charset="0"/>
            </a:endParaRPr>
          </a:p>
        </p:txBody>
      </p:sp>
      <p:sp>
        <p:nvSpPr>
          <p:cNvPr id="16" name="Text Box 3"/>
          <p:cNvSpPr txBox="1">
            <a:spLocks noChangeArrowheads="1"/>
          </p:cNvSpPr>
          <p:nvPr/>
        </p:nvSpPr>
        <p:spPr bwMode="auto">
          <a:xfrm>
            <a:off x="1219200" y="5943600"/>
            <a:ext cx="5562600" cy="861774"/>
          </a:xfrm>
          <a:prstGeom prst="rect">
            <a:avLst/>
          </a:prstGeom>
          <a:noFill/>
          <a:ln w="9525">
            <a:noFill/>
            <a:miter lim="800000"/>
            <a:headEnd/>
            <a:tailEnd/>
          </a:ln>
        </p:spPr>
        <p:txBody>
          <a:bodyPr wrap="square">
            <a:spAutoFit/>
          </a:bodyPr>
          <a:lstStyle/>
          <a:p>
            <a:r>
              <a:rPr lang="en-US" sz="2500" dirty="0" smtClean="0">
                <a:solidFill>
                  <a:srgbClr val="FF9900"/>
                </a:solidFill>
                <a:latin typeface="Arial" charset="0"/>
                <a:cs typeface="Arial" charset="0"/>
              </a:rPr>
              <a:t>Additional router capabilities improve performance up to a point</a:t>
            </a:r>
            <a:endParaRPr lang="en-US" sz="2500" i="1" dirty="0">
              <a:solidFill>
                <a:srgbClr val="659A2A"/>
              </a:solidFill>
            </a:endParaRPr>
          </a:p>
        </p:txBody>
      </p:sp>
      <p:pic>
        <p:nvPicPr>
          <p:cNvPr id="17" name="Picture 16" descr="objective_att_srlg.png"/>
          <p:cNvPicPr>
            <a:picLocks noChangeAspect="1"/>
          </p:cNvPicPr>
          <p:nvPr/>
        </p:nvPicPr>
        <p:blipFill>
          <a:blip r:embed="rId3" cstate="print"/>
          <a:stretch>
            <a:fillRect/>
          </a:stretch>
        </p:blipFill>
        <p:spPr>
          <a:xfrm>
            <a:off x="463766" y="1553716"/>
            <a:ext cx="7920504" cy="4207767"/>
          </a:xfrm>
          <a:prstGeom prst="rect">
            <a:avLst/>
          </a:prstGeom>
        </p:spPr>
      </p:pic>
      <p:sp>
        <p:nvSpPr>
          <p:cNvPr id="20" name="Text Box 22"/>
          <p:cNvSpPr txBox="1">
            <a:spLocks noChangeArrowheads="1"/>
          </p:cNvSpPr>
          <p:nvPr/>
        </p:nvSpPr>
        <p:spPr bwMode="auto">
          <a:xfrm rot="16200000">
            <a:off x="-1094975" y="3380975"/>
            <a:ext cx="35814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objective value</a:t>
            </a:r>
            <a:endParaRPr lang="en-US" altLang="zh-CN" sz="2500" dirty="0">
              <a:latin typeface="Arial" charset="0"/>
              <a:ea typeface="宋体" pitchFamily="2" charset="-122"/>
              <a:cs typeface="Arial" charset="0"/>
            </a:endParaRPr>
          </a:p>
        </p:txBody>
      </p:sp>
      <p:sp>
        <p:nvSpPr>
          <p:cNvPr id="22" name="Text Box 22"/>
          <p:cNvSpPr txBox="1">
            <a:spLocks noChangeArrowheads="1"/>
          </p:cNvSpPr>
          <p:nvPr/>
        </p:nvSpPr>
        <p:spPr bwMode="auto">
          <a:xfrm>
            <a:off x="3135217" y="5487318"/>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network traffic</a:t>
            </a:r>
            <a:endParaRPr lang="en-US" altLang="zh-CN" sz="2500" dirty="0">
              <a:latin typeface="Arial" charset="0"/>
              <a:ea typeface="宋体" pitchFamily="2" charset="-122"/>
              <a:cs typeface="Arial" charset="0"/>
            </a:endParaRPr>
          </a:p>
        </p:txBody>
      </p:sp>
      <p:sp>
        <p:nvSpPr>
          <p:cNvPr id="23" name="Rounded Rectangular Callout 22"/>
          <p:cNvSpPr>
            <a:spLocks noChangeArrowheads="1"/>
          </p:cNvSpPr>
          <p:nvPr/>
        </p:nvSpPr>
        <p:spPr bwMode="auto">
          <a:xfrm>
            <a:off x="4648200" y="4495800"/>
            <a:ext cx="3945875" cy="685800"/>
          </a:xfrm>
          <a:prstGeom prst="wedgeRoundRectCallout">
            <a:avLst>
              <a:gd name="adj1" fmla="val 1457"/>
              <a:gd name="adj2" fmla="val -119780"/>
              <a:gd name="adj3" fmla="val 16667"/>
            </a:avLst>
          </a:prstGeom>
          <a:solidFill>
            <a:srgbClr val="CCFFFF"/>
          </a:solidFill>
          <a:ln w="9525" algn="ctr">
            <a:solidFill>
              <a:schemeClr val="tx1"/>
            </a:solidFill>
            <a:round/>
            <a:headEnd/>
            <a:tailEnd/>
          </a:ln>
        </p:spPr>
        <p:txBody>
          <a:bodyPr/>
          <a:lstStyle/>
          <a:p>
            <a:r>
              <a:rPr lang="en-US" sz="1900" b="1" dirty="0" smtClean="0">
                <a:latin typeface="Arial" charset="0"/>
                <a:cs typeface="Arial" charset="0"/>
              </a:rPr>
              <a:t>State-dependent splitting indistinguishable from optimum</a:t>
            </a:r>
            <a:endParaRPr lang="en-US" sz="1900" b="1" dirty="0">
              <a:latin typeface="Arial" charset="0"/>
              <a:cs typeface="Arial" charset="0"/>
            </a:endParaRPr>
          </a:p>
        </p:txBody>
      </p:sp>
      <p:sp>
        <p:nvSpPr>
          <p:cNvPr id="15" name="Rounded Rectangular Callout 14"/>
          <p:cNvSpPr>
            <a:spLocks noChangeArrowheads="1"/>
          </p:cNvSpPr>
          <p:nvPr/>
        </p:nvSpPr>
        <p:spPr bwMode="auto">
          <a:xfrm>
            <a:off x="2057400" y="2819400"/>
            <a:ext cx="3505200" cy="685800"/>
          </a:xfrm>
          <a:prstGeom prst="wedgeRoundRectCallout">
            <a:avLst>
              <a:gd name="adj1" fmla="val 67973"/>
              <a:gd name="adj2" fmla="val 39416"/>
              <a:gd name="adj3" fmla="val 16667"/>
            </a:avLst>
          </a:prstGeom>
          <a:solidFill>
            <a:srgbClr val="CCFFFF"/>
          </a:solidFill>
          <a:ln w="9525" algn="ctr">
            <a:solidFill>
              <a:schemeClr val="tx1"/>
            </a:solidFill>
            <a:round/>
            <a:headEnd/>
            <a:tailEnd/>
          </a:ln>
        </p:spPr>
        <p:txBody>
          <a:bodyPr/>
          <a:lstStyle/>
          <a:p>
            <a:r>
              <a:rPr lang="en-US" sz="1900" b="1" dirty="0" smtClean="0">
                <a:latin typeface="Arial" charset="0"/>
                <a:cs typeface="Arial" charset="0"/>
              </a:rPr>
              <a:t>State-independent splitting not optimal but simple</a:t>
            </a:r>
            <a:endParaRPr lang="en-US" sz="1900" b="1" dirty="0">
              <a:latin typeface="Arial" charset="0"/>
              <a:cs typeface="Arial" charset="0"/>
            </a:endParaRPr>
          </a:p>
        </p:txBody>
      </p:sp>
      <p:sp>
        <p:nvSpPr>
          <p:cNvPr id="18" name="Cloud Callout 17"/>
          <p:cNvSpPr/>
          <p:nvPr/>
        </p:nvSpPr>
        <p:spPr bwMode="auto">
          <a:xfrm>
            <a:off x="2819400" y="2743200"/>
            <a:ext cx="5410200" cy="1447800"/>
          </a:xfrm>
          <a:prstGeom prst="cloudCallou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smtClean="0">
                <a:latin typeface="Arial" charset="0"/>
                <a:cs typeface="Arial" charset="0"/>
              </a:rPr>
              <a:t>How do we compare to OSPF? Use optimized OSPF link weights [</a:t>
            </a:r>
            <a:r>
              <a:rPr lang="en-US" b="1" dirty="0" err="1" smtClean="0">
                <a:latin typeface="Arial" charset="0"/>
                <a:cs typeface="Arial" charset="0"/>
              </a:rPr>
              <a:t>Fortz</a:t>
            </a:r>
            <a:r>
              <a:rPr lang="en-US" b="1" dirty="0" smtClean="0">
                <a:latin typeface="Arial" charset="0"/>
                <a:cs typeface="Arial" charset="0"/>
              </a:rPr>
              <a:t>, </a:t>
            </a:r>
            <a:r>
              <a:rPr lang="en-US" b="1" dirty="0" err="1" smtClean="0">
                <a:latin typeface="Arial" charset="0"/>
                <a:cs typeface="Arial" charset="0"/>
              </a:rPr>
              <a:t>Thorup</a:t>
            </a:r>
            <a:r>
              <a:rPr lang="en-US" b="1" dirty="0" smtClean="0">
                <a:latin typeface="Arial" charset="0"/>
                <a:cs typeface="Arial" charset="0"/>
              </a:rPr>
              <a:t> ’02].</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5" grpId="0" animBg="1"/>
      <p:bldP spid="15" grpId="1"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7C5DA5D-1B8A-4162-818F-3CD1A5BC7B94}" type="slidenum">
              <a:rPr lang="zh-CN" altLang="en-US"/>
              <a:pPr>
                <a:defRPr/>
              </a:pPr>
              <a:t>25</a:t>
            </a:fld>
            <a:endParaRPr lang="en-US" altLang="zh-CN" dirty="0"/>
          </a:p>
        </p:txBody>
      </p:sp>
      <p:sp>
        <p:nvSpPr>
          <p:cNvPr id="34819" name="Rectangle 2"/>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Congestion Cost – </a:t>
            </a:r>
            <a:r>
              <a:rPr lang="en-US" altLang="zh-CN" sz="3700" dirty="0">
                <a:solidFill>
                  <a:srgbClr val="FF9900"/>
                </a:solidFill>
                <a:latin typeface="Times New Roman" pitchFamily="18" charset="0"/>
                <a:ea typeface="宋体" pitchFamily="2" charset="-122"/>
                <a:cs typeface="Times New Roman" pitchFamily="18" charset="0"/>
              </a:rPr>
              <a:t>Tier-1 </a:t>
            </a:r>
            <a:r>
              <a:rPr lang="en-US" altLang="zh-CN" sz="3700" dirty="0" smtClean="0">
                <a:solidFill>
                  <a:srgbClr val="FF9900"/>
                </a:solidFill>
                <a:latin typeface="Times New Roman" pitchFamily="18" charset="0"/>
                <a:ea typeface="宋体" pitchFamily="2" charset="-122"/>
                <a:cs typeface="Times New Roman" pitchFamily="18" charset="0"/>
              </a:rPr>
              <a:t>IP </a:t>
            </a:r>
            <a:br>
              <a:rPr lang="en-US" altLang="zh-CN" sz="3700" dirty="0" smtClean="0">
                <a:solidFill>
                  <a:srgbClr val="FF9900"/>
                </a:solidFill>
                <a:latin typeface="Times New Roman" pitchFamily="18" charset="0"/>
                <a:ea typeface="宋体" pitchFamily="2" charset="-122"/>
                <a:cs typeface="Times New Roman" pitchFamily="18" charset="0"/>
              </a:rPr>
            </a:br>
            <a:r>
              <a:rPr lang="en-US" altLang="zh-CN" sz="3700" dirty="0" smtClean="0">
                <a:solidFill>
                  <a:srgbClr val="FF9900"/>
                </a:solidFill>
                <a:latin typeface="Times New Roman" pitchFamily="18" charset="0"/>
                <a:ea typeface="宋体" pitchFamily="2" charset="-122"/>
                <a:cs typeface="Times New Roman" pitchFamily="18" charset="0"/>
              </a:rPr>
              <a:t>Backbone with SRLG Failures</a:t>
            </a:r>
            <a:endParaRPr lang="en-US" altLang="zh-CN" i="1" dirty="0" smtClean="0">
              <a:solidFill>
                <a:srgbClr val="659A2A"/>
              </a:solidFill>
              <a:latin typeface="Book Antiqua" pitchFamily="18" charset="0"/>
              <a:ea typeface="宋体" pitchFamily="2" charset="-122"/>
              <a:cs typeface="Times New Roman" pitchFamily="18" charset="0"/>
            </a:endParaRPr>
          </a:p>
        </p:txBody>
      </p:sp>
      <p:cxnSp>
        <p:nvCxnSpPr>
          <p:cNvPr id="3482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482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34823" name="Rectangle 12"/>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34824"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3" name="Text Box 6"/>
          <p:cNvSpPr txBox="1">
            <a:spLocks noChangeArrowheads="1"/>
          </p:cNvSpPr>
          <p:nvPr/>
        </p:nvSpPr>
        <p:spPr bwMode="auto">
          <a:xfrm>
            <a:off x="2133600" y="5410200"/>
            <a:ext cx="5410200" cy="646331"/>
          </a:xfrm>
          <a:prstGeom prst="rect">
            <a:avLst/>
          </a:prstGeom>
          <a:solidFill>
            <a:schemeClr val="bg1"/>
          </a:solidFill>
          <a:ln w="9525">
            <a:noFill/>
            <a:miter lim="800000"/>
            <a:headEnd/>
            <a:tailEnd/>
          </a:ln>
        </p:spPr>
        <p:txBody>
          <a:bodyPr wrap="square">
            <a:spAutoFit/>
          </a:bodyPr>
          <a:lstStyle/>
          <a:p>
            <a:pPr algn="r"/>
            <a:r>
              <a:rPr lang="en-US" dirty="0" smtClean="0">
                <a:latin typeface="Arial" pitchFamily="34" charset="0"/>
                <a:cs typeface="Arial" pitchFamily="34" charset="0"/>
              </a:rPr>
              <a:t>increasing load</a:t>
            </a:r>
          </a:p>
          <a:p>
            <a:pPr algn="r"/>
            <a:endParaRPr lang="en-US" dirty="0">
              <a:latin typeface="Arial" pitchFamily="34" charset="0"/>
              <a:cs typeface="Arial" pitchFamily="34" charset="0"/>
            </a:endParaRPr>
          </a:p>
        </p:txBody>
      </p:sp>
      <p:sp>
        <p:nvSpPr>
          <p:cNvPr id="16" name="Text Box 3"/>
          <p:cNvSpPr txBox="1">
            <a:spLocks noChangeArrowheads="1"/>
          </p:cNvSpPr>
          <p:nvPr/>
        </p:nvSpPr>
        <p:spPr bwMode="auto">
          <a:xfrm>
            <a:off x="1219200" y="5943600"/>
            <a:ext cx="6781800" cy="861774"/>
          </a:xfrm>
          <a:prstGeom prst="rect">
            <a:avLst/>
          </a:prstGeom>
          <a:noFill/>
          <a:ln w="9525">
            <a:noFill/>
            <a:miter lim="800000"/>
            <a:headEnd/>
            <a:tailEnd/>
          </a:ln>
        </p:spPr>
        <p:txBody>
          <a:bodyPr wrap="square">
            <a:spAutoFit/>
          </a:bodyPr>
          <a:lstStyle/>
          <a:p>
            <a:r>
              <a:rPr lang="en-US" sz="2500" dirty="0" smtClean="0">
                <a:solidFill>
                  <a:srgbClr val="FF9900"/>
                </a:solidFill>
                <a:latin typeface="Arial" charset="0"/>
                <a:cs typeface="Arial" charset="0"/>
              </a:rPr>
              <a:t>OSPF uses equal splitting on shortest paths. This restriction makes the performance worse.</a:t>
            </a:r>
            <a:endParaRPr lang="en-US" sz="2500" i="1" dirty="0">
              <a:solidFill>
                <a:srgbClr val="659A2A"/>
              </a:solidFill>
            </a:endParaRPr>
          </a:p>
        </p:txBody>
      </p:sp>
      <p:pic>
        <p:nvPicPr>
          <p:cNvPr id="17" name="Picture 16" descr="objective_att_srlg.png"/>
          <p:cNvPicPr>
            <a:picLocks noChangeAspect="1"/>
          </p:cNvPicPr>
          <p:nvPr/>
        </p:nvPicPr>
        <p:blipFill>
          <a:blip r:embed="rId3" cstate="print"/>
          <a:stretch>
            <a:fillRect/>
          </a:stretch>
        </p:blipFill>
        <p:spPr>
          <a:xfrm>
            <a:off x="463767" y="1553716"/>
            <a:ext cx="7920502" cy="4207767"/>
          </a:xfrm>
          <a:prstGeom prst="rect">
            <a:avLst/>
          </a:prstGeom>
        </p:spPr>
      </p:pic>
      <p:sp>
        <p:nvSpPr>
          <p:cNvPr id="20" name="Text Box 22"/>
          <p:cNvSpPr txBox="1">
            <a:spLocks noChangeArrowheads="1"/>
          </p:cNvSpPr>
          <p:nvPr/>
        </p:nvSpPr>
        <p:spPr bwMode="auto">
          <a:xfrm rot="16200000">
            <a:off x="-1094975" y="3380975"/>
            <a:ext cx="35814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objective value</a:t>
            </a:r>
            <a:endParaRPr lang="en-US" altLang="zh-CN" sz="2500" dirty="0">
              <a:latin typeface="Arial" charset="0"/>
              <a:ea typeface="宋体" pitchFamily="2" charset="-122"/>
              <a:cs typeface="Arial" charset="0"/>
            </a:endParaRPr>
          </a:p>
        </p:txBody>
      </p:sp>
      <p:sp>
        <p:nvSpPr>
          <p:cNvPr id="22" name="Text Box 22"/>
          <p:cNvSpPr txBox="1">
            <a:spLocks noChangeArrowheads="1"/>
          </p:cNvSpPr>
          <p:nvPr/>
        </p:nvSpPr>
        <p:spPr bwMode="auto">
          <a:xfrm>
            <a:off x="3135217" y="5487318"/>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network traffic</a:t>
            </a:r>
            <a:endParaRPr lang="en-US" altLang="zh-CN" sz="2500" dirty="0">
              <a:latin typeface="Arial" charset="0"/>
              <a:ea typeface="宋体" pitchFamily="2" charset="-122"/>
              <a:cs typeface="Arial" charset="0"/>
            </a:endParaRPr>
          </a:p>
        </p:txBody>
      </p:sp>
      <p:sp>
        <p:nvSpPr>
          <p:cNvPr id="15" name="Rounded Rectangular Callout 14"/>
          <p:cNvSpPr>
            <a:spLocks noChangeArrowheads="1"/>
          </p:cNvSpPr>
          <p:nvPr/>
        </p:nvSpPr>
        <p:spPr bwMode="auto">
          <a:xfrm>
            <a:off x="2057400" y="2590800"/>
            <a:ext cx="3505200" cy="685800"/>
          </a:xfrm>
          <a:prstGeom prst="wedgeRoundRectCallout">
            <a:avLst>
              <a:gd name="adj1" fmla="val 62944"/>
              <a:gd name="adj2" fmla="val -13597"/>
              <a:gd name="adj3" fmla="val 16667"/>
            </a:avLst>
          </a:prstGeom>
          <a:solidFill>
            <a:srgbClr val="CCFFFF"/>
          </a:solidFill>
          <a:ln w="9525" algn="ctr">
            <a:solidFill>
              <a:schemeClr val="tx1"/>
            </a:solidFill>
            <a:round/>
            <a:headEnd/>
            <a:tailEnd/>
          </a:ln>
        </p:spPr>
        <p:txBody>
          <a:bodyPr/>
          <a:lstStyle/>
          <a:p>
            <a:r>
              <a:rPr lang="en-US" sz="1900" b="1" dirty="0" smtClean="0">
                <a:latin typeface="Arial" charset="0"/>
                <a:cs typeface="Arial" charset="0"/>
              </a:rPr>
              <a:t>OSPF with optimized link weights can be suboptimal</a:t>
            </a:r>
            <a:endParaRPr lang="en-US" sz="1900" b="1" dirty="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26</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Average Traffic Propagation Delay in </a:t>
            </a:r>
            <a:r>
              <a:rPr lang="en-US" altLang="zh-CN" sz="3700" dirty="0" smtClean="0">
                <a:solidFill>
                  <a:srgbClr val="FF9900"/>
                </a:solidFill>
                <a:latin typeface="Times New Roman" pitchFamily="18" charset="0"/>
                <a:ea typeface="宋体" pitchFamily="2" charset="-122"/>
                <a:cs typeface="Times New Roman" pitchFamily="18" charset="0"/>
              </a:rPr>
              <a:t>Tier-1 </a:t>
            </a:r>
            <a:r>
              <a:rPr lang="en-US" altLang="zh-CN" sz="3700" dirty="0" smtClean="0">
                <a:solidFill>
                  <a:srgbClr val="FF9900"/>
                </a:solidFill>
                <a:latin typeface="Times New Roman" pitchFamily="18" charset="0"/>
                <a:ea typeface="宋体" pitchFamily="2" charset="-122"/>
                <a:cs typeface="Times New Roman" pitchFamily="18" charset="0"/>
              </a:rPr>
              <a:t>Backbone</a:t>
            </a:r>
            <a:endParaRPr lang="en-US" sz="3700" dirty="0" smtClean="0">
              <a:solidFill>
                <a:srgbClr val="FF9900"/>
              </a:solidFill>
              <a:latin typeface="Times New Roman" pitchFamily="18" charset="0"/>
              <a:cs typeface="Times New Roman" pitchFamily="18" charset="0"/>
            </a:endParaRP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9" name="Rectangle 3"/>
          <p:cNvSpPr txBox="1">
            <a:spLocks noChangeArrowheads="1"/>
          </p:cNvSpPr>
          <p:nvPr/>
        </p:nvSpPr>
        <p:spPr bwMode="auto">
          <a:xfrm>
            <a:off x="609600" y="1600200"/>
            <a:ext cx="80772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Service </a:t>
            </a:r>
            <a:r>
              <a:rPr lang="en-US" sz="2800" kern="0" dirty="0" smtClean="0">
                <a:latin typeface="Arial" charset="0"/>
                <a:cs typeface="Arial" charset="0"/>
              </a:rPr>
              <a:t>Level Agreements </a:t>
            </a:r>
            <a:r>
              <a:rPr lang="en-US" sz="2800" kern="0" dirty="0" smtClean="0">
                <a:latin typeface="Arial" charset="0"/>
                <a:cs typeface="Arial" charset="0"/>
              </a:rPr>
              <a:t>guarantee </a:t>
            </a:r>
            <a:r>
              <a:rPr lang="en-US" sz="2800" kern="0" dirty="0" smtClean="0">
                <a:latin typeface="Arial" charset="0"/>
                <a:cs typeface="Arial" charset="0"/>
              </a:rPr>
              <a:t>37 ms mean traffic propagation delay</a:t>
            </a:r>
            <a:endParaRPr lang="en-US" sz="2800" dirty="0" smtClean="0">
              <a:solidFill>
                <a:srgbClr val="FF9900"/>
              </a:solidFill>
              <a:latin typeface="Arial" charset="0"/>
              <a:cs typeface="Arial" charset="0"/>
            </a:endParaRPr>
          </a:p>
        </p:txBody>
      </p:sp>
      <p:sp>
        <p:nvSpPr>
          <p:cNvPr id="20" name="Rectangle 3"/>
          <p:cNvSpPr txBox="1">
            <a:spLocks noChangeArrowheads="1"/>
          </p:cNvSpPr>
          <p:nvPr/>
        </p:nvSpPr>
        <p:spPr bwMode="auto">
          <a:xfrm>
            <a:off x="609600" y="2628900"/>
            <a:ext cx="8077200"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Need to ensure mean delay doesn’t increase much</a:t>
            </a:r>
            <a:endParaRPr lang="en-US" sz="2800" dirty="0" smtClean="0">
              <a:solidFill>
                <a:srgbClr val="FF9900"/>
              </a:solidFill>
              <a:latin typeface="Arial" charset="0"/>
              <a:cs typeface="Arial"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555888638"/>
              </p:ext>
            </p:extLst>
          </p:nvPr>
        </p:nvGraphicFramePr>
        <p:xfrm>
          <a:off x="1143000" y="3721100"/>
          <a:ext cx="6019800" cy="2603500"/>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3523785"/>
                <a:gridCol w="2496015"/>
              </a:tblGrid>
              <a:tr h="5207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bg1"/>
                          </a:solidFill>
                          <a:effectLst/>
                          <a:latin typeface="Arial" charset="0"/>
                          <a:ea typeface="+mn-ea"/>
                          <a:cs typeface="+mn-cs"/>
                        </a:rPr>
                        <a:t>Algorithm</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16F05"/>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bg1"/>
                          </a:solidFill>
                          <a:effectLst/>
                          <a:latin typeface="Arial" charset="0"/>
                          <a:ea typeface="+mn-ea"/>
                          <a:cs typeface="+mn-cs"/>
                        </a:rPr>
                        <a:t>Delay (ms)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16F05"/>
                    </a:solidFill>
                  </a:tcPr>
                </a:tc>
              </a:tr>
              <a:tr h="520700">
                <a:tc>
                  <a:txBody>
                    <a:bodyPr/>
                    <a:lstStyle/>
                    <a:p>
                      <a:pPr algn="l" fontAlgn="b"/>
                      <a:r>
                        <a:rPr kumimoji="0" lang="en-US" sz="2400" b="0" i="0" u="none" strike="noStrike" kern="1200" cap="none" normalizeH="0" baseline="0" dirty="0" smtClean="0">
                          <a:ln>
                            <a:noFill/>
                          </a:ln>
                          <a:solidFill>
                            <a:schemeClr val="tx1"/>
                          </a:solidFill>
                          <a:effectLst/>
                          <a:latin typeface="Arial" charset="0"/>
                          <a:ea typeface="+mn-ea"/>
                          <a:cs typeface="+mn-cs"/>
                        </a:rPr>
                        <a:t>OSPF (current)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lgn="ctr" fontAlgn="b"/>
                      <a:r>
                        <a:rPr kumimoji="0" lang="en-US" sz="2400" b="0" i="0" u="none" strike="noStrike" kern="1200" cap="none" normalizeH="0" baseline="0" dirty="0" smtClean="0">
                          <a:ln>
                            <a:noFill/>
                          </a:ln>
                          <a:solidFill>
                            <a:schemeClr val="tx1"/>
                          </a:solidFill>
                          <a:effectLst/>
                          <a:latin typeface="Arial" charset="0"/>
                          <a:ea typeface="+mn-ea"/>
                          <a:cs typeface="+mn-cs"/>
                        </a:rPr>
                        <a:t>31.38</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r>
              <a:tr h="5207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kern="1200" cap="none" normalizeH="0" baseline="0" dirty="0" smtClean="0">
                          <a:ln>
                            <a:noFill/>
                          </a:ln>
                          <a:solidFill>
                            <a:schemeClr val="tx1"/>
                          </a:solidFill>
                          <a:effectLst/>
                          <a:latin typeface="Arial" charset="0"/>
                          <a:ea typeface="+mn-ea"/>
                          <a:cs typeface="+mn-cs"/>
                        </a:rPr>
                        <a:t>Optimum</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kumimoji="0" lang="en-US" sz="2400" b="0" i="0" u="none" strike="noStrike" kern="1200" cap="none" normalizeH="0" baseline="0" dirty="0" smtClean="0">
                          <a:ln>
                            <a:noFill/>
                          </a:ln>
                          <a:solidFill>
                            <a:schemeClr val="tx1"/>
                          </a:solidFill>
                          <a:effectLst/>
                          <a:latin typeface="Arial" charset="0"/>
                          <a:ea typeface="+mn-ea"/>
                          <a:cs typeface="+mn-cs"/>
                        </a:rPr>
                        <a:t>31.75</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r>
              <a:tr h="520700">
                <a:tc>
                  <a:txBody>
                    <a:bodyPr/>
                    <a:lstStyle/>
                    <a:p>
                      <a:pPr algn="l" fontAlgn="b"/>
                      <a:r>
                        <a:rPr kumimoji="0" lang="en-US" sz="2400" b="0" i="0" u="none" strike="noStrike" kern="1200" cap="none" normalizeH="0" baseline="0" dirty="0" smtClean="0">
                          <a:ln>
                            <a:noFill/>
                          </a:ln>
                          <a:solidFill>
                            <a:schemeClr val="tx1"/>
                          </a:solidFill>
                          <a:effectLst/>
                          <a:latin typeface="Arial" charset="0"/>
                          <a:ea typeface="+mn-ea"/>
                          <a:cs typeface="+mn-cs"/>
                        </a:rPr>
                        <a:t>State dep. splitting</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lgn="ctr" fontAlgn="b"/>
                      <a:r>
                        <a:rPr kumimoji="0" lang="en-US" sz="2400" b="0" i="0" u="none" strike="noStrike" kern="1200" cap="none" normalizeH="0" baseline="0" dirty="0" smtClean="0">
                          <a:ln>
                            <a:noFill/>
                          </a:ln>
                          <a:solidFill>
                            <a:schemeClr val="tx1"/>
                          </a:solidFill>
                          <a:effectLst/>
                          <a:latin typeface="Arial" charset="0"/>
                          <a:ea typeface="+mn-ea"/>
                          <a:cs typeface="+mn-cs"/>
                        </a:rPr>
                        <a:t>31.51</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r>
              <a:tr h="520700">
                <a:tc>
                  <a:txBody>
                    <a:bodyPr/>
                    <a:lstStyle/>
                    <a:p>
                      <a:pPr algn="l" fontAlgn="b"/>
                      <a:r>
                        <a:rPr kumimoji="0" lang="en-US" sz="2400" b="0" i="0" u="none" strike="noStrike" kern="1200" cap="none" normalizeH="0" baseline="0" dirty="0" smtClean="0">
                          <a:ln>
                            <a:noFill/>
                          </a:ln>
                          <a:solidFill>
                            <a:schemeClr val="tx1"/>
                          </a:solidFill>
                          <a:effectLst/>
                          <a:latin typeface="Arial" charset="0"/>
                          <a:ea typeface="+mn-ea"/>
                          <a:cs typeface="+mn-cs"/>
                        </a:rPr>
                        <a:t>State </a:t>
                      </a:r>
                      <a:r>
                        <a:rPr kumimoji="0" lang="en-US" sz="2400" b="0" i="0" u="none" strike="noStrike" kern="1200" cap="none" normalizeH="0" baseline="0" dirty="0" err="1" smtClean="0">
                          <a:ln>
                            <a:noFill/>
                          </a:ln>
                          <a:solidFill>
                            <a:schemeClr val="tx1"/>
                          </a:solidFill>
                          <a:effectLst/>
                          <a:latin typeface="Arial" charset="0"/>
                          <a:ea typeface="+mn-ea"/>
                          <a:cs typeface="+mn-cs"/>
                        </a:rPr>
                        <a:t>indep</a:t>
                      </a:r>
                      <a:r>
                        <a:rPr kumimoji="0" lang="en-US" sz="2400" b="0" i="0" u="none" strike="noStrike" kern="1200" cap="none" normalizeH="0" baseline="0" dirty="0" smtClean="0">
                          <a:ln>
                            <a:noFill/>
                          </a:ln>
                          <a:solidFill>
                            <a:schemeClr val="tx1"/>
                          </a:solidFill>
                          <a:effectLst/>
                          <a:latin typeface="Arial" charset="0"/>
                          <a:ea typeface="+mn-ea"/>
                          <a:cs typeface="+mn-cs"/>
                        </a:rPr>
                        <a:t>. splitting</a:t>
                      </a:r>
                    </a:p>
                  </a:txBody>
                  <a:tcPr>
                    <a:lnT w="12700" cap="flat" cmpd="sng" algn="ctr">
                      <a:solidFill>
                        <a:schemeClr val="bg1"/>
                      </a:solidFill>
                      <a:prstDash val="solid"/>
                      <a:round/>
                      <a:headEnd type="none" w="med" len="med"/>
                      <a:tailEnd type="none" w="med" len="med"/>
                    </a:lnT>
                    <a:solidFill>
                      <a:srgbClr val="FF9900"/>
                    </a:solidFill>
                  </a:tcPr>
                </a:tc>
                <a:tc>
                  <a:txBody>
                    <a:bodyPr/>
                    <a:lstStyle/>
                    <a:p>
                      <a:pPr algn="ctr" fontAlgn="b"/>
                      <a:r>
                        <a:rPr kumimoji="0" lang="en-US" sz="2400" b="0" i="0" u="none" strike="noStrike" kern="1200" cap="none" normalizeH="0" baseline="0" dirty="0" smtClean="0">
                          <a:ln>
                            <a:noFill/>
                          </a:ln>
                          <a:solidFill>
                            <a:schemeClr val="tx1"/>
                          </a:solidFill>
                          <a:effectLst/>
                          <a:latin typeface="Arial" charset="0"/>
                          <a:ea typeface="+mn-ea"/>
                          <a:cs typeface="+mn-cs"/>
                        </a:rPr>
                        <a:t>31.76</a:t>
                      </a:r>
                    </a:p>
                  </a:txBody>
                  <a:tcPr>
                    <a:lnT w="12700" cap="flat" cmpd="sng" algn="ctr">
                      <a:solidFill>
                        <a:schemeClr val="bg1"/>
                      </a:solidFill>
                      <a:prstDash val="solid"/>
                      <a:round/>
                      <a:headEnd type="none" w="med" len="med"/>
                      <a:tailEnd type="none" w="med" len="med"/>
                    </a:lnT>
                    <a:solidFill>
                      <a:srgbClr val="FF99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7C5DA5D-1B8A-4162-818F-3CD1A5BC7B94}" type="slidenum">
              <a:rPr lang="zh-CN" altLang="en-US"/>
              <a:pPr>
                <a:defRPr/>
              </a:pPr>
              <a:t>27</a:t>
            </a:fld>
            <a:endParaRPr lang="en-US" altLang="zh-CN" dirty="0"/>
          </a:p>
        </p:txBody>
      </p:sp>
      <p:sp>
        <p:nvSpPr>
          <p:cNvPr id="34819" name="Rectangle 2"/>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Number of Paths </a:t>
            </a:r>
            <a:r>
              <a:rPr lang="en-US" altLang="zh-CN" sz="3700" dirty="0">
                <a:solidFill>
                  <a:srgbClr val="FF9900"/>
                </a:solidFill>
                <a:latin typeface="Times New Roman" pitchFamily="18" charset="0"/>
                <a:ea typeface="宋体" pitchFamily="2" charset="-122"/>
                <a:cs typeface="Times New Roman" pitchFamily="18" charset="0"/>
              </a:rPr>
              <a:t>(Tier-1)</a:t>
            </a:r>
            <a:endParaRPr lang="en-US" altLang="zh-CN" i="1" dirty="0" smtClean="0">
              <a:solidFill>
                <a:srgbClr val="659A2A"/>
              </a:solidFill>
              <a:latin typeface="Book Antiqua" pitchFamily="18" charset="0"/>
              <a:ea typeface="宋体" pitchFamily="2" charset="-122"/>
              <a:cs typeface="Times New Roman" pitchFamily="18" charset="0"/>
            </a:endParaRPr>
          </a:p>
        </p:txBody>
      </p:sp>
      <p:cxnSp>
        <p:nvCxnSpPr>
          <p:cNvPr id="3482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482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34823" name="Rectangle 12"/>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34824"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6" name="Text Box 3"/>
          <p:cNvSpPr txBox="1">
            <a:spLocks noChangeArrowheads="1"/>
          </p:cNvSpPr>
          <p:nvPr/>
        </p:nvSpPr>
        <p:spPr bwMode="auto">
          <a:xfrm>
            <a:off x="1219200" y="5943600"/>
            <a:ext cx="5486400" cy="861774"/>
          </a:xfrm>
          <a:prstGeom prst="rect">
            <a:avLst/>
          </a:prstGeom>
          <a:noFill/>
          <a:ln w="9525">
            <a:noFill/>
            <a:miter lim="800000"/>
            <a:headEnd/>
            <a:tailEnd/>
          </a:ln>
        </p:spPr>
        <p:txBody>
          <a:bodyPr wrap="square">
            <a:spAutoFit/>
          </a:bodyPr>
          <a:lstStyle/>
          <a:p>
            <a:r>
              <a:rPr lang="en-US" sz="2500" dirty="0" smtClean="0">
                <a:solidFill>
                  <a:srgbClr val="FF9900"/>
                </a:solidFill>
                <a:latin typeface="Arial" charset="0"/>
                <a:cs typeface="Arial" charset="0"/>
              </a:rPr>
              <a:t>Number of paths almost independent of the load</a:t>
            </a:r>
            <a:endParaRPr lang="en-US" sz="2500" i="1" dirty="0">
              <a:solidFill>
                <a:srgbClr val="659A2A"/>
              </a:solidFill>
            </a:endParaRPr>
          </a:p>
        </p:txBody>
      </p:sp>
      <p:sp>
        <p:nvSpPr>
          <p:cNvPr id="22" name="Text Box 22"/>
          <p:cNvSpPr txBox="1">
            <a:spLocks noChangeArrowheads="1"/>
          </p:cNvSpPr>
          <p:nvPr/>
        </p:nvSpPr>
        <p:spPr bwMode="auto">
          <a:xfrm>
            <a:off x="3135217" y="5487318"/>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number of paths</a:t>
            </a:r>
            <a:endParaRPr lang="en-US" altLang="zh-CN" sz="2500" dirty="0">
              <a:latin typeface="Arial" charset="0"/>
              <a:ea typeface="宋体" pitchFamily="2" charset="-122"/>
              <a:cs typeface="Arial" charset="0"/>
            </a:endParaRPr>
          </a:p>
        </p:txBody>
      </p:sp>
      <p:pic>
        <p:nvPicPr>
          <p:cNvPr id="15" name="Picture 14" descr="paths_att_srlg.png"/>
          <p:cNvPicPr>
            <a:picLocks noChangeAspect="1"/>
          </p:cNvPicPr>
          <p:nvPr/>
        </p:nvPicPr>
        <p:blipFill>
          <a:blip r:embed="rId3" cstate="print"/>
          <a:stretch>
            <a:fillRect/>
          </a:stretch>
        </p:blipFill>
        <p:spPr>
          <a:xfrm>
            <a:off x="533400" y="1600200"/>
            <a:ext cx="8061941" cy="4343400"/>
          </a:xfrm>
          <a:prstGeom prst="rect">
            <a:avLst/>
          </a:prstGeom>
        </p:spPr>
      </p:pic>
      <p:sp>
        <p:nvSpPr>
          <p:cNvPr id="21" name="Text Box 22"/>
          <p:cNvSpPr txBox="1">
            <a:spLocks noChangeArrowheads="1"/>
          </p:cNvSpPr>
          <p:nvPr/>
        </p:nvSpPr>
        <p:spPr bwMode="auto">
          <a:xfrm rot="16200000">
            <a:off x="-1018775" y="3533375"/>
            <a:ext cx="35814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err="1" smtClean="0">
                <a:latin typeface="Arial" charset="0"/>
                <a:ea typeface="宋体" pitchFamily="2" charset="-122"/>
                <a:cs typeface="Arial" charset="0"/>
              </a:rPr>
              <a:t>cdf</a:t>
            </a:r>
            <a:endParaRPr lang="en-US" altLang="zh-CN" sz="2500" dirty="0">
              <a:latin typeface="Arial" charset="0"/>
              <a:ea typeface="宋体" pitchFamily="2" charset="-122"/>
              <a:cs typeface="Arial" charset="0"/>
            </a:endParaRPr>
          </a:p>
        </p:txBody>
      </p:sp>
      <p:sp>
        <p:nvSpPr>
          <p:cNvPr id="24" name="Text Box 22"/>
          <p:cNvSpPr txBox="1">
            <a:spLocks noChangeArrowheads="1"/>
          </p:cNvSpPr>
          <p:nvPr/>
        </p:nvSpPr>
        <p:spPr bwMode="auto">
          <a:xfrm>
            <a:off x="3287617" y="5562600"/>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number of paths</a:t>
            </a:r>
            <a:endParaRPr lang="en-US" altLang="zh-CN" sz="2500" dirty="0">
              <a:latin typeface="Arial" charset="0"/>
              <a:ea typeface="宋体" pitchFamily="2" charset="-122"/>
              <a:cs typeface="Arial" charset="0"/>
            </a:endParaRPr>
          </a:p>
        </p:txBody>
      </p:sp>
      <p:sp>
        <p:nvSpPr>
          <p:cNvPr id="25" name="Rounded Rectangular Callout 24"/>
          <p:cNvSpPr>
            <a:spLocks noChangeArrowheads="1"/>
          </p:cNvSpPr>
          <p:nvPr/>
        </p:nvSpPr>
        <p:spPr bwMode="auto">
          <a:xfrm>
            <a:off x="4953000" y="3657600"/>
            <a:ext cx="2819400" cy="762000"/>
          </a:xfrm>
          <a:prstGeom prst="wedgeRoundRectCallout">
            <a:avLst>
              <a:gd name="adj1" fmla="val -34882"/>
              <a:gd name="adj2" fmla="val -101950"/>
              <a:gd name="adj3" fmla="val 16667"/>
            </a:avLst>
          </a:prstGeom>
          <a:solidFill>
            <a:srgbClr val="CCFFFF"/>
          </a:solidFill>
          <a:ln w="9525" algn="ctr">
            <a:solidFill>
              <a:schemeClr val="tx1"/>
            </a:solidFill>
            <a:round/>
            <a:headEnd/>
            <a:tailEnd/>
          </a:ln>
        </p:spPr>
        <p:txBody>
          <a:bodyPr/>
          <a:lstStyle/>
          <a:p>
            <a:r>
              <a:rPr lang="en-US" sz="1900" b="1" dirty="0" smtClean="0">
                <a:latin typeface="Arial" charset="0"/>
                <a:cs typeface="Arial" charset="0"/>
              </a:rPr>
              <a:t>For higher traffic load slightly more paths</a:t>
            </a:r>
            <a:endParaRPr lang="en-US" sz="1900" b="1" dirty="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7C5DA5D-1B8A-4162-818F-3CD1A5BC7B94}" type="slidenum">
              <a:rPr lang="zh-CN" altLang="en-US"/>
              <a:pPr>
                <a:defRPr/>
              </a:pPr>
              <a:t>28</a:t>
            </a:fld>
            <a:endParaRPr lang="en-US" altLang="zh-CN" dirty="0"/>
          </a:p>
        </p:txBody>
      </p:sp>
      <p:sp>
        <p:nvSpPr>
          <p:cNvPr id="34819" name="Rectangle 2"/>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Traffic is Highly </a:t>
            </a:r>
            <a:r>
              <a:rPr lang="en-US" altLang="zh-CN" sz="3700" dirty="0">
                <a:solidFill>
                  <a:srgbClr val="FF9900"/>
                </a:solidFill>
                <a:latin typeface="Times New Roman" pitchFamily="18" charset="0"/>
                <a:ea typeface="宋体" pitchFamily="2" charset="-122"/>
                <a:cs typeface="Times New Roman" pitchFamily="18" charset="0"/>
              </a:rPr>
              <a:t>Variable </a:t>
            </a:r>
            <a:r>
              <a:rPr lang="en-US" altLang="zh-CN" sz="3700" dirty="0">
                <a:solidFill>
                  <a:srgbClr val="FF9900"/>
                </a:solidFill>
                <a:latin typeface="Times New Roman" pitchFamily="18" charset="0"/>
                <a:ea typeface="宋体" pitchFamily="2" charset="-122"/>
                <a:cs typeface="Times New Roman" pitchFamily="18" charset="0"/>
              </a:rPr>
              <a:t>(Tier-1)</a:t>
            </a:r>
            <a:endParaRPr lang="en-US" altLang="zh-CN" sz="3700" i="1" dirty="0" smtClean="0">
              <a:solidFill>
                <a:srgbClr val="659A2A"/>
              </a:solidFill>
              <a:latin typeface="Book Antiqua" pitchFamily="18" charset="0"/>
              <a:ea typeface="宋体" pitchFamily="2" charset="-122"/>
              <a:cs typeface="Times New Roman" pitchFamily="18" charset="0"/>
            </a:endParaRPr>
          </a:p>
        </p:txBody>
      </p:sp>
      <p:cxnSp>
        <p:nvCxnSpPr>
          <p:cNvPr id="3482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482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34823" name="Rectangle 12"/>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34824"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22" name="Text Box 22"/>
          <p:cNvSpPr txBox="1">
            <a:spLocks noChangeArrowheads="1"/>
          </p:cNvSpPr>
          <p:nvPr/>
        </p:nvSpPr>
        <p:spPr bwMode="auto">
          <a:xfrm>
            <a:off x="3135217" y="5487318"/>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number of paths</a:t>
            </a:r>
            <a:endParaRPr lang="en-US" altLang="zh-CN" sz="2500" dirty="0">
              <a:latin typeface="Arial" charset="0"/>
              <a:ea typeface="宋体" pitchFamily="2" charset="-122"/>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15" y="1512065"/>
            <a:ext cx="7543800" cy="4431535"/>
          </a:xfrm>
          <a:prstGeom prst="rect">
            <a:avLst/>
          </a:prstGeom>
        </p:spPr>
      </p:pic>
      <p:sp>
        <p:nvSpPr>
          <p:cNvPr id="21" name="Text Box 22"/>
          <p:cNvSpPr txBox="1">
            <a:spLocks noChangeArrowheads="1"/>
          </p:cNvSpPr>
          <p:nvPr/>
        </p:nvSpPr>
        <p:spPr bwMode="auto">
          <a:xfrm rot="16200000">
            <a:off x="-1094975" y="3609575"/>
            <a:ext cx="37338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a:latin typeface="Arial" charset="0"/>
                <a:ea typeface="宋体" pitchFamily="2" charset="-122"/>
                <a:cs typeface="Arial" charset="0"/>
              </a:rPr>
              <a:t>r</a:t>
            </a:r>
            <a:r>
              <a:rPr lang="en-US" altLang="zh-CN" sz="2500" dirty="0" smtClean="0">
                <a:latin typeface="Arial" charset="0"/>
                <a:ea typeface="宋体" pitchFamily="2" charset="-122"/>
                <a:cs typeface="Arial" charset="0"/>
              </a:rPr>
              <a:t>elative traffic volume (%)</a:t>
            </a:r>
            <a:endParaRPr lang="en-US" altLang="zh-CN" sz="2500" dirty="0">
              <a:latin typeface="Arial" charset="0"/>
              <a:ea typeface="宋体" pitchFamily="2" charset="-122"/>
              <a:cs typeface="Arial" charset="0"/>
            </a:endParaRPr>
          </a:p>
        </p:txBody>
      </p:sp>
      <p:sp>
        <p:nvSpPr>
          <p:cNvPr id="23" name="Text Box 22"/>
          <p:cNvSpPr txBox="1">
            <a:spLocks noChangeArrowheads="1"/>
          </p:cNvSpPr>
          <p:nvPr/>
        </p:nvSpPr>
        <p:spPr bwMode="auto">
          <a:xfrm>
            <a:off x="3287617" y="5618950"/>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Time (GMT)</a:t>
            </a:r>
            <a:endParaRPr lang="en-US" altLang="zh-CN" sz="2500" dirty="0">
              <a:latin typeface="Arial" charset="0"/>
              <a:ea typeface="宋体" pitchFamily="2" charset="-122"/>
              <a:cs typeface="Arial" charset="0"/>
            </a:endParaRPr>
          </a:p>
        </p:txBody>
      </p:sp>
      <p:sp>
        <p:nvSpPr>
          <p:cNvPr id="24" name="Rounded Rectangular Callout 23"/>
          <p:cNvSpPr>
            <a:spLocks noChangeArrowheads="1"/>
          </p:cNvSpPr>
          <p:nvPr/>
        </p:nvSpPr>
        <p:spPr bwMode="auto">
          <a:xfrm>
            <a:off x="4997985" y="3657600"/>
            <a:ext cx="2819400" cy="762000"/>
          </a:xfrm>
          <a:prstGeom prst="wedgeRoundRectCallout">
            <a:avLst>
              <a:gd name="adj1" fmla="val 13571"/>
              <a:gd name="adj2" fmla="val 15159"/>
              <a:gd name="adj3" fmla="val 16667"/>
            </a:avLst>
          </a:prstGeom>
          <a:solidFill>
            <a:srgbClr val="CCFFFF"/>
          </a:solidFill>
          <a:ln w="9525" algn="ctr">
            <a:solidFill>
              <a:schemeClr val="tx1"/>
            </a:solidFill>
            <a:round/>
            <a:headEnd/>
            <a:tailEnd/>
          </a:ln>
        </p:spPr>
        <p:txBody>
          <a:bodyPr/>
          <a:lstStyle/>
          <a:p>
            <a:r>
              <a:rPr lang="en-US" sz="1900" b="1" dirty="0" smtClean="0">
                <a:latin typeface="Arial" charset="0"/>
                <a:cs typeface="Arial" charset="0"/>
              </a:rPr>
              <a:t>No single traffic peak (international traffic)</a:t>
            </a:r>
            <a:endParaRPr lang="en-US" sz="1900" b="1" dirty="0">
              <a:latin typeface="Arial" charset="0"/>
              <a:cs typeface="Arial" charset="0"/>
            </a:endParaRPr>
          </a:p>
        </p:txBody>
      </p:sp>
      <p:sp>
        <p:nvSpPr>
          <p:cNvPr id="14" name="Text Box 3"/>
          <p:cNvSpPr txBox="1">
            <a:spLocks noChangeArrowheads="1"/>
          </p:cNvSpPr>
          <p:nvPr/>
        </p:nvSpPr>
        <p:spPr bwMode="auto">
          <a:xfrm>
            <a:off x="1219200" y="5943600"/>
            <a:ext cx="5486400" cy="861774"/>
          </a:xfrm>
          <a:prstGeom prst="rect">
            <a:avLst/>
          </a:prstGeom>
          <a:noFill/>
          <a:ln w="9525">
            <a:noFill/>
            <a:miter lim="800000"/>
            <a:headEnd/>
            <a:tailEnd/>
          </a:ln>
        </p:spPr>
        <p:txBody>
          <a:bodyPr wrap="square">
            <a:spAutoFit/>
          </a:bodyPr>
          <a:lstStyle/>
          <a:p>
            <a:r>
              <a:rPr lang="en-US" sz="2500" dirty="0" smtClean="0">
                <a:solidFill>
                  <a:srgbClr val="FF9900"/>
                </a:solidFill>
                <a:latin typeface="Arial" charset="0"/>
                <a:cs typeface="Arial" charset="0"/>
              </a:rPr>
              <a:t>Can a static configuration cope with the variability?</a:t>
            </a:r>
            <a:endParaRPr lang="en-US" sz="2500" i="1" dirty="0">
              <a:solidFill>
                <a:srgbClr val="659A2A"/>
              </a:solidFill>
            </a:endParaRPr>
          </a:p>
        </p:txBody>
      </p:sp>
    </p:spTree>
    <p:extLst>
      <p:ext uri="{BB962C8B-B14F-4D97-AF65-F5344CB8AC3E}">
        <p14:creationId xmlns:p14="http://schemas.microsoft.com/office/powerpoint/2010/main" val="310164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7C5DA5D-1B8A-4162-818F-3CD1A5BC7B94}" type="slidenum">
              <a:rPr lang="zh-CN" altLang="en-US"/>
              <a:pPr>
                <a:defRPr/>
              </a:pPr>
              <a:t>29</a:t>
            </a:fld>
            <a:endParaRPr lang="en-US" altLang="zh-CN" dirty="0"/>
          </a:p>
        </p:txBody>
      </p:sp>
      <p:sp>
        <p:nvSpPr>
          <p:cNvPr id="34819" name="Rectangle 2"/>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Performance with Static Router Configuration </a:t>
            </a:r>
            <a:r>
              <a:rPr lang="en-US" altLang="zh-CN" sz="3700" dirty="0">
                <a:solidFill>
                  <a:srgbClr val="FF9900"/>
                </a:solidFill>
                <a:latin typeface="Times New Roman" pitchFamily="18" charset="0"/>
                <a:ea typeface="宋体" pitchFamily="2" charset="-122"/>
                <a:cs typeface="Times New Roman" pitchFamily="18" charset="0"/>
              </a:rPr>
              <a:t>(Tier-1)</a:t>
            </a:r>
            <a:endParaRPr lang="en-US" altLang="zh-CN" sz="3700" i="1" dirty="0" smtClean="0">
              <a:solidFill>
                <a:srgbClr val="659A2A"/>
              </a:solidFill>
              <a:latin typeface="Book Antiqua" pitchFamily="18" charset="0"/>
              <a:ea typeface="宋体" pitchFamily="2" charset="-122"/>
              <a:cs typeface="Times New Roman" pitchFamily="18" charset="0"/>
            </a:endParaRPr>
          </a:p>
        </p:txBody>
      </p:sp>
      <p:cxnSp>
        <p:nvCxnSpPr>
          <p:cNvPr id="3482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482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34823" name="Rectangle 12"/>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34824"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6" name="Text Box 3"/>
          <p:cNvSpPr txBox="1">
            <a:spLocks noChangeArrowheads="1"/>
          </p:cNvSpPr>
          <p:nvPr/>
        </p:nvSpPr>
        <p:spPr bwMode="auto">
          <a:xfrm>
            <a:off x="1219200" y="5943600"/>
            <a:ext cx="5486400" cy="861774"/>
          </a:xfrm>
          <a:prstGeom prst="rect">
            <a:avLst/>
          </a:prstGeom>
          <a:noFill/>
          <a:ln w="9525">
            <a:noFill/>
            <a:miter lim="800000"/>
            <a:headEnd/>
            <a:tailEnd/>
          </a:ln>
        </p:spPr>
        <p:txBody>
          <a:bodyPr wrap="square">
            <a:spAutoFit/>
          </a:bodyPr>
          <a:lstStyle/>
          <a:p>
            <a:r>
              <a:rPr lang="en-US" sz="2500" dirty="0" smtClean="0">
                <a:solidFill>
                  <a:srgbClr val="FF9900"/>
                </a:solidFill>
                <a:latin typeface="Arial" charset="0"/>
                <a:cs typeface="Arial" charset="0"/>
              </a:rPr>
              <a:t>State dependent splitting again nearly optimal</a:t>
            </a:r>
            <a:endParaRPr lang="en-US" sz="2500" i="1" dirty="0">
              <a:solidFill>
                <a:srgbClr val="659A2A"/>
              </a:solidFill>
            </a:endParaRPr>
          </a:p>
        </p:txBody>
      </p:sp>
      <p:sp>
        <p:nvSpPr>
          <p:cNvPr id="22" name="Text Box 22"/>
          <p:cNvSpPr txBox="1">
            <a:spLocks noChangeArrowheads="1"/>
          </p:cNvSpPr>
          <p:nvPr/>
        </p:nvSpPr>
        <p:spPr bwMode="auto">
          <a:xfrm>
            <a:off x="3135217" y="5487318"/>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number of paths</a:t>
            </a:r>
            <a:endParaRPr lang="en-US" altLang="zh-CN" sz="2500" dirty="0">
              <a:latin typeface="Arial" charset="0"/>
              <a:ea typeface="宋体" pitchFamily="2" charset="-122"/>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78" y="1513828"/>
            <a:ext cx="7696201" cy="4287297"/>
          </a:xfrm>
          <a:prstGeom prst="rect">
            <a:avLst/>
          </a:prstGeom>
        </p:spPr>
      </p:pic>
      <p:sp>
        <p:nvSpPr>
          <p:cNvPr id="20" name="Text Box 22"/>
          <p:cNvSpPr txBox="1">
            <a:spLocks noChangeArrowheads="1"/>
          </p:cNvSpPr>
          <p:nvPr/>
        </p:nvSpPr>
        <p:spPr bwMode="auto">
          <a:xfrm rot="16200000">
            <a:off x="-1018775" y="3533375"/>
            <a:ext cx="35814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objective value</a:t>
            </a:r>
            <a:endParaRPr lang="en-US" altLang="zh-CN" sz="2500" dirty="0">
              <a:latin typeface="Arial" charset="0"/>
              <a:ea typeface="宋体" pitchFamily="2" charset="-122"/>
              <a:cs typeface="Arial" charset="0"/>
            </a:endParaRPr>
          </a:p>
        </p:txBody>
      </p:sp>
      <p:sp>
        <p:nvSpPr>
          <p:cNvPr id="21" name="Text Box 22"/>
          <p:cNvSpPr txBox="1">
            <a:spLocks noChangeArrowheads="1"/>
          </p:cNvSpPr>
          <p:nvPr/>
        </p:nvSpPr>
        <p:spPr bwMode="auto">
          <a:xfrm>
            <a:off x="3287617" y="5562600"/>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a:latin typeface="Arial" charset="0"/>
                <a:ea typeface="宋体" pitchFamily="2" charset="-122"/>
                <a:cs typeface="Arial" charset="0"/>
              </a:rPr>
              <a:t>t</a:t>
            </a:r>
            <a:r>
              <a:rPr lang="en-US" altLang="zh-CN" sz="2500" dirty="0" smtClean="0">
                <a:latin typeface="Arial" charset="0"/>
                <a:ea typeface="宋体" pitchFamily="2" charset="-122"/>
                <a:cs typeface="Arial" charset="0"/>
              </a:rPr>
              <a:t>ime (GMT)</a:t>
            </a:r>
            <a:endParaRPr lang="en-US" altLang="zh-CN" sz="2500" dirty="0">
              <a:latin typeface="Arial" charset="0"/>
              <a:ea typeface="宋体" pitchFamily="2" charset="-122"/>
              <a:cs typeface="Arial" charset="0"/>
            </a:endParaRPr>
          </a:p>
        </p:txBody>
      </p:sp>
    </p:spTree>
    <p:extLst>
      <p:ext uri="{BB962C8B-B14F-4D97-AF65-F5344CB8AC3E}">
        <p14:creationId xmlns:p14="http://schemas.microsoft.com/office/powerpoint/2010/main" val="468057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3</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Challenges of Failure Recovery</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3" name="Rectangle 3"/>
          <p:cNvSpPr txBox="1">
            <a:spLocks noChangeArrowheads="1"/>
          </p:cNvSpPr>
          <p:nvPr/>
        </p:nvSpPr>
        <p:spPr bwMode="auto">
          <a:xfrm>
            <a:off x="566738" y="1600200"/>
            <a:ext cx="8424862"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noProof="0" dirty="0" smtClean="0">
                <a:latin typeface="Arial" charset="0"/>
                <a:cs typeface="Arial" charset="0"/>
              </a:rPr>
              <a:t>Existing solutions reroute traffic to avoid failures</a:t>
            </a:r>
            <a:endParaRPr lang="en-US" sz="2800" kern="0" dirty="0" smtClean="0">
              <a:latin typeface="Arial" charset="0"/>
              <a:cs typeface="Arial" charset="0"/>
            </a:endParaRPr>
          </a:p>
          <a:p>
            <a:pPr marL="908050" lvl="1" indent="-436563" eaLnBrk="1" hangingPunct="1">
              <a:spcBef>
                <a:spcPct val="20000"/>
              </a:spcBef>
              <a:buClr>
                <a:srgbClr val="FF9900"/>
              </a:buClr>
              <a:buFont typeface="Wingdings" pitchFamily="2" charset="2"/>
              <a:buChar char="n"/>
            </a:pPr>
            <a:r>
              <a:rPr lang="en-US" sz="2800" kern="0" dirty="0" smtClean="0">
                <a:latin typeface="Arial" charset="0"/>
                <a:cs typeface="Arial" charset="0"/>
              </a:rPr>
              <a:t>Can use, e.g., MPLS local or global protection</a:t>
            </a:r>
          </a:p>
        </p:txBody>
      </p:sp>
      <p:sp>
        <p:nvSpPr>
          <p:cNvPr id="12" name="Rectangle 3"/>
          <p:cNvSpPr txBox="1">
            <a:spLocks noChangeArrowheads="1"/>
          </p:cNvSpPr>
          <p:nvPr/>
        </p:nvSpPr>
        <p:spPr bwMode="auto">
          <a:xfrm>
            <a:off x="566738" y="4495800"/>
            <a:ext cx="8424862"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noProof="0" dirty="0" smtClean="0">
                <a:latin typeface="Arial" charset="0"/>
                <a:cs typeface="Arial" charset="0"/>
              </a:rPr>
              <a:t>Drawbacks of the existing solutions</a:t>
            </a:r>
            <a:endParaRPr lang="en-US" sz="2800" kern="0" dirty="0" smtClean="0">
              <a:latin typeface="Arial" charset="0"/>
              <a:cs typeface="Arial" charset="0"/>
            </a:endParaRPr>
          </a:p>
          <a:p>
            <a:pPr marL="908050" lvl="1" indent="-436563" eaLnBrk="1" hangingPunct="1">
              <a:spcBef>
                <a:spcPct val="20000"/>
              </a:spcBef>
              <a:buClr>
                <a:srgbClr val="FF9900"/>
              </a:buClr>
              <a:buFont typeface="Wingdings" pitchFamily="2" charset="2"/>
              <a:buChar char="n"/>
            </a:pPr>
            <a:r>
              <a:rPr lang="en-US" sz="2800" kern="0" dirty="0" smtClean="0">
                <a:latin typeface="Arial" charset="0"/>
                <a:cs typeface="Arial" charset="0"/>
              </a:rPr>
              <a:t>Local path protection highly suboptimal</a:t>
            </a:r>
          </a:p>
          <a:p>
            <a:pPr marL="908050" lvl="1" indent="-436563" eaLnBrk="1" hangingPunct="1">
              <a:spcBef>
                <a:spcPct val="20000"/>
              </a:spcBef>
              <a:buClr>
                <a:srgbClr val="FF9900"/>
              </a:buClr>
              <a:buFont typeface="Wingdings" pitchFamily="2" charset="2"/>
              <a:buChar char="n"/>
            </a:pPr>
            <a:r>
              <a:rPr lang="en-US" sz="2800" kern="0" dirty="0" smtClean="0">
                <a:latin typeface="Arial" charset="0"/>
                <a:cs typeface="Arial" charset="0"/>
              </a:rPr>
              <a:t>Global path protection often requires dynamic recalculation of the tunnels</a:t>
            </a:r>
          </a:p>
        </p:txBody>
      </p:sp>
      <p:cxnSp>
        <p:nvCxnSpPr>
          <p:cNvPr id="195" name="Straight Connector 194"/>
          <p:cNvCxnSpPr/>
          <p:nvPr/>
        </p:nvCxnSpPr>
        <p:spPr bwMode="auto">
          <a:xfrm>
            <a:off x="892361" y="3471450"/>
            <a:ext cx="897875" cy="457198"/>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96" name="Straight Connector 195"/>
          <p:cNvCxnSpPr/>
          <p:nvPr/>
        </p:nvCxnSpPr>
        <p:spPr bwMode="auto">
          <a:xfrm>
            <a:off x="1882961" y="3928650"/>
            <a:ext cx="980502" cy="16525"/>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97" name="Straight Connector 196"/>
          <p:cNvCxnSpPr/>
          <p:nvPr/>
        </p:nvCxnSpPr>
        <p:spPr bwMode="auto">
          <a:xfrm flipV="1">
            <a:off x="1959161" y="3242850"/>
            <a:ext cx="925419" cy="5509"/>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98" name="Straight Connector 197"/>
          <p:cNvCxnSpPr/>
          <p:nvPr/>
        </p:nvCxnSpPr>
        <p:spPr bwMode="auto">
          <a:xfrm flipV="1">
            <a:off x="892361" y="3242850"/>
            <a:ext cx="947452" cy="197386"/>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99" name="Straight Connector 198"/>
          <p:cNvCxnSpPr/>
          <p:nvPr/>
        </p:nvCxnSpPr>
        <p:spPr bwMode="auto">
          <a:xfrm>
            <a:off x="2949761" y="3242850"/>
            <a:ext cx="827183" cy="268536"/>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00" name="Straight Connector 199"/>
          <p:cNvCxnSpPr/>
          <p:nvPr/>
        </p:nvCxnSpPr>
        <p:spPr bwMode="auto">
          <a:xfrm flipV="1">
            <a:off x="2949761" y="3547650"/>
            <a:ext cx="793214" cy="413133"/>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201" name="Freeform 200"/>
          <p:cNvSpPr/>
          <p:nvPr/>
        </p:nvSpPr>
        <p:spPr bwMode="auto">
          <a:xfrm>
            <a:off x="892361" y="3048000"/>
            <a:ext cx="2792776" cy="301129"/>
          </a:xfrm>
          <a:custGeom>
            <a:avLst/>
            <a:gdLst>
              <a:gd name="connsiteX0" fmla="*/ 0 w 5585552"/>
              <a:gd name="connsiteY0" fmla="*/ 525138 h 602256"/>
              <a:gd name="connsiteX1" fmla="*/ 1465243 w 5585552"/>
              <a:gd name="connsiteY1" fmla="*/ 172598 h 602256"/>
              <a:gd name="connsiteX2" fmla="*/ 2192357 w 5585552"/>
              <a:gd name="connsiteY2" fmla="*/ 95480 h 602256"/>
              <a:gd name="connsiteX3" fmla="*/ 3855904 w 5585552"/>
              <a:gd name="connsiteY3" fmla="*/ 84463 h 602256"/>
              <a:gd name="connsiteX4" fmla="*/ 5585552 w 5585552"/>
              <a:gd name="connsiteY4" fmla="*/ 602256 h 60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552" h="602256">
                <a:moveTo>
                  <a:pt x="0" y="525138"/>
                </a:moveTo>
                <a:cubicBezTo>
                  <a:pt x="549925" y="384673"/>
                  <a:pt x="1099850" y="244208"/>
                  <a:pt x="1465243" y="172598"/>
                </a:cubicBezTo>
                <a:cubicBezTo>
                  <a:pt x="1830636" y="100988"/>
                  <a:pt x="1793914" y="110169"/>
                  <a:pt x="2192357" y="95480"/>
                </a:cubicBezTo>
                <a:cubicBezTo>
                  <a:pt x="2590800" y="80791"/>
                  <a:pt x="3290372" y="0"/>
                  <a:pt x="3855904" y="84463"/>
                </a:cubicBezTo>
                <a:cubicBezTo>
                  <a:pt x="4421436" y="168926"/>
                  <a:pt x="5003494" y="385591"/>
                  <a:pt x="5585552" y="602256"/>
                </a:cubicBezTo>
              </a:path>
            </a:pathLst>
          </a:custGeom>
          <a:noFill/>
          <a:ln w="31750" cap="flat" cmpd="sng" algn="ctr">
            <a:solidFill>
              <a:srgbClr val="659A2A"/>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cxnSp>
        <p:nvCxnSpPr>
          <p:cNvPr id="202" name="Straight Connector 201"/>
          <p:cNvCxnSpPr/>
          <p:nvPr/>
        </p:nvCxnSpPr>
        <p:spPr bwMode="auto">
          <a:xfrm rot="5400000" flipH="1" flipV="1">
            <a:off x="1563472" y="3562339"/>
            <a:ext cx="683047" cy="44068"/>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03" name="Straight Connector 202"/>
          <p:cNvCxnSpPr/>
          <p:nvPr/>
        </p:nvCxnSpPr>
        <p:spPr bwMode="auto">
          <a:xfrm rot="16200000" flipV="1">
            <a:off x="2618566" y="3574044"/>
            <a:ext cx="672487" cy="10098"/>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nvGrpSpPr>
          <p:cNvPr id="204" name="Group 157"/>
          <p:cNvGrpSpPr>
            <a:grpSpLocks/>
          </p:cNvGrpSpPr>
          <p:nvPr/>
        </p:nvGrpSpPr>
        <p:grpSpPr bwMode="auto">
          <a:xfrm>
            <a:off x="685800" y="3327318"/>
            <a:ext cx="295276" cy="215106"/>
            <a:chOff x="3120" y="2880"/>
            <a:chExt cx="144" cy="96"/>
          </a:xfrm>
        </p:grpSpPr>
        <p:sp>
          <p:nvSpPr>
            <p:cNvPr id="205"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206"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207"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208"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09" name="Group 162"/>
            <p:cNvGrpSpPr>
              <a:grpSpLocks/>
            </p:cNvGrpSpPr>
            <p:nvPr/>
          </p:nvGrpSpPr>
          <p:grpSpPr bwMode="auto">
            <a:xfrm>
              <a:off x="3141" y="2886"/>
              <a:ext cx="100" cy="43"/>
              <a:chOff x="6839" y="9479"/>
              <a:chExt cx="253" cy="119"/>
            </a:xfrm>
          </p:grpSpPr>
          <p:grpSp>
            <p:nvGrpSpPr>
              <p:cNvPr id="212" name="Group 163"/>
              <p:cNvGrpSpPr>
                <a:grpSpLocks/>
              </p:cNvGrpSpPr>
              <p:nvPr/>
            </p:nvGrpSpPr>
            <p:grpSpPr bwMode="auto">
              <a:xfrm>
                <a:off x="6839" y="9479"/>
                <a:ext cx="251" cy="116"/>
                <a:chOff x="6839" y="9479"/>
                <a:chExt cx="251" cy="116"/>
              </a:xfrm>
            </p:grpSpPr>
            <p:sp>
              <p:nvSpPr>
                <p:cNvPr id="222"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23"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24"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225"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226"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227"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228"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229"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13" name="Group 172"/>
              <p:cNvGrpSpPr>
                <a:grpSpLocks/>
              </p:cNvGrpSpPr>
              <p:nvPr/>
            </p:nvGrpSpPr>
            <p:grpSpPr bwMode="auto">
              <a:xfrm>
                <a:off x="6842" y="9482"/>
                <a:ext cx="250" cy="116"/>
                <a:chOff x="6842" y="9482"/>
                <a:chExt cx="250" cy="116"/>
              </a:xfrm>
            </p:grpSpPr>
            <p:sp>
              <p:nvSpPr>
                <p:cNvPr id="214"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15"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16"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17"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18"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19"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20"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221"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210"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211"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30" name="Group 157"/>
          <p:cNvGrpSpPr>
            <a:grpSpLocks/>
          </p:cNvGrpSpPr>
          <p:nvPr/>
        </p:nvGrpSpPr>
        <p:grpSpPr bwMode="auto">
          <a:xfrm>
            <a:off x="3559361" y="3395250"/>
            <a:ext cx="295276" cy="215106"/>
            <a:chOff x="3120" y="2880"/>
            <a:chExt cx="144" cy="96"/>
          </a:xfrm>
        </p:grpSpPr>
        <p:sp>
          <p:nvSpPr>
            <p:cNvPr id="231"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232"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233"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234"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35" name="Group 162"/>
            <p:cNvGrpSpPr>
              <a:grpSpLocks/>
            </p:cNvGrpSpPr>
            <p:nvPr/>
          </p:nvGrpSpPr>
          <p:grpSpPr bwMode="auto">
            <a:xfrm>
              <a:off x="3141" y="2886"/>
              <a:ext cx="100" cy="43"/>
              <a:chOff x="6839" y="9479"/>
              <a:chExt cx="253" cy="119"/>
            </a:xfrm>
          </p:grpSpPr>
          <p:grpSp>
            <p:nvGrpSpPr>
              <p:cNvPr id="238" name="Group 163"/>
              <p:cNvGrpSpPr>
                <a:grpSpLocks/>
              </p:cNvGrpSpPr>
              <p:nvPr/>
            </p:nvGrpSpPr>
            <p:grpSpPr bwMode="auto">
              <a:xfrm>
                <a:off x="6839" y="9479"/>
                <a:ext cx="251" cy="116"/>
                <a:chOff x="6839" y="9479"/>
                <a:chExt cx="251" cy="116"/>
              </a:xfrm>
            </p:grpSpPr>
            <p:sp>
              <p:nvSpPr>
                <p:cNvPr id="248"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49"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50"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251"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252"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253"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254"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255"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39" name="Group 172"/>
              <p:cNvGrpSpPr>
                <a:grpSpLocks/>
              </p:cNvGrpSpPr>
              <p:nvPr/>
            </p:nvGrpSpPr>
            <p:grpSpPr bwMode="auto">
              <a:xfrm>
                <a:off x="6842" y="9482"/>
                <a:ext cx="250" cy="116"/>
                <a:chOff x="6842" y="9482"/>
                <a:chExt cx="250" cy="116"/>
              </a:xfrm>
            </p:grpSpPr>
            <p:sp>
              <p:nvSpPr>
                <p:cNvPr id="240"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41"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42"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43"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44"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45"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46"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247"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236"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237"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56" name="Group 157"/>
          <p:cNvGrpSpPr>
            <a:grpSpLocks/>
          </p:cNvGrpSpPr>
          <p:nvPr/>
        </p:nvGrpSpPr>
        <p:grpSpPr bwMode="auto">
          <a:xfrm>
            <a:off x="1806761" y="3166650"/>
            <a:ext cx="295276" cy="215106"/>
            <a:chOff x="3120" y="2880"/>
            <a:chExt cx="144" cy="96"/>
          </a:xfrm>
        </p:grpSpPr>
        <p:sp>
          <p:nvSpPr>
            <p:cNvPr id="257"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258"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259"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260"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61" name="Group 162"/>
            <p:cNvGrpSpPr>
              <a:grpSpLocks/>
            </p:cNvGrpSpPr>
            <p:nvPr/>
          </p:nvGrpSpPr>
          <p:grpSpPr bwMode="auto">
            <a:xfrm>
              <a:off x="3141" y="2886"/>
              <a:ext cx="100" cy="43"/>
              <a:chOff x="6839" y="9479"/>
              <a:chExt cx="253" cy="119"/>
            </a:xfrm>
          </p:grpSpPr>
          <p:grpSp>
            <p:nvGrpSpPr>
              <p:cNvPr id="264" name="Group 163"/>
              <p:cNvGrpSpPr>
                <a:grpSpLocks/>
              </p:cNvGrpSpPr>
              <p:nvPr/>
            </p:nvGrpSpPr>
            <p:grpSpPr bwMode="auto">
              <a:xfrm>
                <a:off x="6839" y="9479"/>
                <a:ext cx="251" cy="116"/>
                <a:chOff x="6839" y="9479"/>
                <a:chExt cx="251" cy="116"/>
              </a:xfrm>
            </p:grpSpPr>
            <p:sp>
              <p:nvSpPr>
                <p:cNvPr id="274"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75"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276"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277"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278"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279"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280"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281"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65" name="Group 172"/>
              <p:cNvGrpSpPr>
                <a:grpSpLocks/>
              </p:cNvGrpSpPr>
              <p:nvPr/>
            </p:nvGrpSpPr>
            <p:grpSpPr bwMode="auto">
              <a:xfrm>
                <a:off x="6842" y="9482"/>
                <a:ext cx="250" cy="116"/>
                <a:chOff x="6842" y="9482"/>
                <a:chExt cx="250" cy="116"/>
              </a:xfrm>
            </p:grpSpPr>
            <p:sp>
              <p:nvSpPr>
                <p:cNvPr id="266"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67"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68"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69"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70"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71"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72"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273"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262"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263"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282" name="Group 157"/>
          <p:cNvGrpSpPr>
            <a:grpSpLocks/>
          </p:cNvGrpSpPr>
          <p:nvPr/>
        </p:nvGrpSpPr>
        <p:grpSpPr bwMode="auto">
          <a:xfrm>
            <a:off x="2797361" y="3166650"/>
            <a:ext cx="295276" cy="215106"/>
            <a:chOff x="3120" y="2880"/>
            <a:chExt cx="144" cy="96"/>
          </a:xfrm>
        </p:grpSpPr>
        <p:sp>
          <p:nvSpPr>
            <p:cNvPr id="283"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284"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285"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286"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287" name="Group 162"/>
            <p:cNvGrpSpPr>
              <a:grpSpLocks/>
            </p:cNvGrpSpPr>
            <p:nvPr/>
          </p:nvGrpSpPr>
          <p:grpSpPr bwMode="auto">
            <a:xfrm>
              <a:off x="3141" y="2886"/>
              <a:ext cx="100" cy="43"/>
              <a:chOff x="6839" y="9479"/>
              <a:chExt cx="253" cy="119"/>
            </a:xfrm>
          </p:grpSpPr>
          <p:grpSp>
            <p:nvGrpSpPr>
              <p:cNvPr id="290" name="Group 163"/>
              <p:cNvGrpSpPr>
                <a:grpSpLocks/>
              </p:cNvGrpSpPr>
              <p:nvPr/>
            </p:nvGrpSpPr>
            <p:grpSpPr bwMode="auto">
              <a:xfrm>
                <a:off x="6839" y="9479"/>
                <a:ext cx="251" cy="116"/>
                <a:chOff x="6839" y="9479"/>
                <a:chExt cx="251" cy="116"/>
              </a:xfrm>
            </p:grpSpPr>
            <p:sp>
              <p:nvSpPr>
                <p:cNvPr id="300"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01"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02"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03"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04"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05"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06"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07"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291" name="Group 172"/>
              <p:cNvGrpSpPr>
                <a:grpSpLocks/>
              </p:cNvGrpSpPr>
              <p:nvPr/>
            </p:nvGrpSpPr>
            <p:grpSpPr bwMode="auto">
              <a:xfrm>
                <a:off x="6842" y="9482"/>
                <a:ext cx="250" cy="116"/>
                <a:chOff x="6842" y="9482"/>
                <a:chExt cx="250" cy="116"/>
              </a:xfrm>
            </p:grpSpPr>
            <p:sp>
              <p:nvSpPr>
                <p:cNvPr id="292"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93"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294"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95"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296"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97"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298"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299"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288"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289"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308" name="Group 157"/>
          <p:cNvGrpSpPr>
            <a:grpSpLocks/>
          </p:cNvGrpSpPr>
          <p:nvPr/>
        </p:nvGrpSpPr>
        <p:grpSpPr bwMode="auto">
          <a:xfrm>
            <a:off x="1730561" y="3852450"/>
            <a:ext cx="295276" cy="215106"/>
            <a:chOff x="3120" y="2880"/>
            <a:chExt cx="144" cy="96"/>
          </a:xfrm>
        </p:grpSpPr>
        <p:sp>
          <p:nvSpPr>
            <p:cNvPr id="309"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10"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11"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12"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313" name="Group 162"/>
            <p:cNvGrpSpPr>
              <a:grpSpLocks/>
            </p:cNvGrpSpPr>
            <p:nvPr/>
          </p:nvGrpSpPr>
          <p:grpSpPr bwMode="auto">
            <a:xfrm>
              <a:off x="3141" y="2886"/>
              <a:ext cx="100" cy="43"/>
              <a:chOff x="6839" y="9479"/>
              <a:chExt cx="253" cy="119"/>
            </a:xfrm>
          </p:grpSpPr>
          <p:grpSp>
            <p:nvGrpSpPr>
              <p:cNvPr id="316" name="Group 163"/>
              <p:cNvGrpSpPr>
                <a:grpSpLocks/>
              </p:cNvGrpSpPr>
              <p:nvPr/>
            </p:nvGrpSpPr>
            <p:grpSpPr bwMode="auto">
              <a:xfrm>
                <a:off x="6839" y="9479"/>
                <a:ext cx="251" cy="116"/>
                <a:chOff x="6839" y="9479"/>
                <a:chExt cx="251" cy="116"/>
              </a:xfrm>
            </p:grpSpPr>
            <p:sp>
              <p:nvSpPr>
                <p:cNvPr id="326"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27"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28"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29"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30"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31"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32"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33"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317" name="Group 172"/>
              <p:cNvGrpSpPr>
                <a:grpSpLocks/>
              </p:cNvGrpSpPr>
              <p:nvPr/>
            </p:nvGrpSpPr>
            <p:grpSpPr bwMode="auto">
              <a:xfrm>
                <a:off x="6842" y="9482"/>
                <a:ext cx="250" cy="116"/>
                <a:chOff x="6842" y="9482"/>
                <a:chExt cx="250" cy="116"/>
              </a:xfrm>
            </p:grpSpPr>
            <p:sp>
              <p:nvSpPr>
                <p:cNvPr id="318"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19"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20"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21"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22"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23"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24"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25"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14"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15"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334" name="Group 157"/>
          <p:cNvGrpSpPr>
            <a:grpSpLocks/>
          </p:cNvGrpSpPr>
          <p:nvPr/>
        </p:nvGrpSpPr>
        <p:grpSpPr bwMode="auto">
          <a:xfrm>
            <a:off x="2797361" y="3776250"/>
            <a:ext cx="295276" cy="215106"/>
            <a:chOff x="3120" y="2880"/>
            <a:chExt cx="144" cy="96"/>
          </a:xfrm>
        </p:grpSpPr>
        <p:sp>
          <p:nvSpPr>
            <p:cNvPr id="335"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36"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37"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38"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339" name="Group 162"/>
            <p:cNvGrpSpPr>
              <a:grpSpLocks/>
            </p:cNvGrpSpPr>
            <p:nvPr/>
          </p:nvGrpSpPr>
          <p:grpSpPr bwMode="auto">
            <a:xfrm>
              <a:off x="3141" y="2886"/>
              <a:ext cx="100" cy="43"/>
              <a:chOff x="6839" y="9479"/>
              <a:chExt cx="253" cy="119"/>
            </a:xfrm>
          </p:grpSpPr>
          <p:grpSp>
            <p:nvGrpSpPr>
              <p:cNvPr id="342" name="Group 163"/>
              <p:cNvGrpSpPr>
                <a:grpSpLocks/>
              </p:cNvGrpSpPr>
              <p:nvPr/>
            </p:nvGrpSpPr>
            <p:grpSpPr bwMode="auto">
              <a:xfrm>
                <a:off x="6839" y="9479"/>
                <a:ext cx="251" cy="116"/>
                <a:chOff x="6839" y="9479"/>
                <a:chExt cx="251" cy="116"/>
              </a:xfrm>
            </p:grpSpPr>
            <p:sp>
              <p:nvSpPr>
                <p:cNvPr id="352" name="Freeform 351"/>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53" name="Freeform 352"/>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54" name="Freeform 353"/>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55" name="Freeform 354"/>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56" name="Freeform 355"/>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57" name="Freeform 356"/>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58" name="Freeform 357"/>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59" name="Freeform 358"/>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343" name="Group 172"/>
              <p:cNvGrpSpPr>
                <a:grpSpLocks/>
              </p:cNvGrpSpPr>
              <p:nvPr/>
            </p:nvGrpSpPr>
            <p:grpSpPr bwMode="auto">
              <a:xfrm>
                <a:off x="6842" y="9482"/>
                <a:ext cx="250" cy="116"/>
                <a:chOff x="6842" y="9482"/>
                <a:chExt cx="250" cy="116"/>
              </a:xfrm>
            </p:grpSpPr>
            <p:sp>
              <p:nvSpPr>
                <p:cNvPr id="344"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45"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46"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47"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48"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49"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50"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51"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40"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41"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sp>
        <p:nvSpPr>
          <p:cNvPr id="360" name="Text Box 22"/>
          <p:cNvSpPr txBox="1">
            <a:spLocks noChangeArrowheads="1"/>
          </p:cNvSpPr>
          <p:nvPr/>
        </p:nvSpPr>
        <p:spPr bwMode="auto">
          <a:xfrm>
            <a:off x="1806761" y="2743200"/>
            <a:ext cx="1600200" cy="338550"/>
          </a:xfrm>
          <a:prstGeom prst="rect">
            <a:avLst/>
          </a:prstGeom>
          <a:noFill/>
          <a:ln w="9525">
            <a:noFill/>
            <a:miter lim="800000"/>
            <a:headEnd/>
            <a:tailEnd/>
          </a:ln>
        </p:spPr>
        <p:txBody>
          <a:bodyPr wrap="square" lIns="91435" tIns="45718" rIns="91435" bIns="45718">
            <a:spAutoFit/>
          </a:bodyPr>
          <a:lstStyle/>
          <a:p>
            <a:pPr eaLnBrk="1" hangingPunct="1"/>
            <a:r>
              <a:rPr lang="en-US" altLang="zh-CN" sz="1600" dirty="0" smtClean="0">
                <a:solidFill>
                  <a:srgbClr val="659A2A"/>
                </a:solidFill>
                <a:latin typeface="Arial" charset="0"/>
                <a:ea typeface="宋体" pitchFamily="2" charset="-122"/>
                <a:cs typeface="Arial" charset="0"/>
              </a:rPr>
              <a:t>primary tunnel</a:t>
            </a:r>
            <a:endParaRPr lang="en-US" altLang="zh-CN" sz="1600" dirty="0">
              <a:solidFill>
                <a:srgbClr val="659A2A"/>
              </a:solidFill>
              <a:latin typeface="Arial" charset="0"/>
              <a:ea typeface="宋体" pitchFamily="2" charset="-122"/>
              <a:cs typeface="Arial" charset="0"/>
            </a:endParaRPr>
          </a:p>
        </p:txBody>
      </p:sp>
      <p:sp>
        <p:nvSpPr>
          <p:cNvPr id="361" name="Freeform 360"/>
          <p:cNvSpPr/>
          <p:nvPr/>
        </p:nvSpPr>
        <p:spPr bwMode="auto">
          <a:xfrm>
            <a:off x="1730561" y="3352800"/>
            <a:ext cx="1361501" cy="816167"/>
          </a:xfrm>
          <a:custGeom>
            <a:avLst/>
            <a:gdLst>
              <a:gd name="connsiteX0" fmla="*/ 110169 w 2723003"/>
              <a:gd name="connsiteY0" fmla="*/ 44068 h 1632333"/>
              <a:gd name="connsiteX1" fmla="*/ 11017 w 2723003"/>
              <a:gd name="connsiteY1" fmla="*/ 1211856 h 1632333"/>
              <a:gd name="connsiteX2" fmla="*/ 176270 w 2723003"/>
              <a:gd name="connsiteY2" fmla="*/ 1498294 h 1632333"/>
              <a:gd name="connsiteX3" fmla="*/ 705080 w 2723003"/>
              <a:gd name="connsiteY3" fmla="*/ 1586429 h 1632333"/>
              <a:gd name="connsiteX4" fmla="*/ 2368627 w 2723003"/>
              <a:gd name="connsiteY4" fmla="*/ 1564396 h 1632333"/>
              <a:gd name="connsiteX5" fmla="*/ 2688116 w 2723003"/>
              <a:gd name="connsiteY5" fmla="*/ 1178805 h 1632333"/>
              <a:gd name="connsiteX6" fmla="*/ 2577948 w 2723003"/>
              <a:gd name="connsiteY6" fmla="*/ 0 h 163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003" h="1632333">
                <a:moveTo>
                  <a:pt x="110169" y="44068"/>
                </a:moveTo>
                <a:cubicBezTo>
                  <a:pt x="55084" y="506776"/>
                  <a:pt x="0" y="969485"/>
                  <a:pt x="11017" y="1211856"/>
                </a:cubicBezTo>
                <a:cubicBezTo>
                  <a:pt x="22034" y="1454227"/>
                  <a:pt x="60593" y="1435865"/>
                  <a:pt x="176270" y="1498294"/>
                </a:cubicBezTo>
                <a:cubicBezTo>
                  <a:pt x="291947" y="1560723"/>
                  <a:pt x="339687" y="1575412"/>
                  <a:pt x="705080" y="1586429"/>
                </a:cubicBezTo>
                <a:cubicBezTo>
                  <a:pt x="1070473" y="1597446"/>
                  <a:pt x="2038121" y="1632333"/>
                  <a:pt x="2368627" y="1564396"/>
                </a:cubicBezTo>
                <a:cubicBezTo>
                  <a:pt x="2699133" y="1496459"/>
                  <a:pt x="2653229" y="1439538"/>
                  <a:pt x="2688116" y="1178805"/>
                </a:cubicBezTo>
                <a:cubicBezTo>
                  <a:pt x="2723003" y="918072"/>
                  <a:pt x="2650475" y="459036"/>
                  <a:pt x="2577948" y="0"/>
                </a:cubicBezTo>
              </a:path>
            </a:pathLst>
          </a:custGeom>
          <a:noFill/>
          <a:ln w="3175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362" name="Text Box 22"/>
          <p:cNvSpPr txBox="1">
            <a:spLocks noChangeArrowheads="1"/>
          </p:cNvSpPr>
          <p:nvPr/>
        </p:nvSpPr>
        <p:spPr bwMode="auto">
          <a:xfrm>
            <a:off x="1806761" y="4157250"/>
            <a:ext cx="1676402" cy="338550"/>
          </a:xfrm>
          <a:prstGeom prst="rect">
            <a:avLst/>
          </a:prstGeom>
          <a:noFill/>
          <a:ln w="9525">
            <a:noFill/>
            <a:miter lim="800000"/>
            <a:headEnd/>
            <a:tailEnd/>
          </a:ln>
        </p:spPr>
        <p:txBody>
          <a:bodyPr wrap="square" lIns="91435" tIns="45718" rIns="91435" bIns="45718">
            <a:spAutoFit/>
          </a:bodyPr>
          <a:lstStyle/>
          <a:p>
            <a:pPr eaLnBrk="1" hangingPunct="1"/>
            <a:r>
              <a:rPr lang="en-US" altLang="zh-CN" sz="1600" dirty="0" smtClean="0">
                <a:solidFill>
                  <a:srgbClr val="FF9900"/>
                </a:solidFill>
                <a:latin typeface="Arial" charset="0"/>
                <a:ea typeface="宋体" pitchFamily="2" charset="-122"/>
                <a:cs typeface="Arial" charset="0"/>
              </a:rPr>
              <a:t>backup tunnel</a:t>
            </a:r>
            <a:endParaRPr lang="en-US" altLang="zh-CN" sz="1600" dirty="0">
              <a:solidFill>
                <a:srgbClr val="FF9900"/>
              </a:solidFill>
              <a:latin typeface="Arial" charset="0"/>
              <a:ea typeface="宋体" pitchFamily="2" charset="-122"/>
              <a:cs typeface="Arial" charset="0"/>
            </a:endParaRPr>
          </a:p>
        </p:txBody>
      </p:sp>
      <p:cxnSp>
        <p:nvCxnSpPr>
          <p:cNvPr id="363" name="Straight Connector 362"/>
          <p:cNvCxnSpPr/>
          <p:nvPr/>
        </p:nvCxnSpPr>
        <p:spPr bwMode="auto">
          <a:xfrm>
            <a:off x="5648324" y="3471450"/>
            <a:ext cx="897875" cy="457198"/>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64" name="Straight Connector 363"/>
          <p:cNvCxnSpPr/>
          <p:nvPr/>
        </p:nvCxnSpPr>
        <p:spPr bwMode="auto">
          <a:xfrm>
            <a:off x="6638924" y="3928650"/>
            <a:ext cx="980502" cy="16525"/>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65" name="Straight Connector 364"/>
          <p:cNvCxnSpPr/>
          <p:nvPr/>
        </p:nvCxnSpPr>
        <p:spPr bwMode="auto">
          <a:xfrm flipV="1">
            <a:off x="6715124" y="3242850"/>
            <a:ext cx="925419" cy="5509"/>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66" name="Straight Connector 365"/>
          <p:cNvCxnSpPr/>
          <p:nvPr/>
        </p:nvCxnSpPr>
        <p:spPr bwMode="auto">
          <a:xfrm flipV="1">
            <a:off x="5648324" y="3242850"/>
            <a:ext cx="947452" cy="197386"/>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67" name="Straight Connector 366"/>
          <p:cNvCxnSpPr/>
          <p:nvPr/>
        </p:nvCxnSpPr>
        <p:spPr bwMode="auto">
          <a:xfrm>
            <a:off x="7705724" y="3242850"/>
            <a:ext cx="827183" cy="268536"/>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68" name="Straight Connector 367"/>
          <p:cNvCxnSpPr/>
          <p:nvPr/>
        </p:nvCxnSpPr>
        <p:spPr bwMode="auto">
          <a:xfrm flipV="1">
            <a:off x="7705724" y="3547650"/>
            <a:ext cx="793214" cy="413133"/>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369" name="Freeform 368"/>
          <p:cNvSpPr/>
          <p:nvPr/>
        </p:nvSpPr>
        <p:spPr bwMode="auto">
          <a:xfrm>
            <a:off x="5715000" y="3048000"/>
            <a:ext cx="2792776" cy="301129"/>
          </a:xfrm>
          <a:custGeom>
            <a:avLst/>
            <a:gdLst>
              <a:gd name="connsiteX0" fmla="*/ 0 w 5585552"/>
              <a:gd name="connsiteY0" fmla="*/ 525138 h 602256"/>
              <a:gd name="connsiteX1" fmla="*/ 1465243 w 5585552"/>
              <a:gd name="connsiteY1" fmla="*/ 172598 h 602256"/>
              <a:gd name="connsiteX2" fmla="*/ 2192357 w 5585552"/>
              <a:gd name="connsiteY2" fmla="*/ 95480 h 602256"/>
              <a:gd name="connsiteX3" fmla="*/ 3855904 w 5585552"/>
              <a:gd name="connsiteY3" fmla="*/ 84463 h 602256"/>
              <a:gd name="connsiteX4" fmla="*/ 5585552 w 5585552"/>
              <a:gd name="connsiteY4" fmla="*/ 602256 h 60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552" h="602256">
                <a:moveTo>
                  <a:pt x="0" y="525138"/>
                </a:moveTo>
                <a:cubicBezTo>
                  <a:pt x="549925" y="384673"/>
                  <a:pt x="1099850" y="244208"/>
                  <a:pt x="1465243" y="172598"/>
                </a:cubicBezTo>
                <a:cubicBezTo>
                  <a:pt x="1830636" y="100988"/>
                  <a:pt x="1793914" y="110169"/>
                  <a:pt x="2192357" y="95480"/>
                </a:cubicBezTo>
                <a:cubicBezTo>
                  <a:pt x="2590800" y="80791"/>
                  <a:pt x="3290372" y="0"/>
                  <a:pt x="3855904" y="84463"/>
                </a:cubicBezTo>
                <a:cubicBezTo>
                  <a:pt x="4421436" y="168926"/>
                  <a:pt x="5003494" y="385591"/>
                  <a:pt x="5585552" y="602256"/>
                </a:cubicBezTo>
              </a:path>
            </a:pathLst>
          </a:custGeom>
          <a:noFill/>
          <a:ln w="31750" cap="flat" cmpd="sng" algn="ctr">
            <a:solidFill>
              <a:srgbClr val="659A2A"/>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cxnSp>
        <p:nvCxnSpPr>
          <p:cNvPr id="370" name="Straight Connector 369"/>
          <p:cNvCxnSpPr/>
          <p:nvPr/>
        </p:nvCxnSpPr>
        <p:spPr bwMode="auto">
          <a:xfrm rot="5400000" flipH="1" flipV="1">
            <a:off x="6319435" y="3562339"/>
            <a:ext cx="683047" cy="44068"/>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71" name="Straight Connector 370"/>
          <p:cNvCxnSpPr/>
          <p:nvPr/>
        </p:nvCxnSpPr>
        <p:spPr bwMode="auto">
          <a:xfrm rot="16200000" flipV="1">
            <a:off x="7374529" y="3574044"/>
            <a:ext cx="672487" cy="10098"/>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nvGrpSpPr>
          <p:cNvPr id="372" name="Group 157"/>
          <p:cNvGrpSpPr>
            <a:grpSpLocks/>
          </p:cNvGrpSpPr>
          <p:nvPr/>
        </p:nvGrpSpPr>
        <p:grpSpPr bwMode="auto">
          <a:xfrm>
            <a:off x="5441763" y="3327318"/>
            <a:ext cx="295276" cy="215106"/>
            <a:chOff x="3120" y="2880"/>
            <a:chExt cx="144" cy="96"/>
          </a:xfrm>
        </p:grpSpPr>
        <p:sp>
          <p:nvSpPr>
            <p:cNvPr id="373"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374"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375"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376"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377" name="Group 162"/>
            <p:cNvGrpSpPr>
              <a:grpSpLocks/>
            </p:cNvGrpSpPr>
            <p:nvPr/>
          </p:nvGrpSpPr>
          <p:grpSpPr bwMode="auto">
            <a:xfrm>
              <a:off x="3141" y="2886"/>
              <a:ext cx="100" cy="43"/>
              <a:chOff x="6839" y="9479"/>
              <a:chExt cx="253" cy="119"/>
            </a:xfrm>
          </p:grpSpPr>
          <p:grpSp>
            <p:nvGrpSpPr>
              <p:cNvPr id="380" name="Group 163"/>
              <p:cNvGrpSpPr>
                <a:grpSpLocks/>
              </p:cNvGrpSpPr>
              <p:nvPr/>
            </p:nvGrpSpPr>
            <p:grpSpPr bwMode="auto">
              <a:xfrm>
                <a:off x="6839" y="9479"/>
                <a:ext cx="251" cy="116"/>
                <a:chOff x="6839" y="9479"/>
                <a:chExt cx="251" cy="116"/>
              </a:xfrm>
            </p:grpSpPr>
            <p:sp>
              <p:nvSpPr>
                <p:cNvPr id="390"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91"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392"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93"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394"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95"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396"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397"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381" name="Group 172"/>
              <p:cNvGrpSpPr>
                <a:grpSpLocks/>
              </p:cNvGrpSpPr>
              <p:nvPr/>
            </p:nvGrpSpPr>
            <p:grpSpPr bwMode="auto">
              <a:xfrm>
                <a:off x="6842" y="9482"/>
                <a:ext cx="250" cy="116"/>
                <a:chOff x="6842" y="9482"/>
                <a:chExt cx="250" cy="116"/>
              </a:xfrm>
            </p:grpSpPr>
            <p:sp>
              <p:nvSpPr>
                <p:cNvPr id="382"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83"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384"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85"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386"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87"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388"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389"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378"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379"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398" name="Group 157"/>
          <p:cNvGrpSpPr>
            <a:grpSpLocks/>
          </p:cNvGrpSpPr>
          <p:nvPr/>
        </p:nvGrpSpPr>
        <p:grpSpPr bwMode="auto">
          <a:xfrm>
            <a:off x="8315324" y="3395250"/>
            <a:ext cx="295276" cy="215106"/>
            <a:chOff x="3120" y="2880"/>
            <a:chExt cx="144" cy="96"/>
          </a:xfrm>
        </p:grpSpPr>
        <p:sp>
          <p:nvSpPr>
            <p:cNvPr id="399"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00"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01"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02"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403" name="Group 162"/>
            <p:cNvGrpSpPr>
              <a:grpSpLocks/>
            </p:cNvGrpSpPr>
            <p:nvPr/>
          </p:nvGrpSpPr>
          <p:grpSpPr bwMode="auto">
            <a:xfrm>
              <a:off x="3141" y="2886"/>
              <a:ext cx="100" cy="43"/>
              <a:chOff x="6839" y="9479"/>
              <a:chExt cx="253" cy="119"/>
            </a:xfrm>
          </p:grpSpPr>
          <p:grpSp>
            <p:nvGrpSpPr>
              <p:cNvPr id="406" name="Group 163"/>
              <p:cNvGrpSpPr>
                <a:grpSpLocks/>
              </p:cNvGrpSpPr>
              <p:nvPr/>
            </p:nvGrpSpPr>
            <p:grpSpPr bwMode="auto">
              <a:xfrm>
                <a:off x="6839" y="9479"/>
                <a:ext cx="251" cy="116"/>
                <a:chOff x="6839" y="9479"/>
                <a:chExt cx="251" cy="116"/>
              </a:xfrm>
            </p:grpSpPr>
            <p:sp>
              <p:nvSpPr>
                <p:cNvPr id="416"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17"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18"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19"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20"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21"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22"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23"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407" name="Group 172"/>
              <p:cNvGrpSpPr>
                <a:grpSpLocks/>
              </p:cNvGrpSpPr>
              <p:nvPr/>
            </p:nvGrpSpPr>
            <p:grpSpPr bwMode="auto">
              <a:xfrm>
                <a:off x="6842" y="9482"/>
                <a:ext cx="250" cy="116"/>
                <a:chOff x="6842" y="9482"/>
                <a:chExt cx="250" cy="116"/>
              </a:xfrm>
            </p:grpSpPr>
            <p:sp>
              <p:nvSpPr>
                <p:cNvPr id="408"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09"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10"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11"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12"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13"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14"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15"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04"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05"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424" name="Group 157"/>
          <p:cNvGrpSpPr>
            <a:grpSpLocks/>
          </p:cNvGrpSpPr>
          <p:nvPr/>
        </p:nvGrpSpPr>
        <p:grpSpPr bwMode="auto">
          <a:xfrm>
            <a:off x="6562724" y="3166650"/>
            <a:ext cx="295276" cy="215106"/>
            <a:chOff x="3120" y="2880"/>
            <a:chExt cx="144" cy="96"/>
          </a:xfrm>
        </p:grpSpPr>
        <p:sp>
          <p:nvSpPr>
            <p:cNvPr id="425"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26"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27"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28"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429" name="Group 162"/>
            <p:cNvGrpSpPr>
              <a:grpSpLocks/>
            </p:cNvGrpSpPr>
            <p:nvPr/>
          </p:nvGrpSpPr>
          <p:grpSpPr bwMode="auto">
            <a:xfrm>
              <a:off x="3141" y="2886"/>
              <a:ext cx="100" cy="43"/>
              <a:chOff x="6839" y="9479"/>
              <a:chExt cx="253" cy="119"/>
            </a:xfrm>
          </p:grpSpPr>
          <p:grpSp>
            <p:nvGrpSpPr>
              <p:cNvPr id="432" name="Group 163"/>
              <p:cNvGrpSpPr>
                <a:grpSpLocks/>
              </p:cNvGrpSpPr>
              <p:nvPr/>
            </p:nvGrpSpPr>
            <p:grpSpPr bwMode="auto">
              <a:xfrm>
                <a:off x="6839" y="9479"/>
                <a:ext cx="251" cy="116"/>
                <a:chOff x="6839" y="9479"/>
                <a:chExt cx="251" cy="116"/>
              </a:xfrm>
            </p:grpSpPr>
            <p:sp>
              <p:nvSpPr>
                <p:cNvPr id="442"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43"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44"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45"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46"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47"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48"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49"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433" name="Group 172"/>
              <p:cNvGrpSpPr>
                <a:grpSpLocks/>
              </p:cNvGrpSpPr>
              <p:nvPr/>
            </p:nvGrpSpPr>
            <p:grpSpPr bwMode="auto">
              <a:xfrm>
                <a:off x="6842" y="9482"/>
                <a:ext cx="250" cy="116"/>
                <a:chOff x="6842" y="9482"/>
                <a:chExt cx="250" cy="116"/>
              </a:xfrm>
            </p:grpSpPr>
            <p:sp>
              <p:nvSpPr>
                <p:cNvPr id="434"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35"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36"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37"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38"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39"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40"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41"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30"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31"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450" name="Group 157"/>
          <p:cNvGrpSpPr>
            <a:grpSpLocks/>
          </p:cNvGrpSpPr>
          <p:nvPr/>
        </p:nvGrpSpPr>
        <p:grpSpPr bwMode="auto">
          <a:xfrm>
            <a:off x="7553324" y="3166650"/>
            <a:ext cx="295276" cy="215106"/>
            <a:chOff x="3120" y="2880"/>
            <a:chExt cx="144" cy="96"/>
          </a:xfrm>
        </p:grpSpPr>
        <p:sp>
          <p:nvSpPr>
            <p:cNvPr id="451"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52"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53"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54"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455" name="Group 162"/>
            <p:cNvGrpSpPr>
              <a:grpSpLocks/>
            </p:cNvGrpSpPr>
            <p:nvPr/>
          </p:nvGrpSpPr>
          <p:grpSpPr bwMode="auto">
            <a:xfrm>
              <a:off x="3141" y="2886"/>
              <a:ext cx="100" cy="43"/>
              <a:chOff x="6839" y="9479"/>
              <a:chExt cx="253" cy="119"/>
            </a:xfrm>
          </p:grpSpPr>
          <p:grpSp>
            <p:nvGrpSpPr>
              <p:cNvPr id="458" name="Group 163"/>
              <p:cNvGrpSpPr>
                <a:grpSpLocks/>
              </p:cNvGrpSpPr>
              <p:nvPr/>
            </p:nvGrpSpPr>
            <p:grpSpPr bwMode="auto">
              <a:xfrm>
                <a:off x="6839" y="9479"/>
                <a:ext cx="251" cy="116"/>
                <a:chOff x="6839" y="9479"/>
                <a:chExt cx="251" cy="116"/>
              </a:xfrm>
            </p:grpSpPr>
            <p:sp>
              <p:nvSpPr>
                <p:cNvPr id="468"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69"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70"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71"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72"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73"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74"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475"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459" name="Group 172"/>
              <p:cNvGrpSpPr>
                <a:grpSpLocks/>
              </p:cNvGrpSpPr>
              <p:nvPr/>
            </p:nvGrpSpPr>
            <p:grpSpPr bwMode="auto">
              <a:xfrm>
                <a:off x="6842" y="9482"/>
                <a:ext cx="250" cy="116"/>
                <a:chOff x="6842" y="9482"/>
                <a:chExt cx="250" cy="116"/>
              </a:xfrm>
            </p:grpSpPr>
            <p:sp>
              <p:nvSpPr>
                <p:cNvPr id="460"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61"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62"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63"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64"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65"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66"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67"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56"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57"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476" name="Group 157"/>
          <p:cNvGrpSpPr>
            <a:grpSpLocks/>
          </p:cNvGrpSpPr>
          <p:nvPr/>
        </p:nvGrpSpPr>
        <p:grpSpPr bwMode="auto">
          <a:xfrm>
            <a:off x="6486524" y="3852450"/>
            <a:ext cx="295276" cy="215106"/>
            <a:chOff x="3120" y="2880"/>
            <a:chExt cx="144" cy="96"/>
          </a:xfrm>
        </p:grpSpPr>
        <p:sp>
          <p:nvSpPr>
            <p:cNvPr id="477"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478"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479"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480"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481" name="Group 162"/>
            <p:cNvGrpSpPr>
              <a:grpSpLocks/>
            </p:cNvGrpSpPr>
            <p:nvPr/>
          </p:nvGrpSpPr>
          <p:grpSpPr bwMode="auto">
            <a:xfrm>
              <a:off x="3141" y="2886"/>
              <a:ext cx="100" cy="43"/>
              <a:chOff x="6839" y="9479"/>
              <a:chExt cx="253" cy="119"/>
            </a:xfrm>
          </p:grpSpPr>
          <p:grpSp>
            <p:nvGrpSpPr>
              <p:cNvPr id="484" name="Group 163"/>
              <p:cNvGrpSpPr>
                <a:grpSpLocks/>
              </p:cNvGrpSpPr>
              <p:nvPr/>
            </p:nvGrpSpPr>
            <p:grpSpPr bwMode="auto">
              <a:xfrm>
                <a:off x="6839" y="9479"/>
                <a:ext cx="251" cy="116"/>
                <a:chOff x="6839" y="9479"/>
                <a:chExt cx="251" cy="116"/>
              </a:xfrm>
            </p:grpSpPr>
            <p:sp>
              <p:nvSpPr>
                <p:cNvPr id="494"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95"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496"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97"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498"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499"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500"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501"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485" name="Group 172"/>
              <p:cNvGrpSpPr>
                <a:grpSpLocks/>
              </p:cNvGrpSpPr>
              <p:nvPr/>
            </p:nvGrpSpPr>
            <p:grpSpPr bwMode="auto">
              <a:xfrm>
                <a:off x="6842" y="9482"/>
                <a:ext cx="250" cy="116"/>
                <a:chOff x="6842" y="9482"/>
                <a:chExt cx="250" cy="116"/>
              </a:xfrm>
            </p:grpSpPr>
            <p:sp>
              <p:nvSpPr>
                <p:cNvPr id="486"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87"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488"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89"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490"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91"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492"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493"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482"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483"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grpSp>
        <p:nvGrpSpPr>
          <p:cNvPr id="502" name="Group 157"/>
          <p:cNvGrpSpPr>
            <a:grpSpLocks/>
          </p:cNvGrpSpPr>
          <p:nvPr/>
        </p:nvGrpSpPr>
        <p:grpSpPr bwMode="auto">
          <a:xfrm>
            <a:off x="7553324" y="3776250"/>
            <a:ext cx="295276" cy="215106"/>
            <a:chOff x="3120" y="2880"/>
            <a:chExt cx="144" cy="96"/>
          </a:xfrm>
        </p:grpSpPr>
        <p:sp>
          <p:nvSpPr>
            <p:cNvPr id="503"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p>
          </p:txBody>
        </p:sp>
        <p:sp>
          <p:nvSpPr>
            <p:cNvPr id="504"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p>
          </p:txBody>
        </p:sp>
        <p:sp>
          <p:nvSpPr>
            <p:cNvPr id="505"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p>
          </p:txBody>
        </p:sp>
        <p:sp>
          <p:nvSpPr>
            <p:cNvPr id="506"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p>
          </p:txBody>
        </p:sp>
        <p:grpSp>
          <p:nvGrpSpPr>
            <p:cNvPr id="507" name="Group 162"/>
            <p:cNvGrpSpPr>
              <a:grpSpLocks/>
            </p:cNvGrpSpPr>
            <p:nvPr/>
          </p:nvGrpSpPr>
          <p:grpSpPr bwMode="auto">
            <a:xfrm>
              <a:off x="3141" y="2886"/>
              <a:ext cx="100" cy="43"/>
              <a:chOff x="6839" y="9479"/>
              <a:chExt cx="253" cy="119"/>
            </a:xfrm>
          </p:grpSpPr>
          <p:grpSp>
            <p:nvGrpSpPr>
              <p:cNvPr id="510" name="Group 163"/>
              <p:cNvGrpSpPr>
                <a:grpSpLocks/>
              </p:cNvGrpSpPr>
              <p:nvPr/>
            </p:nvGrpSpPr>
            <p:grpSpPr bwMode="auto">
              <a:xfrm>
                <a:off x="6839" y="9479"/>
                <a:ext cx="251" cy="116"/>
                <a:chOff x="6839" y="9479"/>
                <a:chExt cx="251" cy="116"/>
              </a:xfrm>
            </p:grpSpPr>
            <p:sp>
              <p:nvSpPr>
                <p:cNvPr id="520" name="Freeform 519"/>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521" name="Freeform 520"/>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p>
              </p:txBody>
            </p:sp>
            <p:sp>
              <p:nvSpPr>
                <p:cNvPr id="522" name="Freeform 521"/>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523" name="Freeform 522"/>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p>
              </p:txBody>
            </p:sp>
            <p:sp>
              <p:nvSpPr>
                <p:cNvPr id="524" name="Freeform 523"/>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525" name="Freeform 524"/>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p>
              </p:txBody>
            </p:sp>
            <p:sp>
              <p:nvSpPr>
                <p:cNvPr id="526" name="Freeform 525"/>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sp>
              <p:nvSpPr>
                <p:cNvPr id="527" name="Freeform 526"/>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p>
              </p:txBody>
            </p:sp>
          </p:grpSp>
          <p:grpSp>
            <p:nvGrpSpPr>
              <p:cNvPr id="511" name="Group 172"/>
              <p:cNvGrpSpPr>
                <a:grpSpLocks/>
              </p:cNvGrpSpPr>
              <p:nvPr/>
            </p:nvGrpSpPr>
            <p:grpSpPr bwMode="auto">
              <a:xfrm>
                <a:off x="6842" y="9482"/>
                <a:ext cx="250" cy="116"/>
                <a:chOff x="6842" y="9482"/>
                <a:chExt cx="250" cy="116"/>
              </a:xfrm>
            </p:grpSpPr>
            <p:sp>
              <p:nvSpPr>
                <p:cNvPr id="512"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513"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p>
              </p:txBody>
            </p:sp>
            <p:sp>
              <p:nvSpPr>
                <p:cNvPr id="514"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515"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p>
              </p:txBody>
            </p:sp>
            <p:sp>
              <p:nvSpPr>
                <p:cNvPr id="516"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517"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p>
              </p:txBody>
            </p:sp>
            <p:sp>
              <p:nvSpPr>
                <p:cNvPr id="518"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sp>
              <p:nvSpPr>
                <p:cNvPr id="519"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p>
              </p:txBody>
            </p:sp>
          </p:grpSp>
        </p:grpSp>
        <p:sp>
          <p:nvSpPr>
            <p:cNvPr id="508"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p>
          </p:txBody>
        </p:sp>
        <p:sp>
          <p:nvSpPr>
            <p:cNvPr id="509"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p>
          </p:txBody>
        </p:sp>
      </p:grpSp>
      <p:sp>
        <p:nvSpPr>
          <p:cNvPr id="528" name="Text Box 22"/>
          <p:cNvSpPr txBox="1">
            <a:spLocks noChangeArrowheads="1"/>
          </p:cNvSpPr>
          <p:nvPr/>
        </p:nvSpPr>
        <p:spPr bwMode="auto">
          <a:xfrm>
            <a:off x="6562724" y="2743200"/>
            <a:ext cx="1600200" cy="338550"/>
          </a:xfrm>
          <a:prstGeom prst="rect">
            <a:avLst/>
          </a:prstGeom>
          <a:noFill/>
          <a:ln w="9525">
            <a:noFill/>
            <a:miter lim="800000"/>
            <a:headEnd/>
            <a:tailEnd/>
          </a:ln>
        </p:spPr>
        <p:txBody>
          <a:bodyPr wrap="square" lIns="91435" tIns="45718" rIns="91435" bIns="45718">
            <a:spAutoFit/>
          </a:bodyPr>
          <a:lstStyle/>
          <a:p>
            <a:pPr eaLnBrk="1" hangingPunct="1"/>
            <a:r>
              <a:rPr lang="en-US" altLang="zh-CN" sz="1600" dirty="0" smtClean="0">
                <a:solidFill>
                  <a:srgbClr val="659A2A"/>
                </a:solidFill>
                <a:latin typeface="Arial" charset="0"/>
                <a:ea typeface="宋体" pitchFamily="2" charset="-122"/>
                <a:cs typeface="Arial" charset="0"/>
              </a:rPr>
              <a:t>primary tunnel</a:t>
            </a:r>
            <a:endParaRPr lang="en-US" altLang="zh-CN" sz="1600" dirty="0">
              <a:solidFill>
                <a:srgbClr val="659A2A"/>
              </a:solidFill>
              <a:latin typeface="Arial" charset="0"/>
              <a:ea typeface="宋体" pitchFamily="2" charset="-122"/>
              <a:cs typeface="Arial" charset="0"/>
            </a:endParaRPr>
          </a:p>
        </p:txBody>
      </p:sp>
      <p:sp>
        <p:nvSpPr>
          <p:cNvPr id="530" name="Text Box 22"/>
          <p:cNvSpPr txBox="1">
            <a:spLocks noChangeArrowheads="1"/>
          </p:cNvSpPr>
          <p:nvPr/>
        </p:nvSpPr>
        <p:spPr bwMode="auto">
          <a:xfrm>
            <a:off x="6562724" y="4157250"/>
            <a:ext cx="1676402" cy="338550"/>
          </a:xfrm>
          <a:prstGeom prst="rect">
            <a:avLst/>
          </a:prstGeom>
          <a:noFill/>
          <a:ln w="9525">
            <a:noFill/>
            <a:miter lim="800000"/>
            <a:headEnd/>
            <a:tailEnd/>
          </a:ln>
        </p:spPr>
        <p:txBody>
          <a:bodyPr wrap="square" lIns="91435" tIns="45718" rIns="91435" bIns="45718">
            <a:spAutoFit/>
          </a:bodyPr>
          <a:lstStyle/>
          <a:p>
            <a:pPr eaLnBrk="1" hangingPunct="1"/>
            <a:r>
              <a:rPr lang="en-US" altLang="zh-CN" sz="1600" dirty="0" smtClean="0">
                <a:solidFill>
                  <a:srgbClr val="FF9900"/>
                </a:solidFill>
                <a:latin typeface="Arial" charset="0"/>
                <a:ea typeface="宋体" pitchFamily="2" charset="-122"/>
                <a:cs typeface="Arial" charset="0"/>
              </a:rPr>
              <a:t>backup tunnel</a:t>
            </a:r>
            <a:endParaRPr lang="en-US" altLang="zh-CN" sz="1600" dirty="0">
              <a:solidFill>
                <a:srgbClr val="FF9900"/>
              </a:solidFill>
              <a:latin typeface="Arial" charset="0"/>
              <a:ea typeface="宋体" pitchFamily="2" charset="-122"/>
              <a:cs typeface="Arial" charset="0"/>
            </a:endParaRPr>
          </a:p>
        </p:txBody>
      </p:sp>
      <p:sp>
        <p:nvSpPr>
          <p:cNvPr id="531" name="Freeform 530"/>
          <p:cNvSpPr/>
          <p:nvPr/>
        </p:nvSpPr>
        <p:spPr bwMode="auto">
          <a:xfrm>
            <a:off x="5662670" y="3629140"/>
            <a:ext cx="2770742" cy="545335"/>
          </a:xfrm>
          <a:custGeom>
            <a:avLst/>
            <a:gdLst>
              <a:gd name="connsiteX0" fmla="*/ 0 w 5541484"/>
              <a:gd name="connsiteY0" fmla="*/ 0 h 1090669"/>
              <a:gd name="connsiteX1" fmla="*/ 1619479 w 5541484"/>
              <a:gd name="connsiteY1" fmla="*/ 903383 h 1090669"/>
              <a:gd name="connsiteX2" fmla="*/ 4043190 w 5541484"/>
              <a:gd name="connsiteY2" fmla="*/ 958467 h 1090669"/>
              <a:gd name="connsiteX3" fmla="*/ 5541484 w 5541484"/>
              <a:gd name="connsiteY3" fmla="*/ 110168 h 1090669"/>
            </a:gdLst>
            <a:ahLst/>
            <a:cxnLst>
              <a:cxn ang="0">
                <a:pos x="connsiteX0" y="connsiteY0"/>
              </a:cxn>
              <a:cxn ang="0">
                <a:pos x="connsiteX1" y="connsiteY1"/>
              </a:cxn>
              <a:cxn ang="0">
                <a:pos x="connsiteX2" y="connsiteY2"/>
              </a:cxn>
              <a:cxn ang="0">
                <a:pos x="connsiteX3" y="connsiteY3"/>
              </a:cxn>
            </a:cxnLst>
            <a:rect l="l" t="t" r="r" b="b"/>
            <a:pathLst>
              <a:path w="5541484" h="1090669">
                <a:moveTo>
                  <a:pt x="0" y="0"/>
                </a:moveTo>
                <a:cubicBezTo>
                  <a:pt x="472807" y="371819"/>
                  <a:pt x="945614" y="743638"/>
                  <a:pt x="1619479" y="903383"/>
                </a:cubicBezTo>
                <a:cubicBezTo>
                  <a:pt x="2293344" y="1063128"/>
                  <a:pt x="3389523" y="1090669"/>
                  <a:pt x="4043190" y="958467"/>
                </a:cubicBezTo>
                <a:cubicBezTo>
                  <a:pt x="4696857" y="826265"/>
                  <a:pt x="5119170" y="468216"/>
                  <a:pt x="5541484" y="110168"/>
                </a:cubicBezTo>
              </a:path>
            </a:pathLst>
          </a:custGeom>
          <a:noFill/>
          <a:ln w="3175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529" name="Text Box 22"/>
          <p:cNvSpPr txBox="1">
            <a:spLocks noChangeArrowheads="1"/>
          </p:cNvSpPr>
          <p:nvPr/>
        </p:nvSpPr>
        <p:spPr bwMode="auto">
          <a:xfrm>
            <a:off x="3962400" y="3886200"/>
            <a:ext cx="841887"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latin typeface="Arial" charset="0"/>
                <a:ea typeface="宋体" pitchFamily="2" charset="-122"/>
                <a:cs typeface="Arial" charset="0"/>
              </a:rPr>
              <a:t>local</a:t>
            </a:r>
            <a:endParaRPr lang="en-US" altLang="zh-CN" sz="2500" dirty="0">
              <a:latin typeface="Arial" charset="0"/>
              <a:ea typeface="宋体" pitchFamily="2" charset="-122"/>
              <a:cs typeface="Arial" charset="0"/>
            </a:endParaRPr>
          </a:p>
        </p:txBody>
      </p:sp>
      <p:sp>
        <p:nvSpPr>
          <p:cNvPr id="532" name="Line 23"/>
          <p:cNvSpPr>
            <a:spLocks noChangeShapeType="1"/>
          </p:cNvSpPr>
          <p:nvPr/>
        </p:nvSpPr>
        <p:spPr bwMode="auto">
          <a:xfrm flipH="1">
            <a:off x="3200400" y="4114800"/>
            <a:ext cx="762000" cy="152400"/>
          </a:xfrm>
          <a:prstGeom prst="line">
            <a:avLst/>
          </a:prstGeom>
          <a:noFill/>
          <a:ln w="38100">
            <a:solidFill>
              <a:schemeClr val="tx1"/>
            </a:solidFill>
            <a:round/>
            <a:headEnd/>
            <a:tailEnd type="triangle" w="med" len="med"/>
          </a:ln>
        </p:spPr>
        <p:txBody>
          <a:bodyPr wrap="square">
            <a:spAutoFit/>
          </a:bodyPr>
          <a:lstStyle/>
          <a:p>
            <a:endParaRPr lang="en-US"/>
          </a:p>
        </p:txBody>
      </p:sp>
      <p:sp>
        <p:nvSpPr>
          <p:cNvPr id="533" name="Text Box 22"/>
          <p:cNvSpPr txBox="1">
            <a:spLocks noChangeArrowheads="1"/>
          </p:cNvSpPr>
          <p:nvPr/>
        </p:nvSpPr>
        <p:spPr bwMode="auto">
          <a:xfrm>
            <a:off x="4267200" y="3352800"/>
            <a:ext cx="1037453"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latin typeface="Arial" charset="0"/>
                <a:ea typeface="宋体" pitchFamily="2" charset="-122"/>
                <a:cs typeface="Arial" charset="0"/>
              </a:rPr>
              <a:t>global</a:t>
            </a:r>
            <a:endParaRPr lang="en-US" altLang="zh-CN" sz="2500" dirty="0">
              <a:latin typeface="Arial" charset="0"/>
              <a:ea typeface="宋体" pitchFamily="2" charset="-122"/>
              <a:cs typeface="Arial" charset="0"/>
            </a:endParaRPr>
          </a:p>
        </p:txBody>
      </p:sp>
      <p:sp>
        <p:nvSpPr>
          <p:cNvPr id="534" name="Line 23"/>
          <p:cNvSpPr>
            <a:spLocks noChangeShapeType="1"/>
          </p:cNvSpPr>
          <p:nvPr/>
        </p:nvSpPr>
        <p:spPr bwMode="auto">
          <a:xfrm>
            <a:off x="5257800" y="3657600"/>
            <a:ext cx="685800" cy="304800"/>
          </a:xfrm>
          <a:prstGeom prst="line">
            <a:avLst/>
          </a:prstGeom>
          <a:noFill/>
          <a:ln w="38100">
            <a:solidFill>
              <a:schemeClr val="tx1"/>
            </a:solidFill>
            <a:round/>
            <a:headEnd/>
            <a:tailEnd type="triangle" w="med" len="med"/>
          </a:ln>
        </p:spPr>
        <p:txBody>
          <a:bodyPr wrap="square">
            <a:spAutoFit/>
          </a:bodyPr>
          <a:lstStyle/>
          <a:p>
            <a:endParaRPr lang="en-US"/>
          </a:p>
        </p:txBody>
      </p:sp>
      <p:pic>
        <p:nvPicPr>
          <p:cNvPr id="535" name="Picture 86" descr="C:\Users\Martin\AppData\Local\Microsoft\Windows\Temporary Internet Files\Content.IE5\166OP8ZE\MCj04325370000[1].png"/>
          <p:cNvPicPr>
            <a:picLocks noChangeAspect="1" noChangeArrowheads="1"/>
          </p:cNvPicPr>
          <p:nvPr/>
        </p:nvPicPr>
        <p:blipFill>
          <a:blip r:embed="rId3" cstate="print"/>
          <a:srcRect/>
          <a:stretch>
            <a:fillRect/>
          </a:stretch>
        </p:blipFill>
        <p:spPr bwMode="auto">
          <a:xfrm>
            <a:off x="7048041" y="3102022"/>
            <a:ext cx="314783" cy="314783"/>
          </a:xfrm>
          <a:prstGeom prst="rect">
            <a:avLst/>
          </a:prstGeom>
          <a:noFill/>
        </p:spPr>
      </p:pic>
      <p:pic>
        <p:nvPicPr>
          <p:cNvPr id="536" name="Picture 86" descr="C:\Users\Martin\AppData\Local\Microsoft\Windows\Temporary Internet Files\Content.IE5\166OP8ZE\MCj04325370000[1].png"/>
          <p:cNvPicPr>
            <a:picLocks noChangeAspect="1" noChangeArrowheads="1"/>
          </p:cNvPicPr>
          <p:nvPr/>
        </p:nvPicPr>
        <p:blipFill>
          <a:blip r:embed="rId3" cstate="print"/>
          <a:srcRect/>
          <a:stretch>
            <a:fillRect/>
          </a:stretch>
        </p:blipFill>
        <p:spPr bwMode="auto">
          <a:xfrm>
            <a:off x="2286000" y="3114217"/>
            <a:ext cx="314783" cy="31478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30</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Overview</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2" name="Rectangle 3"/>
          <p:cNvSpPr txBox="1">
            <a:spLocks noChangeArrowheads="1"/>
          </p:cNvSpPr>
          <p:nvPr/>
        </p:nvSpPr>
        <p:spPr bwMode="auto">
          <a:xfrm>
            <a:off x="566738" y="16764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a:tabLst/>
              <a:defRPr/>
            </a:pPr>
            <a:r>
              <a:rPr lang="en-US" sz="2800" kern="0" dirty="0" smtClean="0">
                <a:latin typeface="Arial" charset="0"/>
                <a:cs typeface="Arial" charset="0"/>
              </a:rPr>
              <a:t>Architecture: </a:t>
            </a:r>
            <a:r>
              <a:rPr lang="en-US" sz="2400" i="1" dirty="0" smtClean="0">
                <a:latin typeface="Arial" charset="0"/>
                <a:cs typeface="Arial" charset="0"/>
              </a:rPr>
              <a:t>goals and proposed design</a:t>
            </a:r>
          </a:p>
        </p:txBody>
      </p:sp>
      <p:sp>
        <p:nvSpPr>
          <p:cNvPr id="13" name="Rectangle 3"/>
          <p:cNvSpPr txBox="1">
            <a:spLocks noChangeArrowheads="1"/>
          </p:cNvSpPr>
          <p:nvPr/>
        </p:nvSpPr>
        <p:spPr bwMode="auto">
          <a:xfrm>
            <a:off x="566738" y="23622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2"/>
              <a:tabLst/>
              <a:defRPr/>
            </a:pPr>
            <a:r>
              <a:rPr lang="en-US" sz="2800" kern="0" dirty="0" smtClean="0">
                <a:latin typeface="Arial" charset="0"/>
                <a:cs typeface="Arial" charset="0"/>
              </a:rPr>
              <a:t>Optimizations: </a:t>
            </a:r>
            <a:r>
              <a:rPr lang="en-US" sz="2400" i="1" dirty="0" smtClean="0">
                <a:latin typeface="Arial" charset="0"/>
                <a:cs typeface="Arial" charset="0"/>
              </a:rPr>
              <a:t>of routing and load balancing</a:t>
            </a:r>
          </a:p>
        </p:txBody>
      </p:sp>
      <p:sp>
        <p:nvSpPr>
          <p:cNvPr id="16" name="Rectangle 3"/>
          <p:cNvSpPr txBox="1">
            <a:spLocks noChangeArrowheads="1"/>
          </p:cNvSpPr>
          <p:nvPr/>
        </p:nvSpPr>
        <p:spPr bwMode="auto">
          <a:xfrm>
            <a:off x="566738" y="31242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3"/>
              <a:tabLst/>
              <a:defRPr/>
            </a:pPr>
            <a:r>
              <a:rPr lang="en-US" sz="2800" kern="0" dirty="0" smtClean="0">
                <a:latin typeface="Arial" charset="0"/>
                <a:cs typeface="Arial" charset="0"/>
              </a:rPr>
              <a:t>Evaluation: </a:t>
            </a:r>
            <a:r>
              <a:rPr lang="en-US" sz="2400" i="1" dirty="0" smtClean="0">
                <a:latin typeface="Arial" charset="0"/>
                <a:cs typeface="Arial" charset="0"/>
              </a:rPr>
              <a:t>using synthetic and realistic topologies</a:t>
            </a:r>
          </a:p>
        </p:txBody>
      </p:sp>
      <p:sp>
        <p:nvSpPr>
          <p:cNvPr id="17" name="Rectangle 3"/>
          <p:cNvSpPr txBox="1">
            <a:spLocks noChangeArrowheads="1"/>
          </p:cNvSpPr>
          <p:nvPr/>
        </p:nvSpPr>
        <p:spPr bwMode="auto">
          <a:xfrm>
            <a:off x="566738" y="38100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4"/>
              <a:tabLst/>
              <a:defRPr/>
            </a:pPr>
            <a:r>
              <a:rPr lang="en-US" sz="2800" dirty="0" smtClean="0">
                <a:solidFill>
                  <a:srgbClr val="FF9900"/>
                </a:solidFill>
                <a:latin typeface="Arial" charset="0"/>
                <a:cs typeface="Arial" charset="0"/>
              </a:rPr>
              <a:t>Conclusion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31</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Conclusion</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1" name="Rectangle 3"/>
          <p:cNvSpPr txBox="1">
            <a:spLocks noChangeArrowheads="1"/>
          </p:cNvSpPr>
          <p:nvPr/>
        </p:nvSpPr>
        <p:spPr bwMode="auto">
          <a:xfrm>
            <a:off x="566738" y="1524000"/>
            <a:ext cx="83486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Simple mechanism combining path protection and traffic engineering</a:t>
            </a:r>
            <a:endParaRPr lang="en-US" sz="2800" dirty="0" smtClean="0">
              <a:solidFill>
                <a:srgbClr val="FF9900"/>
              </a:solidFill>
              <a:latin typeface="Arial" charset="0"/>
              <a:cs typeface="Arial" charset="0"/>
            </a:endParaRPr>
          </a:p>
        </p:txBody>
      </p:sp>
      <p:sp>
        <p:nvSpPr>
          <p:cNvPr id="12" name="Rectangle 3"/>
          <p:cNvSpPr txBox="1">
            <a:spLocks noChangeArrowheads="1"/>
          </p:cNvSpPr>
          <p:nvPr/>
        </p:nvSpPr>
        <p:spPr bwMode="auto">
          <a:xfrm>
            <a:off x="533400" y="2514600"/>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Favorable properties of</a:t>
            </a:r>
            <a:r>
              <a:rPr kumimoji="0" lang="en-US" sz="2800" b="0" i="0" u="none" strike="noStrike" kern="0" cap="none" spc="0" normalizeH="0" noProof="0" dirty="0" smtClean="0">
                <a:ln>
                  <a:noFill/>
                </a:ln>
                <a:solidFill>
                  <a:schemeClr val="tx1"/>
                </a:solidFill>
                <a:effectLst/>
                <a:uLnTx/>
                <a:uFillTx/>
                <a:latin typeface="Arial" charset="0"/>
                <a:ea typeface="+mn-ea"/>
                <a:cs typeface="Arial" charset="0"/>
              </a:rPr>
              <a:t> </a:t>
            </a:r>
            <a:r>
              <a:rPr lang="en-US" sz="2800" dirty="0" smtClean="0">
                <a:solidFill>
                  <a:srgbClr val="FF9900"/>
                </a:solidFill>
                <a:latin typeface="Arial" charset="0"/>
                <a:cs typeface="Arial" charset="0"/>
              </a:rPr>
              <a:t>state-dependent splitting</a:t>
            </a:r>
            <a:r>
              <a:rPr kumimoji="0" lang="en-US" sz="2800" b="0" i="0" u="none" strike="noStrike" kern="0" cap="none" spc="0" normalizeH="0" noProof="0" dirty="0" smtClean="0">
                <a:ln>
                  <a:noFill/>
                </a:ln>
                <a:solidFill>
                  <a:schemeClr val="tx1"/>
                </a:solidFill>
                <a:effectLst/>
                <a:uLnTx/>
                <a:uFillTx/>
                <a:latin typeface="Arial" charset="0"/>
                <a:ea typeface="+mn-ea"/>
                <a:cs typeface="Arial" charset="0"/>
              </a:rPr>
              <a:t> algorithm:</a:t>
            </a:r>
            <a:endParaRPr lang="en-US" sz="2800" dirty="0" smtClean="0">
              <a:solidFill>
                <a:srgbClr val="FF9900"/>
              </a:solidFill>
              <a:latin typeface="Arial" charset="0"/>
              <a:cs typeface="Arial" charset="0"/>
            </a:endParaRPr>
          </a:p>
        </p:txBody>
      </p:sp>
      <p:graphicFrame>
        <p:nvGraphicFramePr>
          <p:cNvPr id="289" name="Table 288"/>
          <p:cNvGraphicFramePr>
            <a:graphicFrameLocks noGrp="1"/>
          </p:cNvGraphicFramePr>
          <p:nvPr>
            <p:extLst>
              <p:ext uri="{D42A27DB-BD31-4B8C-83A1-F6EECF244321}">
                <p14:modId xmlns:p14="http://schemas.microsoft.com/office/powerpoint/2010/main" val="567601352"/>
              </p:ext>
            </p:extLst>
          </p:nvPr>
        </p:nvGraphicFramePr>
        <p:xfrm>
          <a:off x="1066800" y="3523170"/>
          <a:ext cx="7467600" cy="2191830"/>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7467600"/>
              </a:tblGrid>
              <a:tr h="52890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cap="none" normalizeH="0" baseline="0" dirty="0" smtClean="0">
                          <a:ln>
                            <a:noFill/>
                          </a:ln>
                          <a:solidFill>
                            <a:schemeClr val="tx1"/>
                          </a:solidFill>
                          <a:effectLst/>
                          <a:latin typeface="Arial" charset="0"/>
                        </a:rPr>
                        <a:t>(i)	 </a:t>
                      </a:r>
                      <a:r>
                        <a:rPr kumimoji="0" lang="en-US" sz="2400" b="0" i="0" u="none" strike="noStrike" kern="1200" cap="none" normalizeH="0" baseline="0" dirty="0" smtClean="0">
                          <a:ln>
                            <a:noFill/>
                          </a:ln>
                          <a:solidFill>
                            <a:schemeClr val="tx1"/>
                          </a:solidFill>
                          <a:effectLst/>
                          <a:latin typeface="Arial" charset="0"/>
                          <a:ea typeface="+mn-ea"/>
                          <a:cs typeface="+mn-cs"/>
                        </a:rPr>
                        <a:t>Simplifies network architecture</a:t>
                      </a:r>
                    </a:p>
                  </a:txBody>
                  <a:tcPr>
                    <a:lnB w="12700" cap="flat" cmpd="sng" algn="ctr">
                      <a:solidFill>
                        <a:schemeClr val="bg1"/>
                      </a:solidFill>
                      <a:prstDash val="solid"/>
                      <a:round/>
                      <a:headEnd type="none" w="med" len="med"/>
                      <a:tailEnd type="none" w="med" len="med"/>
                    </a:lnB>
                    <a:solidFill>
                      <a:srgbClr val="FF9900"/>
                    </a:solidFill>
                  </a:tcPr>
                </a:tc>
              </a:tr>
              <a:tr h="52890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	 Optimal</a:t>
                      </a:r>
                      <a:r>
                        <a:rPr kumimoji="0" lang="en-US" sz="2400" b="0" i="0" u="none" strike="noStrike" kern="0" cap="none" spc="0" normalizeH="0" baseline="0" noProof="0" dirty="0" smtClean="0">
                          <a:ln>
                            <a:noFill/>
                          </a:ln>
                          <a:solidFill>
                            <a:schemeClr val="tx1"/>
                          </a:solidFill>
                          <a:effectLst/>
                          <a:uLnTx/>
                          <a:uFillTx/>
                          <a:latin typeface="Arial" charset="0"/>
                          <a:ea typeface="+mn-ea"/>
                          <a:cs typeface="Arial" charset="0"/>
                        </a:rPr>
                        <a:t> load balancing with static configurations</a:t>
                      </a:r>
                      <a:endParaRPr kumimoji="0" lang="en-US" sz="2400" b="0" i="0" u="none" strike="noStrike" cap="none" normalizeH="0" baseline="0" dirty="0" smtClean="0">
                        <a:ln>
                          <a:noFill/>
                        </a:ln>
                        <a:solidFill>
                          <a:schemeClr val="tx1"/>
                        </a:solidFill>
                        <a:effectLst/>
                        <a:latin typeface="Arial" charset="0"/>
                      </a:endParaRPr>
                    </a:p>
                  </a:txBody>
                  <a:tcPr>
                    <a:lnT w="12700" cap="flat" cmpd="sng" algn="ctr">
                      <a:solidFill>
                        <a:schemeClr val="bg1"/>
                      </a:solidFill>
                      <a:prstDash val="solid"/>
                      <a:round/>
                      <a:headEnd type="none" w="med" len="med"/>
                      <a:tailEnd type="none" w="med" len="med"/>
                    </a:lnT>
                    <a:solidFill>
                      <a:srgbClr val="FFCC66"/>
                    </a:solidFill>
                  </a:tcPr>
                </a:tc>
              </a:tr>
              <a:tr h="52890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(iii)	 Small number of paths</a:t>
                      </a:r>
                    </a:p>
                  </a:txBody>
                  <a:tcPr>
                    <a:solidFill>
                      <a:srgbClr val="FF9900"/>
                    </a:solidFill>
                  </a:tcPr>
                </a:tc>
              </a:tr>
              <a:tr h="60510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(iv)	 Delay comparable to current OSPF</a:t>
                      </a:r>
                    </a:p>
                  </a:txBody>
                  <a:tcPr>
                    <a:solidFill>
                      <a:srgbClr val="FFCC66"/>
                    </a:solidFill>
                  </a:tcPr>
                </a:tc>
              </a:tr>
            </a:tbl>
          </a:graphicData>
        </a:graphic>
      </p:graphicFrame>
      <p:sp>
        <p:nvSpPr>
          <p:cNvPr id="13" name="Rectangle 3"/>
          <p:cNvSpPr txBox="1">
            <a:spLocks noChangeArrowheads="1"/>
          </p:cNvSpPr>
          <p:nvPr/>
        </p:nvSpPr>
        <p:spPr bwMode="auto">
          <a:xfrm>
            <a:off x="533400" y="5867400"/>
            <a:ext cx="7467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lang="en-US" sz="2800" dirty="0" smtClean="0">
                <a:solidFill>
                  <a:srgbClr val="FF9900"/>
                </a:solidFill>
                <a:latin typeface="Arial" charset="0"/>
                <a:cs typeface="Arial" charset="0"/>
              </a:rPr>
              <a:t>Path-level failure information is just as good as complete failure information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Thank You!</a:t>
            </a:r>
          </a:p>
        </p:txBody>
      </p:sp>
      <p:cxnSp>
        <p:nvCxnSpPr>
          <p:cNvPr id="50180"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50181"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50182" name="Rectangle 8"/>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50183"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8"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sz="1200">
                <a:latin typeface="+mn-lt"/>
                <a:ea typeface="宋体" pitchFamily="2" charset="-122"/>
              </a:rPr>
              <a:pPr>
                <a:defRPr/>
              </a:pPr>
              <a:t>32</a:t>
            </a:fld>
            <a:endParaRPr lang="en-US" altLang="zh-CN" sz="1200" dirty="0">
              <a:latin typeface="+mn-lt"/>
              <a:ea typeface="宋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7C5DA5D-1B8A-4162-818F-3CD1A5BC7B94}" type="slidenum">
              <a:rPr lang="zh-CN" altLang="en-US"/>
              <a:pPr>
                <a:defRPr/>
              </a:pPr>
              <a:t>33</a:t>
            </a:fld>
            <a:endParaRPr lang="en-US" altLang="zh-CN" dirty="0"/>
          </a:p>
        </p:txBody>
      </p:sp>
      <p:sp>
        <p:nvSpPr>
          <p:cNvPr id="34819" name="Rectangle 2"/>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Size of Routing Tables </a:t>
            </a:r>
            <a:r>
              <a:rPr lang="en-US" altLang="zh-CN" sz="3700" dirty="0">
                <a:solidFill>
                  <a:srgbClr val="FF9900"/>
                </a:solidFill>
                <a:latin typeface="Times New Roman" pitchFamily="18" charset="0"/>
                <a:ea typeface="宋体" pitchFamily="2" charset="-122"/>
                <a:cs typeface="Times New Roman" pitchFamily="18" charset="0"/>
              </a:rPr>
              <a:t>(Tier-1)</a:t>
            </a:r>
            <a:endParaRPr lang="en-US" altLang="zh-CN" sz="3700" i="1" dirty="0" smtClean="0">
              <a:solidFill>
                <a:srgbClr val="659A2A"/>
              </a:solidFill>
              <a:latin typeface="Book Antiqua" pitchFamily="18" charset="0"/>
              <a:ea typeface="宋体" pitchFamily="2" charset="-122"/>
              <a:cs typeface="Times New Roman" pitchFamily="18" charset="0"/>
            </a:endParaRPr>
          </a:p>
        </p:txBody>
      </p:sp>
      <p:cxnSp>
        <p:nvCxnSpPr>
          <p:cNvPr id="3482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482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34823" name="Rectangle 12"/>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34824"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6" name="Text Box 3"/>
          <p:cNvSpPr txBox="1">
            <a:spLocks noChangeArrowheads="1"/>
          </p:cNvSpPr>
          <p:nvPr/>
        </p:nvSpPr>
        <p:spPr bwMode="auto">
          <a:xfrm>
            <a:off x="1219200" y="5943600"/>
            <a:ext cx="5486400" cy="861774"/>
          </a:xfrm>
          <a:prstGeom prst="rect">
            <a:avLst/>
          </a:prstGeom>
          <a:noFill/>
          <a:ln w="9525">
            <a:noFill/>
            <a:miter lim="800000"/>
            <a:headEnd/>
            <a:tailEnd/>
          </a:ln>
        </p:spPr>
        <p:txBody>
          <a:bodyPr wrap="square">
            <a:spAutoFit/>
          </a:bodyPr>
          <a:lstStyle/>
          <a:p>
            <a:r>
              <a:rPr lang="en-US" sz="2500" dirty="0" smtClean="0">
                <a:solidFill>
                  <a:srgbClr val="FF9900"/>
                </a:solidFill>
                <a:latin typeface="Arial" charset="0"/>
                <a:cs typeface="Arial" charset="0"/>
              </a:rPr>
              <a:t>Size after compression: use the same label for routes that share path</a:t>
            </a:r>
            <a:endParaRPr lang="en-US" sz="2500" i="1" dirty="0">
              <a:solidFill>
                <a:srgbClr val="659A2A"/>
              </a:solidFill>
            </a:endParaRPr>
          </a:p>
        </p:txBody>
      </p:sp>
      <p:sp>
        <p:nvSpPr>
          <p:cNvPr id="22" name="Text Box 22"/>
          <p:cNvSpPr txBox="1">
            <a:spLocks noChangeArrowheads="1"/>
          </p:cNvSpPr>
          <p:nvPr/>
        </p:nvSpPr>
        <p:spPr bwMode="auto">
          <a:xfrm>
            <a:off x="3135217" y="5487318"/>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number of paths</a:t>
            </a:r>
            <a:endParaRPr lang="en-US" altLang="zh-CN" sz="2500" dirty="0">
              <a:latin typeface="Arial" charset="0"/>
              <a:ea typeface="宋体" pitchFamily="2" charset="-122"/>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816" y="1480851"/>
            <a:ext cx="7543800" cy="4360551"/>
          </a:xfrm>
          <a:prstGeom prst="rect">
            <a:avLst/>
          </a:prstGeom>
        </p:spPr>
      </p:pic>
      <p:sp>
        <p:nvSpPr>
          <p:cNvPr id="17" name="Text Box 22"/>
          <p:cNvSpPr txBox="1">
            <a:spLocks noChangeArrowheads="1"/>
          </p:cNvSpPr>
          <p:nvPr/>
        </p:nvSpPr>
        <p:spPr bwMode="auto">
          <a:xfrm rot="16200000">
            <a:off x="-1018775" y="3533375"/>
            <a:ext cx="35814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routing table size</a:t>
            </a:r>
            <a:endParaRPr lang="en-US" altLang="zh-CN" sz="2500" dirty="0">
              <a:latin typeface="Arial" charset="0"/>
              <a:ea typeface="宋体" pitchFamily="2" charset="-122"/>
              <a:cs typeface="Arial" charset="0"/>
            </a:endParaRPr>
          </a:p>
        </p:txBody>
      </p:sp>
      <p:sp>
        <p:nvSpPr>
          <p:cNvPr id="18" name="Text Box 22"/>
          <p:cNvSpPr txBox="1">
            <a:spLocks noChangeArrowheads="1"/>
          </p:cNvSpPr>
          <p:nvPr/>
        </p:nvSpPr>
        <p:spPr bwMode="auto">
          <a:xfrm>
            <a:off x="3287617" y="5562600"/>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latin typeface="Arial" charset="0"/>
                <a:ea typeface="宋体" pitchFamily="2" charset="-122"/>
                <a:cs typeface="Arial" charset="0"/>
              </a:rPr>
              <a:t>network traffic</a:t>
            </a:r>
            <a:endParaRPr lang="en-US" altLang="zh-CN" sz="2500" dirty="0">
              <a:latin typeface="Arial" charset="0"/>
              <a:ea typeface="宋体" pitchFamily="2" charset="-122"/>
              <a:cs typeface="Arial" charset="0"/>
            </a:endParaRPr>
          </a:p>
        </p:txBody>
      </p:sp>
      <p:sp>
        <p:nvSpPr>
          <p:cNvPr id="19" name="Rounded Rectangular Callout 18"/>
          <p:cNvSpPr>
            <a:spLocks noChangeArrowheads="1"/>
          </p:cNvSpPr>
          <p:nvPr/>
        </p:nvSpPr>
        <p:spPr bwMode="auto">
          <a:xfrm>
            <a:off x="1877917" y="1524000"/>
            <a:ext cx="2819400" cy="762000"/>
          </a:xfrm>
          <a:prstGeom prst="wedgeRoundRectCallout">
            <a:avLst>
              <a:gd name="adj1" fmla="val -8311"/>
              <a:gd name="adj2" fmla="val 72990"/>
              <a:gd name="adj3" fmla="val 16667"/>
            </a:avLst>
          </a:prstGeom>
          <a:solidFill>
            <a:srgbClr val="CCFFFF"/>
          </a:solidFill>
          <a:ln w="9525" algn="ctr">
            <a:solidFill>
              <a:schemeClr val="tx1"/>
            </a:solidFill>
            <a:round/>
            <a:headEnd/>
            <a:tailEnd/>
          </a:ln>
        </p:spPr>
        <p:txBody>
          <a:bodyPr/>
          <a:lstStyle/>
          <a:p>
            <a:r>
              <a:rPr lang="en-US" sz="1900" b="1" dirty="0" smtClean="0">
                <a:latin typeface="Arial" charset="0"/>
                <a:cs typeface="Arial" charset="0"/>
              </a:rPr>
              <a:t>Largest routing table among all routers</a:t>
            </a:r>
            <a:endParaRPr lang="en-US" sz="1900" b="1" dirty="0">
              <a:latin typeface="Arial" charset="0"/>
              <a:cs typeface="Arial" charset="0"/>
            </a:endParaRPr>
          </a:p>
        </p:txBody>
      </p:sp>
    </p:spTree>
    <p:extLst>
      <p:ext uri="{BB962C8B-B14F-4D97-AF65-F5344CB8AC3E}">
        <p14:creationId xmlns:p14="http://schemas.microsoft.com/office/powerpoint/2010/main" val="3861786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4</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Overview</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2" name="Rectangle 3"/>
          <p:cNvSpPr txBox="1">
            <a:spLocks noChangeArrowheads="1"/>
          </p:cNvSpPr>
          <p:nvPr/>
        </p:nvSpPr>
        <p:spPr bwMode="auto">
          <a:xfrm>
            <a:off x="566738" y="16764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a:tabLst/>
              <a:defRPr/>
            </a:pPr>
            <a:r>
              <a:rPr lang="en-US" sz="2800" dirty="0" smtClean="0">
                <a:solidFill>
                  <a:srgbClr val="FF9900"/>
                </a:solidFill>
                <a:latin typeface="Arial" charset="0"/>
                <a:cs typeface="Arial" charset="0"/>
              </a:rPr>
              <a:t>Architecture: </a:t>
            </a:r>
            <a:r>
              <a:rPr lang="en-US" sz="2400" i="1" dirty="0" smtClean="0">
                <a:solidFill>
                  <a:srgbClr val="FF9900"/>
                </a:solidFill>
                <a:latin typeface="Arial" charset="0"/>
                <a:cs typeface="Arial" charset="0"/>
              </a:rPr>
              <a:t>goals and proposed design</a:t>
            </a:r>
          </a:p>
        </p:txBody>
      </p:sp>
      <p:sp>
        <p:nvSpPr>
          <p:cNvPr id="13" name="Rectangle 3"/>
          <p:cNvSpPr txBox="1">
            <a:spLocks noChangeArrowheads="1"/>
          </p:cNvSpPr>
          <p:nvPr/>
        </p:nvSpPr>
        <p:spPr bwMode="auto">
          <a:xfrm>
            <a:off x="566738" y="23622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2"/>
              <a:tabLst/>
              <a:defRPr/>
            </a:pPr>
            <a:r>
              <a:rPr lang="en-US" sz="2800" kern="0" dirty="0" smtClean="0">
                <a:latin typeface="Arial" charset="0"/>
                <a:cs typeface="Arial" charset="0"/>
              </a:rPr>
              <a:t>Optimizations: </a:t>
            </a:r>
            <a:r>
              <a:rPr lang="en-US" sz="2400" i="1" dirty="0" smtClean="0">
                <a:latin typeface="Arial" charset="0"/>
                <a:cs typeface="Arial" charset="0"/>
              </a:rPr>
              <a:t>of routing and load balancing</a:t>
            </a:r>
          </a:p>
        </p:txBody>
      </p:sp>
      <p:sp>
        <p:nvSpPr>
          <p:cNvPr id="16" name="Rectangle 3"/>
          <p:cNvSpPr txBox="1">
            <a:spLocks noChangeArrowheads="1"/>
          </p:cNvSpPr>
          <p:nvPr/>
        </p:nvSpPr>
        <p:spPr bwMode="auto">
          <a:xfrm>
            <a:off x="566738" y="31242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3"/>
              <a:tabLst/>
              <a:defRPr/>
            </a:pPr>
            <a:r>
              <a:rPr lang="en-US" sz="2800" kern="0" dirty="0" smtClean="0">
                <a:latin typeface="Arial" charset="0"/>
                <a:cs typeface="Arial" charset="0"/>
              </a:rPr>
              <a:t>Evaluation: </a:t>
            </a:r>
            <a:r>
              <a:rPr lang="en-US" sz="2400" i="1" dirty="0" smtClean="0">
                <a:latin typeface="Arial" charset="0"/>
                <a:cs typeface="Arial" charset="0"/>
              </a:rPr>
              <a:t>using synthetic and realistic topologies</a:t>
            </a:r>
          </a:p>
        </p:txBody>
      </p:sp>
      <p:sp>
        <p:nvSpPr>
          <p:cNvPr id="17" name="Rectangle 3"/>
          <p:cNvSpPr txBox="1">
            <a:spLocks noChangeArrowheads="1"/>
          </p:cNvSpPr>
          <p:nvPr/>
        </p:nvSpPr>
        <p:spPr bwMode="auto">
          <a:xfrm>
            <a:off x="566738" y="38100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rgbClr val="FF9900"/>
              </a:buClr>
              <a:buSzTx/>
              <a:buFont typeface="+mj-lt"/>
              <a:buAutoNum type="romanUcPeriod" startAt="4"/>
              <a:tabLst/>
              <a:defRPr/>
            </a:pPr>
            <a:r>
              <a:rPr lang="en-US" sz="2800" kern="0" dirty="0" smtClean="0">
                <a:latin typeface="Arial" charset="0"/>
                <a:cs typeface="Arial" charset="0"/>
              </a:rPr>
              <a:t>Conclusion</a:t>
            </a:r>
            <a:endPar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5</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Architectural Goals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5" name="Rectangle 3"/>
          <p:cNvSpPr txBox="1">
            <a:spLocks noChangeArrowheads="1"/>
          </p:cNvSpPr>
          <p:nvPr/>
        </p:nvSpPr>
        <p:spPr bwMode="auto">
          <a:xfrm>
            <a:off x="566738" y="5181600"/>
            <a:ext cx="82724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1" fontAlgn="base" latinLnBrk="0" hangingPunct="1">
              <a:lnSpc>
                <a:spcPct val="100000"/>
              </a:lnSpc>
              <a:spcBef>
                <a:spcPct val="20000"/>
              </a:spcBef>
              <a:spcAft>
                <a:spcPct val="0"/>
              </a:spcAft>
              <a:buClr>
                <a:srgbClr val="FF9900"/>
              </a:buClr>
              <a:buSzTx/>
              <a:buFont typeface="+mj-lt"/>
              <a:buAutoNum type="arabicPeriod" startAt="3"/>
              <a:tabLst/>
              <a:defRPr/>
            </a:pPr>
            <a:r>
              <a:rPr lang="en-US" sz="2800" dirty="0" smtClean="0">
                <a:solidFill>
                  <a:srgbClr val="FF9900"/>
                </a:solidFill>
                <a:latin typeface="Arial" charset="0"/>
                <a:cs typeface="Arial" charset="0"/>
              </a:rPr>
              <a:t>Detect</a:t>
            </a: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 and respond to failures</a:t>
            </a:r>
            <a:endParaRPr kumimoji="0" lang="en-US" sz="2800" b="0" i="0" u="none" strike="noStrike" kern="0" cap="none" spc="0" normalizeH="0" noProof="0" dirty="0" smtClean="0">
              <a:ln>
                <a:noFill/>
              </a:ln>
              <a:solidFill>
                <a:schemeClr val="tx1"/>
              </a:solidFill>
              <a:effectLst/>
              <a:uLnTx/>
              <a:uFillTx/>
              <a:latin typeface="Arial" charset="0"/>
              <a:cs typeface="Arial" charset="0"/>
            </a:endParaRPr>
          </a:p>
        </p:txBody>
      </p:sp>
      <p:sp>
        <p:nvSpPr>
          <p:cNvPr id="13" name="Rectangle 3"/>
          <p:cNvSpPr txBox="1">
            <a:spLocks noChangeArrowheads="1"/>
          </p:cNvSpPr>
          <p:nvPr/>
        </p:nvSpPr>
        <p:spPr bwMode="auto">
          <a:xfrm>
            <a:off x="566738" y="1600200"/>
            <a:ext cx="8424862"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1" hangingPunct="1">
              <a:spcBef>
                <a:spcPct val="20000"/>
              </a:spcBef>
              <a:buClr>
                <a:srgbClr val="FF9900"/>
              </a:buClr>
              <a:buFont typeface="+mj-lt"/>
              <a:buAutoNum type="arabicPeriod"/>
              <a:defRPr/>
            </a:pPr>
            <a:r>
              <a:rPr lang="en-US" sz="2800" dirty="0" smtClean="0">
                <a:solidFill>
                  <a:srgbClr val="FF9900"/>
                </a:solidFill>
                <a:latin typeface="Arial" charset="0"/>
                <a:cs typeface="Arial" charset="0"/>
              </a:rPr>
              <a:t>Simplify</a:t>
            </a:r>
            <a:r>
              <a:rPr lang="en-US" sz="2800" kern="0" noProof="0" dirty="0" smtClean="0">
                <a:latin typeface="Arial" charset="0"/>
                <a:cs typeface="Arial" charset="0"/>
              </a:rPr>
              <a:t> the network</a:t>
            </a:r>
            <a:endParaRPr lang="en-US" sz="2800" kern="0" dirty="0" smtClean="0">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kumimoji="0" lang="en-US" sz="2800" b="0" i="0" u="none" strike="noStrike" kern="0" cap="none" spc="0" normalizeH="0" baseline="0" noProof="0" dirty="0" smtClean="0">
                <a:ln>
                  <a:noFill/>
                </a:ln>
                <a:solidFill>
                  <a:schemeClr val="tx1"/>
                </a:solidFill>
                <a:effectLst/>
                <a:uLnTx/>
                <a:uFillTx/>
                <a:latin typeface="Arial" charset="0"/>
                <a:cs typeface="Arial" charset="0"/>
              </a:rPr>
              <a:t>Allow</a:t>
            </a:r>
            <a:r>
              <a:rPr kumimoji="0" lang="en-US" sz="2800" b="0" i="0" u="none" strike="noStrike" kern="0" cap="none" spc="0" normalizeH="0" noProof="0" dirty="0" smtClean="0">
                <a:ln>
                  <a:noFill/>
                </a:ln>
                <a:solidFill>
                  <a:schemeClr val="tx1"/>
                </a:solidFill>
                <a:effectLst/>
                <a:uLnTx/>
                <a:uFillTx/>
                <a:latin typeface="Arial" charset="0"/>
                <a:cs typeface="Arial" charset="0"/>
              </a:rPr>
              <a:t> use of minimalist cheap routers</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Simplify network management</a:t>
            </a:r>
          </a:p>
        </p:txBody>
      </p:sp>
      <p:sp>
        <p:nvSpPr>
          <p:cNvPr id="16" name="Rectangle 3"/>
          <p:cNvSpPr txBox="1">
            <a:spLocks noChangeArrowheads="1"/>
          </p:cNvSpPr>
          <p:nvPr/>
        </p:nvSpPr>
        <p:spPr bwMode="auto">
          <a:xfrm>
            <a:off x="566738" y="3657600"/>
            <a:ext cx="8348662"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1" hangingPunct="1">
              <a:spcBef>
                <a:spcPct val="20000"/>
              </a:spcBef>
              <a:buClr>
                <a:srgbClr val="FF9900"/>
              </a:buClr>
              <a:buFont typeface="+mj-lt"/>
              <a:buAutoNum type="arabicPeriod" startAt="2"/>
              <a:defRPr/>
            </a:pPr>
            <a:r>
              <a:rPr lang="en-US" sz="2800" dirty="0" smtClean="0">
                <a:solidFill>
                  <a:srgbClr val="FF9900"/>
                </a:solidFill>
                <a:latin typeface="Arial" charset="0"/>
                <a:cs typeface="Arial" charset="0"/>
              </a:rPr>
              <a:t>Balance</a:t>
            </a:r>
            <a:r>
              <a:rPr lang="en-US" sz="2800" kern="0" dirty="0" smtClean="0">
                <a:latin typeface="Arial" charset="0"/>
                <a:cs typeface="Arial" charset="0"/>
              </a:rPr>
              <a:t> the load</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Before, during, and after each failure</a:t>
            </a:r>
            <a:endParaRPr lang="en-US" sz="2800" dirty="0" smtClean="0">
              <a:solidFill>
                <a:srgbClr val="FF9900"/>
              </a:solidFill>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6</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Architecture – Components</a:t>
            </a:r>
          </a:p>
        </p:txBody>
      </p:sp>
      <p:sp>
        <p:nvSpPr>
          <p:cNvPr id="17412" name="Rectangle 3"/>
          <p:cNvSpPr>
            <a:spLocks noGrp="1" noChangeArrowheads="1"/>
          </p:cNvSpPr>
          <p:nvPr>
            <p:ph type="body" idx="1"/>
          </p:nvPr>
        </p:nvSpPr>
        <p:spPr>
          <a:xfrm>
            <a:off x="566738" y="3962400"/>
            <a:ext cx="8348662" cy="2438400"/>
          </a:xfrm>
        </p:spPr>
        <p:txBody>
          <a:bodyPr/>
          <a:lstStyle/>
          <a:p>
            <a:pPr eaLnBrk="1" hangingPunct="1">
              <a:buClr>
                <a:srgbClr val="FF9900"/>
              </a:buClr>
            </a:pPr>
            <a:r>
              <a:rPr lang="en-US" sz="2800" kern="1200" dirty="0" smtClean="0">
                <a:solidFill>
                  <a:srgbClr val="FF9900"/>
                </a:solidFill>
                <a:latin typeface="Arial" charset="0"/>
                <a:cs typeface="Arial" charset="0"/>
              </a:rPr>
              <a:t>Management system</a:t>
            </a:r>
          </a:p>
          <a:p>
            <a:pPr lvl="1" eaLnBrk="1" hangingPunct="1">
              <a:buClr>
                <a:srgbClr val="FF9900"/>
              </a:buClr>
            </a:pPr>
            <a:r>
              <a:rPr lang="en-US" sz="2800" dirty="0" smtClean="0">
                <a:latin typeface="Arial" charset="0"/>
                <a:ea typeface="+mn-ea"/>
                <a:cs typeface="Arial" charset="0"/>
              </a:rPr>
              <a:t>Knows topology, approximate traffic demands, potential failures</a:t>
            </a:r>
          </a:p>
          <a:p>
            <a:pPr lvl="1" eaLnBrk="1" hangingPunct="1">
              <a:buClr>
                <a:srgbClr val="FF9900"/>
              </a:buClr>
            </a:pPr>
            <a:r>
              <a:rPr lang="en-US" sz="2800" dirty="0" smtClean="0">
                <a:latin typeface="Arial" charset="0"/>
                <a:ea typeface="+mn-ea"/>
                <a:cs typeface="Arial" charset="0"/>
              </a:rPr>
              <a:t>Sets up multiple paths and calculates load splitting ratios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3" name="Rectangle 3"/>
          <p:cNvSpPr txBox="1">
            <a:spLocks noChangeArrowheads="1"/>
          </p:cNvSpPr>
          <p:nvPr/>
        </p:nvSpPr>
        <p:spPr bwMode="auto">
          <a:xfrm>
            <a:off x="566738" y="1600200"/>
            <a:ext cx="8120062"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Minimal functionality </a:t>
            </a:r>
            <a:r>
              <a:rPr lang="en-US" sz="2800" kern="0" dirty="0" smtClean="0">
                <a:latin typeface="Arial" charset="0"/>
                <a:cs typeface="Arial" charset="0"/>
              </a:rPr>
              <a:t>in routers</a:t>
            </a:r>
          </a:p>
          <a:p>
            <a:pPr marL="908050" lvl="1" indent="-436563" eaLnBrk="1" hangingPunct="1">
              <a:spcBef>
                <a:spcPct val="20000"/>
              </a:spcBef>
              <a:buClr>
                <a:srgbClr val="FF9900"/>
              </a:buClr>
              <a:buFont typeface="Wingdings" pitchFamily="2" charset="2"/>
              <a:buChar char="n"/>
            </a:pPr>
            <a:r>
              <a:rPr lang="en-US" sz="2800" kern="0" dirty="0" smtClean="0">
                <a:latin typeface="Arial" charset="0"/>
                <a:cs typeface="Arial" charset="0"/>
              </a:rPr>
              <a:t>Path-level failure notification</a:t>
            </a:r>
          </a:p>
          <a:p>
            <a:pPr marL="908050" lvl="1" indent="-436563" eaLnBrk="1" hangingPunct="1">
              <a:spcBef>
                <a:spcPct val="20000"/>
              </a:spcBef>
              <a:buClr>
                <a:srgbClr val="FF9900"/>
              </a:buClr>
              <a:buFont typeface="Wingdings" pitchFamily="2" charset="2"/>
              <a:buChar char="n"/>
            </a:pPr>
            <a:r>
              <a:rPr lang="en-US" sz="2800" kern="0" dirty="0" smtClean="0">
                <a:latin typeface="Arial" charset="0"/>
                <a:cs typeface="Arial" charset="0"/>
              </a:rPr>
              <a:t>Static configuration</a:t>
            </a:r>
          </a:p>
          <a:p>
            <a:pPr marL="908050" lvl="1" indent="-436563" eaLnBrk="1" hangingPunct="1">
              <a:spcBef>
                <a:spcPct val="20000"/>
              </a:spcBef>
              <a:buClr>
                <a:srgbClr val="FF9900"/>
              </a:buClr>
              <a:buFont typeface="Wingdings" pitchFamily="2" charset="2"/>
              <a:buChar char="n"/>
            </a:pPr>
            <a:r>
              <a:rPr lang="en-US" sz="2800" kern="0" dirty="0" smtClean="0">
                <a:latin typeface="Arial" charset="0"/>
                <a:cs typeface="Arial" charset="0"/>
              </a:rPr>
              <a:t>No coordination with other routers</a:t>
            </a:r>
          </a:p>
          <a:p>
            <a:pPr marL="908050" marR="0" lvl="1" indent="-436563" algn="l" defTabSz="914400" rtl="0" eaLnBrk="1" fontAlgn="base" latinLnBrk="0" hangingPunct="1">
              <a:lnSpc>
                <a:spcPct val="100000"/>
              </a:lnSpc>
              <a:spcBef>
                <a:spcPct val="20000"/>
              </a:spcBef>
              <a:spcAft>
                <a:spcPct val="0"/>
              </a:spcAft>
              <a:buClr>
                <a:srgbClr val="FF9900"/>
              </a:buClr>
              <a:buSzTx/>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Architecture</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34" name="TextBox 133"/>
          <p:cNvSpPr txBox="1"/>
          <p:nvPr/>
        </p:nvSpPr>
        <p:spPr>
          <a:xfrm>
            <a:off x="5410200" y="1600201"/>
            <a:ext cx="2971800" cy="1227221"/>
          </a:xfrm>
          <a:prstGeom prst="rect">
            <a:avLst/>
          </a:prstGeom>
          <a:noFill/>
          <a:ln w="19050">
            <a:solidFill>
              <a:schemeClr val="bg1">
                <a:lumMod val="50000"/>
              </a:schemeClr>
            </a:solidFill>
          </a:ln>
        </p:spPr>
        <p:txBody>
          <a:bodyPr wrap="square" rtlCol="0">
            <a:noAutofit/>
          </a:bodyPr>
          <a:lstStyle/>
          <a:p>
            <a:r>
              <a:rPr lang="en-US" sz="2400" dirty="0" smtClean="0"/>
              <a:t>• topology design</a:t>
            </a:r>
          </a:p>
          <a:p>
            <a:r>
              <a:rPr lang="en-US" sz="2400" dirty="0" smtClean="0"/>
              <a:t>• list of shared risks</a:t>
            </a:r>
          </a:p>
          <a:p>
            <a:r>
              <a:rPr lang="en-US" sz="2400" dirty="0" smtClean="0"/>
              <a:t>• traffic demands</a:t>
            </a:r>
          </a:p>
          <a:p>
            <a:endParaRPr lang="en-US" sz="2400" baseline="-25000" dirty="0"/>
          </a:p>
        </p:txBody>
      </p:sp>
      <p:grpSp>
        <p:nvGrpSpPr>
          <p:cNvPr id="137" name="Group 9"/>
          <p:cNvGrpSpPr>
            <a:grpSpLocks noChangeAspect="1"/>
          </p:cNvGrpSpPr>
          <p:nvPr/>
        </p:nvGrpSpPr>
        <p:grpSpPr bwMode="auto">
          <a:xfrm>
            <a:off x="3657600" y="1391467"/>
            <a:ext cx="1371600" cy="1427934"/>
            <a:chOff x="624" y="432"/>
            <a:chExt cx="1120" cy="1166"/>
          </a:xfrm>
        </p:grpSpPr>
        <p:sp>
          <p:nvSpPr>
            <p:cNvPr id="138" name="AutoShape 8"/>
            <p:cNvSpPr>
              <a:spLocks noChangeAspect="1" noChangeArrowheads="1" noTextEdit="1"/>
            </p:cNvSpPr>
            <p:nvPr/>
          </p:nvSpPr>
          <p:spPr bwMode="auto">
            <a:xfrm>
              <a:off x="624" y="432"/>
              <a:ext cx="1120" cy="11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1"/>
            <p:cNvSpPr>
              <a:spLocks/>
            </p:cNvSpPr>
            <p:nvPr/>
          </p:nvSpPr>
          <p:spPr bwMode="auto">
            <a:xfrm>
              <a:off x="970" y="536"/>
              <a:ext cx="746" cy="966"/>
            </a:xfrm>
            <a:custGeom>
              <a:avLst/>
              <a:gdLst/>
              <a:ahLst/>
              <a:cxnLst>
                <a:cxn ang="0">
                  <a:pos x="352" y="0"/>
                </a:cxn>
                <a:cxn ang="0">
                  <a:pos x="352" y="0"/>
                </a:cxn>
                <a:cxn ang="0">
                  <a:pos x="352" y="0"/>
                </a:cxn>
                <a:cxn ang="0">
                  <a:pos x="352" y="0"/>
                </a:cxn>
                <a:cxn ang="0">
                  <a:pos x="338" y="2"/>
                </a:cxn>
                <a:cxn ang="0">
                  <a:pos x="18" y="20"/>
                </a:cxn>
                <a:cxn ang="0">
                  <a:pos x="18" y="20"/>
                </a:cxn>
                <a:cxn ang="0">
                  <a:pos x="12" y="22"/>
                </a:cxn>
                <a:cxn ang="0">
                  <a:pos x="6" y="26"/>
                </a:cxn>
                <a:cxn ang="0">
                  <a:pos x="2" y="32"/>
                </a:cxn>
                <a:cxn ang="0">
                  <a:pos x="0" y="40"/>
                </a:cxn>
                <a:cxn ang="0">
                  <a:pos x="0" y="892"/>
                </a:cxn>
                <a:cxn ang="0">
                  <a:pos x="0" y="892"/>
                </a:cxn>
                <a:cxn ang="0">
                  <a:pos x="0" y="892"/>
                </a:cxn>
                <a:cxn ang="0">
                  <a:pos x="0" y="900"/>
                </a:cxn>
                <a:cxn ang="0">
                  <a:pos x="4" y="908"/>
                </a:cxn>
                <a:cxn ang="0">
                  <a:pos x="10" y="916"/>
                </a:cxn>
                <a:cxn ang="0">
                  <a:pos x="20" y="924"/>
                </a:cxn>
                <a:cxn ang="0">
                  <a:pos x="20" y="924"/>
                </a:cxn>
                <a:cxn ang="0">
                  <a:pos x="42" y="930"/>
                </a:cxn>
                <a:cxn ang="0">
                  <a:pos x="68" y="936"/>
                </a:cxn>
                <a:cxn ang="0">
                  <a:pos x="102" y="944"/>
                </a:cxn>
                <a:cxn ang="0">
                  <a:pos x="148" y="950"/>
                </a:cxn>
                <a:cxn ang="0">
                  <a:pos x="204" y="958"/>
                </a:cxn>
                <a:cxn ang="0">
                  <a:pos x="272" y="964"/>
                </a:cxn>
                <a:cxn ang="0">
                  <a:pos x="352" y="966"/>
                </a:cxn>
                <a:cxn ang="0">
                  <a:pos x="352" y="966"/>
                </a:cxn>
                <a:cxn ang="0">
                  <a:pos x="366" y="966"/>
                </a:cxn>
                <a:cxn ang="0">
                  <a:pos x="378" y="964"/>
                </a:cxn>
                <a:cxn ang="0">
                  <a:pos x="388" y="958"/>
                </a:cxn>
                <a:cxn ang="0">
                  <a:pos x="386" y="960"/>
                </a:cxn>
                <a:cxn ang="0">
                  <a:pos x="734" y="808"/>
                </a:cxn>
                <a:cxn ang="0">
                  <a:pos x="734" y="808"/>
                </a:cxn>
                <a:cxn ang="0">
                  <a:pos x="740" y="806"/>
                </a:cxn>
                <a:cxn ang="0">
                  <a:pos x="742" y="800"/>
                </a:cxn>
                <a:cxn ang="0">
                  <a:pos x="746" y="796"/>
                </a:cxn>
                <a:cxn ang="0">
                  <a:pos x="746" y="790"/>
                </a:cxn>
                <a:cxn ang="0">
                  <a:pos x="746" y="76"/>
                </a:cxn>
                <a:cxn ang="0">
                  <a:pos x="746" y="76"/>
                </a:cxn>
                <a:cxn ang="0">
                  <a:pos x="744" y="68"/>
                </a:cxn>
                <a:cxn ang="0">
                  <a:pos x="742" y="62"/>
                </a:cxn>
                <a:cxn ang="0">
                  <a:pos x="736" y="58"/>
                </a:cxn>
                <a:cxn ang="0">
                  <a:pos x="730" y="56"/>
                </a:cxn>
                <a:cxn ang="0">
                  <a:pos x="380" y="2"/>
                </a:cxn>
                <a:cxn ang="0">
                  <a:pos x="380" y="2"/>
                </a:cxn>
                <a:cxn ang="0">
                  <a:pos x="362" y="0"/>
                </a:cxn>
                <a:cxn ang="0">
                  <a:pos x="352" y="0"/>
                </a:cxn>
                <a:cxn ang="0">
                  <a:pos x="352" y="0"/>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2"/>
            <p:cNvSpPr>
              <a:spLocks/>
            </p:cNvSpPr>
            <p:nvPr/>
          </p:nvSpPr>
          <p:spPr bwMode="auto">
            <a:xfrm>
              <a:off x="994" y="558"/>
              <a:ext cx="338" cy="920"/>
            </a:xfrm>
            <a:custGeom>
              <a:avLst/>
              <a:gdLst/>
              <a:ahLst/>
              <a:cxnLst>
                <a:cxn ang="0">
                  <a:pos x="0" y="20"/>
                </a:cxn>
                <a:cxn ang="0">
                  <a:pos x="0" y="20"/>
                </a:cxn>
                <a:cxn ang="0">
                  <a:pos x="0" y="872"/>
                </a:cxn>
                <a:cxn ang="0">
                  <a:pos x="0" y="872"/>
                </a:cxn>
                <a:cxn ang="0">
                  <a:pos x="0" y="876"/>
                </a:cxn>
                <a:cxn ang="0">
                  <a:pos x="2" y="878"/>
                </a:cxn>
                <a:cxn ang="0">
                  <a:pos x="4" y="878"/>
                </a:cxn>
                <a:cxn ang="0">
                  <a:pos x="4" y="878"/>
                </a:cxn>
                <a:cxn ang="0">
                  <a:pos x="34" y="888"/>
                </a:cxn>
                <a:cxn ang="0">
                  <a:pos x="60" y="894"/>
                </a:cxn>
                <a:cxn ang="0">
                  <a:pos x="92" y="900"/>
                </a:cxn>
                <a:cxn ang="0">
                  <a:pos x="136" y="906"/>
                </a:cxn>
                <a:cxn ang="0">
                  <a:pos x="188" y="912"/>
                </a:cxn>
                <a:cxn ang="0">
                  <a:pos x="254" y="916"/>
                </a:cxn>
                <a:cxn ang="0">
                  <a:pos x="330" y="920"/>
                </a:cxn>
                <a:cxn ang="0">
                  <a:pos x="330" y="920"/>
                </a:cxn>
                <a:cxn ang="0">
                  <a:pos x="338" y="920"/>
                </a:cxn>
                <a:cxn ang="0">
                  <a:pos x="338" y="0"/>
                </a:cxn>
                <a:cxn ang="0">
                  <a:pos x="338" y="0"/>
                </a:cxn>
                <a:cxn ang="0">
                  <a:pos x="330" y="0"/>
                </a:cxn>
                <a:cxn ang="0">
                  <a:pos x="330" y="0"/>
                </a:cxn>
                <a:cxn ang="0">
                  <a:pos x="0" y="20"/>
                </a:cxn>
                <a:cxn ang="0">
                  <a:pos x="0" y="20"/>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3"/>
            <p:cNvSpPr>
              <a:spLocks/>
            </p:cNvSpPr>
            <p:nvPr/>
          </p:nvSpPr>
          <p:spPr bwMode="auto">
            <a:xfrm>
              <a:off x="1002" y="560"/>
              <a:ext cx="328" cy="906"/>
            </a:xfrm>
            <a:custGeom>
              <a:avLst/>
              <a:gdLst/>
              <a:ahLst/>
              <a:cxnLst>
                <a:cxn ang="0">
                  <a:pos x="0" y="20"/>
                </a:cxn>
                <a:cxn ang="0">
                  <a:pos x="0" y="20"/>
                </a:cxn>
                <a:cxn ang="0">
                  <a:pos x="0" y="858"/>
                </a:cxn>
                <a:cxn ang="0">
                  <a:pos x="0" y="858"/>
                </a:cxn>
                <a:cxn ang="0">
                  <a:pos x="0" y="862"/>
                </a:cxn>
                <a:cxn ang="0">
                  <a:pos x="2" y="864"/>
                </a:cxn>
                <a:cxn ang="0">
                  <a:pos x="4" y="864"/>
                </a:cxn>
                <a:cxn ang="0">
                  <a:pos x="4" y="864"/>
                </a:cxn>
                <a:cxn ang="0">
                  <a:pos x="32" y="874"/>
                </a:cxn>
                <a:cxn ang="0">
                  <a:pos x="58" y="878"/>
                </a:cxn>
                <a:cxn ang="0">
                  <a:pos x="90" y="884"/>
                </a:cxn>
                <a:cxn ang="0">
                  <a:pos x="132" y="890"/>
                </a:cxn>
                <a:cxn ang="0">
                  <a:pos x="184" y="896"/>
                </a:cxn>
                <a:cxn ang="0">
                  <a:pos x="246" y="902"/>
                </a:cxn>
                <a:cxn ang="0">
                  <a:pos x="320" y="906"/>
                </a:cxn>
                <a:cxn ang="0">
                  <a:pos x="320" y="906"/>
                </a:cxn>
                <a:cxn ang="0">
                  <a:pos x="328" y="906"/>
                </a:cxn>
                <a:cxn ang="0">
                  <a:pos x="328" y="0"/>
                </a:cxn>
                <a:cxn ang="0">
                  <a:pos x="328" y="0"/>
                </a:cxn>
                <a:cxn ang="0">
                  <a:pos x="0" y="20"/>
                </a:cxn>
                <a:cxn ang="0">
                  <a:pos x="0" y="20"/>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4"/>
            <p:cNvSpPr>
              <a:spLocks/>
            </p:cNvSpPr>
            <p:nvPr/>
          </p:nvSpPr>
          <p:spPr bwMode="auto">
            <a:xfrm>
              <a:off x="1378" y="564"/>
              <a:ext cx="312" cy="896"/>
            </a:xfrm>
            <a:custGeom>
              <a:avLst/>
              <a:gdLst/>
              <a:ahLst/>
              <a:cxnLst>
                <a:cxn ang="0">
                  <a:pos x="0" y="0"/>
                </a:cxn>
                <a:cxn ang="0">
                  <a:pos x="0" y="896"/>
                </a:cxn>
                <a:cxn ang="0">
                  <a:pos x="0" y="896"/>
                </a:cxn>
                <a:cxn ang="0">
                  <a:pos x="312" y="758"/>
                </a:cxn>
                <a:cxn ang="0">
                  <a:pos x="312" y="758"/>
                </a:cxn>
                <a:cxn ang="0">
                  <a:pos x="312" y="48"/>
                </a:cxn>
                <a:cxn ang="0">
                  <a:pos x="312" y="48"/>
                </a:cxn>
                <a:cxn ang="0">
                  <a:pos x="0" y="0"/>
                </a:cxn>
                <a:cxn ang="0">
                  <a:pos x="0" y="0"/>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5"/>
            <p:cNvSpPr>
              <a:spLocks/>
            </p:cNvSpPr>
            <p:nvPr/>
          </p:nvSpPr>
          <p:spPr bwMode="auto">
            <a:xfrm>
              <a:off x="1378" y="604"/>
              <a:ext cx="312" cy="856"/>
            </a:xfrm>
            <a:custGeom>
              <a:avLst/>
              <a:gdLst/>
              <a:ahLst/>
              <a:cxnLst>
                <a:cxn ang="0">
                  <a:pos x="256" y="0"/>
                </a:cxn>
                <a:cxn ang="0">
                  <a:pos x="256" y="0"/>
                </a:cxn>
                <a:cxn ang="0">
                  <a:pos x="312" y="8"/>
                </a:cxn>
                <a:cxn ang="0">
                  <a:pos x="312" y="8"/>
                </a:cxn>
                <a:cxn ang="0">
                  <a:pos x="312" y="718"/>
                </a:cxn>
                <a:cxn ang="0">
                  <a:pos x="312" y="718"/>
                </a:cxn>
                <a:cxn ang="0">
                  <a:pos x="0" y="856"/>
                </a:cxn>
                <a:cxn ang="0">
                  <a:pos x="0" y="544"/>
                </a:cxn>
                <a:cxn ang="0">
                  <a:pos x="0" y="544"/>
                </a:cxn>
                <a:cxn ang="0">
                  <a:pos x="8" y="520"/>
                </a:cxn>
                <a:cxn ang="0">
                  <a:pos x="16" y="496"/>
                </a:cxn>
                <a:cxn ang="0">
                  <a:pos x="24" y="476"/>
                </a:cxn>
                <a:cxn ang="0">
                  <a:pos x="34" y="456"/>
                </a:cxn>
                <a:cxn ang="0">
                  <a:pos x="54" y="422"/>
                </a:cxn>
                <a:cxn ang="0">
                  <a:pos x="76" y="392"/>
                </a:cxn>
                <a:cxn ang="0">
                  <a:pos x="100" y="364"/>
                </a:cxn>
                <a:cxn ang="0">
                  <a:pos x="124" y="340"/>
                </a:cxn>
                <a:cxn ang="0">
                  <a:pos x="170" y="296"/>
                </a:cxn>
                <a:cxn ang="0">
                  <a:pos x="192" y="272"/>
                </a:cxn>
                <a:cxn ang="0">
                  <a:pos x="212" y="248"/>
                </a:cxn>
                <a:cxn ang="0">
                  <a:pos x="230" y="220"/>
                </a:cxn>
                <a:cxn ang="0">
                  <a:pos x="236" y="204"/>
                </a:cxn>
                <a:cxn ang="0">
                  <a:pos x="244" y="188"/>
                </a:cxn>
                <a:cxn ang="0">
                  <a:pos x="248" y="170"/>
                </a:cxn>
                <a:cxn ang="0">
                  <a:pos x="254" y="152"/>
                </a:cxn>
                <a:cxn ang="0">
                  <a:pos x="258" y="130"/>
                </a:cxn>
                <a:cxn ang="0">
                  <a:pos x="260" y="108"/>
                </a:cxn>
                <a:cxn ang="0">
                  <a:pos x="260" y="84"/>
                </a:cxn>
                <a:cxn ang="0">
                  <a:pos x="260" y="58"/>
                </a:cxn>
                <a:cxn ang="0">
                  <a:pos x="258" y="30"/>
                </a:cxn>
                <a:cxn ang="0">
                  <a:pos x="256" y="0"/>
                </a:cxn>
                <a:cxn ang="0">
                  <a:pos x="256" y="0"/>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
            <p:cNvSpPr>
              <a:spLocks/>
            </p:cNvSpPr>
            <p:nvPr/>
          </p:nvSpPr>
          <p:spPr bwMode="auto">
            <a:xfrm>
              <a:off x="1324" y="558"/>
              <a:ext cx="42" cy="920"/>
            </a:xfrm>
            <a:custGeom>
              <a:avLst/>
              <a:gdLst/>
              <a:ahLst/>
              <a:cxnLst>
                <a:cxn ang="0">
                  <a:pos x="0" y="0"/>
                </a:cxn>
                <a:cxn ang="0">
                  <a:pos x="0" y="920"/>
                </a:cxn>
                <a:cxn ang="0">
                  <a:pos x="0" y="920"/>
                </a:cxn>
                <a:cxn ang="0">
                  <a:pos x="12" y="918"/>
                </a:cxn>
                <a:cxn ang="0">
                  <a:pos x="12" y="918"/>
                </a:cxn>
                <a:cxn ang="0">
                  <a:pos x="22" y="918"/>
                </a:cxn>
                <a:cxn ang="0">
                  <a:pos x="30" y="914"/>
                </a:cxn>
                <a:cxn ang="0">
                  <a:pos x="42" y="906"/>
                </a:cxn>
                <a:cxn ang="0">
                  <a:pos x="42" y="10"/>
                </a:cxn>
                <a:cxn ang="0">
                  <a:pos x="42" y="10"/>
                </a:cxn>
                <a:cxn ang="0">
                  <a:pos x="30" y="4"/>
                </a:cxn>
                <a:cxn ang="0">
                  <a:pos x="22" y="2"/>
                </a:cxn>
                <a:cxn ang="0">
                  <a:pos x="12" y="0"/>
                </a:cxn>
                <a:cxn ang="0">
                  <a:pos x="12" y="0"/>
                </a:cxn>
                <a:cxn ang="0">
                  <a:pos x="0" y="0"/>
                </a:cxn>
                <a:cxn ang="0">
                  <a:pos x="0" y="0"/>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7"/>
            <p:cNvSpPr>
              <a:spLocks/>
            </p:cNvSpPr>
            <p:nvPr/>
          </p:nvSpPr>
          <p:spPr bwMode="auto">
            <a:xfrm>
              <a:off x="1072" y="816"/>
              <a:ext cx="32" cy="120"/>
            </a:xfrm>
            <a:custGeom>
              <a:avLst/>
              <a:gdLst/>
              <a:ahLst/>
              <a:cxnLst>
                <a:cxn ang="0">
                  <a:pos x="32" y="0"/>
                </a:cxn>
                <a:cxn ang="0">
                  <a:pos x="32" y="0"/>
                </a:cxn>
                <a:cxn ang="0">
                  <a:pos x="0" y="0"/>
                </a:cxn>
                <a:cxn ang="0">
                  <a:pos x="0" y="0"/>
                </a:cxn>
                <a:cxn ang="0">
                  <a:pos x="0" y="120"/>
                </a:cxn>
                <a:cxn ang="0">
                  <a:pos x="32" y="62"/>
                </a:cxn>
                <a:cxn ang="0">
                  <a:pos x="32" y="0"/>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8"/>
            <p:cNvSpPr>
              <a:spLocks/>
            </p:cNvSpPr>
            <p:nvPr/>
          </p:nvSpPr>
          <p:spPr bwMode="auto">
            <a:xfrm>
              <a:off x="1076" y="822"/>
              <a:ext cx="30" cy="112"/>
            </a:xfrm>
            <a:custGeom>
              <a:avLst/>
              <a:gdLst/>
              <a:ahLst/>
              <a:cxnLst>
                <a:cxn ang="0">
                  <a:pos x="30" y="0"/>
                </a:cxn>
                <a:cxn ang="0">
                  <a:pos x="30" y="0"/>
                </a:cxn>
                <a:cxn ang="0">
                  <a:pos x="0" y="0"/>
                </a:cxn>
                <a:cxn ang="0">
                  <a:pos x="0" y="0"/>
                </a:cxn>
                <a:cxn ang="0">
                  <a:pos x="0" y="112"/>
                </a:cxn>
                <a:cxn ang="0">
                  <a:pos x="30" y="58"/>
                </a:cxn>
                <a:cxn ang="0">
                  <a:pos x="30" y="0"/>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9"/>
            <p:cNvSpPr>
              <a:spLocks/>
            </p:cNvSpPr>
            <p:nvPr/>
          </p:nvSpPr>
          <p:spPr bwMode="auto">
            <a:xfrm>
              <a:off x="1110" y="816"/>
              <a:ext cx="188" cy="62"/>
            </a:xfrm>
            <a:custGeom>
              <a:avLst/>
              <a:gdLst/>
              <a:ahLst/>
              <a:cxnLst>
                <a:cxn ang="0">
                  <a:pos x="0" y="0"/>
                </a:cxn>
                <a:cxn ang="0">
                  <a:pos x="0" y="0"/>
                </a:cxn>
                <a:cxn ang="0">
                  <a:pos x="0" y="60"/>
                </a:cxn>
                <a:cxn ang="0">
                  <a:pos x="0" y="60"/>
                </a:cxn>
                <a:cxn ang="0">
                  <a:pos x="188" y="62"/>
                </a:cxn>
                <a:cxn ang="0">
                  <a:pos x="188" y="62"/>
                </a:cxn>
                <a:cxn ang="0">
                  <a:pos x="188" y="0"/>
                </a:cxn>
                <a:cxn ang="0">
                  <a:pos x="188" y="0"/>
                </a:cxn>
                <a:cxn ang="0">
                  <a:pos x="0" y="0"/>
                </a:cxn>
                <a:cxn ang="0">
                  <a:pos x="0" y="0"/>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20"/>
            <p:cNvSpPr>
              <a:spLocks/>
            </p:cNvSpPr>
            <p:nvPr/>
          </p:nvSpPr>
          <p:spPr bwMode="auto">
            <a:xfrm>
              <a:off x="1116" y="824"/>
              <a:ext cx="182" cy="56"/>
            </a:xfrm>
            <a:custGeom>
              <a:avLst/>
              <a:gdLst/>
              <a:ahLst/>
              <a:cxnLst>
                <a:cxn ang="0">
                  <a:pos x="0" y="0"/>
                </a:cxn>
                <a:cxn ang="0">
                  <a:pos x="0" y="0"/>
                </a:cxn>
                <a:cxn ang="0">
                  <a:pos x="0" y="54"/>
                </a:cxn>
                <a:cxn ang="0">
                  <a:pos x="0" y="54"/>
                </a:cxn>
                <a:cxn ang="0">
                  <a:pos x="182" y="56"/>
                </a:cxn>
                <a:cxn ang="0">
                  <a:pos x="182" y="56"/>
                </a:cxn>
                <a:cxn ang="0">
                  <a:pos x="182" y="0"/>
                </a:cxn>
                <a:cxn ang="0">
                  <a:pos x="182" y="0"/>
                </a:cxn>
                <a:cxn ang="0">
                  <a:pos x="0" y="0"/>
                </a:cxn>
                <a:cxn ang="0">
                  <a:pos x="0" y="0"/>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21"/>
            <p:cNvSpPr>
              <a:spLocks/>
            </p:cNvSpPr>
            <p:nvPr/>
          </p:nvSpPr>
          <p:spPr bwMode="auto">
            <a:xfrm>
              <a:off x="1072" y="882"/>
              <a:ext cx="226" cy="70"/>
            </a:xfrm>
            <a:custGeom>
              <a:avLst/>
              <a:gdLst/>
              <a:ahLst/>
              <a:cxnLst>
                <a:cxn ang="0">
                  <a:pos x="0" y="64"/>
                </a:cxn>
                <a:cxn ang="0">
                  <a:pos x="0" y="64"/>
                </a:cxn>
                <a:cxn ang="0">
                  <a:pos x="226" y="70"/>
                </a:cxn>
                <a:cxn ang="0">
                  <a:pos x="226" y="70"/>
                </a:cxn>
                <a:cxn ang="0">
                  <a:pos x="226" y="2"/>
                </a:cxn>
                <a:cxn ang="0">
                  <a:pos x="36" y="0"/>
                </a:cxn>
                <a:cxn ang="0">
                  <a:pos x="0" y="64"/>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2"/>
            <p:cNvSpPr>
              <a:spLocks/>
            </p:cNvSpPr>
            <p:nvPr/>
          </p:nvSpPr>
          <p:spPr bwMode="auto">
            <a:xfrm>
              <a:off x="1018" y="588"/>
              <a:ext cx="282" cy="202"/>
            </a:xfrm>
            <a:custGeom>
              <a:avLst/>
              <a:gdLst/>
              <a:ahLst/>
              <a:cxnLst>
                <a:cxn ang="0">
                  <a:pos x="282" y="202"/>
                </a:cxn>
                <a:cxn ang="0">
                  <a:pos x="0" y="202"/>
                </a:cxn>
                <a:cxn ang="0">
                  <a:pos x="0" y="16"/>
                </a:cxn>
                <a:cxn ang="0">
                  <a:pos x="282" y="0"/>
                </a:cxn>
                <a:cxn ang="0">
                  <a:pos x="282" y="202"/>
                </a:cxn>
              </a:cxnLst>
              <a:rect l="0" t="0" r="r" b="b"/>
              <a:pathLst>
                <a:path w="282" h="202">
                  <a:moveTo>
                    <a:pt x="282" y="202"/>
                  </a:moveTo>
                  <a:lnTo>
                    <a:pt x="0" y="202"/>
                  </a:lnTo>
                  <a:lnTo>
                    <a:pt x="0" y="16"/>
                  </a:lnTo>
                  <a:lnTo>
                    <a:pt x="282" y="0"/>
                  </a:lnTo>
                  <a:lnTo>
                    <a:pt x="282" y="202"/>
                  </a:lnTo>
                  <a:close/>
                </a:path>
              </a:pathLst>
            </a:custGeom>
            <a:solidFill>
              <a:srgbClr val="5959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23"/>
            <p:cNvSpPr>
              <a:spLocks/>
            </p:cNvSpPr>
            <p:nvPr/>
          </p:nvSpPr>
          <p:spPr bwMode="auto">
            <a:xfrm>
              <a:off x="1026" y="598"/>
              <a:ext cx="274" cy="182"/>
            </a:xfrm>
            <a:custGeom>
              <a:avLst/>
              <a:gdLst/>
              <a:ahLst/>
              <a:cxnLst>
                <a:cxn ang="0">
                  <a:pos x="274" y="182"/>
                </a:cxn>
                <a:cxn ang="0">
                  <a:pos x="0" y="182"/>
                </a:cxn>
                <a:cxn ang="0">
                  <a:pos x="0" y="12"/>
                </a:cxn>
                <a:cxn ang="0">
                  <a:pos x="274" y="0"/>
                </a:cxn>
                <a:cxn ang="0">
                  <a:pos x="274" y="182"/>
                </a:cxn>
              </a:cxnLst>
              <a:rect l="0" t="0" r="r" b="b"/>
              <a:pathLst>
                <a:path w="274" h="182">
                  <a:moveTo>
                    <a:pt x="274" y="182"/>
                  </a:moveTo>
                  <a:lnTo>
                    <a:pt x="0" y="182"/>
                  </a:lnTo>
                  <a:lnTo>
                    <a:pt x="0" y="12"/>
                  </a:lnTo>
                  <a:lnTo>
                    <a:pt x="274" y="0"/>
                  </a:lnTo>
                  <a:lnTo>
                    <a:pt x="274" y="182"/>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4"/>
            <p:cNvSpPr>
              <a:spLocks/>
            </p:cNvSpPr>
            <p:nvPr/>
          </p:nvSpPr>
          <p:spPr bwMode="auto">
            <a:xfrm>
              <a:off x="1008" y="812"/>
              <a:ext cx="48" cy="48"/>
            </a:xfrm>
            <a:custGeom>
              <a:avLst/>
              <a:gdLst/>
              <a:ahLst/>
              <a:cxnLst>
                <a:cxn ang="0">
                  <a:pos x="48" y="24"/>
                </a:cxn>
                <a:cxn ang="0">
                  <a:pos x="48" y="24"/>
                </a:cxn>
                <a:cxn ang="0">
                  <a:pos x="46" y="14"/>
                </a:cxn>
                <a:cxn ang="0">
                  <a:pos x="40" y="6"/>
                </a:cxn>
                <a:cxn ang="0">
                  <a:pos x="34" y="2"/>
                </a:cxn>
                <a:cxn ang="0">
                  <a:pos x="24" y="0"/>
                </a:cxn>
                <a:cxn ang="0">
                  <a:pos x="24" y="0"/>
                </a:cxn>
                <a:cxn ang="0">
                  <a:pos x="16" y="2"/>
                </a:cxn>
                <a:cxn ang="0">
                  <a:pos x="8" y="6"/>
                </a:cxn>
                <a:cxn ang="0">
                  <a:pos x="2" y="14"/>
                </a:cxn>
                <a:cxn ang="0">
                  <a:pos x="0" y="24"/>
                </a:cxn>
                <a:cxn ang="0">
                  <a:pos x="0" y="24"/>
                </a:cxn>
                <a:cxn ang="0">
                  <a:pos x="2" y="34"/>
                </a:cxn>
                <a:cxn ang="0">
                  <a:pos x="8" y="40"/>
                </a:cxn>
                <a:cxn ang="0">
                  <a:pos x="16"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25"/>
            <p:cNvSpPr>
              <a:spLocks/>
            </p:cNvSpPr>
            <p:nvPr/>
          </p:nvSpPr>
          <p:spPr bwMode="auto">
            <a:xfrm>
              <a:off x="1016" y="820"/>
              <a:ext cx="32" cy="32"/>
            </a:xfrm>
            <a:custGeom>
              <a:avLst/>
              <a:gdLst/>
              <a:ahLst/>
              <a:cxnLst>
                <a:cxn ang="0">
                  <a:pos x="32" y="16"/>
                </a:cxn>
                <a:cxn ang="0">
                  <a:pos x="32" y="16"/>
                </a:cxn>
                <a:cxn ang="0">
                  <a:pos x="30" y="10"/>
                </a:cxn>
                <a:cxn ang="0">
                  <a:pos x="28" y="4"/>
                </a:cxn>
                <a:cxn ang="0">
                  <a:pos x="22" y="0"/>
                </a:cxn>
                <a:cxn ang="0">
                  <a:pos x="16" y="0"/>
                </a:cxn>
                <a:cxn ang="0">
                  <a:pos x="16" y="0"/>
                </a:cxn>
                <a:cxn ang="0">
                  <a:pos x="10" y="0"/>
                </a:cxn>
                <a:cxn ang="0">
                  <a:pos x="6" y="4"/>
                </a:cxn>
                <a:cxn ang="0">
                  <a:pos x="2" y="10"/>
                </a:cxn>
                <a:cxn ang="0">
                  <a:pos x="0" y="16"/>
                </a:cxn>
                <a:cxn ang="0">
                  <a:pos x="0" y="16"/>
                </a:cxn>
                <a:cxn ang="0">
                  <a:pos x="2" y="22"/>
                </a:cxn>
                <a:cxn ang="0">
                  <a:pos x="6" y="28"/>
                </a:cxn>
                <a:cxn ang="0">
                  <a:pos x="10" y="30"/>
                </a:cxn>
                <a:cxn ang="0">
                  <a:pos x="16" y="32"/>
                </a:cxn>
                <a:cxn ang="0">
                  <a:pos x="16" y="32"/>
                </a:cxn>
                <a:cxn ang="0">
                  <a:pos x="22" y="30"/>
                </a:cxn>
                <a:cxn ang="0">
                  <a:pos x="28" y="28"/>
                </a:cxn>
                <a:cxn ang="0">
                  <a:pos x="30" y="22"/>
                </a:cxn>
                <a:cxn ang="0">
                  <a:pos x="32" y="16"/>
                </a:cxn>
                <a:cxn ang="0">
                  <a:pos x="32" y="16"/>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6"/>
            <p:cNvSpPr>
              <a:spLocks/>
            </p:cNvSpPr>
            <p:nvPr/>
          </p:nvSpPr>
          <p:spPr bwMode="auto">
            <a:xfrm>
              <a:off x="1008" y="870"/>
              <a:ext cx="48" cy="48"/>
            </a:xfrm>
            <a:custGeom>
              <a:avLst/>
              <a:gdLst/>
              <a:ahLst/>
              <a:cxnLst>
                <a:cxn ang="0">
                  <a:pos x="48" y="24"/>
                </a:cxn>
                <a:cxn ang="0">
                  <a:pos x="48" y="24"/>
                </a:cxn>
                <a:cxn ang="0">
                  <a:pos x="46" y="14"/>
                </a:cxn>
                <a:cxn ang="0">
                  <a:pos x="40" y="6"/>
                </a:cxn>
                <a:cxn ang="0">
                  <a:pos x="34" y="0"/>
                </a:cxn>
                <a:cxn ang="0">
                  <a:pos x="24" y="0"/>
                </a:cxn>
                <a:cxn ang="0">
                  <a:pos x="24" y="0"/>
                </a:cxn>
                <a:cxn ang="0">
                  <a:pos x="16" y="0"/>
                </a:cxn>
                <a:cxn ang="0">
                  <a:pos x="8" y="6"/>
                </a:cxn>
                <a:cxn ang="0">
                  <a:pos x="2" y="14"/>
                </a:cxn>
                <a:cxn ang="0">
                  <a:pos x="0" y="24"/>
                </a:cxn>
                <a:cxn ang="0">
                  <a:pos x="0" y="24"/>
                </a:cxn>
                <a:cxn ang="0">
                  <a:pos x="2" y="32"/>
                </a:cxn>
                <a:cxn ang="0">
                  <a:pos x="8" y="40"/>
                </a:cxn>
                <a:cxn ang="0">
                  <a:pos x="16" y="46"/>
                </a:cxn>
                <a:cxn ang="0">
                  <a:pos x="24" y="48"/>
                </a:cxn>
                <a:cxn ang="0">
                  <a:pos x="24" y="48"/>
                </a:cxn>
                <a:cxn ang="0">
                  <a:pos x="34" y="46"/>
                </a:cxn>
                <a:cxn ang="0">
                  <a:pos x="40" y="40"/>
                </a:cxn>
                <a:cxn ang="0">
                  <a:pos x="46" y="32"/>
                </a:cxn>
                <a:cxn ang="0">
                  <a:pos x="48" y="24"/>
                </a:cxn>
                <a:cxn ang="0">
                  <a:pos x="48" y="24"/>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27"/>
            <p:cNvSpPr>
              <a:spLocks/>
            </p:cNvSpPr>
            <p:nvPr/>
          </p:nvSpPr>
          <p:spPr bwMode="auto">
            <a:xfrm>
              <a:off x="1016" y="878"/>
              <a:ext cx="32" cy="32"/>
            </a:xfrm>
            <a:custGeom>
              <a:avLst/>
              <a:gdLst/>
              <a:ahLst/>
              <a:cxnLst>
                <a:cxn ang="0">
                  <a:pos x="32" y="16"/>
                </a:cxn>
                <a:cxn ang="0">
                  <a:pos x="32" y="16"/>
                </a:cxn>
                <a:cxn ang="0">
                  <a:pos x="30" y="10"/>
                </a:cxn>
                <a:cxn ang="0">
                  <a:pos x="28" y="4"/>
                </a:cxn>
                <a:cxn ang="0">
                  <a:pos x="22" y="0"/>
                </a:cxn>
                <a:cxn ang="0">
                  <a:pos x="16" y="0"/>
                </a:cxn>
                <a:cxn ang="0">
                  <a:pos x="16" y="0"/>
                </a:cxn>
                <a:cxn ang="0">
                  <a:pos x="10" y="0"/>
                </a:cxn>
                <a:cxn ang="0">
                  <a:pos x="6" y="4"/>
                </a:cxn>
                <a:cxn ang="0">
                  <a:pos x="2" y="10"/>
                </a:cxn>
                <a:cxn ang="0">
                  <a:pos x="0" y="16"/>
                </a:cxn>
                <a:cxn ang="0">
                  <a:pos x="0" y="16"/>
                </a:cxn>
                <a:cxn ang="0">
                  <a:pos x="2" y="22"/>
                </a:cxn>
                <a:cxn ang="0">
                  <a:pos x="6" y="26"/>
                </a:cxn>
                <a:cxn ang="0">
                  <a:pos x="10" y="30"/>
                </a:cxn>
                <a:cxn ang="0">
                  <a:pos x="16" y="32"/>
                </a:cxn>
                <a:cxn ang="0">
                  <a:pos x="16" y="32"/>
                </a:cxn>
                <a:cxn ang="0">
                  <a:pos x="22" y="30"/>
                </a:cxn>
                <a:cxn ang="0">
                  <a:pos x="28" y="26"/>
                </a:cxn>
                <a:cxn ang="0">
                  <a:pos x="30" y="22"/>
                </a:cxn>
                <a:cxn ang="0">
                  <a:pos x="32" y="16"/>
                </a:cxn>
                <a:cxn ang="0">
                  <a:pos x="32" y="16"/>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28"/>
            <p:cNvSpPr>
              <a:spLocks/>
            </p:cNvSpPr>
            <p:nvPr/>
          </p:nvSpPr>
          <p:spPr bwMode="auto">
            <a:xfrm>
              <a:off x="1042" y="606"/>
              <a:ext cx="242" cy="78"/>
            </a:xfrm>
            <a:custGeom>
              <a:avLst/>
              <a:gdLst/>
              <a:ahLst/>
              <a:cxnLst>
                <a:cxn ang="0">
                  <a:pos x="242" y="70"/>
                </a:cxn>
                <a:cxn ang="0">
                  <a:pos x="0" y="78"/>
                </a:cxn>
                <a:cxn ang="0">
                  <a:pos x="0" y="14"/>
                </a:cxn>
                <a:cxn ang="0">
                  <a:pos x="242" y="0"/>
                </a:cxn>
                <a:cxn ang="0">
                  <a:pos x="242" y="70"/>
                </a:cxn>
              </a:cxnLst>
              <a:rect l="0" t="0" r="r" b="b"/>
              <a:pathLst>
                <a:path w="242" h="78">
                  <a:moveTo>
                    <a:pt x="242" y="70"/>
                  </a:moveTo>
                  <a:lnTo>
                    <a:pt x="0" y="78"/>
                  </a:lnTo>
                  <a:lnTo>
                    <a:pt x="0" y="14"/>
                  </a:lnTo>
                  <a:lnTo>
                    <a:pt x="242" y="0"/>
                  </a:lnTo>
                  <a:lnTo>
                    <a:pt x="242" y="70"/>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29"/>
            <p:cNvSpPr>
              <a:spLocks/>
            </p:cNvSpPr>
            <p:nvPr/>
          </p:nvSpPr>
          <p:spPr bwMode="auto">
            <a:xfrm>
              <a:off x="1042" y="640"/>
              <a:ext cx="234" cy="36"/>
            </a:xfrm>
            <a:custGeom>
              <a:avLst/>
              <a:gdLst/>
              <a:ahLst/>
              <a:cxnLst>
                <a:cxn ang="0">
                  <a:pos x="234" y="28"/>
                </a:cxn>
                <a:cxn ang="0">
                  <a:pos x="0" y="36"/>
                </a:cxn>
                <a:cxn ang="0">
                  <a:pos x="0" y="12"/>
                </a:cxn>
                <a:cxn ang="0">
                  <a:pos x="234" y="0"/>
                </a:cxn>
                <a:cxn ang="0">
                  <a:pos x="234" y="28"/>
                </a:cxn>
              </a:cxnLst>
              <a:rect l="0" t="0" r="r" b="b"/>
              <a:pathLst>
                <a:path w="234" h="36">
                  <a:moveTo>
                    <a:pt x="234" y="28"/>
                  </a:moveTo>
                  <a:lnTo>
                    <a:pt x="0" y="36"/>
                  </a:lnTo>
                  <a:lnTo>
                    <a:pt x="0" y="12"/>
                  </a:lnTo>
                  <a:lnTo>
                    <a:pt x="234" y="0"/>
                  </a:lnTo>
                  <a:lnTo>
                    <a:pt x="234" y="2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Rectangle 30"/>
            <p:cNvSpPr>
              <a:spLocks noChangeArrowheads="1"/>
            </p:cNvSpPr>
            <p:nvPr/>
          </p:nvSpPr>
          <p:spPr bwMode="auto">
            <a:xfrm>
              <a:off x="1124" y="842"/>
              <a:ext cx="174" cy="14"/>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31"/>
            <p:cNvSpPr>
              <a:spLocks/>
            </p:cNvSpPr>
            <p:nvPr/>
          </p:nvSpPr>
          <p:spPr bwMode="auto">
            <a:xfrm>
              <a:off x="1124" y="834"/>
              <a:ext cx="174" cy="16"/>
            </a:xfrm>
            <a:custGeom>
              <a:avLst/>
              <a:gdLst/>
              <a:ahLst/>
              <a:cxnLst>
                <a:cxn ang="0">
                  <a:pos x="0" y="16"/>
                </a:cxn>
                <a:cxn ang="0">
                  <a:pos x="174" y="16"/>
                </a:cxn>
                <a:cxn ang="0">
                  <a:pos x="174" y="2"/>
                </a:cxn>
                <a:cxn ang="0">
                  <a:pos x="0" y="0"/>
                </a:cxn>
                <a:cxn ang="0">
                  <a:pos x="0" y="16"/>
                </a:cxn>
              </a:cxnLst>
              <a:rect l="0" t="0" r="r" b="b"/>
              <a:pathLst>
                <a:path w="174" h="16">
                  <a:moveTo>
                    <a:pt x="0" y="16"/>
                  </a:moveTo>
                  <a:lnTo>
                    <a:pt x="174" y="16"/>
                  </a:lnTo>
                  <a:lnTo>
                    <a:pt x="174" y="2"/>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32"/>
            <p:cNvSpPr>
              <a:spLocks/>
            </p:cNvSpPr>
            <p:nvPr/>
          </p:nvSpPr>
          <p:spPr bwMode="auto">
            <a:xfrm>
              <a:off x="1520" y="1130"/>
              <a:ext cx="170" cy="268"/>
            </a:xfrm>
            <a:custGeom>
              <a:avLst/>
              <a:gdLst/>
              <a:ahLst/>
              <a:cxnLst>
                <a:cxn ang="0">
                  <a:pos x="170" y="0"/>
                </a:cxn>
                <a:cxn ang="0">
                  <a:pos x="170" y="0"/>
                </a:cxn>
                <a:cxn ang="0">
                  <a:pos x="170" y="192"/>
                </a:cxn>
                <a:cxn ang="0">
                  <a:pos x="170" y="192"/>
                </a:cxn>
                <a:cxn ang="0">
                  <a:pos x="0" y="268"/>
                </a:cxn>
                <a:cxn ang="0">
                  <a:pos x="0" y="268"/>
                </a:cxn>
                <a:cxn ang="0">
                  <a:pos x="2" y="234"/>
                </a:cxn>
                <a:cxn ang="0">
                  <a:pos x="8" y="204"/>
                </a:cxn>
                <a:cxn ang="0">
                  <a:pos x="16" y="180"/>
                </a:cxn>
                <a:cxn ang="0">
                  <a:pos x="24" y="160"/>
                </a:cxn>
                <a:cxn ang="0">
                  <a:pos x="36" y="144"/>
                </a:cxn>
                <a:cxn ang="0">
                  <a:pos x="48" y="130"/>
                </a:cxn>
                <a:cxn ang="0">
                  <a:pos x="62" y="118"/>
                </a:cxn>
                <a:cxn ang="0">
                  <a:pos x="74" y="108"/>
                </a:cxn>
                <a:cxn ang="0">
                  <a:pos x="104" y="90"/>
                </a:cxn>
                <a:cxn ang="0">
                  <a:pos x="116" y="80"/>
                </a:cxn>
                <a:cxn ang="0">
                  <a:pos x="130" y="68"/>
                </a:cxn>
                <a:cxn ang="0">
                  <a:pos x="142" y="56"/>
                </a:cxn>
                <a:cxn ang="0">
                  <a:pos x="154" y="40"/>
                </a:cxn>
                <a:cxn ang="0">
                  <a:pos x="162" y="22"/>
                </a:cxn>
                <a:cxn ang="0">
                  <a:pos x="170" y="0"/>
                </a:cxn>
                <a:cxn ang="0">
                  <a:pos x="170" y="0"/>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33"/>
            <p:cNvSpPr>
              <a:spLocks/>
            </p:cNvSpPr>
            <p:nvPr/>
          </p:nvSpPr>
          <p:spPr bwMode="auto">
            <a:xfrm>
              <a:off x="1016" y="980"/>
              <a:ext cx="126" cy="454"/>
            </a:xfrm>
            <a:custGeom>
              <a:avLst/>
              <a:gdLst/>
              <a:ahLst/>
              <a:cxnLst>
                <a:cxn ang="0">
                  <a:pos x="76" y="144"/>
                </a:cxn>
                <a:cxn ang="0">
                  <a:pos x="76" y="144"/>
                </a:cxn>
                <a:cxn ang="0">
                  <a:pos x="78" y="132"/>
                </a:cxn>
                <a:cxn ang="0">
                  <a:pos x="80" y="120"/>
                </a:cxn>
                <a:cxn ang="0">
                  <a:pos x="84" y="112"/>
                </a:cxn>
                <a:cxn ang="0">
                  <a:pos x="90" y="102"/>
                </a:cxn>
                <a:cxn ang="0">
                  <a:pos x="98" y="94"/>
                </a:cxn>
                <a:cxn ang="0">
                  <a:pos x="106" y="88"/>
                </a:cxn>
                <a:cxn ang="0">
                  <a:pos x="116" y="84"/>
                </a:cxn>
                <a:cxn ang="0">
                  <a:pos x="126" y="82"/>
                </a:cxn>
                <a:cxn ang="0">
                  <a:pos x="126" y="6"/>
                </a:cxn>
                <a:cxn ang="0">
                  <a:pos x="0" y="0"/>
                </a:cxn>
                <a:cxn ang="0">
                  <a:pos x="0" y="430"/>
                </a:cxn>
                <a:cxn ang="0">
                  <a:pos x="0" y="430"/>
                </a:cxn>
                <a:cxn ang="0">
                  <a:pos x="34" y="438"/>
                </a:cxn>
                <a:cxn ang="0">
                  <a:pos x="74" y="446"/>
                </a:cxn>
                <a:cxn ang="0">
                  <a:pos x="126" y="454"/>
                </a:cxn>
                <a:cxn ang="0">
                  <a:pos x="126" y="204"/>
                </a:cxn>
                <a:cxn ang="0">
                  <a:pos x="126" y="204"/>
                </a:cxn>
                <a:cxn ang="0">
                  <a:pos x="116" y="202"/>
                </a:cxn>
                <a:cxn ang="0">
                  <a:pos x="106" y="198"/>
                </a:cxn>
                <a:cxn ang="0">
                  <a:pos x="98" y="192"/>
                </a:cxn>
                <a:cxn ang="0">
                  <a:pos x="90" y="184"/>
                </a:cxn>
                <a:cxn ang="0">
                  <a:pos x="84" y="176"/>
                </a:cxn>
                <a:cxn ang="0">
                  <a:pos x="80" y="166"/>
                </a:cxn>
                <a:cxn ang="0">
                  <a:pos x="78" y="154"/>
                </a:cxn>
                <a:cxn ang="0">
                  <a:pos x="76" y="144"/>
                </a:cxn>
                <a:cxn ang="0">
                  <a:pos x="76" y="144"/>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4"/>
            <p:cNvSpPr>
              <a:spLocks/>
            </p:cNvSpPr>
            <p:nvPr/>
          </p:nvSpPr>
          <p:spPr bwMode="auto">
            <a:xfrm>
              <a:off x="1158" y="986"/>
              <a:ext cx="146" cy="460"/>
            </a:xfrm>
            <a:custGeom>
              <a:avLst/>
              <a:gdLst/>
              <a:ahLst/>
              <a:cxnLst>
                <a:cxn ang="0">
                  <a:pos x="146" y="6"/>
                </a:cxn>
                <a:cxn ang="0">
                  <a:pos x="0" y="0"/>
                </a:cxn>
                <a:cxn ang="0">
                  <a:pos x="0" y="76"/>
                </a:cxn>
                <a:cxn ang="0">
                  <a:pos x="0" y="76"/>
                </a:cxn>
                <a:cxn ang="0">
                  <a:pos x="10" y="78"/>
                </a:cxn>
                <a:cxn ang="0">
                  <a:pos x="20" y="82"/>
                </a:cxn>
                <a:cxn ang="0">
                  <a:pos x="28" y="88"/>
                </a:cxn>
                <a:cxn ang="0">
                  <a:pos x="36" y="96"/>
                </a:cxn>
                <a:cxn ang="0">
                  <a:pos x="42" y="106"/>
                </a:cxn>
                <a:cxn ang="0">
                  <a:pos x="46" y="114"/>
                </a:cxn>
                <a:cxn ang="0">
                  <a:pos x="50" y="126"/>
                </a:cxn>
                <a:cxn ang="0">
                  <a:pos x="50" y="138"/>
                </a:cxn>
                <a:cxn ang="0">
                  <a:pos x="50" y="138"/>
                </a:cxn>
                <a:cxn ang="0">
                  <a:pos x="50" y="148"/>
                </a:cxn>
                <a:cxn ang="0">
                  <a:pos x="46" y="160"/>
                </a:cxn>
                <a:cxn ang="0">
                  <a:pos x="42" y="170"/>
                </a:cxn>
                <a:cxn ang="0">
                  <a:pos x="36" y="178"/>
                </a:cxn>
                <a:cxn ang="0">
                  <a:pos x="28" y="186"/>
                </a:cxn>
                <a:cxn ang="0">
                  <a:pos x="20" y="192"/>
                </a:cxn>
                <a:cxn ang="0">
                  <a:pos x="10" y="196"/>
                </a:cxn>
                <a:cxn ang="0">
                  <a:pos x="0" y="198"/>
                </a:cxn>
                <a:cxn ang="0">
                  <a:pos x="0" y="450"/>
                </a:cxn>
                <a:cxn ang="0">
                  <a:pos x="0" y="450"/>
                </a:cxn>
                <a:cxn ang="0">
                  <a:pos x="70" y="456"/>
                </a:cxn>
                <a:cxn ang="0">
                  <a:pos x="106" y="458"/>
                </a:cxn>
                <a:cxn ang="0">
                  <a:pos x="144" y="460"/>
                </a:cxn>
                <a:cxn ang="0">
                  <a:pos x="146" y="6"/>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5"/>
            <p:cNvSpPr>
              <a:spLocks/>
            </p:cNvSpPr>
            <p:nvPr/>
          </p:nvSpPr>
          <p:spPr bwMode="auto">
            <a:xfrm>
              <a:off x="1110" y="1080"/>
              <a:ext cx="80" cy="86"/>
            </a:xfrm>
            <a:custGeom>
              <a:avLst/>
              <a:gdLst/>
              <a:ahLst/>
              <a:cxnLst>
                <a:cxn ang="0">
                  <a:pos x="80" y="44"/>
                </a:cxn>
                <a:cxn ang="0">
                  <a:pos x="80" y="44"/>
                </a:cxn>
                <a:cxn ang="0">
                  <a:pos x="78" y="34"/>
                </a:cxn>
                <a:cxn ang="0">
                  <a:pos x="76" y="26"/>
                </a:cxn>
                <a:cxn ang="0">
                  <a:pos x="74" y="20"/>
                </a:cxn>
                <a:cxn ang="0">
                  <a:pos x="68" y="14"/>
                </a:cxn>
                <a:cxn ang="0">
                  <a:pos x="62" y="8"/>
                </a:cxn>
                <a:cxn ang="0">
                  <a:pos x="56" y="4"/>
                </a:cxn>
                <a:cxn ang="0">
                  <a:pos x="48" y="2"/>
                </a:cxn>
                <a:cxn ang="0">
                  <a:pos x="40" y="0"/>
                </a:cxn>
                <a:cxn ang="0">
                  <a:pos x="40" y="0"/>
                </a:cxn>
                <a:cxn ang="0">
                  <a:pos x="32" y="2"/>
                </a:cxn>
                <a:cxn ang="0">
                  <a:pos x="24" y="4"/>
                </a:cxn>
                <a:cxn ang="0">
                  <a:pos x="18" y="8"/>
                </a:cxn>
                <a:cxn ang="0">
                  <a:pos x="12" y="14"/>
                </a:cxn>
                <a:cxn ang="0">
                  <a:pos x="8" y="20"/>
                </a:cxn>
                <a:cxn ang="0">
                  <a:pos x="4" y="26"/>
                </a:cxn>
                <a:cxn ang="0">
                  <a:pos x="2" y="34"/>
                </a:cxn>
                <a:cxn ang="0">
                  <a:pos x="0" y="44"/>
                </a:cxn>
                <a:cxn ang="0">
                  <a:pos x="0" y="44"/>
                </a:cxn>
                <a:cxn ang="0">
                  <a:pos x="2" y="52"/>
                </a:cxn>
                <a:cxn ang="0">
                  <a:pos x="4" y="60"/>
                </a:cxn>
                <a:cxn ang="0">
                  <a:pos x="8" y="66"/>
                </a:cxn>
                <a:cxn ang="0">
                  <a:pos x="12" y="74"/>
                </a:cxn>
                <a:cxn ang="0">
                  <a:pos x="18" y="78"/>
                </a:cxn>
                <a:cxn ang="0">
                  <a:pos x="24" y="82"/>
                </a:cxn>
                <a:cxn ang="0">
                  <a:pos x="32" y="84"/>
                </a:cxn>
                <a:cxn ang="0">
                  <a:pos x="40" y="86"/>
                </a:cxn>
                <a:cxn ang="0">
                  <a:pos x="40" y="86"/>
                </a:cxn>
                <a:cxn ang="0">
                  <a:pos x="48" y="84"/>
                </a:cxn>
                <a:cxn ang="0">
                  <a:pos x="56" y="82"/>
                </a:cxn>
                <a:cxn ang="0">
                  <a:pos x="62" y="78"/>
                </a:cxn>
                <a:cxn ang="0">
                  <a:pos x="68" y="74"/>
                </a:cxn>
                <a:cxn ang="0">
                  <a:pos x="74" y="66"/>
                </a:cxn>
                <a:cxn ang="0">
                  <a:pos x="76" y="60"/>
                </a:cxn>
                <a:cxn ang="0">
                  <a:pos x="78" y="52"/>
                </a:cxn>
                <a:cxn ang="0">
                  <a:pos x="80" y="44"/>
                </a:cxn>
                <a:cxn ang="0">
                  <a:pos x="80" y="44"/>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36"/>
            <p:cNvSpPr>
              <a:spLocks/>
            </p:cNvSpPr>
            <p:nvPr/>
          </p:nvSpPr>
          <p:spPr bwMode="auto">
            <a:xfrm>
              <a:off x="1112" y="1090"/>
              <a:ext cx="64" cy="68"/>
            </a:xfrm>
            <a:custGeom>
              <a:avLst/>
              <a:gdLst/>
              <a:ahLst/>
              <a:cxnLst>
                <a:cxn ang="0">
                  <a:pos x="48" y="40"/>
                </a:cxn>
                <a:cxn ang="0">
                  <a:pos x="48" y="40"/>
                </a:cxn>
                <a:cxn ang="0">
                  <a:pos x="42" y="40"/>
                </a:cxn>
                <a:cxn ang="0">
                  <a:pos x="38" y="36"/>
                </a:cxn>
                <a:cxn ang="0">
                  <a:pos x="34" y="30"/>
                </a:cxn>
                <a:cxn ang="0">
                  <a:pos x="32" y="24"/>
                </a:cxn>
                <a:cxn ang="0">
                  <a:pos x="32" y="24"/>
                </a:cxn>
                <a:cxn ang="0">
                  <a:pos x="34" y="18"/>
                </a:cxn>
                <a:cxn ang="0">
                  <a:pos x="38" y="12"/>
                </a:cxn>
                <a:cxn ang="0">
                  <a:pos x="42" y="8"/>
                </a:cxn>
                <a:cxn ang="0">
                  <a:pos x="48" y="6"/>
                </a:cxn>
                <a:cxn ang="0">
                  <a:pos x="48" y="6"/>
                </a:cxn>
                <a:cxn ang="0">
                  <a:pos x="50" y="6"/>
                </a:cxn>
                <a:cxn ang="0">
                  <a:pos x="50" y="6"/>
                </a:cxn>
                <a:cxn ang="0">
                  <a:pos x="42" y="2"/>
                </a:cxn>
                <a:cxn ang="0">
                  <a:pos x="32" y="0"/>
                </a:cxn>
                <a:cxn ang="0">
                  <a:pos x="32" y="0"/>
                </a:cxn>
                <a:cxn ang="0">
                  <a:pos x="26" y="2"/>
                </a:cxn>
                <a:cxn ang="0">
                  <a:pos x="20" y="4"/>
                </a:cxn>
                <a:cxn ang="0">
                  <a:pos x="14" y="6"/>
                </a:cxn>
                <a:cxn ang="0">
                  <a:pos x="10" y="10"/>
                </a:cxn>
                <a:cxn ang="0">
                  <a:pos x="6" y="16"/>
                </a:cxn>
                <a:cxn ang="0">
                  <a:pos x="2" y="22"/>
                </a:cxn>
                <a:cxn ang="0">
                  <a:pos x="0" y="28"/>
                </a:cxn>
                <a:cxn ang="0">
                  <a:pos x="0" y="34"/>
                </a:cxn>
                <a:cxn ang="0">
                  <a:pos x="0" y="34"/>
                </a:cxn>
                <a:cxn ang="0">
                  <a:pos x="0" y="42"/>
                </a:cxn>
                <a:cxn ang="0">
                  <a:pos x="2" y="48"/>
                </a:cxn>
                <a:cxn ang="0">
                  <a:pos x="6" y="54"/>
                </a:cxn>
                <a:cxn ang="0">
                  <a:pos x="10" y="58"/>
                </a:cxn>
                <a:cxn ang="0">
                  <a:pos x="14" y="62"/>
                </a:cxn>
                <a:cxn ang="0">
                  <a:pos x="20" y="66"/>
                </a:cxn>
                <a:cxn ang="0">
                  <a:pos x="26" y="68"/>
                </a:cxn>
                <a:cxn ang="0">
                  <a:pos x="32" y="68"/>
                </a:cxn>
                <a:cxn ang="0">
                  <a:pos x="32" y="68"/>
                </a:cxn>
                <a:cxn ang="0">
                  <a:pos x="38" y="68"/>
                </a:cxn>
                <a:cxn ang="0">
                  <a:pos x="44" y="66"/>
                </a:cxn>
                <a:cxn ang="0">
                  <a:pos x="50" y="62"/>
                </a:cxn>
                <a:cxn ang="0">
                  <a:pos x="54" y="58"/>
                </a:cxn>
                <a:cxn ang="0">
                  <a:pos x="58" y="54"/>
                </a:cxn>
                <a:cxn ang="0">
                  <a:pos x="60" y="48"/>
                </a:cxn>
                <a:cxn ang="0">
                  <a:pos x="62" y="42"/>
                </a:cxn>
                <a:cxn ang="0">
                  <a:pos x="64" y="34"/>
                </a:cxn>
                <a:cxn ang="0">
                  <a:pos x="64" y="34"/>
                </a:cxn>
                <a:cxn ang="0">
                  <a:pos x="62" y="32"/>
                </a:cxn>
                <a:cxn ang="0">
                  <a:pos x="62" y="32"/>
                </a:cxn>
                <a:cxn ang="0">
                  <a:pos x="58" y="38"/>
                </a:cxn>
                <a:cxn ang="0">
                  <a:pos x="54" y="40"/>
                </a:cxn>
                <a:cxn ang="0">
                  <a:pos x="48" y="40"/>
                </a:cxn>
                <a:cxn ang="0">
                  <a:pos x="48" y="40"/>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37"/>
            <p:cNvSpPr>
              <a:spLocks/>
            </p:cNvSpPr>
            <p:nvPr/>
          </p:nvSpPr>
          <p:spPr bwMode="auto">
            <a:xfrm>
              <a:off x="1030" y="886"/>
              <a:ext cx="10" cy="8"/>
            </a:xfrm>
            <a:custGeom>
              <a:avLst/>
              <a:gdLst/>
              <a:ahLst/>
              <a:cxnLst>
                <a:cxn ang="0">
                  <a:pos x="10" y="4"/>
                </a:cxn>
                <a:cxn ang="0">
                  <a:pos x="10" y="4"/>
                </a:cxn>
                <a:cxn ang="0">
                  <a:pos x="8" y="8"/>
                </a:cxn>
                <a:cxn ang="0">
                  <a:pos x="4" y="8"/>
                </a:cxn>
                <a:cxn ang="0">
                  <a:pos x="4" y="8"/>
                </a:cxn>
                <a:cxn ang="0">
                  <a:pos x="2" y="8"/>
                </a:cxn>
                <a:cxn ang="0">
                  <a:pos x="0" y="4"/>
                </a:cxn>
                <a:cxn ang="0">
                  <a:pos x="0" y="4"/>
                </a:cxn>
                <a:cxn ang="0">
                  <a:pos x="2" y="0"/>
                </a:cxn>
                <a:cxn ang="0">
                  <a:pos x="4" y="0"/>
                </a:cxn>
                <a:cxn ang="0">
                  <a:pos x="4" y="0"/>
                </a:cxn>
                <a:cxn ang="0">
                  <a:pos x="8" y="0"/>
                </a:cxn>
                <a:cxn ang="0">
                  <a:pos x="10" y="4"/>
                </a:cxn>
                <a:cxn ang="0">
                  <a:pos x="10" y="4"/>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38"/>
            <p:cNvSpPr>
              <a:spLocks/>
            </p:cNvSpPr>
            <p:nvPr/>
          </p:nvSpPr>
          <p:spPr bwMode="auto">
            <a:xfrm>
              <a:off x="1030" y="886"/>
              <a:ext cx="10" cy="8"/>
            </a:xfrm>
            <a:custGeom>
              <a:avLst/>
              <a:gdLst/>
              <a:ahLst/>
              <a:cxnLst>
                <a:cxn ang="0">
                  <a:pos x="10" y="4"/>
                </a:cxn>
                <a:cxn ang="0">
                  <a:pos x="10" y="4"/>
                </a:cxn>
                <a:cxn ang="0">
                  <a:pos x="8" y="8"/>
                </a:cxn>
                <a:cxn ang="0">
                  <a:pos x="4" y="8"/>
                </a:cxn>
                <a:cxn ang="0">
                  <a:pos x="4" y="8"/>
                </a:cxn>
                <a:cxn ang="0">
                  <a:pos x="2" y="8"/>
                </a:cxn>
                <a:cxn ang="0">
                  <a:pos x="0" y="4"/>
                </a:cxn>
                <a:cxn ang="0">
                  <a:pos x="0" y="4"/>
                </a:cxn>
                <a:cxn ang="0">
                  <a:pos x="2" y="0"/>
                </a:cxn>
                <a:cxn ang="0">
                  <a:pos x="4" y="0"/>
                </a:cxn>
                <a:cxn ang="0">
                  <a:pos x="4" y="0"/>
                </a:cxn>
                <a:cxn ang="0">
                  <a:pos x="8" y="0"/>
                </a:cxn>
                <a:cxn ang="0">
                  <a:pos x="10" y="4"/>
                </a:cxn>
                <a:cxn ang="0">
                  <a:pos x="10" y="4"/>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39"/>
            <p:cNvSpPr>
              <a:spLocks/>
            </p:cNvSpPr>
            <p:nvPr/>
          </p:nvSpPr>
          <p:spPr bwMode="auto">
            <a:xfrm>
              <a:off x="1030" y="826"/>
              <a:ext cx="10" cy="10"/>
            </a:xfrm>
            <a:custGeom>
              <a:avLst/>
              <a:gdLst/>
              <a:ahLst/>
              <a:cxnLst>
                <a:cxn ang="0">
                  <a:pos x="10" y="6"/>
                </a:cxn>
                <a:cxn ang="0">
                  <a:pos x="10" y="6"/>
                </a:cxn>
                <a:cxn ang="0">
                  <a:pos x="8" y="8"/>
                </a:cxn>
                <a:cxn ang="0">
                  <a:pos x="4" y="10"/>
                </a:cxn>
                <a:cxn ang="0">
                  <a:pos x="4" y="10"/>
                </a:cxn>
                <a:cxn ang="0">
                  <a:pos x="2" y="8"/>
                </a:cxn>
                <a:cxn ang="0">
                  <a:pos x="0" y="6"/>
                </a:cxn>
                <a:cxn ang="0">
                  <a:pos x="0" y="6"/>
                </a:cxn>
                <a:cxn ang="0">
                  <a:pos x="2" y="2"/>
                </a:cxn>
                <a:cxn ang="0">
                  <a:pos x="4" y="0"/>
                </a:cxn>
                <a:cxn ang="0">
                  <a:pos x="4" y="0"/>
                </a:cxn>
                <a:cxn ang="0">
                  <a:pos x="8" y="2"/>
                </a:cxn>
                <a:cxn ang="0">
                  <a:pos x="10" y="6"/>
                </a:cxn>
                <a:cxn ang="0">
                  <a:pos x="10" y="6"/>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40"/>
            <p:cNvSpPr>
              <a:spLocks/>
            </p:cNvSpPr>
            <p:nvPr/>
          </p:nvSpPr>
          <p:spPr bwMode="auto">
            <a:xfrm>
              <a:off x="1042" y="606"/>
              <a:ext cx="234" cy="40"/>
            </a:xfrm>
            <a:custGeom>
              <a:avLst/>
              <a:gdLst/>
              <a:ahLst/>
              <a:cxnLst>
                <a:cxn ang="0">
                  <a:pos x="234" y="26"/>
                </a:cxn>
                <a:cxn ang="0">
                  <a:pos x="0" y="40"/>
                </a:cxn>
                <a:cxn ang="0">
                  <a:pos x="0" y="14"/>
                </a:cxn>
                <a:cxn ang="0">
                  <a:pos x="234" y="0"/>
                </a:cxn>
                <a:cxn ang="0">
                  <a:pos x="234" y="26"/>
                </a:cxn>
              </a:cxnLst>
              <a:rect l="0" t="0" r="r" b="b"/>
              <a:pathLst>
                <a:path w="234" h="40">
                  <a:moveTo>
                    <a:pt x="234" y="26"/>
                  </a:moveTo>
                  <a:lnTo>
                    <a:pt x="0" y="40"/>
                  </a:lnTo>
                  <a:lnTo>
                    <a:pt x="0" y="14"/>
                  </a:lnTo>
                  <a:lnTo>
                    <a:pt x="234" y="0"/>
                  </a:lnTo>
                  <a:lnTo>
                    <a:pt x="234" y="26"/>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41"/>
            <p:cNvSpPr>
              <a:spLocks/>
            </p:cNvSpPr>
            <p:nvPr/>
          </p:nvSpPr>
          <p:spPr bwMode="auto">
            <a:xfrm>
              <a:off x="1404" y="602"/>
              <a:ext cx="40" cy="66"/>
            </a:xfrm>
            <a:custGeom>
              <a:avLst/>
              <a:gdLst/>
              <a:ahLst/>
              <a:cxnLst>
                <a:cxn ang="0">
                  <a:pos x="40" y="32"/>
                </a:cxn>
                <a:cxn ang="0">
                  <a:pos x="40" y="32"/>
                </a:cxn>
                <a:cxn ang="0">
                  <a:pos x="38" y="46"/>
                </a:cxn>
                <a:cxn ang="0">
                  <a:pos x="34" y="56"/>
                </a:cxn>
                <a:cxn ang="0">
                  <a:pos x="28" y="62"/>
                </a:cxn>
                <a:cxn ang="0">
                  <a:pos x="24" y="64"/>
                </a:cxn>
                <a:cxn ang="0">
                  <a:pos x="20" y="66"/>
                </a:cxn>
                <a:cxn ang="0">
                  <a:pos x="20" y="66"/>
                </a:cxn>
                <a:cxn ang="0">
                  <a:pos x="16" y="64"/>
                </a:cxn>
                <a:cxn ang="0">
                  <a:pos x="12" y="62"/>
                </a:cxn>
                <a:cxn ang="0">
                  <a:pos x="6" y="56"/>
                </a:cxn>
                <a:cxn ang="0">
                  <a:pos x="2" y="46"/>
                </a:cxn>
                <a:cxn ang="0">
                  <a:pos x="0" y="32"/>
                </a:cxn>
                <a:cxn ang="0">
                  <a:pos x="0" y="32"/>
                </a:cxn>
                <a:cxn ang="0">
                  <a:pos x="2" y="20"/>
                </a:cxn>
                <a:cxn ang="0">
                  <a:pos x="6" y="10"/>
                </a:cxn>
                <a:cxn ang="0">
                  <a:pos x="12" y="2"/>
                </a:cxn>
                <a:cxn ang="0">
                  <a:pos x="16" y="0"/>
                </a:cxn>
                <a:cxn ang="0">
                  <a:pos x="20" y="0"/>
                </a:cxn>
                <a:cxn ang="0">
                  <a:pos x="20" y="0"/>
                </a:cxn>
                <a:cxn ang="0">
                  <a:pos x="24" y="0"/>
                </a:cxn>
                <a:cxn ang="0">
                  <a:pos x="28" y="2"/>
                </a:cxn>
                <a:cxn ang="0">
                  <a:pos x="34" y="10"/>
                </a:cxn>
                <a:cxn ang="0">
                  <a:pos x="38" y="20"/>
                </a:cxn>
                <a:cxn ang="0">
                  <a:pos x="40" y="32"/>
                </a:cxn>
                <a:cxn ang="0">
                  <a:pos x="40" y="32"/>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42"/>
            <p:cNvSpPr>
              <a:spLocks/>
            </p:cNvSpPr>
            <p:nvPr/>
          </p:nvSpPr>
          <p:spPr bwMode="auto">
            <a:xfrm>
              <a:off x="1456" y="608"/>
              <a:ext cx="16" cy="28"/>
            </a:xfrm>
            <a:custGeom>
              <a:avLst/>
              <a:gdLst/>
              <a:ahLst/>
              <a:cxnLst>
                <a:cxn ang="0">
                  <a:pos x="16" y="14"/>
                </a:cxn>
                <a:cxn ang="0">
                  <a:pos x="16" y="14"/>
                </a:cxn>
                <a:cxn ang="0">
                  <a:pos x="16" y="18"/>
                </a:cxn>
                <a:cxn ang="0">
                  <a:pos x="14" y="24"/>
                </a:cxn>
                <a:cxn ang="0">
                  <a:pos x="12" y="26"/>
                </a:cxn>
                <a:cxn ang="0">
                  <a:pos x="8" y="28"/>
                </a:cxn>
                <a:cxn ang="0">
                  <a:pos x="8" y="28"/>
                </a:cxn>
                <a:cxn ang="0">
                  <a:pos x="6" y="26"/>
                </a:cxn>
                <a:cxn ang="0">
                  <a:pos x="2" y="24"/>
                </a:cxn>
                <a:cxn ang="0">
                  <a:pos x="2" y="18"/>
                </a:cxn>
                <a:cxn ang="0">
                  <a:pos x="0" y="14"/>
                </a:cxn>
                <a:cxn ang="0">
                  <a:pos x="0" y="14"/>
                </a:cxn>
                <a:cxn ang="0">
                  <a:pos x="2" y="8"/>
                </a:cxn>
                <a:cxn ang="0">
                  <a:pos x="2" y="4"/>
                </a:cxn>
                <a:cxn ang="0">
                  <a:pos x="6" y="0"/>
                </a:cxn>
                <a:cxn ang="0">
                  <a:pos x="8" y="0"/>
                </a:cxn>
                <a:cxn ang="0">
                  <a:pos x="8" y="0"/>
                </a:cxn>
                <a:cxn ang="0">
                  <a:pos x="12" y="0"/>
                </a:cxn>
                <a:cxn ang="0">
                  <a:pos x="14" y="4"/>
                </a:cxn>
                <a:cxn ang="0">
                  <a:pos x="16" y="8"/>
                </a:cxn>
                <a:cxn ang="0">
                  <a:pos x="16" y="14"/>
                </a:cxn>
                <a:cxn ang="0">
                  <a:pos x="16" y="14"/>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43"/>
            <p:cNvSpPr>
              <a:spLocks noEditPoints="1"/>
            </p:cNvSpPr>
            <p:nvPr/>
          </p:nvSpPr>
          <p:spPr bwMode="auto">
            <a:xfrm>
              <a:off x="982" y="548"/>
              <a:ext cx="722" cy="942"/>
            </a:xfrm>
            <a:custGeom>
              <a:avLst/>
              <a:gdLst/>
              <a:ahLst/>
              <a:cxnLst>
                <a:cxn ang="0">
                  <a:pos x="706" y="772"/>
                </a:cxn>
                <a:cxn ang="0">
                  <a:pos x="398" y="22"/>
                </a:cxn>
                <a:cxn ang="0">
                  <a:pos x="706" y="70"/>
                </a:cxn>
                <a:cxn ang="0">
                  <a:pos x="382" y="914"/>
                </a:cxn>
                <a:cxn ang="0">
                  <a:pos x="364" y="922"/>
                </a:cxn>
                <a:cxn ang="0">
                  <a:pos x="364" y="922"/>
                </a:cxn>
                <a:cxn ang="0">
                  <a:pos x="356" y="924"/>
                </a:cxn>
                <a:cxn ang="0">
                  <a:pos x="356" y="16"/>
                </a:cxn>
                <a:cxn ang="0">
                  <a:pos x="364" y="16"/>
                </a:cxn>
                <a:cxn ang="0">
                  <a:pos x="382" y="914"/>
                </a:cxn>
                <a:cxn ang="0">
                  <a:pos x="348" y="926"/>
                </a:cxn>
                <a:cxn ang="0">
                  <a:pos x="342" y="926"/>
                </a:cxn>
                <a:cxn ang="0">
                  <a:pos x="198" y="918"/>
                </a:cxn>
                <a:cxn ang="0">
                  <a:pos x="98" y="904"/>
                </a:cxn>
                <a:cxn ang="0">
                  <a:pos x="38" y="892"/>
                </a:cxn>
                <a:cxn ang="0">
                  <a:pos x="20" y="886"/>
                </a:cxn>
                <a:cxn ang="0">
                  <a:pos x="16" y="882"/>
                </a:cxn>
                <a:cxn ang="0">
                  <a:pos x="16" y="36"/>
                </a:cxn>
                <a:cxn ang="0">
                  <a:pos x="342" y="16"/>
                </a:cxn>
                <a:cxn ang="0">
                  <a:pos x="348" y="16"/>
                </a:cxn>
                <a:cxn ang="0">
                  <a:pos x="716" y="56"/>
                </a:cxn>
                <a:cxn ang="0">
                  <a:pos x="366" y="0"/>
                </a:cxn>
                <a:cxn ang="0">
                  <a:pos x="340" y="0"/>
                </a:cxn>
                <a:cxn ang="0">
                  <a:pos x="8" y="20"/>
                </a:cxn>
                <a:cxn ang="0">
                  <a:pos x="2" y="22"/>
                </a:cxn>
                <a:cxn ang="0">
                  <a:pos x="0" y="880"/>
                </a:cxn>
                <a:cxn ang="0">
                  <a:pos x="0" y="886"/>
                </a:cxn>
                <a:cxn ang="0">
                  <a:pos x="6" y="896"/>
                </a:cxn>
                <a:cxn ang="0">
                  <a:pos x="14" y="900"/>
                </a:cxn>
                <a:cxn ang="0">
                  <a:pos x="60" y="912"/>
                </a:cxn>
                <a:cxn ang="0">
                  <a:pos x="140" y="928"/>
                </a:cxn>
                <a:cxn ang="0">
                  <a:pos x="262" y="940"/>
                </a:cxn>
                <a:cxn ang="0">
                  <a:pos x="342" y="942"/>
                </a:cxn>
                <a:cxn ang="0">
                  <a:pos x="360" y="940"/>
                </a:cxn>
                <a:cxn ang="0">
                  <a:pos x="370" y="936"/>
                </a:cxn>
                <a:cxn ang="0">
                  <a:pos x="718" y="786"/>
                </a:cxn>
                <a:cxn ang="0">
                  <a:pos x="720" y="782"/>
                </a:cxn>
                <a:cxn ang="0">
                  <a:pos x="722" y="64"/>
                </a:cxn>
                <a:cxn ang="0">
                  <a:pos x="720" y="58"/>
                </a:cxn>
                <a:cxn ang="0">
                  <a:pos x="716" y="56"/>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44"/>
            <p:cNvSpPr>
              <a:spLocks noEditPoints="1"/>
            </p:cNvSpPr>
            <p:nvPr/>
          </p:nvSpPr>
          <p:spPr bwMode="auto">
            <a:xfrm>
              <a:off x="1102" y="1074"/>
              <a:ext cx="96" cy="100"/>
            </a:xfrm>
            <a:custGeom>
              <a:avLst/>
              <a:gdLst/>
              <a:ahLst/>
              <a:cxnLst>
                <a:cxn ang="0">
                  <a:pos x="0" y="50"/>
                </a:cxn>
                <a:cxn ang="0">
                  <a:pos x="4" y="68"/>
                </a:cxn>
                <a:cxn ang="0">
                  <a:pos x="14" y="86"/>
                </a:cxn>
                <a:cxn ang="0">
                  <a:pos x="30" y="96"/>
                </a:cxn>
                <a:cxn ang="0">
                  <a:pos x="48" y="100"/>
                </a:cxn>
                <a:cxn ang="0">
                  <a:pos x="58" y="98"/>
                </a:cxn>
                <a:cxn ang="0">
                  <a:pos x="74" y="92"/>
                </a:cxn>
                <a:cxn ang="0">
                  <a:pos x="88" y="78"/>
                </a:cxn>
                <a:cxn ang="0">
                  <a:pos x="94" y="60"/>
                </a:cxn>
                <a:cxn ang="0">
                  <a:pos x="96" y="50"/>
                </a:cxn>
                <a:cxn ang="0">
                  <a:pos x="92" y="30"/>
                </a:cxn>
                <a:cxn ang="0">
                  <a:pos x="82" y="14"/>
                </a:cxn>
                <a:cxn ang="0">
                  <a:pos x="66" y="4"/>
                </a:cxn>
                <a:cxn ang="0">
                  <a:pos x="48" y="0"/>
                </a:cxn>
                <a:cxn ang="0">
                  <a:pos x="38" y="0"/>
                </a:cxn>
                <a:cxn ang="0">
                  <a:pos x="22" y="8"/>
                </a:cxn>
                <a:cxn ang="0">
                  <a:pos x="8" y="22"/>
                </a:cxn>
                <a:cxn ang="0">
                  <a:pos x="2" y="40"/>
                </a:cxn>
                <a:cxn ang="0">
                  <a:pos x="0" y="50"/>
                </a:cxn>
                <a:cxn ang="0">
                  <a:pos x="16" y="50"/>
                </a:cxn>
                <a:cxn ang="0">
                  <a:pos x="20" y="36"/>
                </a:cxn>
                <a:cxn ang="0">
                  <a:pos x="26" y="26"/>
                </a:cxn>
                <a:cxn ang="0">
                  <a:pos x="36" y="18"/>
                </a:cxn>
                <a:cxn ang="0">
                  <a:pos x="48" y="16"/>
                </a:cxn>
                <a:cxn ang="0">
                  <a:pos x="54" y="16"/>
                </a:cxn>
                <a:cxn ang="0">
                  <a:pos x="66" y="20"/>
                </a:cxn>
                <a:cxn ang="0">
                  <a:pos x="74" y="30"/>
                </a:cxn>
                <a:cxn ang="0">
                  <a:pos x="78" y="42"/>
                </a:cxn>
                <a:cxn ang="0">
                  <a:pos x="80" y="50"/>
                </a:cxn>
                <a:cxn ang="0">
                  <a:pos x="78" y="62"/>
                </a:cxn>
                <a:cxn ang="0">
                  <a:pos x="70" y="74"/>
                </a:cxn>
                <a:cxn ang="0">
                  <a:pos x="60" y="82"/>
                </a:cxn>
                <a:cxn ang="0">
                  <a:pos x="48" y="84"/>
                </a:cxn>
                <a:cxn ang="0">
                  <a:pos x="42" y="84"/>
                </a:cxn>
                <a:cxn ang="0">
                  <a:pos x="30" y="78"/>
                </a:cxn>
                <a:cxn ang="0">
                  <a:pos x="22" y="68"/>
                </a:cxn>
                <a:cxn ang="0">
                  <a:pos x="18" y="56"/>
                </a:cxn>
                <a:cxn ang="0">
                  <a:pos x="16" y="50"/>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45"/>
            <p:cNvSpPr>
              <a:spLocks noEditPoints="1"/>
            </p:cNvSpPr>
            <p:nvPr/>
          </p:nvSpPr>
          <p:spPr bwMode="auto">
            <a:xfrm>
              <a:off x="1064" y="810"/>
              <a:ext cx="240" cy="150"/>
            </a:xfrm>
            <a:custGeom>
              <a:avLst/>
              <a:gdLst/>
              <a:ahLst/>
              <a:cxnLst>
                <a:cxn ang="0">
                  <a:pos x="2" y="0"/>
                </a:cxn>
                <a:cxn ang="0">
                  <a:pos x="2" y="0"/>
                </a:cxn>
                <a:cxn ang="0">
                  <a:pos x="0" y="4"/>
                </a:cxn>
                <a:cxn ang="0">
                  <a:pos x="0" y="138"/>
                </a:cxn>
                <a:cxn ang="0">
                  <a:pos x="0" y="138"/>
                </a:cxn>
                <a:cxn ang="0">
                  <a:pos x="2" y="140"/>
                </a:cxn>
                <a:cxn ang="0">
                  <a:pos x="4" y="142"/>
                </a:cxn>
                <a:cxn ang="0">
                  <a:pos x="236" y="150"/>
                </a:cxn>
                <a:cxn ang="0">
                  <a:pos x="236" y="150"/>
                </a:cxn>
                <a:cxn ang="0">
                  <a:pos x="238" y="148"/>
                </a:cxn>
                <a:cxn ang="0">
                  <a:pos x="238" y="148"/>
                </a:cxn>
                <a:cxn ang="0">
                  <a:pos x="240" y="146"/>
                </a:cxn>
                <a:cxn ang="0">
                  <a:pos x="240" y="4"/>
                </a:cxn>
                <a:cxn ang="0">
                  <a:pos x="240" y="4"/>
                </a:cxn>
                <a:cxn ang="0">
                  <a:pos x="238" y="2"/>
                </a:cxn>
                <a:cxn ang="0">
                  <a:pos x="236" y="0"/>
                </a:cxn>
                <a:cxn ang="0">
                  <a:pos x="4" y="0"/>
                </a:cxn>
                <a:cxn ang="0">
                  <a:pos x="4" y="0"/>
                </a:cxn>
                <a:cxn ang="0">
                  <a:pos x="2" y="0"/>
                </a:cxn>
                <a:cxn ang="0">
                  <a:pos x="2" y="0"/>
                </a:cxn>
                <a:cxn ang="0">
                  <a:pos x="8" y="8"/>
                </a:cxn>
                <a:cxn ang="0">
                  <a:pos x="8" y="8"/>
                </a:cxn>
                <a:cxn ang="0">
                  <a:pos x="232" y="8"/>
                </a:cxn>
                <a:cxn ang="0">
                  <a:pos x="232" y="8"/>
                </a:cxn>
                <a:cxn ang="0">
                  <a:pos x="232" y="142"/>
                </a:cxn>
                <a:cxn ang="0">
                  <a:pos x="232" y="142"/>
                </a:cxn>
                <a:cxn ang="0">
                  <a:pos x="8" y="134"/>
                </a:cxn>
                <a:cxn ang="0">
                  <a:pos x="8" y="134"/>
                </a:cxn>
                <a:cxn ang="0">
                  <a:pos x="8" y="8"/>
                </a:cxn>
                <a:cxn ang="0">
                  <a:pos x="8" y="8"/>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46"/>
            <p:cNvSpPr>
              <a:spLocks noEditPoints="1"/>
            </p:cNvSpPr>
            <p:nvPr/>
          </p:nvSpPr>
          <p:spPr bwMode="auto">
            <a:xfrm>
              <a:off x="1014" y="584"/>
              <a:ext cx="290" cy="210"/>
            </a:xfrm>
            <a:custGeom>
              <a:avLst/>
              <a:gdLst/>
              <a:ahLst/>
              <a:cxnLst>
                <a:cxn ang="0">
                  <a:pos x="286" y="0"/>
                </a:cxn>
                <a:cxn ang="0">
                  <a:pos x="4" y="16"/>
                </a:cxn>
                <a:cxn ang="0">
                  <a:pos x="4" y="16"/>
                </a:cxn>
                <a:cxn ang="0">
                  <a:pos x="0" y="16"/>
                </a:cxn>
                <a:cxn ang="0">
                  <a:pos x="0" y="20"/>
                </a:cxn>
                <a:cxn ang="0">
                  <a:pos x="0" y="206"/>
                </a:cxn>
                <a:cxn ang="0">
                  <a:pos x="0" y="206"/>
                </a:cxn>
                <a:cxn ang="0">
                  <a:pos x="0" y="210"/>
                </a:cxn>
                <a:cxn ang="0">
                  <a:pos x="0" y="210"/>
                </a:cxn>
                <a:cxn ang="0">
                  <a:pos x="4" y="210"/>
                </a:cxn>
                <a:cxn ang="0">
                  <a:pos x="286" y="210"/>
                </a:cxn>
                <a:cxn ang="0">
                  <a:pos x="286" y="210"/>
                </a:cxn>
                <a:cxn ang="0">
                  <a:pos x="288" y="208"/>
                </a:cxn>
                <a:cxn ang="0">
                  <a:pos x="290" y="206"/>
                </a:cxn>
                <a:cxn ang="0">
                  <a:pos x="290" y="4"/>
                </a:cxn>
                <a:cxn ang="0">
                  <a:pos x="290" y="4"/>
                </a:cxn>
                <a:cxn ang="0">
                  <a:pos x="288" y="2"/>
                </a:cxn>
                <a:cxn ang="0">
                  <a:pos x="288" y="2"/>
                </a:cxn>
                <a:cxn ang="0">
                  <a:pos x="286" y="0"/>
                </a:cxn>
                <a:cxn ang="0">
                  <a:pos x="286" y="0"/>
                </a:cxn>
                <a:cxn ang="0">
                  <a:pos x="282" y="8"/>
                </a:cxn>
                <a:cxn ang="0">
                  <a:pos x="282" y="8"/>
                </a:cxn>
                <a:cxn ang="0">
                  <a:pos x="282" y="202"/>
                </a:cxn>
                <a:cxn ang="0">
                  <a:pos x="282" y="202"/>
                </a:cxn>
                <a:cxn ang="0">
                  <a:pos x="8" y="202"/>
                </a:cxn>
                <a:cxn ang="0">
                  <a:pos x="8" y="202"/>
                </a:cxn>
                <a:cxn ang="0">
                  <a:pos x="8" y="22"/>
                </a:cxn>
                <a:cxn ang="0">
                  <a:pos x="8" y="22"/>
                </a:cxn>
                <a:cxn ang="0">
                  <a:pos x="282" y="8"/>
                </a:cxn>
                <a:cxn ang="0">
                  <a:pos x="282" y="8"/>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47"/>
            <p:cNvSpPr>
              <a:spLocks noEditPoints="1"/>
            </p:cNvSpPr>
            <p:nvPr/>
          </p:nvSpPr>
          <p:spPr bwMode="auto">
            <a:xfrm>
              <a:off x="1038" y="602"/>
              <a:ext cx="250" cy="86"/>
            </a:xfrm>
            <a:custGeom>
              <a:avLst/>
              <a:gdLst/>
              <a:ahLst/>
              <a:cxnLst>
                <a:cxn ang="0">
                  <a:pos x="246" y="0"/>
                </a:cxn>
                <a:cxn ang="0">
                  <a:pos x="4" y="14"/>
                </a:cxn>
                <a:cxn ang="0">
                  <a:pos x="4" y="14"/>
                </a:cxn>
                <a:cxn ang="0">
                  <a:pos x="0" y="14"/>
                </a:cxn>
                <a:cxn ang="0">
                  <a:pos x="0" y="18"/>
                </a:cxn>
                <a:cxn ang="0">
                  <a:pos x="0" y="82"/>
                </a:cxn>
                <a:cxn ang="0">
                  <a:pos x="0" y="82"/>
                </a:cxn>
                <a:cxn ang="0">
                  <a:pos x="2" y="86"/>
                </a:cxn>
                <a:cxn ang="0">
                  <a:pos x="2" y="86"/>
                </a:cxn>
                <a:cxn ang="0">
                  <a:pos x="4" y="86"/>
                </a:cxn>
                <a:cxn ang="0">
                  <a:pos x="246" y="78"/>
                </a:cxn>
                <a:cxn ang="0">
                  <a:pos x="246" y="78"/>
                </a:cxn>
                <a:cxn ang="0">
                  <a:pos x="248" y="78"/>
                </a:cxn>
                <a:cxn ang="0">
                  <a:pos x="250" y="74"/>
                </a:cxn>
                <a:cxn ang="0">
                  <a:pos x="250" y="4"/>
                </a:cxn>
                <a:cxn ang="0">
                  <a:pos x="250" y="4"/>
                </a:cxn>
                <a:cxn ang="0">
                  <a:pos x="248" y="2"/>
                </a:cxn>
                <a:cxn ang="0">
                  <a:pos x="248" y="2"/>
                </a:cxn>
                <a:cxn ang="0">
                  <a:pos x="246" y="0"/>
                </a:cxn>
                <a:cxn ang="0">
                  <a:pos x="246" y="0"/>
                </a:cxn>
                <a:cxn ang="0">
                  <a:pos x="242" y="8"/>
                </a:cxn>
                <a:cxn ang="0">
                  <a:pos x="242" y="8"/>
                </a:cxn>
                <a:cxn ang="0">
                  <a:pos x="242" y="70"/>
                </a:cxn>
                <a:cxn ang="0">
                  <a:pos x="242" y="70"/>
                </a:cxn>
                <a:cxn ang="0">
                  <a:pos x="8" y="78"/>
                </a:cxn>
                <a:cxn ang="0">
                  <a:pos x="8" y="78"/>
                </a:cxn>
                <a:cxn ang="0">
                  <a:pos x="8" y="22"/>
                </a:cxn>
                <a:cxn ang="0">
                  <a:pos x="8" y="22"/>
                </a:cxn>
                <a:cxn ang="0">
                  <a:pos x="242" y="8"/>
                </a:cxn>
                <a:cxn ang="0">
                  <a:pos x="242" y="8"/>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48"/>
            <p:cNvSpPr>
              <a:spLocks/>
            </p:cNvSpPr>
            <p:nvPr/>
          </p:nvSpPr>
          <p:spPr bwMode="auto">
            <a:xfrm>
              <a:off x="1066" y="814"/>
              <a:ext cx="46" cy="136"/>
            </a:xfrm>
            <a:custGeom>
              <a:avLst/>
              <a:gdLst/>
              <a:ahLst/>
              <a:cxnLst>
                <a:cxn ang="0">
                  <a:pos x="38" y="0"/>
                </a:cxn>
                <a:cxn ang="0">
                  <a:pos x="38" y="0"/>
                </a:cxn>
                <a:cxn ang="0">
                  <a:pos x="38" y="64"/>
                </a:cxn>
                <a:cxn ang="0">
                  <a:pos x="38" y="64"/>
                </a:cxn>
                <a:cxn ang="0">
                  <a:pos x="0" y="132"/>
                </a:cxn>
                <a:cxn ang="0">
                  <a:pos x="6" y="136"/>
                </a:cxn>
                <a:cxn ang="0">
                  <a:pos x="46" y="68"/>
                </a:cxn>
                <a:cxn ang="0">
                  <a:pos x="46" y="68"/>
                </a:cxn>
                <a:cxn ang="0">
                  <a:pos x="46" y="66"/>
                </a:cxn>
                <a:cxn ang="0">
                  <a:pos x="46" y="0"/>
                </a:cxn>
                <a:cxn ang="0">
                  <a:pos x="38" y="0"/>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49"/>
            <p:cNvSpPr>
              <a:spLocks/>
            </p:cNvSpPr>
            <p:nvPr/>
          </p:nvSpPr>
          <p:spPr bwMode="auto">
            <a:xfrm>
              <a:off x="1108" y="876"/>
              <a:ext cx="192" cy="10"/>
            </a:xfrm>
            <a:custGeom>
              <a:avLst/>
              <a:gdLst/>
              <a:ahLst/>
              <a:cxnLst>
                <a:cxn ang="0">
                  <a:pos x="0" y="8"/>
                </a:cxn>
                <a:cxn ang="0">
                  <a:pos x="192" y="10"/>
                </a:cxn>
                <a:cxn ang="0">
                  <a:pos x="192" y="2"/>
                </a:cxn>
                <a:cxn ang="0">
                  <a:pos x="0" y="0"/>
                </a:cxn>
                <a:cxn ang="0">
                  <a:pos x="0" y="8"/>
                </a:cxn>
              </a:cxnLst>
              <a:rect l="0" t="0" r="r" b="b"/>
              <a:pathLst>
                <a:path w="192" h="10">
                  <a:moveTo>
                    <a:pt x="0" y="8"/>
                  </a:moveTo>
                  <a:lnTo>
                    <a:pt x="192" y="10"/>
                  </a:lnTo>
                  <a:lnTo>
                    <a:pt x="192" y="2"/>
                  </a:lnTo>
                  <a:lnTo>
                    <a:pt x="0" y="0"/>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50"/>
            <p:cNvSpPr>
              <a:spLocks/>
            </p:cNvSpPr>
            <p:nvPr/>
          </p:nvSpPr>
          <p:spPr bwMode="auto">
            <a:xfrm>
              <a:off x="1018" y="690"/>
              <a:ext cx="282" cy="18"/>
            </a:xfrm>
            <a:custGeom>
              <a:avLst/>
              <a:gdLst/>
              <a:ahLst/>
              <a:cxnLst>
                <a:cxn ang="0">
                  <a:pos x="0" y="10"/>
                </a:cxn>
                <a:cxn ang="0">
                  <a:pos x="0" y="18"/>
                </a:cxn>
                <a:cxn ang="0">
                  <a:pos x="282" y="8"/>
                </a:cxn>
                <a:cxn ang="0">
                  <a:pos x="282" y="0"/>
                </a:cxn>
                <a:cxn ang="0">
                  <a:pos x="0" y="10"/>
                </a:cxn>
              </a:cxnLst>
              <a:rect l="0" t="0" r="r" b="b"/>
              <a:pathLst>
                <a:path w="282" h="18">
                  <a:moveTo>
                    <a:pt x="0" y="10"/>
                  </a:moveTo>
                  <a:lnTo>
                    <a:pt x="0" y="18"/>
                  </a:lnTo>
                  <a:lnTo>
                    <a:pt x="282" y="8"/>
                  </a:lnTo>
                  <a:lnTo>
                    <a:pt x="282" y="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51"/>
            <p:cNvSpPr>
              <a:spLocks/>
            </p:cNvSpPr>
            <p:nvPr/>
          </p:nvSpPr>
          <p:spPr bwMode="auto">
            <a:xfrm>
              <a:off x="1042" y="636"/>
              <a:ext cx="242" cy="20"/>
            </a:xfrm>
            <a:custGeom>
              <a:avLst/>
              <a:gdLst/>
              <a:ahLst/>
              <a:cxnLst>
                <a:cxn ang="0">
                  <a:pos x="0" y="12"/>
                </a:cxn>
                <a:cxn ang="0">
                  <a:pos x="0" y="20"/>
                </a:cxn>
                <a:cxn ang="0">
                  <a:pos x="242" y="8"/>
                </a:cxn>
                <a:cxn ang="0">
                  <a:pos x="242" y="0"/>
                </a:cxn>
                <a:cxn ang="0">
                  <a:pos x="0" y="12"/>
                </a:cxn>
              </a:cxnLst>
              <a:rect l="0" t="0" r="r" b="b"/>
              <a:pathLst>
                <a:path w="242" h="20">
                  <a:moveTo>
                    <a:pt x="0" y="12"/>
                  </a:moveTo>
                  <a:lnTo>
                    <a:pt x="0" y="20"/>
                  </a:lnTo>
                  <a:lnTo>
                    <a:pt x="242" y="8"/>
                  </a:lnTo>
                  <a:lnTo>
                    <a:pt x="242" y="0"/>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52"/>
            <p:cNvSpPr>
              <a:spLocks noEditPoints="1"/>
            </p:cNvSpPr>
            <p:nvPr/>
          </p:nvSpPr>
          <p:spPr bwMode="auto">
            <a:xfrm>
              <a:off x="1012" y="816"/>
              <a:ext cx="40" cy="40"/>
            </a:xfrm>
            <a:custGeom>
              <a:avLst/>
              <a:gdLst/>
              <a:ahLst/>
              <a:cxnLst>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0"/>
                </a:cxn>
                <a:cxn ang="0">
                  <a:pos x="20" y="0"/>
                </a:cxn>
                <a:cxn ang="0">
                  <a:pos x="20" y="0"/>
                </a:cxn>
                <a:cxn ang="0">
                  <a:pos x="12" y="0"/>
                </a:cxn>
                <a:cxn ang="0">
                  <a:pos x="6" y="6"/>
                </a:cxn>
                <a:cxn ang="0">
                  <a:pos x="2" y="12"/>
                </a:cxn>
                <a:cxn ang="0">
                  <a:pos x="0" y="20"/>
                </a:cxn>
                <a:cxn ang="0">
                  <a:pos x="0" y="20"/>
                </a:cxn>
                <a:cxn ang="0">
                  <a:pos x="8" y="20"/>
                </a:cxn>
                <a:cxn ang="0">
                  <a:pos x="8" y="20"/>
                </a:cxn>
                <a:cxn ang="0">
                  <a:pos x="10" y="14"/>
                </a:cxn>
                <a:cxn ang="0">
                  <a:pos x="12" y="10"/>
                </a:cxn>
                <a:cxn ang="0">
                  <a:pos x="16" y="8"/>
                </a:cxn>
                <a:cxn ang="0">
                  <a:pos x="20" y="8"/>
                </a:cxn>
                <a:cxn ang="0">
                  <a:pos x="20" y="8"/>
                </a:cxn>
                <a:cxn ang="0">
                  <a:pos x="24" y="8"/>
                </a:cxn>
                <a:cxn ang="0">
                  <a:pos x="28" y="10"/>
                </a:cxn>
                <a:cxn ang="0">
                  <a:pos x="32" y="14"/>
                </a:cxn>
                <a:cxn ang="0">
                  <a:pos x="32" y="20"/>
                </a:cxn>
                <a:cxn ang="0">
                  <a:pos x="32" y="20"/>
                </a:cxn>
                <a:cxn ang="0">
                  <a:pos x="32" y="24"/>
                </a:cxn>
                <a:cxn ang="0">
                  <a:pos x="28" y="28"/>
                </a:cxn>
                <a:cxn ang="0">
                  <a:pos x="24" y="30"/>
                </a:cxn>
                <a:cxn ang="0">
                  <a:pos x="20" y="32"/>
                </a:cxn>
                <a:cxn ang="0">
                  <a:pos x="20" y="32"/>
                </a:cxn>
                <a:cxn ang="0">
                  <a:pos x="16" y="30"/>
                </a:cxn>
                <a:cxn ang="0">
                  <a:pos x="12" y="28"/>
                </a:cxn>
                <a:cxn ang="0">
                  <a:pos x="10" y="24"/>
                </a:cxn>
                <a:cxn ang="0">
                  <a:pos x="8" y="20"/>
                </a:cxn>
                <a:cxn ang="0">
                  <a:pos x="8" y="20"/>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53"/>
            <p:cNvSpPr>
              <a:spLocks noEditPoints="1"/>
            </p:cNvSpPr>
            <p:nvPr/>
          </p:nvSpPr>
          <p:spPr bwMode="auto">
            <a:xfrm>
              <a:off x="1012" y="874"/>
              <a:ext cx="40" cy="40"/>
            </a:xfrm>
            <a:custGeom>
              <a:avLst/>
              <a:gdLst/>
              <a:ahLst/>
              <a:cxnLst>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0"/>
                </a:cxn>
                <a:cxn ang="0">
                  <a:pos x="20" y="0"/>
                </a:cxn>
                <a:cxn ang="0">
                  <a:pos x="20" y="0"/>
                </a:cxn>
                <a:cxn ang="0">
                  <a:pos x="12" y="0"/>
                </a:cxn>
                <a:cxn ang="0">
                  <a:pos x="6" y="6"/>
                </a:cxn>
                <a:cxn ang="0">
                  <a:pos x="2" y="12"/>
                </a:cxn>
                <a:cxn ang="0">
                  <a:pos x="0" y="20"/>
                </a:cxn>
                <a:cxn ang="0">
                  <a:pos x="0" y="20"/>
                </a:cxn>
                <a:cxn ang="0">
                  <a:pos x="8" y="20"/>
                </a:cxn>
                <a:cxn ang="0">
                  <a:pos x="8" y="20"/>
                </a:cxn>
                <a:cxn ang="0">
                  <a:pos x="10" y="14"/>
                </a:cxn>
                <a:cxn ang="0">
                  <a:pos x="12" y="10"/>
                </a:cxn>
                <a:cxn ang="0">
                  <a:pos x="16" y="8"/>
                </a:cxn>
                <a:cxn ang="0">
                  <a:pos x="20" y="8"/>
                </a:cxn>
                <a:cxn ang="0">
                  <a:pos x="20" y="8"/>
                </a:cxn>
                <a:cxn ang="0">
                  <a:pos x="24" y="8"/>
                </a:cxn>
                <a:cxn ang="0">
                  <a:pos x="28" y="10"/>
                </a:cxn>
                <a:cxn ang="0">
                  <a:pos x="32" y="14"/>
                </a:cxn>
                <a:cxn ang="0">
                  <a:pos x="32" y="20"/>
                </a:cxn>
                <a:cxn ang="0">
                  <a:pos x="32" y="20"/>
                </a:cxn>
                <a:cxn ang="0">
                  <a:pos x="32" y="24"/>
                </a:cxn>
                <a:cxn ang="0">
                  <a:pos x="28" y="28"/>
                </a:cxn>
                <a:cxn ang="0">
                  <a:pos x="24" y="30"/>
                </a:cxn>
                <a:cxn ang="0">
                  <a:pos x="20" y="32"/>
                </a:cxn>
                <a:cxn ang="0">
                  <a:pos x="20" y="32"/>
                </a:cxn>
                <a:cxn ang="0">
                  <a:pos x="16" y="30"/>
                </a:cxn>
                <a:cxn ang="0">
                  <a:pos x="12" y="28"/>
                </a:cxn>
                <a:cxn ang="0">
                  <a:pos x="10" y="24"/>
                </a:cxn>
                <a:cxn ang="0">
                  <a:pos x="8" y="20"/>
                </a:cxn>
                <a:cxn ang="0">
                  <a:pos x="8" y="20"/>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58"/>
            <p:cNvSpPr>
              <a:spLocks/>
            </p:cNvSpPr>
            <p:nvPr/>
          </p:nvSpPr>
          <p:spPr bwMode="auto">
            <a:xfrm>
              <a:off x="754" y="574"/>
              <a:ext cx="16" cy="16"/>
            </a:xfrm>
            <a:custGeom>
              <a:avLst/>
              <a:gdLst/>
              <a:ahLst/>
              <a:cxnLst>
                <a:cxn ang="0">
                  <a:pos x="16" y="8"/>
                </a:cxn>
                <a:cxn ang="0">
                  <a:pos x="16" y="8"/>
                </a:cxn>
                <a:cxn ang="0">
                  <a:pos x="12" y="14"/>
                </a:cxn>
                <a:cxn ang="0">
                  <a:pos x="8" y="16"/>
                </a:cxn>
                <a:cxn ang="0">
                  <a:pos x="8" y="16"/>
                </a:cxn>
                <a:cxn ang="0">
                  <a:pos x="2" y="14"/>
                </a:cxn>
                <a:cxn ang="0">
                  <a:pos x="0" y="8"/>
                </a:cxn>
                <a:cxn ang="0">
                  <a:pos x="0" y="8"/>
                </a:cxn>
                <a:cxn ang="0">
                  <a:pos x="2" y="2"/>
                </a:cxn>
                <a:cxn ang="0">
                  <a:pos x="8" y="0"/>
                </a:cxn>
                <a:cxn ang="0">
                  <a:pos x="8" y="0"/>
                </a:cxn>
                <a:cxn ang="0">
                  <a:pos x="12" y="2"/>
                </a:cxn>
                <a:cxn ang="0">
                  <a:pos x="16" y="8"/>
                </a:cxn>
                <a:cxn ang="0">
                  <a:pos x="16" y="8"/>
                </a:cxn>
              </a:cxnLst>
              <a:rect l="0" t="0" r="r" b="b"/>
              <a:pathLst>
                <a:path w="16" h="16">
                  <a:moveTo>
                    <a:pt x="16" y="8"/>
                  </a:moveTo>
                  <a:lnTo>
                    <a:pt x="16" y="8"/>
                  </a:lnTo>
                  <a:lnTo>
                    <a:pt x="12" y="14"/>
                  </a:lnTo>
                  <a:lnTo>
                    <a:pt x="8" y="16"/>
                  </a:lnTo>
                  <a:lnTo>
                    <a:pt x="8" y="16"/>
                  </a:lnTo>
                  <a:lnTo>
                    <a:pt x="2" y="14"/>
                  </a:lnTo>
                  <a:lnTo>
                    <a:pt x="0" y="8"/>
                  </a:lnTo>
                  <a:lnTo>
                    <a:pt x="0" y="8"/>
                  </a:lnTo>
                  <a:lnTo>
                    <a:pt x="2" y="2"/>
                  </a:lnTo>
                  <a:lnTo>
                    <a:pt x="8" y="0"/>
                  </a:lnTo>
                  <a:lnTo>
                    <a:pt x="8" y="0"/>
                  </a:lnTo>
                  <a:lnTo>
                    <a:pt x="12" y="2"/>
                  </a:lnTo>
                  <a:lnTo>
                    <a:pt x="16" y="8"/>
                  </a:lnTo>
                  <a:lnTo>
                    <a:pt x="16"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68"/>
            <p:cNvSpPr>
              <a:spLocks/>
            </p:cNvSpPr>
            <p:nvPr/>
          </p:nvSpPr>
          <p:spPr bwMode="auto">
            <a:xfrm>
              <a:off x="754" y="942"/>
              <a:ext cx="16" cy="14"/>
            </a:xfrm>
            <a:custGeom>
              <a:avLst/>
              <a:gdLst/>
              <a:ahLst/>
              <a:cxnLst>
                <a:cxn ang="0">
                  <a:pos x="16" y="8"/>
                </a:cxn>
                <a:cxn ang="0">
                  <a:pos x="16" y="8"/>
                </a:cxn>
                <a:cxn ang="0">
                  <a:pos x="12" y="12"/>
                </a:cxn>
                <a:cxn ang="0">
                  <a:pos x="8" y="14"/>
                </a:cxn>
                <a:cxn ang="0">
                  <a:pos x="8" y="14"/>
                </a:cxn>
                <a:cxn ang="0">
                  <a:pos x="2" y="12"/>
                </a:cxn>
                <a:cxn ang="0">
                  <a:pos x="0" y="8"/>
                </a:cxn>
                <a:cxn ang="0">
                  <a:pos x="0" y="8"/>
                </a:cxn>
                <a:cxn ang="0">
                  <a:pos x="2" y="2"/>
                </a:cxn>
                <a:cxn ang="0">
                  <a:pos x="8" y="0"/>
                </a:cxn>
                <a:cxn ang="0">
                  <a:pos x="8" y="0"/>
                </a:cxn>
                <a:cxn ang="0">
                  <a:pos x="12" y="2"/>
                </a:cxn>
                <a:cxn ang="0">
                  <a:pos x="16" y="8"/>
                </a:cxn>
                <a:cxn ang="0">
                  <a:pos x="16" y="8"/>
                </a:cxn>
              </a:cxnLst>
              <a:rect l="0" t="0" r="r" b="b"/>
              <a:pathLst>
                <a:path w="16" h="14">
                  <a:moveTo>
                    <a:pt x="16" y="8"/>
                  </a:moveTo>
                  <a:lnTo>
                    <a:pt x="16" y="8"/>
                  </a:lnTo>
                  <a:lnTo>
                    <a:pt x="12" y="12"/>
                  </a:lnTo>
                  <a:lnTo>
                    <a:pt x="8" y="14"/>
                  </a:lnTo>
                  <a:lnTo>
                    <a:pt x="8" y="14"/>
                  </a:lnTo>
                  <a:lnTo>
                    <a:pt x="2" y="12"/>
                  </a:lnTo>
                  <a:lnTo>
                    <a:pt x="0" y="8"/>
                  </a:lnTo>
                  <a:lnTo>
                    <a:pt x="0" y="8"/>
                  </a:lnTo>
                  <a:lnTo>
                    <a:pt x="2" y="2"/>
                  </a:lnTo>
                  <a:lnTo>
                    <a:pt x="8" y="0"/>
                  </a:lnTo>
                  <a:lnTo>
                    <a:pt x="8" y="0"/>
                  </a:lnTo>
                  <a:lnTo>
                    <a:pt x="12" y="2"/>
                  </a:lnTo>
                  <a:lnTo>
                    <a:pt x="16" y="8"/>
                  </a:lnTo>
                  <a:lnTo>
                    <a:pt x="16"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73" name="Picture 85" descr="C:\Users\Martin\AppData\Local\Microsoft\Windows\Temporary Internet Files\Content.IE5\7CK50EAS\MCj04326270000[1].png"/>
          <p:cNvPicPr>
            <a:picLocks noChangeAspect="1" noChangeArrowheads="1"/>
          </p:cNvPicPr>
          <p:nvPr/>
        </p:nvPicPr>
        <p:blipFill>
          <a:blip r:embed="rId3" cstate="print"/>
          <a:srcRect/>
          <a:stretch>
            <a:fillRect/>
          </a:stretch>
        </p:blipFill>
        <p:spPr bwMode="auto">
          <a:xfrm>
            <a:off x="3124200" y="1905001"/>
            <a:ext cx="762000" cy="762000"/>
          </a:xfrm>
          <a:prstGeom prst="rect">
            <a:avLst/>
          </a:prstGeom>
          <a:noFill/>
        </p:spPr>
      </p:pic>
      <p:cxnSp>
        <p:nvCxnSpPr>
          <p:cNvPr id="274" name="Straight Connector 273"/>
          <p:cNvCxnSpPr/>
          <p:nvPr/>
        </p:nvCxnSpPr>
        <p:spPr>
          <a:xfrm rot="10800000" flipV="1">
            <a:off x="5029202" y="1905001"/>
            <a:ext cx="380998" cy="2"/>
          </a:xfrm>
          <a:prstGeom prst="line">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5400000" flipH="1" flipV="1">
            <a:off x="1028702" y="2019302"/>
            <a:ext cx="228596" cy="0"/>
          </a:xfrm>
          <a:prstGeom prst="line">
            <a:avLst/>
          </a:prstGeom>
          <a:ln w="19050">
            <a:solidFill>
              <a:schemeClr val="bg1">
                <a:lumMod val="50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6200000" flipV="1">
            <a:off x="-96437" y="4287443"/>
            <a:ext cx="2478881" cy="1"/>
          </a:xfrm>
          <a:prstGeom prst="line">
            <a:avLst/>
          </a:prstGeom>
          <a:ln w="19050">
            <a:solidFill>
              <a:schemeClr val="bg1">
                <a:lumMod val="50000"/>
              </a:schemeClr>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1981200" y="5376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8153400" y="3471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extBox 278"/>
          <p:cNvSpPr txBox="1"/>
          <p:nvPr/>
        </p:nvSpPr>
        <p:spPr>
          <a:xfrm>
            <a:off x="8305800" y="3243263"/>
            <a:ext cx="304800" cy="523220"/>
          </a:xfrm>
          <a:prstGeom prst="rect">
            <a:avLst/>
          </a:prstGeom>
          <a:noFill/>
        </p:spPr>
        <p:txBody>
          <a:bodyPr wrap="square" rtlCol="0">
            <a:spAutoFit/>
          </a:bodyPr>
          <a:lstStyle/>
          <a:p>
            <a:r>
              <a:rPr lang="en-US" sz="2800" b="1" dirty="0" smtClean="0"/>
              <a:t>t</a:t>
            </a:r>
            <a:endParaRPr lang="en-US" sz="2800" b="1" baseline="-25000" dirty="0"/>
          </a:p>
        </p:txBody>
      </p:sp>
      <p:sp>
        <p:nvSpPr>
          <p:cNvPr id="280" name="TextBox 279"/>
          <p:cNvSpPr txBox="1"/>
          <p:nvPr/>
        </p:nvSpPr>
        <p:spPr>
          <a:xfrm>
            <a:off x="1676400" y="4995863"/>
            <a:ext cx="304800" cy="523220"/>
          </a:xfrm>
          <a:prstGeom prst="rect">
            <a:avLst/>
          </a:prstGeom>
          <a:noFill/>
        </p:spPr>
        <p:txBody>
          <a:bodyPr wrap="square" rtlCol="0">
            <a:spAutoFit/>
          </a:bodyPr>
          <a:lstStyle/>
          <a:p>
            <a:r>
              <a:rPr lang="en-US" sz="2800" b="1" dirty="0" smtClean="0"/>
              <a:t>s</a:t>
            </a:r>
            <a:endParaRPr lang="en-US" sz="2800" b="1" baseline="-25000" dirty="0"/>
          </a:p>
        </p:txBody>
      </p:sp>
      <p:sp>
        <p:nvSpPr>
          <p:cNvPr id="282" name="Oval 281"/>
          <p:cNvSpPr/>
          <p:nvPr/>
        </p:nvSpPr>
        <p:spPr>
          <a:xfrm>
            <a:off x="1752600" y="4157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2057400" y="3167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p:cNvCxnSpPr/>
          <p:nvPr/>
        </p:nvCxnSpPr>
        <p:spPr>
          <a:xfrm rot="16200000" flipV="1">
            <a:off x="1327753" y="4732035"/>
            <a:ext cx="1223814" cy="2274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3352800" y="3776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7467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8001000" y="4614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562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3962400" y="5757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53000" y="40052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p:cNvCxnSpPr/>
          <p:nvPr/>
        </p:nvCxnSpPr>
        <p:spPr>
          <a:xfrm rot="5400000" flipH="1" flipV="1">
            <a:off x="1476557" y="3582569"/>
            <a:ext cx="1000665" cy="301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0800000" flipV="1">
            <a:off x="1825927" y="3845673"/>
            <a:ext cx="1595884"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0800000">
            <a:off x="2127850" y="3224573"/>
            <a:ext cx="1311217" cy="629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a:off x="3430438" y="3854301"/>
            <a:ext cx="1603074" cy="234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a:off x="5662865" y="6134852"/>
            <a:ext cx="1876924" cy="12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a:off x="2057401" y="5453064"/>
            <a:ext cx="1976886" cy="385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5400000">
            <a:off x="3667665" y="4453841"/>
            <a:ext cx="1725284" cy="992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a:off x="4042914" y="5847003"/>
            <a:ext cx="1595887" cy="275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0800000">
            <a:off x="6794741" y="4000950"/>
            <a:ext cx="1274441" cy="678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V="1">
            <a:off x="6777487" y="3548063"/>
            <a:ext cx="1457864" cy="470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5400000" flipH="1" flipV="1">
            <a:off x="7569981" y="4034321"/>
            <a:ext cx="1155942" cy="157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0800000" flipV="1">
            <a:off x="5029201" y="4000950"/>
            <a:ext cx="1748286" cy="8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7076574" y="5142245"/>
            <a:ext cx="1455822" cy="529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10800000" flipV="1">
            <a:off x="5638804" y="5303538"/>
            <a:ext cx="1000660" cy="835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6705600" y="3929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6553200" y="52244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p:cNvCxnSpPr/>
          <p:nvPr/>
        </p:nvCxnSpPr>
        <p:spPr>
          <a:xfrm rot="5400000">
            <a:off x="6070121" y="4578922"/>
            <a:ext cx="1285340" cy="12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p:cNvSpPr txBox="1"/>
          <p:nvPr/>
        </p:nvSpPr>
        <p:spPr>
          <a:xfrm>
            <a:off x="457200" y="2193758"/>
            <a:ext cx="2438400" cy="854242"/>
          </a:xfrm>
          <a:prstGeom prst="rect">
            <a:avLst/>
          </a:prstGeom>
          <a:noFill/>
          <a:ln w="19050">
            <a:solidFill>
              <a:schemeClr val="bg1">
                <a:lumMod val="50000"/>
              </a:schemeClr>
            </a:solidFill>
          </a:ln>
        </p:spPr>
        <p:txBody>
          <a:bodyPr wrap="square" rtlCol="0">
            <a:noAutofit/>
          </a:bodyPr>
          <a:lstStyle/>
          <a:p>
            <a:r>
              <a:rPr lang="en-US" sz="2400" dirty="0" smtClean="0"/>
              <a:t>• fixed paths</a:t>
            </a:r>
          </a:p>
          <a:p>
            <a:r>
              <a:rPr lang="en-US" sz="2400" dirty="0" smtClean="0"/>
              <a:t>• splitting ratios</a:t>
            </a:r>
          </a:p>
          <a:p>
            <a:endParaRPr lang="en-US" sz="2400" baseline="-25000" dirty="0"/>
          </a:p>
        </p:txBody>
      </p:sp>
      <p:sp>
        <p:nvSpPr>
          <p:cNvPr id="310" name="Freeform 309"/>
          <p:cNvSpPr/>
          <p:nvPr/>
        </p:nvSpPr>
        <p:spPr>
          <a:xfrm>
            <a:off x="1958197" y="3707652"/>
            <a:ext cx="6121878" cy="1587260"/>
          </a:xfrm>
          <a:custGeom>
            <a:avLst/>
            <a:gdLst>
              <a:gd name="connsiteX0" fmla="*/ 178278 w 6121878"/>
              <a:gd name="connsiteY0" fmla="*/ 1587260 h 1587260"/>
              <a:gd name="connsiteX1" fmla="*/ 14377 w 6121878"/>
              <a:gd name="connsiteY1" fmla="*/ 750498 h 1587260"/>
              <a:gd name="connsiteX2" fmla="*/ 264543 w 6121878"/>
              <a:gd name="connsiteY2" fmla="*/ 543464 h 1587260"/>
              <a:gd name="connsiteX3" fmla="*/ 1213448 w 6121878"/>
              <a:gd name="connsiteY3" fmla="*/ 310551 h 1587260"/>
              <a:gd name="connsiteX4" fmla="*/ 1877682 w 6121878"/>
              <a:gd name="connsiteY4" fmla="*/ 319177 h 1587260"/>
              <a:gd name="connsiteX5" fmla="*/ 2999116 w 6121878"/>
              <a:gd name="connsiteY5" fmla="*/ 491705 h 1587260"/>
              <a:gd name="connsiteX6" fmla="*/ 4344837 w 6121878"/>
              <a:gd name="connsiteY6" fmla="*/ 431320 h 1587260"/>
              <a:gd name="connsiteX7" fmla="*/ 5034950 w 6121878"/>
              <a:gd name="connsiteY7" fmla="*/ 362309 h 1587260"/>
              <a:gd name="connsiteX8" fmla="*/ 6121878 w 6121878"/>
              <a:gd name="connsiteY8" fmla="*/ 0 h 158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1878" h="1587260">
                <a:moveTo>
                  <a:pt x="178278" y="1587260"/>
                </a:moveTo>
                <a:cubicBezTo>
                  <a:pt x="89139" y="1255862"/>
                  <a:pt x="0" y="924464"/>
                  <a:pt x="14377" y="750498"/>
                </a:cubicBezTo>
                <a:cubicBezTo>
                  <a:pt x="28755" y="576532"/>
                  <a:pt x="64698" y="616789"/>
                  <a:pt x="264543" y="543464"/>
                </a:cubicBezTo>
                <a:cubicBezTo>
                  <a:pt x="464388" y="470140"/>
                  <a:pt x="944592" y="347932"/>
                  <a:pt x="1213448" y="310551"/>
                </a:cubicBezTo>
                <a:cubicBezTo>
                  <a:pt x="1482304" y="273170"/>
                  <a:pt x="1580071" y="288985"/>
                  <a:pt x="1877682" y="319177"/>
                </a:cubicBezTo>
                <a:cubicBezTo>
                  <a:pt x="2175293" y="349369"/>
                  <a:pt x="2587924" y="473015"/>
                  <a:pt x="2999116" y="491705"/>
                </a:cubicBezTo>
                <a:lnTo>
                  <a:pt x="4344837" y="431320"/>
                </a:lnTo>
                <a:cubicBezTo>
                  <a:pt x="4684143" y="409754"/>
                  <a:pt x="4738776" y="434196"/>
                  <a:pt x="5034950" y="362309"/>
                </a:cubicBezTo>
                <a:cubicBezTo>
                  <a:pt x="5331124" y="290422"/>
                  <a:pt x="5726501" y="145211"/>
                  <a:pt x="6121878" y="0"/>
                </a:cubicBezTo>
              </a:path>
            </a:pathLst>
          </a:custGeom>
          <a:ln w="31750">
            <a:solidFill>
              <a:srgbClr val="FF0000"/>
            </a:solidFill>
            <a:prstDash val="dash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Freeform 310"/>
          <p:cNvSpPr/>
          <p:nvPr/>
        </p:nvSpPr>
        <p:spPr>
          <a:xfrm>
            <a:off x="2170981" y="3793916"/>
            <a:ext cx="5934974" cy="2239992"/>
          </a:xfrm>
          <a:custGeom>
            <a:avLst/>
            <a:gdLst>
              <a:gd name="connsiteX0" fmla="*/ 0 w 5934974"/>
              <a:gd name="connsiteY0" fmla="*/ 1552755 h 2239992"/>
              <a:gd name="connsiteX1" fmla="*/ 1708030 w 5934974"/>
              <a:gd name="connsiteY1" fmla="*/ 1897811 h 2239992"/>
              <a:gd name="connsiteX2" fmla="*/ 3252159 w 5934974"/>
              <a:gd name="connsiteY2" fmla="*/ 2182483 h 2239992"/>
              <a:gd name="connsiteX3" fmla="*/ 4226944 w 5934974"/>
              <a:gd name="connsiteY3" fmla="*/ 2234241 h 2239992"/>
              <a:gd name="connsiteX4" fmla="*/ 4968815 w 5934974"/>
              <a:gd name="connsiteY4" fmla="*/ 2216989 h 2239992"/>
              <a:gd name="connsiteX5" fmla="*/ 5296619 w 5934974"/>
              <a:gd name="connsiteY5" fmla="*/ 2130724 h 2239992"/>
              <a:gd name="connsiteX6" fmla="*/ 5512279 w 5934974"/>
              <a:gd name="connsiteY6" fmla="*/ 1656272 h 2239992"/>
              <a:gd name="connsiteX7" fmla="*/ 5805577 w 5934974"/>
              <a:gd name="connsiteY7" fmla="*/ 828136 h 2239992"/>
              <a:gd name="connsiteX8" fmla="*/ 5934974 w 5934974"/>
              <a:gd name="connsiteY8" fmla="*/ 0 h 22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4974" h="2239992">
                <a:moveTo>
                  <a:pt x="0" y="1552755"/>
                </a:moveTo>
                <a:lnTo>
                  <a:pt x="1708030" y="1897811"/>
                </a:lnTo>
                <a:cubicBezTo>
                  <a:pt x="2250056" y="2002766"/>
                  <a:pt x="2832340" y="2126411"/>
                  <a:pt x="3252159" y="2182483"/>
                </a:cubicBezTo>
                <a:cubicBezTo>
                  <a:pt x="3671978" y="2238555"/>
                  <a:pt x="3940835" y="2228490"/>
                  <a:pt x="4226944" y="2234241"/>
                </a:cubicBezTo>
                <a:cubicBezTo>
                  <a:pt x="4513053" y="2239992"/>
                  <a:pt x="4790536" y="2234242"/>
                  <a:pt x="4968815" y="2216989"/>
                </a:cubicBezTo>
                <a:cubicBezTo>
                  <a:pt x="5147094" y="2199736"/>
                  <a:pt x="5206042" y="2224177"/>
                  <a:pt x="5296619" y="2130724"/>
                </a:cubicBezTo>
                <a:cubicBezTo>
                  <a:pt x="5387196" y="2037271"/>
                  <a:pt x="5427453" y="1873370"/>
                  <a:pt x="5512279" y="1656272"/>
                </a:cubicBezTo>
                <a:cubicBezTo>
                  <a:pt x="5597105" y="1439174"/>
                  <a:pt x="5735128" y="1104181"/>
                  <a:pt x="5805577" y="828136"/>
                </a:cubicBezTo>
                <a:cubicBezTo>
                  <a:pt x="5876026" y="552091"/>
                  <a:pt x="5905500" y="276045"/>
                  <a:pt x="5934974" y="0"/>
                </a:cubicBezTo>
              </a:path>
            </a:pathLst>
          </a:custGeom>
          <a:ln w="31750">
            <a:solidFill>
              <a:srgbClr val="0070C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312"/>
          <p:cNvSpPr/>
          <p:nvPr/>
        </p:nvSpPr>
        <p:spPr>
          <a:xfrm>
            <a:off x="2196860" y="3862927"/>
            <a:ext cx="6098876" cy="1719533"/>
          </a:xfrm>
          <a:custGeom>
            <a:avLst/>
            <a:gdLst>
              <a:gd name="connsiteX0" fmla="*/ 0 w 6098876"/>
              <a:gd name="connsiteY0" fmla="*/ 1397479 h 1719533"/>
              <a:gd name="connsiteX1" fmla="*/ 1242204 w 6098876"/>
              <a:gd name="connsiteY1" fmla="*/ 1639019 h 1719533"/>
              <a:gd name="connsiteX2" fmla="*/ 1802921 w 6098876"/>
              <a:gd name="connsiteY2" fmla="*/ 1673525 h 1719533"/>
              <a:gd name="connsiteX3" fmla="*/ 2061714 w 6098876"/>
              <a:gd name="connsiteY3" fmla="*/ 1362974 h 1719533"/>
              <a:gd name="connsiteX4" fmla="*/ 2467155 w 6098876"/>
              <a:gd name="connsiteY4" fmla="*/ 664234 h 1719533"/>
              <a:gd name="connsiteX5" fmla="*/ 2639683 w 6098876"/>
              <a:gd name="connsiteY5" fmla="*/ 448574 h 1719533"/>
              <a:gd name="connsiteX6" fmla="*/ 2941608 w 6098876"/>
              <a:gd name="connsiteY6" fmla="*/ 422694 h 1719533"/>
              <a:gd name="connsiteX7" fmla="*/ 3985404 w 6098876"/>
              <a:gd name="connsiteY7" fmla="*/ 379562 h 1719533"/>
              <a:gd name="connsiteX8" fmla="*/ 4485736 w 6098876"/>
              <a:gd name="connsiteY8" fmla="*/ 353683 h 1719533"/>
              <a:gd name="connsiteX9" fmla="*/ 4710023 w 6098876"/>
              <a:gd name="connsiteY9" fmla="*/ 345057 h 1719533"/>
              <a:gd name="connsiteX10" fmla="*/ 4942936 w 6098876"/>
              <a:gd name="connsiteY10" fmla="*/ 414068 h 1719533"/>
              <a:gd name="connsiteX11" fmla="*/ 5391510 w 6098876"/>
              <a:gd name="connsiteY11" fmla="*/ 672861 h 1719533"/>
              <a:gd name="connsiteX12" fmla="*/ 5633049 w 6098876"/>
              <a:gd name="connsiteY12" fmla="*/ 810883 h 1719533"/>
              <a:gd name="connsiteX13" fmla="*/ 5883215 w 6098876"/>
              <a:gd name="connsiteY13" fmla="*/ 957532 h 1719533"/>
              <a:gd name="connsiteX14" fmla="*/ 6003985 w 6098876"/>
              <a:gd name="connsiteY14" fmla="*/ 888521 h 1719533"/>
              <a:gd name="connsiteX15" fmla="*/ 6047117 w 6098876"/>
              <a:gd name="connsiteY15" fmla="*/ 543464 h 1719533"/>
              <a:gd name="connsiteX16" fmla="*/ 6098876 w 6098876"/>
              <a:gd name="connsiteY16" fmla="*/ 0 h 171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8876" h="1719533">
                <a:moveTo>
                  <a:pt x="0" y="1397479"/>
                </a:moveTo>
                <a:cubicBezTo>
                  <a:pt x="470858" y="1495245"/>
                  <a:pt x="941717" y="1593011"/>
                  <a:pt x="1242204" y="1639019"/>
                </a:cubicBezTo>
                <a:cubicBezTo>
                  <a:pt x="1542691" y="1685027"/>
                  <a:pt x="1666336" y="1719533"/>
                  <a:pt x="1802921" y="1673525"/>
                </a:cubicBezTo>
                <a:cubicBezTo>
                  <a:pt x="1939506" y="1627518"/>
                  <a:pt x="1951008" y="1531189"/>
                  <a:pt x="2061714" y="1362974"/>
                </a:cubicBezTo>
                <a:cubicBezTo>
                  <a:pt x="2172420" y="1194759"/>
                  <a:pt x="2370827" y="816634"/>
                  <a:pt x="2467155" y="664234"/>
                </a:cubicBezTo>
                <a:cubicBezTo>
                  <a:pt x="2563483" y="511834"/>
                  <a:pt x="2560608" y="488831"/>
                  <a:pt x="2639683" y="448574"/>
                </a:cubicBezTo>
                <a:cubicBezTo>
                  <a:pt x="2718758" y="408317"/>
                  <a:pt x="2941608" y="422694"/>
                  <a:pt x="2941608" y="422694"/>
                </a:cubicBezTo>
                <a:lnTo>
                  <a:pt x="3985404" y="379562"/>
                </a:lnTo>
                <a:lnTo>
                  <a:pt x="4485736" y="353683"/>
                </a:lnTo>
                <a:cubicBezTo>
                  <a:pt x="4606506" y="347932"/>
                  <a:pt x="4633823" y="334993"/>
                  <a:pt x="4710023" y="345057"/>
                </a:cubicBezTo>
                <a:cubicBezTo>
                  <a:pt x="4786223" y="355121"/>
                  <a:pt x="4829355" y="359434"/>
                  <a:pt x="4942936" y="414068"/>
                </a:cubicBezTo>
                <a:cubicBezTo>
                  <a:pt x="5056517" y="468702"/>
                  <a:pt x="5391510" y="672861"/>
                  <a:pt x="5391510" y="672861"/>
                </a:cubicBezTo>
                <a:lnTo>
                  <a:pt x="5633049" y="810883"/>
                </a:lnTo>
                <a:cubicBezTo>
                  <a:pt x="5715000" y="858328"/>
                  <a:pt x="5821392" y="944592"/>
                  <a:pt x="5883215" y="957532"/>
                </a:cubicBezTo>
                <a:cubicBezTo>
                  <a:pt x="5945038" y="970472"/>
                  <a:pt x="5976668" y="957532"/>
                  <a:pt x="6003985" y="888521"/>
                </a:cubicBezTo>
                <a:cubicBezTo>
                  <a:pt x="6031302" y="819510"/>
                  <a:pt x="6031302" y="691551"/>
                  <a:pt x="6047117" y="543464"/>
                </a:cubicBezTo>
                <a:cubicBezTo>
                  <a:pt x="6062932" y="395377"/>
                  <a:pt x="6080904" y="197688"/>
                  <a:pt x="6098876" y="0"/>
                </a:cubicBezTo>
              </a:path>
            </a:pathLst>
          </a:custGeom>
          <a:ln w="31750">
            <a:solidFill>
              <a:srgbClr val="00B050"/>
            </a:solidFill>
            <a:prstDash val="sys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4" name="Straight Connector 313"/>
          <p:cNvCxnSpPr/>
          <p:nvPr/>
        </p:nvCxnSpPr>
        <p:spPr>
          <a:xfrm rot="10800000" flipV="1">
            <a:off x="1143000" y="1904999"/>
            <a:ext cx="2895600" cy="3"/>
          </a:xfrm>
          <a:prstGeom prst="line">
            <a:avLst/>
          </a:prstGeom>
          <a:ln w="19050">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rot="10800000">
            <a:off x="1143000" y="5524800"/>
            <a:ext cx="795068" cy="11652"/>
          </a:xfrm>
          <a:prstGeom prst="line">
            <a:avLst/>
          </a:prstGeom>
          <a:ln w="19050">
            <a:solidFill>
              <a:schemeClr val="bg1">
                <a:lumMod val="50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16" name="TextBox 315"/>
          <p:cNvSpPr txBox="1"/>
          <p:nvPr/>
        </p:nvSpPr>
        <p:spPr>
          <a:xfrm>
            <a:off x="2743200" y="4005263"/>
            <a:ext cx="762000" cy="461665"/>
          </a:xfrm>
          <a:prstGeom prst="rect">
            <a:avLst/>
          </a:prstGeom>
          <a:noFill/>
        </p:spPr>
        <p:txBody>
          <a:bodyPr wrap="square" rtlCol="0">
            <a:spAutoFit/>
          </a:bodyPr>
          <a:lstStyle/>
          <a:p>
            <a:r>
              <a:rPr lang="en-US" sz="2400" b="1" dirty="0" smtClean="0">
                <a:solidFill>
                  <a:srgbClr val="FF0000"/>
                </a:solidFill>
              </a:rPr>
              <a:t>0.25</a:t>
            </a:r>
            <a:endParaRPr lang="en-US" sz="2400" b="1" baseline="-25000" dirty="0">
              <a:solidFill>
                <a:srgbClr val="FF0000"/>
              </a:solidFill>
            </a:endParaRPr>
          </a:p>
        </p:txBody>
      </p:sp>
      <p:sp>
        <p:nvSpPr>
          <p:cNvPr id="317" name="TextBox 316"/>
          <p:cNvSpPr txBox="1"/>
          <p:nvPr/>
        </p:nvSpPr>
        <p:spPr>
          <a:xfrm>
            <a:off x="3733800" y="4691063"/>
            <a:ext cx="914400" cy="461665"/>
          </a:xfrm>
          <a:prstGeom prst="rect">
            <a:avLst/>
          </a:prstGeom>
          <a:noFill/>
        </p:spPr>
        <p:txBody>
          <a:bodyPr wrap="square" rtlCol="0">
            <a:spAutoFit/>
          </a:bodyPr>
          <a:lstStyle/>
          <a:p>
            <a:r>
              <a:rPr lang="en-US" sz="2400" b="1" dirty="0" smtClean="0">
                <a:solidFill>
                  <a:srgbClr val="00B050"/>
                </a:solidFill>
              </a:rPr>
              <a:t>0.25</a:t>
            </a:r>
            <a:endParaRPr lang="en-US" sz="2400" b="1" baseline="-25000" dirty="0">
              <a:solidFill>
                <a:srgbClr val="00B050"/>
              </a:solidFill>
            </a:endParaRPr>
          </a:p>
        </p:txBody>
      </p:sp>
      <p:sp>
        <p:nvSpPr>
          <p:cNvPr id="318" name="TextBox 317"/>
          <p:cNvSpPr txBox="1"/>
          <p:nvPr/>
        </p:nvSpPr>
        <p:spPr>
          <a:xfrm>
            <a:off x="4648200" y="5448598"/>
            <a:ext cx="762000" cy="461665"/>
          </a:xfrm>
          <a:prstGeom prst="rect">
            <a:avLst/>
          </a:prstGeom>
          <a:noFill/>
        </p:spPr>
        <p:txBody>
          <a:bodyPr wrap="square" rtlCol="0">
            <a:spAutoFit/>
          </a:bodyPr>
          <a:lstStyle/>
          <a:p>
            <a:r>
              <a:rPr lang="en-US" sz="2400" b="1" dirty="0" smtClean="0">
                <a:solidFill>
                  <a:srgbClr val="0070C0"/>
                </a:solidFill>
              </a:rPr>
              <a:t>0.5</a:t>
            </a:r>
            <a:endParaRPr lang="en-US" sz="2400" b="1" baseline="-25000" dirty="0">
              <a:solidFill>
                <a:srgbClr val="0070C0"/>
              </a:solidFill>
            </a:endParaRPr>
          </a:p>
        </p:txBody>
      </p:sp>
      <p:sp>
        <p:nvSpPr>
          <p:cNvPr id="99"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a:pPr>
                <a:defRPr/>
              </a:pPr>
              <a:t>7</a:t>
            </a:fld>
            <a:endParaRPr lang="en-US"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Architecture</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cxnSp>
        <p:nvCxnSpPr>
          <p:cNvPr id="276" name="Straight Connector 275"/>
          <p:cNvCxnSpPr/>
          <p:nvPr/>
        </p:nvCxnSpPr>
        <p:spPr>
          <a:xfrm rot="16200000" flipV="1">
            <a:off x="-96437" y="4287443"/>
            <a:ext cx="2478881" cy="1"/>
          </a:xfrm>
          <a:prstGeom prst="line">
            <a:avLst/>
          </a:prstGeom>
          <a:ln w="19050">
            <a:solidFill>
              <a:schemeClr val="bg1">
                <a:lumMod val="50000"/>
              </a:schemeClr>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1981200" y="5376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8153400" y="3471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extBox 278"/>
          <p:cNvSpPr txBox="1"/>
          <p:nvPr/>
        </p:nvSpPr>
        <p:spPr>
          <a:xfrm>
            <a:off x="8305800" y="3243263"/>
            <a:ext cx="304800" cy="523220"/>
          </a:xfrm>
          <a:prstGeom prst="rect">
            <a:avLst/>
          </a:prstGeom>
          <a:noFill/>
        </p:spPr>
        <p:txBody>
          <a:bodyPr wrap="square" rtlCol="0">
            <a:spAutoFit/>
          </a:bodyPr>
          <a:lstStyle/>
          <a:p>
            <a:r>
              <a:rPr lang="en-US" sz="2800" b="1" dirty="0" smtClean="0"/>
              <a:t>t</a:t>
            </a:r>
            <a:endParaRPr lang="en-US" sz="2800" b="1" baseline="-25000" dirty="0"/>
          </a:p>
        </p:txBody>
      </p:sp>
      <p:sp>
        <p:nvSpPr>
          <p:cNvPr id="280" name="TextBox 279"/>
          <p:cNvSpPr txBox="1"/>
          <p:nvPr/>
        </p:nvSpPr>
        <p:spPr>
          <a:xfrm>
            <a:off x="1676400" y="4995863"/>
            <a:ext cx="304800" cy="523220"/>
          </a:xfrm>
          <a:prstGeom prst="rect">
            <a:avLst/>
          </a:prstGeom>
          <a:noFill/>
        </p:spPr>
        <p:txBody>
          <a:bodyPr wrap="square" rtlCol="0">
            <a:spAutoFit/>
          </a:bodyPr>
          <a:lstStyle/>
          <a:p>
            <a:r>
              <a:rPr lang="en-US" sz="2800" b="1" dirty="0" smtClean="0"/>
              <a:t>s</a:t>
            </a:r>
            <a:endParaRPr lang="en-US" sz="2800" b="1" baseline="-25000" dirty="0"/>
          </a:p>
        </p:txBody>
      </p:sp>
      <p:sp>
        <p:nvSpPr>
          <p:cNvPr id="281" name="TextBox 280"/>
          <p:cNvSpPr txBox="1"/>
          <p:nvPr/>
        </p:nvSpPr>
        <p:spPr>
          <a:xfrm>
            <a:off x="6248400" y="5529263"/>
            <a:ext cx="1219200" cy="461665"/>
          </a:xfrm>
          <a:prstGeom prst="rect">
            <a:avLst/>
          </a:prstGeom>
          <a:noFill/>
        </p:spPr>
        <p:txBody>
          <a:bodyPr wrap="square" rtlCol="0">
            <a:spAutoFit/>
          </a:bodyPr>
          <a:lstStyle/>
          <a:p>
            <a:r>
              <a:rPr lang="en-US" sz="2400" dirty="0" smtClean="0"/>
              <a:t>link cut</a:t>
            </a:r>
            <a:endParaRPr lang="en-US" sz="2400" baseline="-25000" dirty="0"/>
          </a:p>
        </p:txBody>
      </p:sp>
      <p:sp>
        <p:nvSpPr>
          <p:cNvPr id="282" name="Oval 281"/>
          <p:cNvSpPr/>
          <p:nvPr/>
        </p:nvSpPr>
        <p:spPr>
          <a:xfrm>
            <a:off x="1752600" y="4157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2057400" y="3167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p:cNvCxnSpPr/>
          <p:nvPr/>
        </p:nvCxnSpPr>
        <p:spPr>
          <a:xfrm rot="16200000" flipV="1">
            <a:off x="1327753" y="4732035"/>
            <a:ext cx="1223814" cy="2274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3352800" y="3776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7467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8001000" y="4614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562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3962400" y="5757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53000" y="40052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p:cNvCxnSpPr/>
          <p:nvPr/>
        </p:nvCxnSpPr>
        <p:spPr>
          <a:xfrm rot="5400000" flipH="1" flipV="1">
            <a:off x="1476557" y="3582569"/>
            <a:ext cx="1000665" cy="301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0800000" flipV="1">
            <a:off x="1825927" y="3845673"/>
            <a:ext cx="1595884"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0800000">
            <a:off x="2127850" y="3224573"/>
            <a:ext cx="1311217" cy="629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a:off x="3430438" y="3854301"/>
            <a:ext cx="1603074" cy="234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a:off x="5662865" y="6134852"/>
            <a:ext cx="1876924" cy="12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a:off x="2057401" y="5453064"/>
            <a:ext cx="1976886" cy="385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5400000">
            <a:off x="3667665" y="4453841"/>
            <a:ext cx="1725284" cy="992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a:off x="4042914" y="5847003"/>
            <a:ext cx="1595887" cy="275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0800000">
            <a:off x="6794741" y="4000950"/>
            <a:ext cx="1274441" cy="678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V="1">
            <a:off x="6777487" y="3548063"/>
            <a:ext cx="1457864" cy="470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5400000" flipH="1" flipV="1">
            <a:off x="7569981" y="4034321"/>
            <a:ext cx="1155942" cy="157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0800000" flipV="1">
            <a:off x="5029201" y="4000950"/>
            <a:ext cx="1748286" cy="8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7076574" y="5142245"/>
            <a:ext cx="1455822" cy="529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10800000" flipV="1">
            <a:off x="5638804" y="5303538"/>
            <a:ext cx="1000660" cy="835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6705600" y="3929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6553200" y="52244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p:cNvCxnSpPr/>
          <p:nvPr/>
        </p:nvCxnSpPr>
        <p:spPr>
          <a:xfrm rot="5400000">
            <a:off x="6070121" y="4578922"/>
            <a:ext cx="1285340" cy="12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p:cNvSpPr txBox="1"/>
          <p:nvPr/>
        </p:nvSpPr>
        <p:spPr>
          <a:xfrm>
            <a:off x="457200" y="2193758"/>
            <a:ext cx="2438400" cy="854242"/>
          </a:xfrm>
          <a:prstGeom prst="rect">
            <a:avLst/>
          </a:prstGeom>
          <a:noFill/>
          <a:ln w="19050">
            <a:solidFill>
              <a:schemeClr val="bg1">
                <a:lumMod val="50000"/>
              </a:schemeClr>
            </a:solidFill>
          </a:ln>
        </p:spPr>
        <p:txBody>
          <a:bodyPr wrap="square" rtlCol="0">
            <a:noAutofit/>
          </a:bodyPr>
          <a:lstStyle/>
          <a:p>
            <a:r>
              <a:rPr lang="en-US" sz="2400" dirty="0" smtClean="0"/>
              <a:t>• fixed paths</a:t>
            </a:r>
          </a:p>
          <a:p>
            <a:r>
              <a:rPr lang="en-US" sz="2400" dirty="0" smtClean="0"/>
              <a:t>• splitting ratios</a:t>
            </a:r>
          </a:p>
          <a:p>
            <a:endParaRPr lang="en-US" sz="2400" baseline="-25000" dirty="0"/>
          </a:p>
        </p:txBody>
      </p:sp>
      <p:sp>
        <p:nvSpPr>
          <p:cNvPr id="310" name="Freeform 309"/>
          <p:cNvSpPr/>
          <p:nvPr/>
        </p:nvSpPr>
        <p:spPr>
          <a:xfrm>
            <a:off x="1958197" y="3707652"/>
            <a:ext cx="6121878" cy="1587260"/>
          </a:xfrm>
          <a:custGeom>
            <a:avLst/>
            <a:gdLst>
              <a:gd name="connsiteX0" fmla="*/ 178278 w 6121878"/>
              <a:gd name="connsiteY0" fmla="*/ 1587260 h 1587260"/>
              <a:gd name="connsiteX1" fmla="*/ 14377 w 6121878"/>
              <a:gd name="connsiteY1" fmla="*/ 750498 h 1587260"/>
              <a:gd name="connsiteX2" fmla="*/ 264543 w 6121878"/>
              <a:gd name="connsiteY2" fmla="*/ 543464 h 1587260"/>
              <a:gd name="connsiteX3" fmla="*/ 1213448 w 6121878"/>
              <a:gd name="connsiteY3" fmla="*/ 310551 h 1587260"/>
              <a:gd name="connsiteX4" fmla="*/ 1877682 w 6121878"/>
              <a:gd name="connsiteY4" fmla="*/ 319177 h 1587260"/>
              <a:gd name="connsiteX5" fmla="*/ 2999116 w 6121878"/>
              <a:gd name="connsiteY5" fmla="*/ 491705 h 1587260"/>
              <a:gd name="connsiteX6" fmla="*/ 4344837 w 6121878"/>
              <a:gd name="connsiteY6" fmla="*/ 431320 h 1587260"/>
              <a:gd name="connsiteX7" fmla="*/ 5034950 w 6121878"/>
              <a:gd name="connsiteY7" fmla="*/ 362309 h 1587260"/>
              <a:gd name="connsiteX8" fmla="*/ 6121878 w 6121878"/>
              <a:gd name="connsiteY8" fmla="*/ 0 h 158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1878" h="1587260">
                <a:moveTo>
                  <a:pt x="178278" y="1587260"/>
                </a:moveTo>
                <a:cubicBezTo>
                  <a:pt x="89139" y="1255862"/>
                  <a:pt x="0" y="924464"/>
                  <a:pt x="14377" y="750498"/>
                </a:cubicBezTo>
                <a:cubicBezTo>
                  <a:pt x="28755" y="576532"/>
                  <a:pt x="64698" y="616789"/>
                  <a:pt x="264543" y="543464"/>
                </a:cubicBezTo>
                <a:cubicBezTo>
                  <a:pt x="464388" y="470140"/>
                  <a:pt x="944592" y="347932"/>
                  <a:pt x="1213448" y="310551"/>
                </a:cubicBezTo>
                <a:cubicBezTo>
                  <a:pt x="1482304" y="273170"/>
                  <a:pt x="1580071" y="288985"/>
                  <a:pt x="1877682" y="319177"/>
                </a:cubicBezTo>
                <a:cubicBezTo>
                  <a:pt x="2175293" y="349369"/>
                  <a:pt x="2587924" y="473015"/>
                  <a:pt x="2999116" y="491705"/>
                </a:cubicBezTo>
                <a:lnTo>
                  <a:pt x="4344837" y="431320"/>
                </a:lnTo>
                <a:cubicBezTo>
                  <a:pt x="4684143" y="409754"/>
                  <a:pt x="4738776" y="434196"/>
                  <a:pt x="5034950" y="362309"/>
                </a:cubicBezTo>
                <a:cubicBezTo>
                  <a:pt x="5331124" y="290422"/>
                  <a:pt x="5726501" y="145211"/>
                  <a:pt x="6121878" y="0"/>
                </a:cubicBezTo>
              </a:path>
            </a:pathLst>
          </a:custGeom>
          <a:ln w="31750">
            <a:solidFill>
              <a:srgbClr val="FF0000"/>
            </a:solidFill>
            <a:prstDash val="dash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Freeform 310"/>
          <p:cNvSpPr/>
          <p:nvPr/>
        </p:nvSpPr>
        <p:spPr>
          <a:xfrm>
            <a:off x="2170981" y="3793916"/>
            <a:ext cx="5934974" cy="2239992"/>
          </a:xfrm>
          <a:custGeom>
            <a:avLst/>
            <a:gdLst>
              <a:gd name="connsiteX0" fmla="*/ 0 w 5934974"/>
              <a:gd name="connsiteY0" fmla="*/ 1552755 h 2239992"/>
              <a:gd name="connsiteX1" fmla="*/ 1708030 w 5934974"/>
              <a:gd name="connsiteY1" fmla="*/ 1897811 h 2239992"/>
              <a:gd name="connsiteX2" fmla="*/ 3252159 w 5934974"/>
              <a:gd name="connsiteY2" fmla="*/ 2182483 h 2239992"/>
              <a:gd name="connsiteX3" fmla="*/ 4226944 w 5934974"/>
              <a:gd name="connsiteY3" fmla="*/ 2234241 h 2239992"/>
              <a:gd name="connsiteX4" fmla="*/ 4968815 w 5934974"/>
              <a:gd name="connsiteY4" fmla="*/ 2216989 h 2239992"/>
              <a:gd name="connsiteX5" fmla="*/ 5296619 w 5934974"/>
              <a:gd name="connsiteY5" fmla="*/ 2130724 h 2239992"/>
              <a:gd name="connsiteX6" fmla="*/ 5512279 w 5934974"/>
              <a:gd name="connsiteY6" fmla="*/ 1656272 h 2239992"/>
              <a:gd name="connsiteX7" fmla="*/ 5805577 w 5934974"/>
              <a:gd name="connsiteY7" fmla="*/ 828136 h 2239992"/>
              <a:gd name="connsiteX8" fmla="*/ 5934974 w 5934974"/>
              <a:gd name="connsiteY8" fmla="*/ 0 h 22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4974" h="2239992">
                <a:moveTo>
                  <a:pt x="0" y="1552755"/>
                </a:moveTo>
                <a:lnTo>
                  <a:pt x="1708030" y="1897811"/>
                </a:lnTo>
                <a:cubicBezTo>
                  <a:pt x="2250056" y="2002766"/>
                  <a:pt x="2832340" y="2126411"/>
                  <a:pt x="3252159" y="2182483"/>
                </a:cubicBezTo>
                <a:cubicBezTo>
                  <a:pt x="3671978" y="2238555"/>
                  <a:pt x="3940835" y="2228490"/>
                  <a:pt x="4226944" y="2234241"/>
                </a:cubicBezTo>
                <a:cubicBezTo>
                  <a:pt x="4513053" y="2239992"/>
                  <a:pt x="4790536" y="2234242"/>
                  <a:pt x="4968815" y="2216989"/>
                </a:cubicBezTo>
                <a:cubicBezTo>
                  <a:pt x="5147094" y="2199736"/>
                  <a:pt x="5206042" y="2224177"/>
                  <a:pt x="5296619" y="2130724"/>
                </a:cubicBezTo>
                <a:cubicBezTo>
                  <a:pt x="5387196" y="2037271"/>
                  <a:pt x="5427453" y="1873370"/>
                  <a:pt x="5512279" y="1656272"/>
                </a:cubicBezTo>
                <a:cubicBezTo>
                  <a:pt x="5597105" y="1439174"/>
                  <a:pt x="5735128" y="1104181"/>
                  <a:pt x="5805577" y="828136"/>
                </a:cubicBezTo>
                <a:cubicBezTo>
                  <a:pt x="5876026" y="552091"/>
                  <a:pt x="5905500" y="276045"/>
                  <a:pt x="5934974" y="0"/>
                </a:cubicBezTo>
              </a:path>
            </a:pathLst>
          </a:custGeom>
          <a:ln w="31750">
            <a:solidFill>
              <a:srgbClr val="0070C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12" name="Picture 86" descr="C:\Users\Martin\AppData\Local\Microsoft\Windows\Temporary Internet Files\Content.IE5\166OP8ZE\MCj04325370000[1].png"/>
          <p:cNvPicPr>
            <a:picLocks noChangeAspect="1" noChangeArrowheads="1"/>
          </p:cNvPicPr>
          <p:nvPr/>
        </p:nvPicPr>
        <p:blipFill>
          <a:blip r:embed="rId3" cstate="print"/>
          <a:srcRect/>
          <a:stretch>
            <a:fillRect/>
          </a:stretch>
        </p:blipFill>
        <p:spPr bwMode="auto">
          <a:xfrm>
            <a:off x="6553200" y="5910263"/>
            <a:ext cx="457200" cy="457200"/>
          </a:xfrm>
          <a:prstGeom prst="rect">
            <a:avLst/>
          </a:prstGeom>
          <a:noFill/>
        </p:spPr>
      </p:pic>
      <p:sp>
        <p:nvSpPr>
          <p:cNvPr id="313" name="Freeform 312"/>
          <p:cNvSpPr/>
          <p:nvPr/>
        </p:nvSpPr>
        <p:spPr>
          <a:xfrm>
            <a:off x="2196860" y="3862927"/>
            <a:ext cx="6098876" cy="1719533"/>
          </a:xfrm>
          <a:custGeom>
            <a:avLst/>
            <a:gdLst>
              <a:gd name="connsiteX0" fmla="*/ 0 w 6098876"/>
              <a:gd name="connsiteY0" fmla="*/ 1397479 h 1719533"/>
              <a:gd name="connsiteX1" fmla="*/ 1242204 w 6098876"/>
              <a:gd name="connsiteY1" fmla="*/ 1639019 h 1719533"/>
              <a:gd name="connsiteX2" fmla="*/ 1802921 w 6098876"/>
              <a:gd name="connsiteY2" fmla="*/ 1673525 h 1719533"/>
              <a:gd name="connsiteX3" fmla="*/ 2061714 w 6098876"/>
              <a:gd name="connsiteY3" fmla="*/ 1362974 h 1719533"/>
              <a:gd name="connsiteX4" fmla="*/ 2467155 w 6098876"/>
              <a:gd name="connsiteY4" fmla="*/ 664234 h 1719533"/>
              <a:gd name="connsiteX5" fmla="*/ 2639683 w 6098876"/>
              <a:gd name="connsiteY5" fmla="*/ 448574 h 1719533"/>
              <a:gd name="connsiteX6" fmla="*/ 2941608 w 6098876"/>
              <a:gd name="connsiteY6" fmla="*/ 422694 h 1719533"/>
              <a:gd name="connsiteX7" fmla="*/ 3985404 w 6098876"/>
              <a:gd name="connsiteY7" fmla="*/ 379562 h 1719533"/>
              <a:gd name="connsiteX8" fmla="*/ 4485736 w 6098876"/>
              <a:gd name="connsiteY8" fmla="*/ 353683 h 1719533"/>
              <a:gd name="connsiteX9" fmla="*/ 4710023 w 6098876"/>
              <a:gd name="connsiteY9" fmla="*/ 345057 h 1719533"/>
              <a:gd name="connsiteX10" fmla="*/ 4942936 w 6098876"/>
              <a:gd name="connsiteY10" fmla="*/ 414068 h 1719533"/>
              <a:gd name="connsiteX11" fmla="*/ 5391510 w 6098876"/>
              <a:gd name="connsiteY11" fmla="*/ 672861 h 1719533"/>
              <a:gd name="connsiteX12" fmla="*/ 5633049 w 6098876"/>
              <a:gd name="connsiteY12" fmla="*/ 810883 h 1719533"/>
              <a:gd name="connsiteX13" fmla="*/ 5883215 w 6098876"/>
              <a:gd name="connsiteY13" fmla="*/ 957532 h 1719533"/>
              <a:gd name="connsiteX14" fmla="*/ 6003985 w 6098876"/>
              <a:gd name="connsiteY14" fmla="*/ 888521 h 1719533"/>
              <a:gd name="connsiteX15" fmla="*/ 6047117 w 6098876"/>
              <a:gd name="connsiteY15" fmla="*/ 543464 h 1719533"/>
              <a:gd name="connsiteX16" fmla="*/ 6098876 w 6098876"/>
              <a:gd name="connsiteY16" fmla="*/ 0 h 171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8876" h="1719533">
                <a:moveTo>
                  <a:pt x="0" y="1397479"/>
                </a:moveTo>
                <a:cubicBezTo>
                  <a:pt x="470858" y="1495245"/>
                  <a:pt x="941717" y="1593011"/>
                  <a:pt x="1242204" y="1639019"/>
                </a:cubicBezTo>
                <a:cubicBezTo>
                  <a:pt x="1542691" y="1685027"/>
                  <a:pt x="1666336" y="1719533"/>
                  <a:pt x="1802921" y="1673525"/>
                </a:cubicBezTo>
                <a:cubicBezTo>
                  <a:pt x="1939506" y="1627518"/>
                  <a:pt x="1951008" y="1531189"/>
                  <a:pt x="2061714" y="1362974"/>
                </a:cubicBezTo>
                <a:cubicBezTo>
                  <a:pt x="2172420" y="1194759"/>
                  <a:pt x="2370827" y="816634"/>
                  <a:pt x="2467155" y="664234"/>
                </a:cubicBezTo>
                <a:cubicBezTo>
                  <a:pt x="2563483" y="511834"/>
                  <a:pt x="2560608" y="488831"/>
                  <a:pt x="2639683" y="448574"/>
                </a:cubicBezTo>
                <a:cubicBezTo>
                  <a:pt x="2718758" y="408317"/>
                  <a:pt x="2941608" y="422694"/>
                  <a:pt x="2941608" y="422694"/>
                </a:cubicBezTo>
                <a:lnTo>
                  <a:pt x="3985404" y="379562"/>
                </a:lnTo>
                <a:lnTo>
                  <a:pt x="4485736" y="353683"/>
                </a:lnTo>
                <a:cubicBezTo>
                  <a:pt x="4606506" y="347932"/>
                  <a:pt x="4633823" y="334993"/>
                  <a:pt x="4710023" y="345057"/>
                </a:cubicBezTo>
                <a:cubicBezTo>
                  <a:pt x="4786223" y="355121"/>
                  <a:pt x="4829355" y="359434"/>
                  <a:pt x="4942936" y="414068"/>
                </a:cubicBezTo>
                <a:cubicBezTo>
                  <a:pt x="5056517" y="468702"/>
                  <a:pt x="5391510" y="672861"/>
                  <a:pt x="5391510" y="672861"/>
                </a:cubicBezTo>
                <a:lnTo>
                  <a:pt x="5633049" y="810883"/>
                </a:lnTo>
                <a:cubicBezTo>
                  <a:pt x="5715000" y="858328"/>
                  <a:pt x="5821392" y="944592"/>
                  <a:pt x="5883215" y="957532"/>
                </a:cubicBezTo>
                <a:cubicBezTo>
                  <a:pt x="5945038" y="970472"/>
                  <a:pt x="5976668" y="957532"/>
                  <a:pt x="6003985" y="888521"/>
                </a:cubicBezTo>
                <a:cubicBezTo>
                  <a:pt x="6031302" y="819510"/>
                  <a:pt x="6031302" y="691551"/>
                  <a:pt x="6047117" y="543464"/>
                </a:cubicBezTo>
                <a:cubicBezTo>
                  <a:pt x="6062932" y="395377"/>
                  <a:pt x="6080904" y="197688"/>
                  <a:pt x="6098876" y="0"/>
                </a:cubicBezTo>
              </a:path>
            </a:pathLst>
          </a:custGeom>
          <a:ln w="31750">
            <a:solidFill>
              <a:srgbClr val="00B050"/>
            </a:solidFill>
            <a:prstDash val="sys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5" name="Straight Connector 314"/>
          <p:cNvCxnSpPr/>
          <p:nvPr/>
        </p:nvCxnSpPr>
        <p:spPr>
          <a:xfrm rot="10800000">
            <a:off x="1143000" y="5524800"/>
            <a:ext cx="795068" cy="11652"/>
          </a:xfrm>
          <a:prstGeom prst="line">
            <a:avLst/>
          </a:prstGeom>
          <a:ln w="19050">
            <a:solidFill>
              <a:schemeClr val="bg1">
                <a:lumMod val="50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743200" y="4005263"/>
            <a:ext cx="762000" cy="461665"/>
          </a:xfrm>
          <a:prstGeom prst="rect">
            <a:avLst/>
          </a:prstGeom>
          <a:noFill/>
        </p:spPr>
        <p:txBody>
          <a:bodyPr wrap="square" rtlCol="0">
            <a:spAutoFit/>
          </a:bodyPr>
          <a:lstStyle/>
          <a:p>
            <a:r>
              <a:rPr lang="en-US" sz="2400" b="1" dirty="0" smtClean="0">
                <a:solidFill>
                  <a:srgbClr val="FF0000"/>
                </a:solidFill>
              </a:rPr>
              <a:t>0.25</a:t>
            </a:r>
            <a:endParaRPr lang="en-US" sz="2400" b="1" baseline="-25000" dirty="0">
              <a:solidFill>
                <a:srgbClr val="FF0000"/>
              </a:solidFill>
            </a:endParaRPr>
          </a:p>
        </p:txBody>
      </p:sp>
      <p:sp>
        <p:nvSpPr>
          <p:cNvPr id="106" name="TextBox 105"/>
          <p:cNvSpPr txBox="1"/>
          <p:nvPr/>
        </p:nvSpPr>
        <p:spPr>
          <a:xfrm>
            <a:off x="3733800" y="4691063"/>
            <a:ext cx="914400" cy="461665"/>
          </a:xfrm>
          <a:prstGeom prst="rect">
            <a:avLst/>
          </a:prstGeom>
          <a:noFill/>
        </p:spPr>
        <p:txBody>
          <a:bodyPr wrap="square" rtlCol="0">
            <a:spAutoFit/>
          </a:bodyPr>
          <a:lstStyle/>
          <a:p>
            <a:r>
              <a:rPr lang="en-US" sz="2400" b="1" dirty="0" smtClean="0">
                <a:solidFill>
                  <a:srgbClr val="00B050"/>
                </a:solidFill>
              </a:rPr>
              <a:t>0.25</a:t>
            </a:r>
            <a:endParaRPr lang="en-US" sz="2400" b="1" baseline="-25000" dirty="0">
              <a:solidFill>
                <a:srgbClr val="00B050"/>
              </a:solidFill>
            </a:endParaRPr>
          </a:p>
        </p:txBody>
      </p:sp>
      <p:sp>
        <p:nvSpPr>
          <p:cNvPr id="107" name="TextBox 106"/>
          <p:cNvSpPr txBox="1"/>
          <p:nvPr/>
        </p:nvSpPr>
        <p:spPr>
          <a:xfrm>
            <a:off x="4648200" y="5448598"/>
            <a:ext cx="762000" cy="461665"/>
          </a:xfrm>
          <a:prstGeom prst="rect">
            <a:avLst/>
          </a:prstGeom>
          <a:noFill/>
        </p:spPr>
        <p:txBody>
          <a:bodyPr wrap="square" rtlCol="0">
            <a:spAutoFit/>
          </a:bodyPr>
          <a:lstStyle/>
          <a:p>
            <a:r>
              <a:rPr lang="en-US" sz="2400" b="1" dirty="0" smtClean="0">
                <a:solidFill>
                  <a:srgbClr val="0070C0"/>
                </a:solidFill>
              </a:rPr>
              <a:t>0.5</a:t>
            </a:r>
            <a:endParaRPr lang="en-US" sz="2400" b="1" baseline="-25000" dirty="0">
              <a:solidFill>
                <a:srgbClr val="0070C0"/>
              </a:solidFill>
            </a:endParaRPr>
          </a:p>
        </p:txBody>
      </p:sp>
      <p:sp>
        <p:nvSpPr>
          <p:cNvPr id="49"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a:pPr>
                <a:defRPr/>
              </a:pPr>
              <a:t>8</a:t>
            </a:fld>
            <a:endParaRPr lang="en-US" altLang="zh-C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Architecture</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cxnSp>
        <p:nvCxnSpPr>
          <p:cNvPr id="276" name="Straight Connector 275"/>
          <p:cNvCxnSpPr/>
          <p:nvPr/>
        </p:nvCxnSpPr>
        <p:spPr>
          <a:xfrm rot="16200000" flipV="1">
            <a:off x="-96437" y="4287443"/>
            <a:ext cx="2478881" cy="1"/>
          </a:xfrm>
          <a:prstGeom prst="line">
            <a:avLst/>
          </a:prstGeom>
          <a:ln w="19050">
            <a:solidFill>
              <a:schemeClr val="bg1">
                <a:lumMod val="50000"/>
              </a:schemeClr>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1981200" y="5376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8153400" y="3471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extBox 278"/>
          <p:cNvSpPr txBox="1"/>
          <p:nvPr/>
        </p:nvSpPr>
        <p:spPr>
          <a:xfrm>
            <a:off x="8305800" y="3243263"/>
            <a:ext cx="304800" cy="523220"/>
          </a:xfrm>
          <a:prstGeom prst="rect">
            <a:avLst/>
          </a:prstGeom>
          <a:noFill/>
        </p:spPr>
        <p:txBody>
          <a:bodyPr wrap="square" rtlCol="0">
            <a:spAutoFit/>
          </a:bodyPr>
          <a:lstStyle/>
          <a:p>
            <a:r>
              <a:rPr lang="en-US" sz="2800" b="1" dirty="0" smtClean="0"/>
              <a:t>t</a:t>
            </a:r>
            <a:endParaRPr lang="en-US" sz="2800" b="1" baseline="-25000" dirty="0"/>
          </a:p>
        </p:txBody>
      </p:sp>
      <p:sp>
        <p:nvSpPr>
          <p:cNvPr id="280" name="TextBox 279"/>
          <p:cNvSpPr txBox="1"/>
          <p:nvPr/>
        </p:nvSpPr>
        <p:spPr>
          <a:xfrm>
            <a:off x="1676400" y="4995863"/>
            <a:ext cx="304800" cy="523220"/>
          </a:xfrm>
          <a:prstGeom prst="rect">
            <a:avLst/>
          </a:prstGeom>
          <a:noFill/>
        </p:spPr>
        <p:txBody>
          <a:bodyPr wrap="square" rtlCol="0">
            <a:spAutoFit/>
          </a:bodyPr>
          <a:lstStyle/>
          <a:p>
            <a:r>
              <a:rPr lang="en-US" sz="2800" b="1" dirty="0" smtClean="0"/>
              <a:t>s</a:t>
            </a:r>
            <a:endParaRPr lang="en-US" sz="2800" b="1" baseline="-25000" dirty="0"/>
          </a:p>
        </p:txBody>
      </p:sp>
      <p:sp>
        <p:nvSpPr>
          <p:cNvPr id="281" name="TextBox 280"/>
          <p:cNvSpPr txBox="1"/>
          <p:nvPr/>
        </p:nvSpPr>
        <p:spPr>
          <a:xfrm>
            <a:off x="6248400" y="5529263"/>
            <a:ext cx="1219200" cy="461665"/>
          </a:xfrm>
          <a:prstGeom prst="rect">
            <a:avLst/>
          </a:prstGeom>
          <a:noFill/>
        </p:spPr>
        <p:txBody>
          <a:bodyPr wrap="square" rtlCol="0">
            <a:spAutoFit/>
          </a:bodyPr>
          <a:lstStyle/>
          <a:p>
            <a:r>
              <a:rPr lang="en-US" sz="2400" dirty="0" smtClean="0"/>
              <a:t>link cut</a:t>
            </a:r>
            <a:endParaRPr lang="en-US" sz="2400" baseline="-25000" dirty="0"/>
          </a:p>
        </p:txBody>
      </p:sp>
      <p:sp>
        <p:nvSpPr>
          <p:cNvPr id="282" name="Oval 281"/>
          <p:cNvSpPr/>
          <p:nvPr/>
        </p:nvSpPr>
        <p:spPr>
          <a:xfrm>
            <a:off x="1752600" y="4157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2057400" y="3167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p:cNvCxnSpPr/>
          <p:nvPr/>
        </p:nvCxnSpPr>
        <p:spPr>
          <a:xfrm rot="16200000" flipV="1">
            <a:off x="1327753" y="4732035"/>
            <a:ext cx="1223814" cy="2274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3352800" y="3776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7467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8001000" y="4614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562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3962400" y="5757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53000" y="40052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p:cNvCxnSpPr/>
          <p:nvPr/>
        </p:nvCxnSpPr>
        <p:spPr>
          <a:xfrm rot="5400000" flipH="1" flipV="1">
            <a:off x="1476557" y="3582569"/>
            <a:ext cx="1000665" cy="301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0800000" flipV="1">
            <a:off x="1825927" y="3845673"/>
            <a:ext cx="1595884"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0800000">
            <a:off x="2127850" y="3224573"/>
            <a:ext cx="1311217" cy="629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a:off x="3430438" y="3854301"/>
            <a:ext cx="1603074" cy="234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a:off x="5662865" y="6134852"/>
            <a:ext cx="1876924" cy="12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a:off x="2057401" y="5453064"/>
            <a:ext cx="1976886" cy="385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5400000">
            <a:off x="3667665" y="4453841"/>
            <a:ext cx="1725284" cy="992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a:off x="4042914" y="5847003"/>
            <a:ext cx="1595887" cy="275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0800000">
            <a:off x="6794741" y="4000950"/>
            <a:ext cx="1274441" cy="678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V="1">
            <a:off x="6777487" y="3548063"/>
            <a:ext cx="1457864" cy="470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5400000" flipH="1" flipV="1">
            <a:off x="7569981" y="4034321"/>
            <a:ext cx="1155942" cy="157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0800000" flipV="1">
            <a:off x="5029201" y="4000950"/>
            <a:ext cx="1748286" cy="8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7076574" y="5142245"/>
            <a:ext cx="1455822" cy="529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10800000" flipV="1">
            <a:off x="5638804" y="5303538"/>
            <a:ext cx="1000660" cy="835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6705600" y="3929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6553200" y="52244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p:cNvCxnSpPr/>
          <p:nvPr/>
        </p:nvCxnSpPr>
        <p:spPr>
          <a:xfrm rot="5400000">
            <a:off x="6070121" y="4578922"/>
            <a:ext cx="1285340" cy="12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p:cNvSpPr txBox="1"/>
          <p:nvPr/>
        </p:nvSpPr>
        <p:spPr>
          <a:xfrm>
            <a:off x="457200" y="2193758"/>
            <a:ext cx="2438400" cy="854242"/>
          </a:xfrm>
          <a:prstGeom prst="rect">
            <a:avLst/>
          </a:prstGeom>
          <a:noFill/>
          <a:ln w="19050">
            <a:solidFill>
              <a:schemeClr val="bg1">
                <a:lumMod val="50000"/>
              </a:schemeClr>
            </a:solidFill>
          </a:ln>
        </p:spPr>
        <p:txBody>
          <a:bodyPr wrap="square" rtlCol="0">
            <a:noAutofit/>
          </a:bodyPr>
          <a:lstStyle/>
          <a:p>
            <a:r>
              <a:rPr lang="en-US" sz="2400" dirty="0" smtClean="0"/>
              <a:t>• fixed paths</a:t>
            </a:r>
          </a:p>
          <a:p>
            <a:r>
              <a:rPr lang="en-US" sz="2400" dirty="0" smtClean="0"/>
              <a:t>• splitting ratios</a:t>
            </a:r>
          </a:p>
          <a:p>
            <a:endParaRPr lang="en-US" sz="2400" baseline="-25000" dirty="0"/>
          </a:p>
        </p:txBody>
      </p:sp>
      <p:sp>
        <p:nvSpPr>
          <p:cNvPr id="310" name="Freeform 309"/>
          <p:cNvSpPr/>
          <p:nvPr/>
        </p:nvSpPr>
        <p:spPr>
          <a:xfrm>
            <a:off x="1958197" y="3707652"/>
            <a:ext cx="6121878" cy="1587260"/>
          </a:xfrm>
          <a:custGeom>
            <a:avLst/>
            <a:gdLst>
              <a:gd name="connsiteX0" fmla="*/ 178278 w 6121878"/>
              <a:gd name="connsiteY0" fmla="*/ 1587260 h 1587260"/>
              <a:gd name="connsiteX1" fmla="*/ 14377 w 6121878"/>
              <a:gd name="connsiteY1" fmla="*/ 750498 h 1587260"/>
              <a:gd name="connsiteX2" fmla="*/ 264543 w 6121878"/>
              <a:gd name="connsiteY2" fmla="*/ 543464 h 1587260"/>
              <a:gd name="connsiteX3" fmla="*/ 1213448 w 6121878"/>
              <a:gd name="connsiteY3" fmla="*/ 310551 h 1587260"/>
              <a:gd name="connsiteX4" fmla="*/ 1877682 w 6121878"/>
              <a:gd name="connsiteY4" fmla="*/ 319177 h 1587260"/>
              <a:gd name="connsiteX5" fmla="*/ 2999116 w 6121878"/>
              <a:gd name="connsiteY5" fmla="*/ 491705 h 1587260"/>
              <a:gd name="connsiteX6" fmla="*/ 4344837 w 6121878"/>
              <a:gd name="connsiteY6" fmla="*/ 431320 h 1587260"/>
              <a:gd name="connsiteX7" fmla="*/ 5034950 w 6121878"/>
              <a:gd name="connsiteY7" fmla="*/ 362309 h 1587260"/>
              <a:gd name="connsiteX8" fmla="*/ 6121878 w 6121878"/>
              <a:gd name="connsiteY8" fmla="*/ 0 h 158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1878" h="1587260">
                <a:moveTo>
                  <a:pt x="178278" y="1587260"/>
                </a:moveTo>
                <a:cubicBezTo>
                  <a:pt x="89139" y="1255862"/>
                  <a:pt x="0" y="924464"/>
                  <a:pt x="14377" y="750498"/>
                </a:cubicBezTo>
                <a:cubicBezTo>
                  <a:pt x="28755" y="576532"/>
                  <a:pt x="64698" y="616789"/>
                  <a:pt x="264543" y="543464"/>
                </a:cubicBezTo>
                <a:cubicBezTo>
                  <a:pt x="464388" y="470140"/>
                  <a:pt x="944592" y="347932"/>
                  <a:pt x="1213448" y="310551"/>
                </a:cubicBezTo>
                <a:cubicBezTo>
                  <a:pt x="1482304" y="273170"/>
                  <a:pt x="1580071" y="288985"/>
                  <a:pt x="1877682" y="319177"/>
                </a:cubicBezTo>
                <a:cubicBezTo>
                  <a:pt x="2175293" y="349369"/>
                  <a:pt x="2587924" y="473015"/>
                  <a:pt x="2999116" y="491705"/>
                </a:cubicBezTo>
                <a:lnTo>
                  <a:pt x="4344837" y="431320"/>
                </a:lnTo>
                <a:cubicBezTo>
                  <a:pt x="4684143" y="409754"/>
                  <a:pt x="4738776" y="434196"/>
                  <a:pt x="5034950" y="362309"/>
                </a:cubicBezTo>
                <a:cubicBezTo>
                  <a:pt x="5331124" y="290422"/>
                  <a:pt x="5726501" y="145211"/>
                  <a:pt x="6121878" y="0"/>
                </a:cubicBezTo>
              </a:path>
            </a:pathLst>
          </a:custGeom>
          <a:ln w="31750">
            <a:solidFill>
              <a:srgbClr val="FF0000"/>
            </a:solidFill>
            <a:prstDash val="dash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Freeform 310"/>
          <p:cNvSpPr/>
          <p:nvPr/>
        </p:nvSpPr>
        <p:spPr>
          <a:xfrm>
            <a:off x="2170981" y="3793916"/>
            <a:ext cx="5934974" cy="2239992"/>
          </a:xfrm>
          <a:custGeom>
            <a:avLst/>
            <a:gdLst>
              <a:gd name="connsiteX0" fmla="*/ 0 w 5934974"/>
              <a:gd name="connsiteY0" fmla="*/ 1552755 h 2239992"/>
              <a:gd name="connsiteX1" fmla="*/ 1708030 w 5934974"/>
              <a:gd name="connsiteY1" fmla="*/ 1897811 h 2239992"/>
              <a:gd name="connsiteX2" fmla="*/ 3252159 w 5934974"/>
              <a:gd name="connsiteY2" fmla="*/ 2182483 h 2239992"/>
              <a:gd name="connsiteX3" fmla="*/ 4226944 w 5934974"/>
              <a:gd name="connsiteY3" fmla="*/ 2234241 h 2239992"/>
              <a:gd name="connsiteX4" fmla="*/ 4968815 w 5934974"/>
              <a:gd name="connsiteY4" fmla="*/ 2216989 h 2239992"/>
              <a:gd name="connsiteX5" fmla="*/ 5296619 w 5934974"/>
              <a:gd name="connsiteY5" fmla="*/ 2130724 h 2239992"/>
              <a:gd name="connsiteX6" fmla="*/ 5512279 w 5934974"/>
              <a:gd name="connsiteY6" fmla="*/ 1656272 h 2239992"/>
              <a:gd name="connsiteX7" fmla="*/ 5805577 w 5934974"/>
              <a:gd name="connsiteY7" fmla="*/ 828136 h 2239992"/>
              <a:gd name="connsiteX8" fmla="*/ 5934974 w 5934974"/>
              <a:gd name="connsiteY8" fmla="*/ 0 h 22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4974" h="2239992">
                <a:moveTo>
                  <a:pt x="0" y="1552755"/>
                </a:moveTo>
                <a:lnTo>
                  <a:pt x="1708030" y="1897811"/>
                </a:lnTo>
                <a:cubicBezTo>
                  <a:pt x="2250056" y="2002766"/>
                  <a:pt x="2832340" y="2126411"/>
                  <a:pt x="3252159" y="2182483"/>
                </a:cubicBezTo>
                <a:cubicBezTo>
                  <a:pt x="3671978" y="2238555"/>
                  <a:pt x="3940835" y="2228490"/>
                  <a:pt x="4226944" y="2234241"/>
                </a:cubicBezTo>
                <a:cubicBezTo>
                  <a:pt x="4513053" y="2239992"/>
                  <a:pt x="4790536" y="2234242"/>
                  <a:pt x="4968815" y="2216989"/>
                </a:cubicBezTo>
                <a:cubicBezTo>
                  <a:pt x="5147094" y="2199736"/>
                  <a:pt x="5206042" y="2224177"/>
                  <a:pt x="5296619" y="2130724"/>
                </a:cubicBezTo>
                <a:cubicBezTo>
                  <a:pt x="5387196" y="2037271"/>
                  <a:pt x="5427453" y="1873370"/>
                  <a:pt x="5512279" y="1656272"/>
                </a:cubicBezTo>
                <a:cubicBezTo>
                  <a:pt x="5597105" y="1439174"/>
                  <a:pt x="5735128" y="1104181"/>
                  <a:pt x="5805577" y="828136"/>
                </a:cubicBezTo>
                <a:cubicBezTo>
                  <a:pt x="5876026" y="552091"/>
                  <a:pt x="5905500" y="276045"/>
                  <a:pt x="5934974" y="0"/>
                </a:cubicBezTo>
              </a:path>
            </a:pathLst>
          </a:custGeom>
          <a:ln w="31750">
            <a:solidFill>
              <a:srgbClr val="0070C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12" name="Picture 86" descr="C:\Users\Martin\AppData\Local\Microsoft\Windows\Temporary Internet Files\Content.IE5\166OP8ZE\MCj04325370000[1].png"/>
          <p:cNvPicPr>
            <a:picLocks noChangeAspect="1" noChangeArrowheads="1"/>
          </p:cNvPicPr>
          <p:nvPr/>
        </p:nvPicPr>
        <p:blipFill>
          <a:blip r:embed="rId3" cstate="print"/>
          <a:srcRect/>
          <a:stretch>
            <a:fillRect/>
          </a:stretch>
        </p:blipFill>
        <p:spPr bwMode="auto">
          <a:xfrm>
            <a:off x="6553200" y="5910263"/>
            <a:ext cx="457200" cy="457200"/>
          </a:xfrm>
          <a:prstGeom prst="rect">
            <a:avLst/>
          </a:prstGeom>
          <a:noFill/>
        </p:spPr>
      </p:pic>
      <p:sp>
        <p:nvSpPr>
          <p:cNvPr id="313" name="Freeform 312"/>
          <p:cNvSpPr/>
          <p:nvPr/>
        </p:nvSpPr>
        <p:spPr>
          <a:xfrm>
            <a:off x="2196860" y="3862927"/>
            <a:ext cx="6098876" cy="1719533"/>
          </a:xfrm>
          <a:custGeom>
            <a:avLst/>
            <a:gdLst>
              <a:gd name="connsiteX0" fmla="*/ 0 w 6098876"/>
              <a:gd name="connsiteY0" fmla="*/ 1397479 h 1719533"/>
              <a:gd name="connsiteX1" fmla="*/ 1242204 w 6098876"/>
              <a:gd name="connsiteY1" fmla="*/ 1639019 h 1719533"/>
              <a:gd name="connsiteX2" fmla="*/ 1802921 w 6098876"/>
              <a:gd name="connsiteY2" fmla="*/ 1673525 h 1719533"/>
              <a:gd name="connsiteX3" fmla="*/ 2061714 w 6098876"/>
              <a:gd name="connsiteY3" fmla="*/ 1362974 h 1719533"/>
              <a:gd name="connsiteX4" fmla="*/ 2467155 w 6098876"/>
              <a:gd name="connsiteY4" fmla="*/ 664234 h 1719533"/>
              <a:gd name="connsiteX5" fmla="*/ 2639683 w 6098876"/>
              <a:gd name="connsiteY5" fmla="*/ 448574 h 1719533"/>
              <a:gd name="connsiteX6" fmla="*/ 2941608 w 6098876"/>
              <a:gd name="connsiteY6" fmla="*/ 422694 h 1719533"/>
              <a:gd name="connsiteX7" fmla="*/ 3985404 w 6098876"/>
              <a:gd name="connsiteY7" fmla="*/ 379562 h 1719533"/>
              <a:gd name="connsiteX8" fmla="*/ 4485736 w 6098876"/>
              <a:gd name="connsiteY8" fmla="*/ 353683 h 1719533"/>
              <a:gd name="connsiteX9" fmla="*/ 4710023 w 6098876"/>
              <a:gd name="connsiteY9" fmla="*/ 345057 h 1719533"/>
              <a:gd name="connsiteX10" fmla="*/ 4942936 w 6098876"/>
              <a:gd name="connsiteY10" fmla="*/ 414068 h 1719533"/>
              <a:gd name="connsiteX11" fmla="*/ 5391510 w 6098876"/>
              <a:gd name="connsiteY11" fmla="*/ 672861 h 1719533"/>
              <a:gd name="connsiteX12" fmla="*/ 5633049 w 6098876"/>
              <a:gd name="connsiteY12" fmla="*/ 810883 h 1719533"/>
              <a:gd name="connsiteX13" fmla="*/ 5883215 w 6098876"/>
              <a:gd name="connsiteY13" fmla="*/ 957532 h 1719533"/>
              <a:gd name="connsiteX14" fmla="*/ 6003985 w 6098876"/>
              <a:gd name="connsiteY14" fmla="*/ 888521 h 1719533"/>
              <a:gd name="connsiteX15" fmla="*/ 6047117 w 6098876"/>
              <a:gd name="connsiteY15" fmla="*/ 543464 h 1719533"/>
              <a:gd name="connsiteX16" fmla="*/ 6098876 w 6098876"/>
              <a:gd name="connsiteY16" fmla="*/ 0 h 171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8876" h="1719533">
                <a:moveTo>
                  <a:pt x="0" y="1397479"/>
                </a:moveTo>
                <a:cubicBezTo>
                  <a:pt x="470858" y="1495245"/>
                  <a:pt x="941717" y="1593011"/>
                  <a:pt x="1242204" y="1639019"/>
                </a:cubicBezTo>
                <a:cubicBezTo>
                  <a:pt x="1542691" y="1685027"/>
                  <a:pt x="1666336" y="1719533"/>
                  <a:pt x="1802921" y="1673525"/>
                </a:cubicBezTo>
                <a:cubicBezTo>
                  <a:pt x="1939506" y="1627518"/>
                  <a:pt x="1951008" y="1531189"/>
                  <a:pt x="2061714" y="1362974"/>
                </a:cubicBezTo>
                <a:cubicBezTo>
                  <a:pt x="2172420" y="1194759"/>
                  <a:pt x="2370827" y="816634"/>
                  <a:pt x="2467155" y="664234"/>
                </a:cubicBezTo>
                <a:cubicBezTo>
                  <a:pt x="2563483" y="511834"/>
                  <a:pt x="2560608" y="488831"/>
                  <a:pt x="2639683" y="448574"/>
                </a:cubicBezTo>
                <a:cubicBezTo>
                  <a:pt x="2718758" y="408317"/>
                  <a:pt x="2941608" y="422694"/>
                  <a:pt x="2941608" y="422694"/>
                </a:cubicBezTo>
                <a:lnTo>
                  <a:pt x="3985404" y="379562"/>
                </a:lnTo>
                <a:lnTo>
                  <a:pt x="4485736" y="353683"/>
                </a:lnTo>
                <a:cubicBezTo>
                  <a:pt x="4606506" y="347932"/>
                  <a:pt x="4633823" y="334993"/>
                  <a:pt x="4710023" y="345057"/>
                </a:cubicBezTo>
                <a:cubicBezTo>
                  <a:pt x="4786223" y="355121"/>
                  <a:pt x="4829355" y="359434"/>
                  <a:pt x="4942936" y="414068"/>
                </a:cubicBezTo>
                <a:cubicBezTo>
                  <a:pt x="5056517" y="468702"/>
                  <a:pt x="5391510" y="672861"/>
                  <a:pt x="5391510" y="672861"/>
                </a:cubicBezTo>
                <a:lnTo>
                  <a:pt x="5633049" y="810883"/>
                </a:lnTo>
                <a:cubicBezTo>
                  <a:pt x="5715000" y="858328"/>
                  <a:pt x="5821392" y="944592"/>
                  <a:pt x="5883215" y="957532"/>
                </a:cubicBezTo>
                <a:cubicBezTo>
                  <a:pt x="5945038" y="970472"/>
                  <a:pt x="5976668" y="957532"/>
                  <a:pt x="6003985" y="888521"/>
                </a:cubicBezTo>
                <a:cubicBezTo>
                  <a:pt x="6031302" y="819510"/>
                  <a:pt x="6031302" y="691551"/>
                  <a:pt x="6047117" y="543464"/>
                </a:cubicBezTo>
                <a:cubicBezTo>
                  <a:pt x="6062932" y="395377"/>
                  <a:pt x="6080904" y="197688"/>
                  <a:pt x="6098876" y="0"/>
                </a:cubicBezTo>
              </a:path>
            </a:pathLst>
          </a:custGeom>
          <a:ln w="31750">
            <a:solidFill>
              <a:srgbClr val="00B050"/>
            </a:solidFill>
            <a:prstDash val="sys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5" name="Straight Connector 314"/>
          <p:cNvCxnSpPr/>
          <p:nvPr/>
        </p:nvCxnSpPr>
        <p:spPr>
          <a:xfrm rot="10800000">
            <a:off x="1143000" y="5524800"/>
            <a:ext cx="795068" cy="11652"/>
          </a:xfrm>
          <a:prstGeom prst="line">
            <a:avLst/>
          </a:prstGeom>
          <a:ln w="19050">
            <a:solidFill>
              <a:schemeClr val="bg1">
                <a:lumMod val="50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743200" y="4005263"/>
            <a:ext cx="762000" cy="461665"/>
          </a:xfrm>
          <a:prstGeom prst="rect">
            <a:avLst/>
          </a:prstGeom>
          <a:noFill/>
        </p:spPr>
        <p:txBody>
          <a:bodyPr wrap="square" rtlCol="0">
            <a:spAutoFit/>
          </a:bodyPr>
          <a:lstStyle/>
          <a:p>
            <a:r>
              <a:rPr lang="en-US" sz="2400" b="1" dirty="0" smtClean="0">
                <a:solidFill>
                  <a:srgbClr val="FF0000"/>
                </a:solidFill>
              </a:rPr>
              <a:t>0.25</a:t>
            </a:r>
            <a:endParaRPr lang="en-US" sz="2400" b="1" baseline="-25000" dirty="0">
              <a:solidFill>
                <a:srgbClr val="FF0000"/>
              </a:solidFill>
            </a:endParaRPr>
          </a:p>
        </p:txBody>
      </p:sp>
      <p:sp>
        <p:nvSpPr>
          <p:cNvPr id="106" name="TextBox 105"/>
          <p:cNvSpPr txBox="1"/>
          <p:nvPr/>
        </p:nvSpPr>
        <p:spPr>
          <a:xfrm>
            <a:off x="3733800" y="4691063"/>
            <a:ext cx="914400" cy="461665"/>
          </a:xfrm>
          <a:prstGeom prst="rect">
            <a:avLst/>
          </a:prstGeom>
          <a:noFill/>
        </p:spPr>
        <p:txBody>
          <a:bodyPr wrap="square" rtlCol="0">
            <a:spAutoFit/>
          </a:bodyPr>
          <a:lstStyle/>
          <a:p>
            <a:r>
              <a:rPr lang="en-US" sz="2400" b="1" dirty="0" smtClean="0">
                <a:solidFill>
                  <a:srgbClr val="00B050"/>
                </a:solidFill>
              </a:rPr>
              <a:t>0.25</a:t>
            </a:r>
            <a:endParaRPr lang="en-US" sz="2400" b="1" baseline="-25000" dirty="0">
              <a:solidFill>
                <a:srgbClr val="00B050"/>
              </a:solidFill>
            </a:endParaRPr>
          </a:p>
        </p:txBody>
      </p:sp>
      <p:sp>
        <p:nvSpPr>
          <p:cNvPr id="107" name="TextBox 106"/>
          <p:cNvSpPr txBox="1"/>
          <p:nvPr/>
        </p:nvSpPr>
        <p:spPr>
          <a:xfrm>
            <a:off x="4648200" y="5448598"/>
            <a:ext cx="762000" cy="461665"/>
          </a:xfrm>
          <a:prstGeom prst="rect">
            <a:avLst/>
          </a:prstGeom>
          <a:noFill/>
        </p:spPr>
        <p:txBody>
          <a:bodyPr wrap="square" rtlCol="0">
            <a:spAutoFit/>
          </a:bodyPr>
          <a:lstStyle/>
          <a:p>
            <a:r>
              <a:rPr lang="en-US" sz="2400" b="1" dirty="0" smtClean="0">
                <a:solidFill>
                  <a:srgbClr val="0070C0"/>
                </a:solidFill>
              </a:rPr>
              <a:t>0.5</a:t>
            </a:r>
            <a:endParaRPr lang="en-US" sz="2400" b="1" baseline="-25000" dirty="0">
              <a:solidFill>
                <a:srgbClr val="0070C0"/>
              </a:solidFill>
            </a:endParaRPr>
          </a:p>
        </p:txBody>
      </p:sp>
      <p:sp>
        <p:nvSpPr>
          <p:cNvPr id="50" name="TextBox 49"/>
          <p:cNvSpPr txBox="1"/>
          <p:nvPr/>
        </p:nvSpPr>
        <p:spPr>
          <a:xfrm rot="637267">
            <a:off x="3263954" y="6002761"/>
            <a:ext cx="2017480" cy="508884"/>
          </a:xfrm>
          <a:prstGeom prst="rect">
            <a:avLst/>
          </a:prstGeom>
          <a:noFill/>
          <a:ln w="19050">
            <a:solidFill>
              <a:schemeClr val="bg1">
                <a:lumMod val="50000"/>
              </a:schemeClr>
            </a:solidFill>
          </a:ln>
        </p:spPr>
        <p:txBody>
          <a:bodyPr wrap="square" rtlCol="0">
            <a:noAutofit/>
          </a:bodyPr>
          <a:lstStyle/>
          <a:p>
            <a:r>
              <a:rPr lang="en-US" sz="2400" dirty="0" smtClean="0"/>
              <a:t>path probing</a:t>
            </a:r>
          </a:p>
          <a:p>
            <a:endParaRPr lang="en-US" sz="2400" baseline="-25000" dirty="0"/>
          </a:p>
        </p:txBody>
      </p:sp>
      <p:sp>
        <p:nvSpPr>
          <p:cNvPr id="51" name="Freeform 50"/>
          <p:cNvSpPr/>
          <p:nvPr/>
        </p:nvSpPr>
        <p:spPr>
          <a:xfrm>
            <a:off x="2084717" y="5527825"/>
            <a:ext cx="1191883" cy="491975"/>
          </a:xfrm>
          <a:custGeom>
            <a:avLst/>
            <a:gdLst>
              <a:gd name="connsiteX0" fmla="*/ 0 w 1311215"/>
              <a:gd name="connsiteY0" fmla="*/ 0 h 552091"/>
              <a:gd name="connsiteX1" fmla="*/ 224287 w 1311215"/>
              <a:gd name="connsiteY1" fmla="*/ 250166 h 552091"/>
              <a:gd name="connsiteX2" fmla="*/ 1311215 w 1311215"/>
              <a:gd name="connsiteY2" fmla="*/ 552091 h 552091"/>
            </a:gdLst>
            <a:ahLst/>
            <a:cxnLst>
              <a:cxn ang="0">
                <a:pos x="connsiteX0" y="connsiteY0"/>
              </a:cxn>
              <a:cxn ang="0">
                <a:pos x="connsiteX1" y="connsiteY1"/>
              </a:cxn>
              <a:cxn ang="0">
                <a:pos x="connsiteX2" y="connsiteY2"/>
              </a:cxn>
            </a:cxnLst>
            <a:rect l="l" t="t" r="r" b="b"/>
            <a:pathLst>
              <a:path w="1311215" h="552091">
                <a:moveTo>
                  <a:pt x="0" y="0"/>
                </a:moveTo>
                <a:cubicBezTo>
                  <a:pt x="2875" y="79075"/>
                  <a:pt x="5751" y="158151"/>
                  <a:pt x="224287" y="250166"/>
                </a:cubicBezTo>
                <a:cubicBezTo>
                  <a:pt x="442823" y="342181"/>
                  <a:pt x="877019" y="447136"/>
                  <a:pt x="1311215" y="552091"/>
                </a:cubicBezTo>
              </a:path>
            </a:pathLst>
          </a:cu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257799" y="6400799"/>
            <a:ext cx="1433423" cy="88871"/>
          </a:xfrm>
          <a:custGeom>
            <a:avLst/>
            <a:gdLst>
              <a:gd name="connsiteX0" fmla="*/ 0 w 1526876"/>
              <a:gd name="connsiteY0" fmla="*/ 0 h 90578"/>
              <a:gd name="connsiteX1" fmla="*/ 483079 w 1526876"/>
              <a:gd name="connsiteY1" fmla="*/ 77638 h 90578"/>
              <a:gd name="connsiteX2" fmla="*/ 1526876 w 1526876"/>
              <a:gd name="connsiteY2" fmla="*/ 77638 h 90578"/>
            </a:gdLst>
            <a:ahLst/>
            <a:cxnLst>
              <a:cxn ang="0">
                <a:pos x="connsiteX0" y="connsiteY0"/>
              </a:cxn>
              <a:cxn ang="0">
                <a:pos x="connsiteX1" y="connsiteY1"/>
              </a:cxn>
              <a:cxn ang="0">
                <a:pos x="connsiteX2" y="connsiteY2"/>
              </a:cxn>
            </a:cxnLst>
            <a:rect l="l" t="t" r="r" b="b"/>
            <a:pathLst>
              <a:path w="1526876" h="90578">
                <a:moveTo>
                  <a:pt x="0" y="0"/>
                </a:moveTo>
                <a:cubicBezTo>
                  <a:pt x="114300" y="32349"/>
                  <a:pt x="228600" y="64698"/>
                  <a:pt x="483079" y="77638"/>
                </a:cubicBezTo>
                <a:cubicBezTo>
                  <a:pt x="737558" y="90578"/>
                  <a:pt x="1132217" y="84108"/>
                  <a:pt x="1526876" y="77638"/>
                </a:cubicBezTo>
              </a:path>
            </a:pathLst>
          </a:custGeom>
          <a:ln w="31750">
            <a:solidFill>
              <a:schemeClr val="bg1">
                <a:lumMod val="50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a:pPr>
                <a:defRPr/>
              </a:pPr>
              <a:t>9</a:t>
            </a:fld>
            <a:endParaRPr lang="en-US" altLang="zh-C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18033</TotalTime>
  <Words>2159</Words>
  <Application>Microsoft Office PowerPoint</Application>
  <PresentationFormat>On-screen Show (4:3)</PresentationFormat>
  <Paragraphs>446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Profile</vt:lpstr>
      <vt:lpstr>Network Architecture for Joint Failure Recovery and Traffic Engineering</vt:lpstr>
      <vt:lpstr>Failure Recovery and Traffic Engineering in IP Networks</vt:lpstr>
      <vt:lpstr>Challenges of Failure Recovery</vt:lpstr>
      <vt:lpstr>Overview</vt:lpstr>
      <vt:lpstr>Architectural Goals</vt:lpstr>
      <vt:lpstr>The Architecture – Components</vt:lpstr>
      <vt:lpstr>The Architecture</vt:lpstr>
      <vt:lpstr>The Architecture</vt:lpstr>
      <vt:lpstr>The Architecture</vt:lpstr>
      <vt:lpstr>The Architecture</vt:lpstr>
      <vt:lpstr>Overview</vt:lpstr>
      <vt:lpstr>Goal I: Find Paths Resilient to Failures</vt:lpstr>
      <vt:lpstr>Goal II: Minimize Link Loads</vt:lpstr>
      <vt:lpstr>Possible Solutions</vt:lpstr>
      <vt:lpstr>The Idealized Optimal Solution: Finding the Paths</vt:lpstr>
      <vt:lpstr>The Idealized Optimal Solution: Finding the Paths</vt:lpstr>
      <vt:lpstr>1. State-Dependent Splitting:  Per Observable Failure</vt:lpstr>
      <vt:lpstr>1. State-Dependent Splitting:  Per Observable Failure</vt:lpstr>
      <vt:lpstr>2. State-Independent Splitting:  Across All Failure Scenarios</vt:lpstr>
      <vt:lpstr>2. State-Independent Splitting:   Across All Failure Scenarios</vt:lpstr>
      <vt:lpstr>  The Two Solutions</vt:lpstr>
      <vt:lpstr>Overview</vt:lpstr>
      <vt:lpstr>Simulations on a Range of Topologies</vt:lpstr>
      <vt:lpstr>Congestion Cost – Tier-1 IP  Backbone with SRLG Failures</vt:lpstr>
      <vt:lpstr>Congestion Cost – Tier-1 IP  Backbone with SRLG Failures</vt:lpstr>
      <vt:lpstr>Average Traffic Propagation Delay in Tier-1 Backbone</vt:lpstr>
      <vt:lpstr>Number of Paths (Tier-1)</vt:lpstr>
      <vt:lpstr>Traffic is Highly Variable (Tier-1)</vt:lpstr>
      <vt:lpstr>Performance with Static Router Configuration (Tier-1)</vt:lpstr>
      <vt:lpstr>Overview</vt:lpstr>
      <vt:lpstr>Conclusion</vt:lpstr>
      <vt:lpstr>Thank You!</vt:lpstr>
      <vt:lpstr>Size of Routing Tables (Tier-1)</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Martin Suchara</cp:lastModifiedBy>
  <cp:revision>1035</cp:revision>
  <dcterms:created xsi:type="dcterms:W3CDTF">2005-11-03T21:28:14Z</dcterms:created>
  <dcterms:modified xsi:type="dcterms:W3CDTF">2011-09-13T06:43:31Z</dcterms:modified>
</cp:coreProperties>
</file>