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s/comment1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teek Mittal" initials="" lastIdx="19" clrIdx="0"/>
  <p:cmAuthor id="1" name="Henry Birge-Lee" initials="" lastIdx="20" clrIdx="1"/>
  <p:cmAuthor id="2" name="Liang Wang" initials="" lastIdx="2" clrIdx="2"/>
  <p:cmAuthor id="3" name="Jennifer Rexford" initials="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FD5789-0F43-4EEF-8937-D3705E759FCD}">
  <a:tblStyle styleId="{C0FD5789-0F43-4EEF-8937-D3705E759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30T23:38:22.783" idx="2">
    <p:pos x="196" y="774"/>
    <p:text>or maybe say both?</p:text>
  </p:cm>
  <p:cm authorId="1" dt="2019-10-31T02:06:04.011" idx="1">
    <p:pos x="196" y="774"/>
    <p:text>Added reference to both IP prefix ownership and malicious routes.</p:text>
  </p:cm>
  <p:cm authorId="0" dt="2019-11-11T10:47:11.689" idx="1">
    <p:pos x="196" y="774"/>
    <p:text>"claim malicious routes" is very general. How about something more specific like: falsely claim ownership of IP prefixes?</p:text>
  </p:cm>
  <p:cm authorId="2" dt="2019-11-11T10:47:11.689" idx="1">
    <p:pos x="196" y="774"/>
    <p:text>Sounds like someone can legitimately own the *malicious* routes...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4T23:21:33.843" idx="11">
    <p:pos x="6000" y="0"/>
    <p:text>maybe have more descriptive text for this?</p:text>
  </p:cm>
  <p:cm authorId="0" dt="2019-11-06T05:23:22.700" idx="10">
    <p:pos x="6000" y="0"/>
    <p:text>it is not clear what we mean by "target a BGP attack"</p:text>
  </p:cm>
  <p:cm authorId="1" dt="2019-11-06T05:23:22.700" idx="16">
    <p:pos x="6000" y="0"/>
    <p:text>Added additional text and changed slide title.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0-31T17:59:14.013" idx="5">
    <p:pos x="196" y="774"/>
    <p:text>try to avoid multi-line bullets. hard to parse, looks like shouting!)</p:text>
  </p:cm>
  <p:cm authorId="1" dt="2019-10-31T17:59:14.013" idx="17">
    <p:pos x="196" y="774"/>
    <p:text>I shortened the bullet so it only goes to a second line and hopefully is more readable. Should I shrink the font size or move to a sub bullet?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4T23:16:53.659" idx="12">
    <p:pos x="6000" y="0"/>
    <p:text>lets add a column for selective neighbor? which can have NA?</p:text>
  </p:cm>
  <p:cm authorId="0" dt="2019-11-04T23:16:53.659" idx="13">
    <p:pos x="6000" y="0"/>
    <p:text>Can have a curly brace on top of path poisoning and selective neighbor columns that point to a text box saying "Prior works"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4T23:03:01.729" idx="14">
    <p:pos x="6000" y="0"/>
    <p:text>Have the main takeaway from the slide pop up as an animation in a rectangle box etc.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4T23:00:07.508" idx="16">
    <p:pos x="6000" y="0"/>
    <p:text>In any case, the stat about 3.5K ASes should appear at the top or the bottom, and not in between the two main results</p:text>
  </p:cm>
  <p:cm authorId="1" dt="2019-11-06T05:35:22.892" idx="18">
    <p:pos x="6000" y="0"/>
    <p:text>I like the idea of skipping the 24% number. In order to explain this number we have to get into community forwarding which is never directly talked about in the rest of the presentation.</p:text>
  </p:cm>
  <p:cm authorId="0" dt="2019-11-06T05:41:05.011" idx="15">
    <p:pos x="6000" y="0"/>
    <p:text>We havn't really explained (earlier) the difference between community forwarding and without? Two options are: can either skip the 24% number. Or have a visual explaining direct community support attacks + then say 24% and then a visual explaining indirect community support attacks + then say 48%.</p:text>
  </p:cm>
  <p:cm authorId="1" dt="2019-11-06T05:41:05.011" idx="19">
    <p:pos x="6000" y="0"/>
    <p:text>I used some of the extra space on the slide to quickly talk a little about the methodology.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4T22:55:23.355" idx="18">
    <p:pos x="6000" y="0"/>
    <p:text>should we change "stubs" to "stub ASes"</p:text>
  </p:cm>
  <p:cm authorId="0" dt="2019-11-04T22:56:47.181" idx="19">
    <p:pos x="6000" y="0"/>
    <p:text>"Future work"...-&gt; should this be "Our threat model ought to consider an adversary ...."</p:text>
  </p:cm>
  <p:cm authorId="0" dt="2019-11-06T05:44:15.950" idx="17">
    <p:pos x="6000" y="0"/>
    <p:text>Avoid using the phrase "optimal" interception. Maybe just say effective interception</p:text>
  </p:cm>
  <p:cm authorId="1" dt="2019-11-06T05:44:15.950" idx="20">
    <p:pos x="6000" y="0"/>
    <p:text>Changed text accordingly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30T23:38:22.783" idx="4">
    <p:pos x="196" y="774"/>
    <p:text>or maybe say both?</p:text>
  </p:cm>
  <p:cm authorId="1" dt="2019-10-31T02:06:04.011" idx="2">
    <p:pos x="196" y="774"/>
    <p:text>Added reference to both IP prefix ownership and malicious routes.</p:text>
  </p:cm>
  <p:cm authorId="0" dt="2019-11-11T10:47:11.689" idx="3">
    <p:pos x="196" y="774"/>
    <p:text>"claim malicious routes" is very general. How about something more specific like: falsely claim ownership of IP prefixes?</p:text>
  </p:cm>
  <p:cm authorId="2" dt="2019-11-11T10:47:11.689" idx="2">
    <p:pos x="196" y="774"/>
    <p:text>Sounds like someone can legitimately own the *malicious* routes...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1T17:44:28.375" idx="3">
    <p:pos x="1026" y="852"/>
    <p:text>I changed the text to try to imply that these are attack limitations. Removing the second bullet point is defiantly also a consideration as well.</p:text>
  </p:cm>
  <p:cm authorId="3" dt="2019-10-31T17:45:51" idx="1">
    <p:pos x="1026" y="852"/>
    <p:text>could show this differently, with two paths: (i) one from sender to receiver and (ii) one from sender to attacker, where the first one no longer works.</p:text>
  </p:cm>
  <p:cm authorId="1" dt="2019-10-31T17:45:51" idx="4">
    <p:pos x="1026" y="852"/>
    <p:text>Updated diagram to show hijack more clearly as per comment.</p:text>
  </p:cm>
  <p:cm authorId="0" dt="2019-11-06T05:12:34.692" idx="5">
    <p:pos x="6000" y="0"/>
    <p:text>Could we add a prefix range for the victim + the attacker announcing the same range in the picture?</p:text>
  </p:cm>
  <p:cm authorId="1" dt="2019-11-06T05:12:34.692" idx="5">
    <p:pos x="6000" y="0"/>
    <p:text>add text boxes with prefix range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9T03:11:11.976" idx="6">
    <p:pos x="6000" y="0"/>
    <p:text>Consider moving visuals to slide 3 to make more interesting</p:text>
  </p:cm>
  <p:cm authorId="1" dt="2019-10-29T03:11:11.976" idx="7">
    <p:pos x="6000" y="0"/>
    <p:text>Moved top visual to slide 3. Repeated here to further demonstrate direct comparison with interception.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6T05:13:10" idx="6">
    <p:pos x="6000" y="0"/>
    <p:text>The green legend is not being used, maybe omit?</p:text>
  </p:cm>
  <p:cm authorId="1" dt="2019-11-06T05:13:10" idx="8">
    <p:pos x="6000" y="0"/>
    <p:text>Omitted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6T05:13:50.812" idx="7">
    <p:pos x="6000" y="0"/>
    <p:text>Should we omit "5.7 Summary" from the slide as it is not relevant?</p:text>
  </p:cm>
  <p:cm authorId="1" dt="2019-11-06T05:13:50.812" idx="9">
    <p:pos x="6000" y="0"/>
    <p:text>Omitted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9T06:26:57.954" idx="11">
    <p:pos x="6000" y="100"/>
    <p:text>After this slide there needs to be a slide titled "Our Contributions" that clearly outlines what we are doing and how we are doing it.</p:text>
  </p:cm>
  <p:cm authorId="1" dt="2019-10-29T06:26:57.954" idx="12">
    <p:pos x="6000" y="100"/>
    <p:text>Changed to our contributions slide</p:text>
  </p:cm>
  <p:cm authorId="3" dt="2019-10-30T10:51:07.614" idx="2">
    <p:pos x="204" y="725"/>
    <p:text>wording makes it unclear if 48% of ASes can be the *attacker* or could be the *victim*. if attacker, could reword in active voice: "enable 48% of ASes to launch..."</p:text>
  </p:cm>
  <p:cm authorId="0" dt="2019-11-06T05:15:26.689" idx="8">
    <p:pos x="6000" y="0"/>
    <p:text>In your speech or in the slide you can make it clearer that the 48% number reflects current support for BGP communities + what the trend is?</p:text>
  </p:cm>
  <p:cm authorId="1" dt="2019-11-06T05:15:26.689" idx="10">
    <p:pos x="6000" y="0"/>
    <p:text>I will mention that community support is generally increasing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0-31T17:56:00.755" idx="3">
    <p:pos x="196" y="774"/>
    <p:text>could split into sub-bullets to make long bullets easier to skim/parse.</p:text>
  </p:cm>
  <p:cm authorId="1" dt="2019-10-31T17:56:00.755" idx="14">
    <p:pos x="196" y="774"/>
    <p:text>Split up</p:text>
  </p:cm>
  <p:cm authorId="0" dt="2019-11-06T05:16:45.945" idx="9">
    <p:pos x="6000" y="0"/>
    <p:text>The slide title could be more descriptive. e.g., SICO Attacks: Exploiting BGP Communities</p:text>
  </p:cm>
  <p:cm authorId="1" dt="2019-11-06T05:16:45.945" idx="13">
    <p:pos x="6000" y="0"/>
    <p:text>Changed title.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10-31T17:56:00.755" idx="4">
    <p:pos x="196" y="774"/>
    <p:text>could split into sub-bullets to make long bullets easier to skim/parse.</p:text>
  </p:cm>
  <p:cm authorId="1" dt="2019-10-31T17:56:00.755" idx="15">
    <p:pos x="196" y="774"/>
    <p:text>Split up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description about how communities work and let adversaries launch interception attacks.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fa6fd80e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fa6fd80e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f684f13fd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f684f13fd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f9635aee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f9635aee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f9635aee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f9635aee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f9635aee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f9635aee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f9635aee4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6f9635aee4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b9faa5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b9faa5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f9635aee4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f9635aee4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f9635aee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f9635aee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6f9635aee4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6f9635aee4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f9be398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f9be398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6f9635aee4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6f9635aee4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40d29643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40d29643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f9635aee4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6f9635aee4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f78a754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f78a754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6f78a754a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6f78a754a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6fa6fd80e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6fa6fd80e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6f684f13fd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6f684f13fd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6f9635aee4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6f9635aee4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f684f13fd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f684f13fd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f684f13fd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f684f13fd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fb9faa54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fb9faa54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6f684f13fd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6f684f13fd_0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6f684f13fd_0_1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6f684f13fd_0_1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6f684f13fd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6f684f13fd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6fa6fd80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6fa6fd80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f9635aee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f9635aee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6f9635aee4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6f9635aee4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6f9635aee4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6f9635aee4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73f534e0a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73f534e0a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6f684f13fd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6f684f13fd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6f684f13fd_0_1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6f684f13fd_0_1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f684f13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f684f13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6f684f13fd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6f684f13fd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6f684f13fd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6f684f13fd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f684f13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f684f13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f684f13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f684f13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f684f13f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f684f13fd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f9be398e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f9be398e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684f13f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f684f13fd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48% reflects current support for communities and in general community support is increasing.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rank.caid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rank.caid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0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SICO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000000"/>
                </a:solidFill>
              </a:rPr>
              <a:t>S</a:t>
            </a:r>
            <a:r>
              <a:rPr lang="en" sz="3200">
                <a:solidFill>
                  <a:srgbClr val="000000"/>
                </a:solidFill>
              </a:rPr>
              <a:t>urgical </a:t>
            </a:r>
            <a:r>
              <a:rPr lang="en" sz="3700" b="1">
                <a:solidFill>
                  <a:srgbClr val="000000"/>
                </a:solidFill>
              </a:rPr>
              <a:t>I</a:t>
            </a:r>
            <a:r>
              <a:rPr lang="en" sz="3200">
                <a:solidFill>
                  <a:srgbClr val="000000"/>
                </a:solidFill>
              </a:rPr>
              <a:t>nterception Attacks by Manipulating BGP </a:t>
            </a:r>
            <a:r>
              <a:rPr lang="en" sz="3700" b="1">
                <a:solidFill>
                  <a:srgbClr val="000000"/>
                </a:solidFill>
              </a:rPr>
              <a:t>Co</a:t>
            </a:r>
            <a:r>
              <a:rPr lang="en" sz="3200">
                <a:solidFill>
                  <a:srgbClr val="000000"/>
                </a:solidFill>
              </a:rPr>
              <a:t>mmunities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15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Henry Birge-Lee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00" y="4117638"/>
            <a:ext cx="25050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53450" y="36267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Liang Wang, Jennifer Rexford, Prateek Mittal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How communities enable interception</a:t>
            </a:r>
            <a:endParaRPr sz="3000">
              <a:solidFill>
                <a:schemeClr val="accen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Real-world evaluation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Targeted SICO attacks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Simulation-based evaluation</a:t>
            </a:r>
            <a:endParaRPr sz="3000">
              <a:solidFill>
                <a:schemeClr val="dk1"/>
              </a:solidFill>
            </a:endParaRPr>
          </a:p>
        </p:txBody>
      </p:sp>
      <p:cxnSp>
        <p:nvCxnSpPr>
          <p:cNvPr id="189" name="Google Shape;189;p22"/>
          <p:cNvCxnSpPr/>
          <p:nvPr/>
        </p:nvCxnSpPr>
        <p:spPr>
          <a:xfrm>
            <a:off x="7305800" y="1574475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23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3"/>
          <p:cNvCxnSpPr>
            <a:stCxn id="197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8" name="Google Shape;198;p23"/>
          <p:cNvGrpSpPr/>
          <p:nvPr/>
        </p:nvGrpSpPr>
        <p:grpSpPr>
          <a:xfrm>
            <a:off x="4571863" y="2411113"/>
            <a:ext cx="911100" cy="911100"/>
            <a:chOff x="2079700" y="2056338"/>
            <a:chExt cx="911100" cy="911100"/>
          </a:xfrm>
        </p:grpSpPr>
        <p:sp>
          <p:nvSpPr>
            <p:cNvPr id="199" name="Google Shape;199;p23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18881</a:t>
              </a:r>
              <a:endParaRPr sz="1600"/>
            </a:p>
          </p:txBody>
        </p:sp>
      </p:grpSp>
      <p:grpSp>
        <p:nvGrpSpPr>
          <p:cNvPr id="201" name="Google Shape;201;p23"/>
          <p:cNvGrpSpPr/>
          <p:nvPr/>
        </p:nvGrpSpPr>
        <p:grpSpPr>
          <a:xfrm>
            <a:off x="3342300" y="2411113"/>
            <a:ext cx="911100" cy="911100"/>
            <a:chOff x="2079700" y="2056338"/>
            <a:chExt cx="911100" cy="911100"/>
          </a:xfrm>
        </p:grpSpPr>
        <p:sp>
          <p:nvSpPr>
            <p:cNvPr id="202" name="Google Shape;202;p23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 txBox="1"/>
            <p:nvPr/>
          </p:nvSpPr>
          <p:spPr>
            <a:xfrm>
              <a:off x="2210500" y="2187950"/>
              <a:ext cx="649500" cy="408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4230</a:t>
              </a:r>
              <a:endParaRPr sz="1600"/>
            </a:p>
          </p:txBody>
        </p:sp>
      </p:grpSp>
      <p:cxnSp>
        <p:nvCxnSpPr>
          <p:cNvPr id="204" name="Google Shape;204;p23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3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207" name="Google Shape;207;p23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3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9" name="Google Shape;209;p23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210" name="Google Shape;210;p23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212" name="Google Shape;212;p23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213" name="Google Shape;213;p23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cxnSp>
        <p:nvCxnSpPr>
          <p:cNvPr id="215" name="Google Shape;215;p23"/>
          <p:cNvCxnSpPr>
            <a:endCxn id="210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7" name="Google Shape;197;p23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217" name="Google Shape;217;p23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218" name="Google Shape;218;p23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3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221" name="Google Shape;221;p23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3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223" name="Google Shape;223;p23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224" name="Google Shape;224;p23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3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226" name="Google Shape;226;p23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227" name="Google Shape;227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3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229" name="Google Shape;229;p23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230" name="Google Shape;230;p23"/>
          <p:cNvSpPr/>
          <p:nvPr/>
        </p:nvSpPr>
        <p:spPr>
          <a:xfrm>
            <a:off x="2468200" y="3386075"/>
            <a:ext cx="1219500" cy="572700"/>
          </a:xfrm>
          <a:prstGeom prst="wedgeRectCallout">
            <a:avLst>
              <a:gd name="adj1" fmla="val 93286"/>
              <a:gd name="adj2" fmla="val 62013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originate 1.2.3.0/24 </a:t>
            </a:r>
            <a:endParaRPr sz="1800"/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 interception scenario</a:t>
            </a:r>
            <a:endParaRPr sz="3600"/>
          </a:p>
        </p:txBody>
      </p:sp>
      <p:cxnSp>
        <p:nvCxnSpPr>
          <p:cNvPr id="232" name="Google Shape;232;p23"/>
          <p:cNvCxnSpPr/>
          <p:nvPr/>
        </p:nvCxnSpPr>
        <p:spPr>
          <a:xfrm>
            <a:off x="3823100" y="3397625"/>
            <a:ext cx="224100" cy="54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233" name="Google Shape;233;p23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234" name="Google Shape;234;p23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sp>
        <p:nvSpPr>
          <p:cNvPr id="236" name="Google Shape;236;p23"/>
          <p:cNvSpPr txBox="1"/>
          <p:nvPr/>
        </p:nvSpPr>
        <p:spPr>
          <a:xfrm>
            <a:off x="5926400" y="2517025"/>
            <a:ext cx="2839200" cy="14538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No announcement to AS B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Route reserved for traffic forwarding</a:t>
            </a:r>
            <a:endParaRPr sz="2200"/>
          </a:p>
        </p:txBody>
      </p:sp>
      <p:cxnSp>
        <p:nvCxnSpPr>
          <p:cNvPr id="237" name="Google Shape;237;p23"/>
          <p:cNvCxnSpPr/>
          <p:nvPr/>
        </p:nvCxnSpPr>
        <p:spPr>
          <a:xfrm>
            <a:off x="4974475" y="3561825"/>
            <a:ext cx="881400" cy="966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24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3" name="Google Shape;243;p24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244" name="Google Shape;244;p24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grpSp>
        <p:nvGrpSpPr>
          <p:cNvPr id="246" name="Google Shape;246;p24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247" name="Google Shape;247;p24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cxnSp>
        <p:nvCxnSpPr>
          <p:cNvPr id="249" name="Google Shape;249;p24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24"/>
          <p:cNvCxnSpPr>
            <a:stCxn id="251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2" name="Google Shape;252;p24"/>
          <p:cNvGrpSpPr/>
          <p:nvPr/>
        </p:nvGrpSpPr>
        <p:grpSpPr>
          <a:xfrm>
            <a:off x="4571863" y="2411113"/>
            <a:ext cx="911100" cy="911100"/>
            <a:chOff x="2079700" y="2056338"/>
            <a:chExt cx="911100" cy="911100"/>
          </a:xfrm>
        </p:grpSpPr>
        <p:sp>
          <p:nvSpPr>
            <p:cNvPr id="253" name="Google Shape;253;p24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18881</a:t>
              </a:r>
              <a:endParaRPr sz="1600"/>
            </a:p>
          </p:txBody>
        </p:sp>
      </p:grpSp>
      <p:cxnSp>
        <p:nvCxnSpPr>
          <p:cNvPr id="255" name="Google Shape;255;p24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4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258" name="Google Shape;258;p24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9" name="Google Shape;259;p24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260" name="Google Shape;260;p24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cxnSp>
        <p:nvCxnSpPr>
          <p:cNvPr id="262" name="Google Shape;262;p24"/>
          <p:cNvCxnSpPr>
            <a:endCxn id="260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51" name="Google Shape;251;p24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264" name="Google Shape;264;p24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265" name="Google Shape;265;p24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4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268" name="Google Shape;268;p24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4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270" name="Google Shape;270;p24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271" name="Google Shape;271;p24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24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273" name="Google Shape;273;p24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274" name="Google Shape;274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4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276" name="Google Shape;276;p24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5482975" y="3150875"/>
            <a:ext cx="1419000" cy="875100"/>
          </a:xfrm>
          <a:prstGeom prst="wedgeRectCallout">
            <a:avLst>
              <a:gd name="adj1" fmla="val -65083"/>
              <a:gd name="adj2" fmla="val -37961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Existing route vs AS A’s route?</a:t>
            </a:r>
            <a:endParaRPr sz="1800"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108425" y="1180825"/>
            <a:ext cx="2697948" cy="911088"/>
            <a:chOff x="3108425" y="1180825"/>
            <a:chExt cx="2697948" cy="911088"/>
          </a:xfrm>
        </p:grpSpPr>
        <p:sp>
          <p:nvSpPr>
            <p:cNvPr id="279" name="Google Shape;279;p24"/>
            <p:cNvSpPr/>
            <p:nvPr/>
          </p:nvSpPr>
          <p:spPr>
            <a:xfrm>
              <a:off x="3108425" y="1180825"/>
              <a:ext cx="2697948" cy="911088"/>
            </a:xfrm>
            <a:prstGeom prst="cloud">
              <a:avLst/>
            </a:prstGeom>
            <a:gradFill>
              <a:gsLst>
                <a:gs pos="0">
                  <a:srgbClr val="FFCECE"/>
                </a:gs>
                <a:gs pos="68000">
                  <a:srgbClr val="FFCECE"/>
                </a:gs>
                <a:gs pos="69000">
                  <a:srgbClr val="E1F7D8"/>
                </a:gs>
                <a:gs pos="69000">
                  <a:srgbClr val="E7EFD6"/>
                </a:gs>
                <a:gs pos="70000">
                  <a:srgbClr val="E3F4D7"/>
                </a:gs>
                <a:gs pos="100000">
                  <a:srgbClr val="DFF9D8"/>
                </a:gs>
                <a:gs pos="100000">
                  <a:srgbClr val="737373"/>
                </a:gs>
              </a:gsLst>
              <a:lin ang="0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 txBox="1"/>
            <p:nvPr/>
          </p:nvSpPr>
          <p:spPr>
            <a:xfrm>
              <a:off x="3219000" y="1350025"/>
              <a:ext cx="2374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Rest of Internet</a:t>
              </a:r>
              <a:endParaRPr sz="2400"/>
            </a:p>
          </p:txBody>
        </p:sp>
      </p:grpSp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 interception scenario</a:t>
            </a:r>
            <a:endParaRPr sz="3600"/>
          </a:p>
        </p:txBody>
      </p:sp>
      <p:sp>
        <p:nvSpPr>
          <p:cNvPr id="282" name="Google Shape;282;p24"/>
          <p:cNvSpPr/>
          <p:nvPr/>
        </p:nvSpPr>
        <p:spPr>
          <a:xfrm>
            <a:off x="1236900" y="2717650"/>
            <a:ext cx="1419000" cy="572700"/>
          </a:xfrm>
          <a:prstGeom prst="wedgeRectCallout">
            <a:avLst>
              <a:gd name="adj1" fmla="val 98221"/>
              <a:gd name="adj2" fmla="val 2562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can get to 1.2.3.0/24 </a:t>
            </a:r>
            <a:endParaRPr sz="1800"/>
          </a:p>
        </p:txBody>
      </p:sp>
      <p:cxnSp>
        <p:nvCxnSpPr>
          <p:cNvPr id="283" name="Google Shape;283;p24"/>
          <p:cNvCxnSpPr/>
          <p:nvPr/>
        </p:nvCxnSpPr>
        <p:spPr>
          <a:xfrm>
            <a:off x="3823100" y="3397625"/>
            <a:ext cx="224100" cy="54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4" name="Google Shape;284;p24"/>
          <p:cNvCxnSpPr/>
          <p:nvPr/>
        </p:nvCxnSpPr>
        <p:spPr>
          <a:xfrm rot="10800000">
            <a:off x="4167300" y="2471025"/>
            <a:ext cx="580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5" name="Google Shape;285;p24"/>
          <p:cNvCxnSpPr/>
          <p:nvPr/>
        </p:nvCxnSpPr>
        <p:spPr>
          <a:xfrm>
            <a:off x="3381988" y="2003425"/>
            <a:ext cx="0" cy="53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25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5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2" name="Google Shape;292;p25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293" name="Google Shape;293;p2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295" name="Google Shape;295;p25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296" name="Google Shape;296;p2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 txBox="1"/>
            <p:nvPr/>
          </p:nvSpPr>
          <p:spPr>
            <a:xfrm>
              <a:off x="2196400" y="2297025"/>
              <a:ext cx="6777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cxnSp>
        <p:nvCxnSpPr>
          <p:cNvPr id="298" name="Google Shape;298;p25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25"/>
          <p:cNvCxnSpPr>
            <a:stCxn id="300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1" name="Google Shape;301;p25"/>
          <p:cNvGrpSpPr/>
          <p:nvPr/>
        </p:nvGrpSpPr>
        <p:grpSpPr>
          <a:xfrm>
            <a:off x="3342300" y="2411113"/>
            <a:ext cx="911100" cy="911100"/>
            <a:chOff x="2079700" y="2056338"/>
            <a:chExt cx="911100" cy="911100"/>
          </a:xfrm>
        </p:grpSpPr>
        <p:sp>
          <p:nvSpPr>
            <p:cNvPr id="302" name="Google Shape;302;p2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 txBox="1"/>
            <p:nvPr/>
          </p:nvSpPr>
          <p:spPr>
            <a:xfrm>
              <a:off x="2210500" y="2187950"/>
              <a:ext cx="649500" cy="408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4230</a:t>
              </a:r>
              <a:endParaRPr sz="1600"/>
            </a:p>
          </p:txBody>
        </p:sp>
      </p:grpSp>
      <p:cxnSp>
        <p:nvCxnSpPr>
          <p:cNvPr id="304" name="Google Shape;304;p25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cxnSp>
        <p:nvCxnSpPr>
          <p:cNvPr id="306" name="Google Shape;306;p25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7" name="Google Shape;307;p25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308" name="Google Shape;308;p2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</a:t>
              </a:r>
              <a:endParaRPr sz="1600"/>
            </a:p>
          </p:txBody>
        </p:sp>
      </p:grpSp>
      <p:cxnSp>
        <p:nvCxnSpPr>
          <p:cNvPr id="310" name="Google Shape;310;p25"/>
          <p:cNvCxnSpPr>
            <a:endCxn id="293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00" name="Google Shape;300;p25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gradFill>
            <a:gsLst>
              <a:gs pos="0">
                <a:srgbClr val="FFCECE"/>
              </a:gs>
              <a:gs pos="68000">
                <a:srgbClr val="FFCECE"/>
              </a:gs>
              <a:gs pos="69000">
                <a:srgbClr val="E1F7D8"/>
              </a:gs>
              <a:gs pos="69000">
                <a:srgbClr val="E7EFD6"/>
              </a:gs>
              <a:gs pos="70000">
                <a:srgbClr val="E3F4D7"/>
              </a:gs>
              <a:gs pos="100000">
                <a:srgbClr val="DFF9D8"/>
              </a:gs>
              <a:gs pos="100000">
                <a:srgbClr val="737373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5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312" name="Google Shape;312;p25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313" name="Google Shape;313;p25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316" name="Google Shape;316;p25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5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318" name="Google Shape;318;p25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319" name="Google Shape;319;p25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5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321" name="Google Shape;321;p25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322" name="Google Shape;322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5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324" name="Google Shape;324;p25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325" name="Google Shape;325;p25"/>
          <p:cNvSpPr/>
          <p:nvPr/>
        </p:nvSpPr>
        <p:spPr>
          <a:xfrm>
            <a:off x="1236900" y="2717650"/>
            <a:ext cx="1419000" cy="572700"/>
          </a:xfrm>
          <a:prstGeom prst="wedgeRectCallout">
            <a:avLst>
              <a:gd name="adj1" fmla="val 98221"/>
              <a:gd name="adj2" fmla="val 2562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can get to 1.2.3.0/24 </a:t>
            </a:r>
            <a:endParaRPr sz="1800"/>
          </a:p>
        </p:txBody>
      </p:sp>
      <p:grpSp>
        <p:nvGrpSpPr>
          <p:cNvPr id="326" name="Google Shape;326;p25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327" name="Google Shape;327;p2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sp>
        <p:nvSpPr>
          <p:cNvPr id="329" name="Google Shape;329;p25"/>
          <p:cNvSpPr/>
          <p:nvPr/>
        </p:nvSpPr>
        <p:spPr>
          <a:xfrm>
            <a:off x="5464675" y="3175475"/>
            <a:ext cx="1985400" cy="875100"/>
          </a:xfrm>
          <a:prstGeom prst="wedgeRectCallout">
            <a:avLst>
              <a:gd name="adj1" fmla="val -58143"/>
              <a:gd name="adj2" fmla="val -41255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 A’s route is better (local pref, length, IGP)</a:t>
            </a:r>
            <a:endParaRPr sz="1800"/>
          </a:p>
        </p:txBody>
      </p:sp>
      <p:sp>
        <p:nvSpPr>
          <p:cNvPr id="330" name="Google Shape;3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 interception scenario</a:t>
            </a:r>
            <a:endParaRPr sz="3600"/>
          </a:p>
        </p:txBody>
      </p:sp>
      <p:cxnSp>
        <p:nvCxnSpPr>
          <p:cNvPr id="331" name="Google Shape;331;p25"/>
          <p:cNvCxnSpPr/>
          <p:nvPr/>
        </p:nvCxnSpPr>
        <p:spPr>
          <a:xfrm>
            <a:off x="3823100" y="3397625"/>
            <a:ext cx="224100" cy="54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32" name="Google Shape;332;p25"/>
          <p:cNvCxnSpPr/>
          <p:nvPr/>
        </p:nvCxnSpPr>
        <p:spPr>
          <a:xfrm rot="10800000">
            <a:off x="4167300" y="2471025"/>
            <a:ext cx="580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33" name="Google Shape;333;p25"/>
          <p:cNvCxnSpPr/>
          <p:nvPr/>
        </p:nvCxnSpPr>
        <p:spPr>
          <a:xfrm>
            <a:off x="3381988" y="2003425"/>
            <a:ext cx="0" cy="53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" name="Google Shape;338;p26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26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0" name="Google Shape;340;p26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341" name="Google Shape;341;p2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2</a:t>
              </a:r>
              <a:endParaRPr sz="1600"/>
            </a:p>
          </p:txBody>
        </p:sp>
      </p:grpSp>
      <p:grpSp>
        <p:nvGrpSpPr>
          <p:cNvPr id="343" name="Google Shape;343;p26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344" name="Google Shape;344;p2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2</a:t>
              </a:r>
              <a:endParaRPr sz="1600"/>
            </a:p>
          </p:txBody>
        </p:sp>
      </p:grpSp>
      <p:grpSp>
        <p:nvGrpSpPr>
          <p:cNvPr id="346" name="Google Shape;346;p26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347" name="Google Shape;347;p2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</a:t>
              </a:r>
              <a:endParaRPr sz="1600"/>
            </a:p>
          </p:txBody>
        </p:sp>
      </p:grpSp>
      <p:grpSp>
        <p:nvGrpSpPr>
          <p:cNvPr id="349" name="Google Shape;349;p26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350" name="Google Shape;350;p2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 txBox="1"/>
            <p:nvPr/>
          </p:nvSpPr>
          <p:spPr>
            <a:xfrm>
              <a:off x="2196400" y="2297025"/>
              <a:ext cx="6777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352" name="Google Shape;352;p26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353" name="Google Shape;353;p2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</a:t>
              </a:r>
              <a:endParaRPr sz="1600"/>
            </a:p>
          </p:txBody>
        </p:sp>
      </p:grpSp>
      <p:grpSp>
        <p:nvGrpSpPr>
          <p:cNvPr id="355" name="Google Shape;355;p26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356" name="Google Shape;356;p2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sp>
        <p:nvSpPr>
          <p:cNvPr id="358" name="Google Shape;358;p26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6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cxnSp>
        <p:nvCxnSpPr>
          <p:cNvPr id="360" name="Google Shape;360;p26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26"/>
          <p:cNvCxnSpPr>
            <a:stCxn id="362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26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failed interception scenario</a:t>
            </a:r>
            <a:endParaRPr sz="3600"/>
          </a:p>
        </p:txBody>
      </p:sp>
      <p:sp>
        <p:nvSpPr>
          <p:cNvPr id="365" name="Google Shape;36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366" name="Google Shape;366;p26"/>
          <p:cNvCxnSpPr/>
          <p:nvPr/>
        </p:nvCxnSpPr>
        <p:spPr>
          <a:xfrm>
            <a:off x="4013800" y="3252000"/>
            <a:ext cx="270900" cy="801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26"/>
          <p:cNvCxnSpPr>
            <a:endCxn id="350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68" name="Google Shape;368;p26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369" name="Google Shape;369;p26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372" name="Google Shape;372;p26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6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374" name="Google Shape;374;p26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375" name="Google Shape;375;p26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26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377" name="Google Shape;377;p26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378" name="Google Shape;378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26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1.2.3.0/24</a:t>
              </a:r>
              <a:endParaRPr/>
            </a:p>
          </p:txBody>
        </p:sp>
      </p:grpSp>
      <p:grpSp>
        <p:nvGrpSpPr>
          <p:cNvPr id="380" name="Google Shape;380;p26"/>
          <p:cNvGrpSpPr/>
          <p:nvPr/>
        </p:nvGrpSpPr>
        <p:grpSpPr>
          <a:xfrm>
            <a:off x="3108425" y="1180825"/>
            <a:ext cx="2697948" cy="911088"/>
            <a:chOff x="3108425" y="1180825"/>
            <a:chExt cx="2697948" cy="911088"/>
          </a:xfrm>
        </p:grpSpPr>
        <p:sp>
          <p:nvSpPr>
            <p:cNvPr id="362" name="Google Shape;362;p26"/>
            <p:cNvSpPr/>
            <p:nvPr/>
          </p:nvSpPr>
          <p:spPr>
            <a:xfrm>
              <a:off x="3108425" y="1180825"/>
              <a:ext cx="2697948" cy="911088"/>
            </a:xfrm>
            <a:prstGeom prst="cloud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 txBox="1"/>
            <p:nvPr/>
          </p:nvSpPr>
          <p:spPr>
            <a:xfrm>
              <a:off x="3219000" y="1350025"/>
              <a:ext cx="2374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Rest of Internet</a:t>
              </a:r>
              <a:endParaRPr sz="2400"/>
            </a:p>
          </p:txBody>
        </p:sp>
      </p:grpSp>
      <p:sp>
        <p:nvSpPr>
          <p:cNvPr id="382" name="Google Shape;382;p26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383" name="Google Shape;383;p26"/>
          <p:cNvSpPr txBox="1"/>
          <p:nvPr/>
        </p:nvSpPr>
        <p:spPr>
          <a:xfrm>
            <a:off x="162600" y="2591675"/>
            <a:ext cx="2163300" cy="1418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No way of forwarding packets to victim</a:t>
            </a:r>
            <a:endParaRPr sz="2200"/>
          </a:p>
        </p:txBody>
      </p:sp>
      <p:cxnSp>
        <p:nvCxnSpPr>
          <p:cNvPr id="384" name="Google Shape;384;p26"/>
          <p:cNvCxnSpPr>
            <a:stCxn id="356" idx="2"/>
          </p:cNvCxnSpPr>
          <p:nvPr/>
        </p:nvCxnSpPr>
        <p:spPr>
          <a:xfrm flipH="1">
            <a:off x="2339238" y="2868763"/>
            <a:ext cx="1002900" cy="1614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85" name="Google Shape;385;p26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gradFill>
            <a:gsLst>
              <a:gs pos="0">
                <a:srgbClr val="FFCECE"/>
              </a:gs>
              <a:gs pos="68000">
                <a:srgbClr val="FFCECE"/>
              </a:gs>
              <a:gs pos="69000">
                <a:srgbClr val="E1F7D8"/>
              </a:gs>
              <a:gs pos="69000">
                <a:srgbClr val="E7EFD6"/>
              </a:gs>
              <a:gs pos="70000">
                <a:srgbClr val="E3F4D7"/>
              </a:gs>
              <a:gs pos="100000">
                <a:srgbClr val="DFF9D8"/>
              </a:gs>
              <a:gs pos="100000">
                <a:srgbClr val="737373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6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SICO Attacks: Exploiting BGP Communities </a:t>
            </a:r>
            <a:endParaRPr sz="3300"/>
          </a:p>
        </p:txBody>
      </p:sp>
      <p:sp>
        <p:nvSpPr>
          <p:cNvPr id="392" name="Google Shape;392;p2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 communities: 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Tags attached to BGP announcements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Can control announcement propagation (e.g., prevent exporting routes to neighbors)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Support for propagation controlling communities by 21 of top 30 ISPs (as per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as-rank.caida.org</a:t>
            </a:r>
            <a:r>
              <a:rPr lang="en" sz="3000">
                <a:solidFill>
                  <a:srgbClr val="000000"/>
                </a:solidFill>
              </a:rPr>
              <a:t>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93" name="Google Shape;39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 communities: 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Tags attached to BGP announcements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Can control announcement propagation (e.g., prevent exporting routes to neighbors)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Support for propagation controlling communities by 21 of top 30 ISPs (as per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as-rank.caida.org</a:t>
            </a:r>
            <a:r>
              <a:rPr lang="en" sz="3000">
                <a:solidFill>
                  <a:srgbClr val="000000"/>
                </a:solidFill>
              </a:rPr>
              <a:t>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99" name="Google Shape;39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SICO Attacks: Exploiting BGP Communities </a:t>
            </a:r>
            <a:endParaRPr sz="3300"/>
          </a:p>
        </p:txBody>
      </p:sp>
      <p:sp>
        <p:nvSpPr>
          <p:cNvPr id="400" name="Google Shape;40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01" name="Google Shape;401;p28"/>
          <p:cNvSpPr/>
          <p:nvPr/>
        </p:nvSpPr>
        <p:spPr>
          <a:xfrm>
            <a:off x="620550" y="1799850"/>
            <a:ext cx="7902900" cy="1543800"/>
          </a:xfrm>
          <a:prstGeom prst="round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The same communities that allow for benign traffic engineering can be exploited to enable interception! 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6" name="Google Shape;406;p29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29"/>
          <p:cNvCxnSpPr>
            <a:stCxn id="408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9" name="Google Shape;409;p29"/>
          <p:cNvGrpSpPr/>
          <p:nvPr/>
        </p:nvGrpSpPr>
        <p:grpSpPr>
          <a:xfrm>
            <a:off x="4571863" y="2411113"/>
            <a:ext cx="911100" cy="911100"/>
            <a:chOff x="2079700" y="2056338"/>
            <a:chExt cx="911100" cy="911100"/>
          </a:xfrm>
        </p:grpSpPr>
        <p:sp>
          <p:nvSpPr>
            <p:cNvPr id="410" name="Google Shape;410;p29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18881</a:t>
              </a:r>
              <a:endParaRPr sz="1600"/>
            </a:p>
          </p:txBody>
        </p:sp>
      </p:grpSp>
      <p:grpSp>
        <p:nvGrpSpPr>
          <p:cNvPr id="412" name="Google Shape;412;p29"/>
          <p:cNvGrpSpPr/>
          <p:nvPr/>
        </p:nvGrpSpPr>
        <p:grpSpPr>
          <a:xfrm>
            <a:off x="3342300" y="2411113"/>
            <a:ext cx="911100" cy="911100"/>
            <a:chOff x="2079700" y="2056338"/>
            <a:chExt cx="911100" cy="911100"/>
          </a:xfrm>
        </p:grpSpPr>
        <p:sp>
          <p:nvSpPr>
            <p:cNvPr id="413" name="Google Shape;413;p29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 txBox="1"/>
            <p:nvPr/>
          </p:nvSpPr>
          <p:spPr>
            <a:xfrm>
              <a:off x="2210500" y="2187950"/>
              <a:ext cx="649500" cy="408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4230</a:t>
              </a:r>
              <a:endParaRPr sz="1600"/>
            </a:p>
          </p:txBody>
        </p:sp>
      </p:grpSp>
      <p:cxnSp>
        <p:nvCxnSpPr>
          <p:cNvPr id="415" name="Google Shape;415;p29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29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cxnSp>
        <p:nvCxnSpPr>
          <p:cNvPr id="418" name="Google Shape;418;p29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29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0" name="Google Shape;420;p29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421" name="Google Shape;421;p29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423" name="Google Shape;423;p29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424" name="Google Shape;424;p29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cxnSp>
        <p:nvCxnSpPr>
          <p:cNvPr id="426" name="Google Shape;426;p29"/>
          <p:cNvCxnSpPr>
            <a:endCxn id="421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08" name="Google Shape;408;p29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9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428" name="Google Shape;428;p29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429" name="Google Shape;429;p29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9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29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432" name="Google Shape;432;p29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29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434" name="Google Shape;434;p29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435" name="Google Shape;435;p29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9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437" name="Google Shape;437;p29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438" name="Google Shape;43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29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440" name="Google Shape;440;p29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441" name="Google Shape;441;p29"/>
          <p:cNvSpPr txBox="1">
            <a:spLocks noGrp="1"/>
          </p:cNvSpPr>
          <p:nvPr>
            <p:ph type="title"/>
          </p:nvPr>
        </p:nvSpPr>
        <p:spPr>
          <a:xfrm>
            <a:off x="94650" y="431725"/>
            <a:ext cx="895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SICO Example</a:t>
            </a:r>
            <a:endParaRPr sz="3600"/>
          </a:p>
        </p:txBody>
      </p:sp>
      <p:cxnSp>
        <p:nvCxnSpPr>
          <p:cNvPr id="442" name="Google Shape;442;p29"/>
          <p:cNvCxnSpPr/>
          <p:nvPr/>
        </p:nvCxnSpPr>
        <p:spPr>
          <a:xfrm>
            <a:off x="3823100" y="3397625"/>
            <a:ext cx="224100" cy="54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443" name="Google Shape;443;p29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444" name="Google Shape;444;p29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sp>
        <p:nvSpPr>
          <p:cNvPr id="446" name="Google Shape;446;p29"/>
          <p:cNvSpPr/>
          <p:nvPr/>
        </p:nvSpPr>
        <p:spPr>
          <a:xfrm>
            <a:off x="431325" y="2903725"/>
            <a:ext cx="3030600" cy="911100"/>
          </a:xfrm>
          <a:prstGeom prst="wedgeRectCallout">
            <a:avLst>
              <a:gd name="adj1" fmla="val 74788"/>
              <a:gd name="adj2" fmla="val 86618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originate 1.2.3.0/24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Communities: AS A should not export update to AS B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30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452" name="Google Shape;452;p30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grpSp>
        <p:nvGrpSpPr>
          <p:cNvPr id="454" name="Google Shape;454;p30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455" name="Google Shape;455;p30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cxnSp>
        <p:nvCxnSpPr>
          <p:cNvPr id="457" name="Google Shape;457;p30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8" name="Google Shape;458;p30"/>
          <p:cNvCxnSpPr>
            <a:stCxn id="459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0" name="Google Shape;460;p30"/>
          <p:cNvGrpSpPr/>
          <p:nvPr/>
        </p:nvGrpSpPr>
        <p:grpSpPr>
          <a:xfrm>
            <a:off x="4571863" y="2411113"/>
            <a:ext cx="911100" cy="911100"/>
            <a:chOff x="2079700" y="2056338"/>
            <a:chExt cx="911100" cy="911100"/>
          </a:xfrm>
        </p:grpSpPr>
        <p:sp>
          <p:nvSpPr>
            <p:cNvPr id="461" name="Google Shape;461;p30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18881</a:t>
              </a:r>
              <a:endParaRPr sz="1600"/>
            </a:p>
          </p:txBody>
        </p:sp>
      </p:grpSp>
      <p:cxnSp>
        <p:nvCxnSpPr>
          <p:cNvPr id="463" name="Google Shape;463;p30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30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5" name="Google Shape;46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cxnSp>
        <p:nvCxnSpPr>
          <p:cNvPr id="466" name="Google Shape;466;p30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30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8" name="Google Shape;468;p30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469" name="Google Shape;469;p30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cxnSp>
        <p:nvCxnSpPr>
          <p:cNvPr id="471" name="Google Shape;471;p30"/>
          <p:cNvCxnSpPr>
            <a:endCxn id="469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59" name="Google Shape;459;p30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0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473" name="Google Shape;473;p30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474" name="Google Shape;474;p30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0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0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477" name="Google Shape;477;p30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0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479" name="Google Shape;479;p30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480" name="Google Shape;480;p30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30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482" name="Google Shape;482;p30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483" name="Google Shape;483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p30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485" name="Google Shape;485;p30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486" name="Google Shape;486;p30"/>
          <p:cNvSpPr txBox="1">
            <a:spLocks noGrp="1"/>
          </p:cNvSpPr>
          <p:nvPr>
            <p:ph type="title"/>
          </p:nvPr>
        </p:nvSpPr>
        <p:spPr>
          <a:xfrm>
            <a:off x="94650" y="431725"/>
            <a:ext cx="895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SICO Example</a:t>
            </a:r>
            <a:endParaRPr sz="3600"/>
          </a:p>
        </p:txBody>
      </p:sp>
      <p:sp>
        <p:nvSpPr>
          <p:cNvPr id="487" name="Google Shape;487;p30"/>
          <p:cNvSpPr/>
          <p:nvPr/>
        </p:nvSpPr>
        <p:spPr>
          <a:xfrm>
            <a:off x="4066950" y="3214225"/>
            <a:ext cx="970200" cy="409800"/>
          </a:xfrm>
          <a:prstGeom prst="wedgeRectCallout">
            <a:avLst>
              <a:gd name="adj1" fmla="val -34217"/>
              <a:gd name="adj2" fmla="val -87018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nothing</a:t>
            </a:r>
            <a:endParaRPr sz="1800"/>
          </a:p>
        </p:txBody>
      </p:sp>
      <p:sp>
        <p:nvSpPr>
          <p:cNvPr id="488" name="Google Shape;488;p30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gradFill>
            <a:gsLst>
              <a:gs pos="0">
                <a:srgbClr val="FFCECE"/>
              </a:gs>
              <a:gs pos="68000">
                <a:srgbClr val="FFCECE"/>
              </a:gs>
              <a:gs pos="69000">
                <a:srgbClr val="E1F7D8"/>
              </a:gs>
              <a:gs pos="69000">
                <a:srgbClr val="E7EFD6"/>
              </a:gs>
              <a:gs pos="70000">
                <a:srgbClr val="E3F4D7"/>
              </a:gs>
              <a:gs pos="100000">
                <a:srgbClr val="DFF9D8"/>
              </a:gs>
              <a:gs pos="100000">
                <a:srgbClr val="737373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0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490" name="Google Shape;490;p30"/>
          <p:cNvSpPr/>
          <p:nvPr/>
        </p:nvSpPr>
        <p:spPr>
          <a:xfrm>
            <a:off x="1800300" y="2003425"/>
            <a:ext cx="1418700" cy="572700"/>
          </a:xfrm>
          <a:prstGeom prst="wedgeRectCallout">
            <a:avLst>
              <a:gd name="adj1" fmla="val 58245"/>
              <a:gd name="adj2" fmla="val 96809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can get to 1.2.3.0/24</a:t>
            </a:r>
            <a:endParaRPr sz="1800"/>
          </a:p>
        </p:txBody>
      </p:sp>
      <p:cxnSp>
        <p:nvCxnSpPr>
          <p:cNvPr id="491" name="Google Shape;491;p30"/>
          <p:cNvCxnSpPr/>
          <p:nvPr/>
        </p:nvCxnSpPr>
        <p:spPr>
          <a:xfrm>
            <a:off x="3823100" y="3397625"/>
            <a:ext cx="224100" cy="54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92" name="Google Shape;492;p30"/>
          <p:cNvCxnSpPr/>
          <p:nvPr/>
        </p:nvCxnSpPr>
        <p:spPr>
          <a:xfrm>
            <a:off x="3381988" y="2003425"/>
            <a:ext cx="0" cy="53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7" name="Google Shape;497;p31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31"/>
          <p:cNvCxnSpPr>
            <a:stCxn id="499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0" name="Google Shape;500;p31"/>
          <p:cNvGrpSpPr/>
          <p:nvPr/>
        </p:nvGrpSpPr>
        <p:grpSpPr>
          <a:xfrm>
            <a:off x="4571863" y="2411113"/>
            <a:ext cx="911100" cy="911100"/>
            <a:chOff x="2079700" y="2056338"/>
            <a:chExt cx="911100" cy="911100"/>
          </a:xfrm>
        </p:grpSpPr>
        <p:sp>
          <p:nvSpPr>
            <p:cNvPr id="501" name="Google Shape;501;p31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18881</a:t>
              </a:r>
              <a:endParaRPr sz="1600"/>
            </a:p>
          </p:txBody>
        </p:sp>
      </p:grpSp>
      <p:grpSp>
        <p:nvGrpSpPr>
          <p:cNvPr id="503" name="Google Shape;503;p31"/>
          <p:cNvGrpSpPr/>
          <p:nvPr/>
        </p:nvGrpSpPr>
        <p:grpSpPr>
          <a:xfrm>
            <a:off x="3342300" y="2411113"/>
            <a:ext cx="911100" cy="911100"/>
            <a:chOff x="2079700" y="2056338"/>
            <a:chExt cx="911100" cy="911100"/>
          </a:xfrm>
        </p:grpSpPr>
        <p:sp>
          <p:nvSpPr>
            <p:cNvPr id="504" name="Google Shape;504;p31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 txBox="1"/>
            <p:nvPr/>
          </p:nvSpPr>
          <p:spPr>
            <a:xfrm>
              <a:off x="2210500" y="2187950"/>
              <a:ext cx="649500" cy="408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4230</a:t>
              </a:r>
              <a:endParaRPr sz="1600"/>
            </a:p>
          </p:txBody>
        </p:sp>
      </p:grpSp>
      <p:cxnSp>
        <p:nvCxnSpPr>
          <p:cNvPr id="506" name="Google Shape;506;p31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31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509" name="Google Shape;509;p31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31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1" name="Google Shape;511;p31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512" name="Google Shape;512;p31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514" name="Google Shape;514;p31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515" name="Google Shape;515;p31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</a:t>
              </a:r>
              <a:endParaRPr sz="1600"/>
            </a:p>
          </p:txBody>
        </p:sp>
      </p:grpSp>
      <p:cxnSp>
        <p:nvCxnSpPr>
          <p:cNvPr id="517" name="Google Shape;517;p31"/>
          <p:cNvCxnSpPr>
            <a:endCxn id="512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99" name="Google Shape;499;p31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1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519" name="Google Shape;519;p31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520" name="Google Shape;520;p31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1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31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523" name="Google Shape;523;p31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31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525" name="Google Shape;525;p31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526" name="Google Shape;526;p31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31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528" name="Google Shape;528;p31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529" name="Google Shape;529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31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531" name="Google Shape;531;p31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94650" y="431725"/>
            <a:ext cx="895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SICO Example</a:t>
            </a:r>
            <a:endParaRPr sz="3600"/>
          </a:p>
        </p:txBody>
      </p:sp>
      <p:grpSp>
        <p:nvGrpSpPr>
          <p:cNvPr id="533" name="Google Shape;533;p31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534" name="Google Shape;534;p31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sp>
        <p:nvSpPr>
          <p:cNvPr id="536" name="Google Shape;536;p31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gradFill>
            <a:gsLst>
              <a:gs pos="0">
                <a:srgbClr val="FFCECE"/>
              </a:gs>
              <a:gs pos="68000">
                <a:srgbClr val="FFCECE"/>
              </a:gs>
              <a:gs pos="69000">
                <a:srgbClr val="E1F7D8"/>
              </a:gs>
              <a:gs pos="69000">
                <a:srgbClr val="E7EFD6"/>
              </a:gs>
              <a:gs pos="70000">
                <a:srgbClr val="E3F4D7"/>
              </a:gs>
              <a:gs pos="100000">
                <a:srgbClr val="DFF9D8"/>
              </a:gs>
              <a:gs pos="100000">
                <a:srgbClr val="737373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1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538" name="Google Shape;538;p31"/>
          <p:cNvSpPr txBox="1"/>
          <p:nvPr/>
        </p:nvSpPr>
        <p:spPr>
          <a:xfrm>
            <a:off x="6605325" y="2858050"/>
            <a:ext cx="2163300" cy="875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Valid route to victim</a:t>
            </a:r>
            <a:endParaRPr sz="2200"/>
          </a:p>
        </p:txBody>
      </p:sp>
      <p:cxnSp>
        <p:nvCxnSpPr>
          <p:cNvPr id="539" name="Google Shape;539;p31"/>
          <p:cNvCxnSpPr>
            <a:endCxn id="538" idx="1"/>
          </p:cNvCxnSpPr>
          <p:nvPr/>
        </p:nvCxnSpPr>
        <p:spPr>
          <a:xfrm>
            <a:off x="5482725" y="2857900"/>
            <a:ext cx="1122600" cy="437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40" name="Google Shape;540;p31"/>
          <p:cNvSpPr txBox="1"/>
          <p:nvPr/>
        </p:nvSpPr>
        <p:spPr>
          <a:xfrm>
            <a:off x="448550" y="2574175"/>
            <a:ext cx="2302500" cy="1838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Communities leave AS-path unaffected allowing for maximum effect</a:t>
            </a:r>
            <a:endParaRPr sz="2200"/>
          </a:p>
        </p:txBody>
      </p:sp>
      <p:cxnSp>
        <p:nvCxnSpPr>
          <p:cNvPr id="541" name="Google Shape;541;p31"/>
          <p:cNvCxnSpPr/>
          <p:nvPr/>
        </p:nvCxnSpPr>
        <p:spPr>
          <a:xfrm flipH="1">
            <a:off x="2711300" y="1887275"/>
            <a:ext cx="571500" cy="700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BGP is vulnerable to hijacks</a:t>
            </a:r>
            <a:endParaRPr sz="3600"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BGP: Routing protocol used between autonomous systems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No inherent authentication method 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Networks can falsely claim ownership of IP prefixes and announce malicious routes (i.e., a BGP hijack)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2"/>
          <p:cNvSpPr txBox="1">
            <a:spLocks noGrp="1"/>
          </p:cNvSpPr>
          <p:nvPr>
            <p:ph type="title"/>
          </p:nvPr>
        </p:nvSpPr>
        <p:spPr>
          <a:xfrm>
            <a:off x="311700" y="230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Targeting a BGP attack to specific IPs </a:t>
            </a:r>
            <a:endParaRPr sz="3200"/>
          </a:p>
        </p:txBody>
      </p:sp>
      <p:sp>
        <p:nvSpPr>
          <p:cNvPr id="547" name="Google Shape;54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48" name="Google Shape;548;p32"/>
          <p:cNvSpPr txBox="1"/>
          <p:nvPr/>
        </p:nvSpPr>
        <p:spPr>
          <a:xfrm>
            <a:off x="683175" y="1251450"/>
            <a:ext cx="17859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Untargeted interception attack:</a:t>
            </a:r>
            <a:endParaRPr sz="2400"/>
          </a:p>
        </p:txBody>
      </p:sp>
      <p:sp>
        <p:nvSpPr>
          <p:cNvPr id="549" name="Google Shape;549;p32"/>
          <p:cNvSpPr/>
          <p:nvPr/>
        </p:nvSpPr>
        <p:spPr>
          <a:xfrm>
            <a:off x="2623975" y="867761"/>
            <a:ext cx="5273208" cy="1780812"/>
          </a:xfrm>
          <a:prstGeom prst="cloud">
            <a:avLst/>
          </a:prstGeom>
          <a:gradFill>
            <a:gsLst>
              <a:gs pos="0">
                <a:srgbClr val="FFCECE"/>
              </a:gs>
              <a:gs pos="68000">
                <a:srgbClr val="FFCECE"/>
              </a:gs>
              <a:gs pos="69000">
                <a:srgbClr val="E1F7D8"/>
              </a:gs>
              <a:gs pos="69000">
                <a:srgbClr val="E7EFD6"/>
              </a:gs>
              <a:gs pos="70000">
                <a:srgbClr val="E3F4D7"/>
              </a:gs>
              <a:gs pos="100000">
                <a:srgbClr val="DFF9D8"/>
              </a:gs>
              <a:gs pos="100000">
                <a:srgbClr val="737373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0" name="Google Shape;55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1788" y="1027212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138" y="1665312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5650" y="867775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675" y="1027212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200" y="1849237"/>
            <a:ext cx="664000" cy="7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2"/>
          <p:cNvSpPr txBox="1"/>
          <p:nvPr/>
        </p:nvSpPr>
        <p:spPr>
          <a:xfrm>
            <a:off x="2121975" y="2521950"/>
            <a:ext cx="6277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Many irrelevant source addresses affected</a:t>
            </a:r>
            <a:endParaRPr sz="2400"/>
          </a:p>
        </p:txBody>
      </p:sp>
      <p:sp>
        <p:nvSpPr>
          <p:cNvPr id="556" name="Google Shape;556;p32"/>
          <p:cNvSpPr txBox="1"/>
          <p:nvPr/>
        </p:nvSpPr>
        <p:spPr>
          <a:xfrm>
            <a:off x="753625" y="3161825"/>
            <a:ext cx="17859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Targeted interception attack:</a:t>
            </a:r>
            <a:endParaRPr sz="2400"/>
          </a:p>
        </p:txBody>
      </p:sp>
      <p:sp>
        <p:nvSpPr>
          <p:cNvPr id="557" name="Google Shape;557;p32"/>
          <p:cNvSpPr/>
          <p:nvPr/>
        </p:nvSpPr>
        <p:spPr>
          <a:xfrm>
            <a:off x="2694425" y="3002374"/>
            <a:ext cx="5273208" cy="1780812"/>
          </a:xfrm>
          <a:prstGeom prst="cloud">
            <a:avLst/>
          </a:prstGeom>
          <a:gradFill>
            <a:gsLst>
              <a:gs pos="0">
                <a:srgbClr val="FFCECE"/>
              </a:gs>
              <a:gs pos="19000">
                <a:srgbClr val="FFCECE"/>
              </a:gs>
              <a:gs pos="25000">
                <a:srgbClr val="E1F7D8"/>
              </a:gs>
              <a:gs pos="100000">
                <a:srgbClr val="DFF9D8"/>
              </a:gs>
              <a:gs pos="100000">
                <a:srgbClr val="737373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8" name="Google Shape;5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2238" y="3161825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88" y="3799925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6100" y="3002387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2125" y="3161825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5650" y="3983850"/>
            <a:ext cx="6640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825" y="3681700"/>
            <a:ext cx="664000" cy="7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2"/>
          <p:cNvSpPr txBox="1"/>
          <p:nvPr/>
        </p:nvSpPr>
        <p:spPr>
          <a:xfrm>
            <a:off x="2424925" y="4623725"/>
            <a:ext cx="58122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Only relevant sources affected</a:t>
            </a:r>
            <a:endParaRPr sz="2400"/>
          </a:p>
        </p:txBody>
      </p:sp>
      <p:pic>
        <p:nvPicPr>
          <p:cNvPr id="565" name="Google Shape;5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4375" y="1547087"/>
            <a:ext cx="664000" cy="7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Why target a BGP attack to specific sources? </a:t>
            </a:r>
            <a:endParaRPr sz="3200"/>
          </a:p>
        </p:txBody>
      </p:sp>
      <p:sp>
        <p:nvSpPr>
          <p:cNvPr id="571" name="Google Shape;571;p33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709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 b="1">
                <a:solidFill>
                  <a:schemeClr val="accent1"/>
                </a:solidFill>
              </a:rPr>
              <a:t>Cheaper:</a:t>
            </a:r>
            <a:r>
              <a:rPr lang="en" sz="3000">
                <a:solidFill>
                  <a:schemeClr val="dk1"/>
                </a:solidFill>
              </a:rPr>
              <a:t> affecting fewer source addresses reduces traffic volume and cost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b="1">
                <a:solidFill>
                  <a:schemeClr val="accent1"/>
                </a:solidFill>
              </a:rPr>
              <a:t>Stealthier:</a:t>
            </a:r>
            <a:r>
              <a:rPr lang="en" sz="3000">
                <a:solidFill>
                  <a:srgbClr val="000000"/>
                </a:solidFill>
              </a:rPr>
              <a:t> unaffected sources cannot detect attack via effect on throughput or latency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b="1">
                <a:solidFill>
                  <a:schemeClr val="accent1"/>
                </a:solidFill>
              </a:rPr>
              <a:t>Greater</a:t>
            </a:r>
            <a:r>
              <a:rPr lang="en" sz="3000">
                <a:solidFill>
                  <a:schemeClr val="dk1"/>
                </a:solidFill>
              </a:rPr>
              <a:t> </a:t>
            </a:r>
            <a:r>
              <a:rPr lang="en" sz="3000" b="1">
                <a:solidFill>
                  <a:schemeClr val="accent1"/>
                </a:solidFill>
              </a:rPr>
              <a:t>viability:</a:t>
            </a:r>
            <a:r>
              <a:rPr lang="en" sz="3000">
                <a:solidFill>
                  <a:schemeClr val="dk1"/>
                </a:solidFill>
              </a:rPr>
              <a:t> viable against high-volume prefixes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572" name="Google Shape;57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4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709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 b="1">
                <a:solidFill>
                  <a:schemeClr val="accent1"/>
                </a:solidFill>
              </a:rPr>
              <a:t>Cheaper:</a:t>
            </a:r>
            <a:r>
              <a:rPr lang="en" sz="3000">
                <a:solidFill>
                  <a:schemeClr val="dk1"/>
                </a:solidFill>
              </a:rPr>
              <a:t> affecting fewer source addresses reduces traffic volume and cost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b="1">
                <a:solidFill>
                  <a:schemeClr val="accent1"/>
                </a:solidFill>
              </a:rPr>
              <a:t>Stealthier:</a:t>
            </a:r>
            <a:r>
              <a:rPr lang="en" sz="3000">
                <a:solidFill>
                  <a:srgbClr val="000000"/>
                </a:solidFill>
              </a:rPr>
              <a:t> unaffected sources cannot detect attack via effect on throughput or latency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b="1">
                <a:solidFill>
                  <a:schemeClr val="accent1"/>
                </a:solidFill>
              </a:rPr>
              <a:t>Greater</a:t>
            </a:r>
            <a:r>
              <a:rPr lang="en" sz="3000">
                <a:solidFill>
                  <a:schemeClr val="dk1"/>
                </a:solidFill>
              </a:rPr>
              <a:t> </a:t>
            </a:r>
            <a:r>
              <a:rPr lang="en" sz="3000" b="1">
                <a:solidFill>
                  <a:schemeClr val="accent1"/>
                </a:solidFill>
              </a:rPr>
              <a:t>viability:</a:t>
            </a:r>
            <a:r>
              <a:rPr lang="en" sz="3000">
                <a:solidFill>
                  <a:schemeClr val="dk1"/>
                </a:solidFill>
              </a:rPr>
              <a:t> viable against high-volume prefixes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Why target a BGP attack to specific sources? </a:t>
            </a:r>
            <a:endParaRPr sz="3200"/>
          </a:p>
        </p:txBody>
      </p:sp>
      <p:sp>
        <p:nvSpPr>
          <p:cNvPr id="579" name="Google Shape;57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580" name="Google Shape;5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573" y="445016"/>
            <a:ext cx="6442849" cy="393265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4"/>
          <p:cNvSpPr txBox="1"/>
          <p:nvPr/>
        </p:nvSpPr>
        <p:spPr>
          <a:xfrm>
            <a:off x="6339675" y="2933025"/>
            <a:ext cx="2591400" cy="1847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 interception is just a DOS if adversary can’t handle traffic volume</a:t>
            </a:r>
            <a:endParaRPr sz="2200"/>
          </a:p>
        </p:txBody>
      </p:sp>
      <p:cxnSp>
        <p:nvCxnSpPr>
          <p:cNvPr id="582" name="Google Shape;582;p34"/>
          <p:cNvCxnSpPr>
            <a:endCxn id="581" idx="1"/>
          </p:cNvCxnSpPr>
          <p:nvPr/>
        </p:nvCxnSpPr>
        <p:spPr>
          <a:xfrm>
            <a:off x="5067075" y="3012825"/>
            <a:ext cx="1272600" cy="8439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7" name="Google Shape;587;p35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8" name="Google Shape;588;p35"/>
          <p:cNvCxnSpPr>
            <a:stCxn id="589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0" name="Google Shape;590;p35"/>
          <p:cNvGrpSpPr/>
          <p:nvPr/>
        </p:nvGrpSpPr>
        <p:grpSpPr>
          <a:xfrm>
            <a:off x="4571863" y="2411113"/>
            <a:ext cx="911100" cy="911100"/>
            <a:chOff x="2079700" y="2056338"/>
            <a:chExt cx="911100" cy="911100"/>
          </a:xfrm>
        </p:grpSpPr>
        <p:sp>
          <p:nvSpPr>
            <p:cNvPr id="591" name="Google Shape;591;p3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18881</a:t>
              </a:r>
              <a:endParaRPr sz="1600"/>
            </a:p>
          </p:txBody>
        </p:sp>
      </p:grpSp>
      <p:grpSp>
        <p:nvGrpSpPr>
          <p:cNvPr id="593" name="Google Shape;593;p35"/>
          <p:cNvGrpSpPr/>
          <p:nvPr/>
        </p:nvGrpSpPr>
        <p:grpSpPr>
          <a:xfrm>
            <a:off x="3342300" y="2411113"/>
            <a:ext cx="911100" cy="911100"/>
            <a:chOff x="2079700" y="2056338"/>
            <a:chExt cx="911100" cy="911100"/>
          </a:xfrm>
        </p:grpSpPr>
        <p:sp>
          <p:nvSpPr>
            <p:cNvPr id="594" name="Google Shape;594;p3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 txBox="1"/>
            <p:nvPr/>
          </p:nvSpPr>
          <p:spPr>
            <a:xfrm>
              <a:off x="2210500" y="2187950"/>
              <a:ext cx="649500" cy="408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4230</a:t>
              </a:r>
              <a:endParaRPr sz="1600"/>
            </a:p>
          </p:txBody>
        </p:sp>
      </p:grpSp>
      <p:cxnSp>
        <p:nvCxnSpPr>
          <p:cNvPr id="596" name="Google Shape;596;p35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35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cxnSp>
        <p:nvCxnSpPr>
          <p:cNvPr id="599" name="Google Shape;599;p35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35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1" name="Google Shape;601;p35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602" name="Google Shape;602;p3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604" name="Google Shape;604;p35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605" name="Google Shape;605;p3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cxnSp>
        <p:nvCxnSpPr>
          <p:cNvPr id="607" name="Google Shape;607;p35"/>
          <p:cNvCxnSpPr>
            <a:endCxn id="602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89" name="Google Shape;589;p35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5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609" name="Google Shape;609;p35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610" name="Google Shape;610;p35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5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35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613" name="Google Shape;613;p35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p35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615" name="Google Shape;615;p35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616" name="Google Shape;616;p35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35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618" name="Google Shape;618;p35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619" name="Google Shape;619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35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621" name="Google Shape;621;p35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622" name="Google Shape;622;p35"/>
          <p:cNvSpPr txBox="1">
            <a:spLocks noGrp="1"/>
          </p:cNvSpPr>
          <p:nvPr>
            <p:ph type="title"/>
          </p:nvPr>
        </p:nvSpPr>
        <p:spPr>
          <a:xfrm>
            <a:off x="94650" y="431725"/>
            <a:ext cx="895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Targeted SICO Example</a:t>
            </a:r>
            <a:endParaRPr sz="3600"/>
          </a:p>
        </p:txBody>
      </p:sp>
      <p:sp>
        <p:nvSpPr>
          <p:cNvPr id="623" name="Google Shape;623;p35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5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cxnSp>
        <p:nvCxnSpPr>
          <p:cNvPr id="625" name="Google Shape;625;p35"/>
          <p:cNvCxnSpPr/>
          <p:nvPr/>
        </p:nvCxnSpPr>
        <p:spPr>
          <a:xfrm>
            <a:off x="3823100" y="3397625"/>
            <a:ext cx="224100" cy="54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626" name="Google Shape;626;p35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627" name="Google Shape;627;p35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sp>
        <p:nvSpPr>
          <p:cNvPr id="629" name="Google Shape;629;p35"/>
          <p:cNvSpPr/>
          <p:nvPr/>
        </p:nvSpPr>
        <p:spPr>
          <a:xfrm>
            <a:off x="412000" y="2689150"/>
            <a:ext cx="3049800" cy="1125600"/>
          </a:xfrm>
          <a:prstGeom prst="wedgeRectCallout">
            <a:avLst>
              <a:gd name="adj1" fmla="val 74788"/>
              <a:gd name="adj2" fmla="val 86618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originate 1.2.3.0/24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Communities: Only announce route along path to target client</a:t>
            </a:r>
            <a:endParaRPr sz="1800"/>
          </a:p>
        </p:txBody>
      </p:sp>
      <p:cxnSp>
        <p:nvCxnSpPr>
          <p:cNvPr id="630" name="Google Shape;630;p35"/>
          <p:cNvCxnSpPr/>
          <p:nvPr/>
        </p:nvCxnSpPr>
        <p:spPr>
          <a:xfrm>
            <a:off x="3381988" y="2003425"/>
            <a:ext cx="0" cy="53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631" name="Google Shape;631;p35"/>
          <p:cNvGrpSpPr/>
          <p:nvPr/>
        </p:nvGrpSpPr>
        <p:grpSpPr>
          <a:xfrm>
            <a:off x="3108425" y="1180825"/>
            <a:ext cx="2697948" cy="911088"/>
            <a:chOff x="3108425" y="1180825"/>
            <a:chExt cx="2697948" cy="911088"/>
          </a:xfrm>
        </p:grpSpPr>
        <p:sp>
          <p:nvSpPr>
            <p:cNvPr id="632" name="Google Shape;632;p35"/>
            <p:cNvSpPr/>
            <p:nvPr/>
          </p:nvSpPr>
          <p:spPr>
            <a:xfrm>
              <a:off x="3108425" y="1180825"/>
              <a:ext cx="2697948" cy="911088"/>
            </a:xfrm>
            <a:prstGeom prst="cloud">
              <a:avLst/>
            </a:prstGeom>
            <a:gradFill>
              <a:gsLst>
                <a:gs pos="0">
                  <a:srgbClr val="FFCECE"/>
                </a:gs>
                <a:gs pos="19000">
                  <a:srgbClr val="FFCECE"/>
                </a:gs>
                <a:gs pos="25000">
                  <a:srgbClr val="E1F7D8"/>
                </a:gs>
                <a:gs pos="100000">
                  <a:srgbClr val="DFF9D8"/>
                </a:gs>
                <a:gs pos="100000">
                  <a:srgbClr val="737373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 txBox="1"/>
            <p:nvPr/>
          </p:nvSpPr>
          <p:spPr>
            <a:xfrm>
              <a:off x="3219000" y="1350025"/>
              <a:ext cx="2374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Rest of Internet</a:t>
              </a:r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6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639" name="Google Shape;639;p3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DFF9D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grpSp>
        <p:nvGrpSpPr>
          <p:cNvPr id="641" name="Google Shape;641;p36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642" name="Google Shape;642;p3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 txBox="1"/>
            <p:nvPr/>
          </p:nvSpPr>
          <p:spPr>
            <a:xfrm>
              <a:off x="2210500" y="2291525"/>
              <a:ext cx="649500" cy="408300"/>
            </a:xfrm>
            <a:prstGeom prst="rect">
              <a:avLst/>
            </a:prstGeom>
            <a:solidFill>
              <a:srgbClr val="FFCEC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cxnSp>
        <p:nvCxnSpPr>
          <p:cNvPr id="644" name="Google Shape;644;p36"/>
          <p:cNvCxnSpPr/>
          <p:nvPr/>
        </p:nvCxnSpPr>
        <p:spPr>
          <a:xfrm>
            <a:off x="1594875" y="1646625"/>
            <a:ext cx="162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36"/>
          <p:cNvCxnSpPr>
            <a:stCxn id="646" idx="0"/>
          </p:cNvCxnSpPr>
          <p:nvPr/>
        </p:nvCxnSpPr>
        <p:spPr>
          <a:xfrm>
            <a:off x="5804125" y="1636369"/>
            <a:ext cx="1519200" cy="2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7" name="Google Shape;647;p36"/>
          <p:cNvGrpSpPr/>
          <p:nvPr/>
        </p:nvGrpSpPr>
        <p:grpSpPr>
          <a:xfrm>
            <a:off x="4571863" y="2411113"/>
            <a:ext cx="911100" cy="911100"/>
            <a:chOff x="2079700" y="2056338"/>
            <a:chExt cx="911100" cy="911100"/>
          </a:xfrm>
        </p:grpSpPr>
        <p:sp>
          <p:nvSpPr>
            <p:cNvPr id="648" name="Google Shape;648;p3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18881</a:t>
              </a:r>
              <a:endParaRPr sz="1600"/>
            </a:p>
          </p:txBody>
        </p:sp>
      </p:grpSp>
      <p:cxnSp>
        <p:nvCxnSpPr>
          <p:cNvPr id="650" name="Google Shape;650;p36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36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2" name="Google Shape;65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cxnSp>
        <p:nvCxnSpPr>
          <p:cNvPr id="653" name="Google Shape;653;p36"/>
          <p:cNvCxnSpPr/>
          <p:nvPr/>
        </p:nvCxnSpPr>
        <p:spPr>
          <a:xfrm>
            <a:off x="4013750" y="3291875"/>
            <a:ext cx="270900" cy="76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36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5" name="Google Shape;655;p36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656" name="Google Shape;656;p36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DFF9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 txBox="1"/>
            <p:nvPr/>
          </p:nvSpPr>
          <p:spPr>
            <a:xfrm>
              <a:off x="2079700" y="229701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cxnSp>
        <p:nvCxnSpPr>
          <p:cNvPr id="658" name="Google Shape;658;p36"/>
          <p:cNvCxnSpPr>
            <a:endCxn id="656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46" name="Google Shape;646;p36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6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660" name="Google Shape;660;p36"/>
          <p:cNvSpPr txBox="1"/>
          <p:nvPr/>
        </p:nvSpPr>
        <p:spPr>
          <a:xfrm>
            <a:off x="13166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sp>
        <p:nvSpPr>
          <p:cNvPr id="661" name="Google Shape;661;p36"/>
          <p:cNvSpPr/>
          <p:nvPr/>
        </p:nvSpPr>
        <p:spPr>
          <a:xfrm>
            <a:off x="311700" y="3970813"/>
            <a:ext cx="911100" cy="911100"/>
          </a:xfrm>
          <a:prstGeom prst="ellipse">
            <a:avLst/>
          </a:prstGeom>
          <a:solidFill>
            <a:srgbClr val="FFCEC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6"/>
          <p:cNvSpPr/>
          <p:nvPr/>
        </p:nvSpPr>
        <p:spPr>
          <a:xfrm>
            <a:off x="6024575" y="3970813"/>
            <a:ext cx="911100" cy="911100"/>
          </a:xfrm>
          <a:prstGeom prst="ellipse">
            <a:avLst/>
          </a:prstGeom>
          <a:solidFill>
            <a:srgbClr val="DFF9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" name="Google Shape;663;p36"/>
          <p:cNvGrpSpPr/>
          <p:nvPr/>
        </p:nvGrpSpPr>
        <p:grpSpPr>
          <a:xfrm>
            <a:off x="674575" y="1180825"/>
            <a:ext cx="1534200" cy="1508313"/>
            <a:chOff x="1099875" y="1071450"/>
            <a:chExt cx="1534200" cy="1508313"/>
          </a:xfrm>
        </p:grpSpPr>
        <p:pic>
          <p:nvPicPr>
            <p:cNvPr id="664" name="Google Shape;664;p36"/>
            <p:cNvPicPr preferRelativeResize="0"/>
            <p:nvPr/>
          </p:nvPicPr>
          <p:blipFill rotWithShape="1">
            <a:blip r:embed="rId3">
              <a:alphaModFix/>
            </a:blip>
            <a:srcRect l="14726" t="4610" b="-4610"/>
            <a:stretch/>
          </p:blipFill>
          <p:spPr>
            <a:xfrm>
              <a:off x="1488113" y="1071450"/>
              <a:ext cx="757724" cy="9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5" name="Google Shape;665;p36"/>
            <p:cNvSpPr txBox="1"/>
            <p:nvPr/>
          </p:nvSpPr>
          <p:spPr>
            <a:xfrm>
              <a:off x="1099875" y="1923663"/>
              <a:ext cx="15342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</p:grpSp>
      <p:grpSp>
        <p:nvGrpSpPr>
          <p:cNvPr id="666" name="Google Shape;666;p36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667" name="Google Shape;667;p36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36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669" name="Google Shape;669;p36"/>
          <p:cNvGrpSpPr/>
          <p:nvPr/>
        </p:nvGrpSpPr>
        <p:grpSpPr>
          <a:xfrm>
            <a:off x="6415200" y="1180837"/>
            <a:ext cx="2417100" cy="1289563"/>
            <a:chOff x="4086500" y="893850"/>
            <a:chExt cx="2417100" cy="1289563"/>
          </a:xfrm>
        </p:grpSpPr>
        <p:pic>
          <p:nvPicPr>
            <p:cNvPr id="670" name="Google Shape;670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36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1.2.3.0/24</a:t>
              </a:r>
              <a:endParaRPr/>
            </a:p>
          </p:txBody>
        </p:sp>
      </p:grpSp>
      <p:sp>
        <p:nvSpPr>
          <p:cNvPr id="672" name="Google Shape;672;p36"/>
          <p:cNvSpPr txBox="1"/>
          <p:nvPr/>
        </p:nvSpPr>
        <p:spPr>
          <a:xfrm>
            <a:off x="7035750" y="3970825"/>
            <a:ext cx="19854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victim</a:t>
            </a:r>
            <a:endParaRPr sz="2400"/>
          </a:p>
        </p:txBody>
      </p:sp>
      <p:sp>
        <p:nvSpPr>
          <p:cNvPr id="673" name="Google Shape;673;p36"/>
          <p:cNvSpPr txBox="1">
            <a:spLocks noGrp="1"/>
          </p:cNvSpPr>
          <p:nvPr>
            <p:ph type="title"/>
          </p:nvPr>
        </p:nvSpPr>
        <p:spPr>
          <a:xfrm>
            <a:off x="94650" y="431725"/>
            <a:ext cx="895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Targeted SICO Example</a:t>
            </a:r>
            <a:endParaRPr sz="3600"/>
          </a:p>
        </p:txBody>
      </p:sp>
      <p:grpSp>
        <p:nvGrpSpPr>
          <p:cNvPr id="674" name="Google Shape;674;p36"/>
          <p:cNvGrpSpPr/>
          <p:nvPr/>
        </p:nvGrpSpPr>
        <p:grpSpPr>
          <a:xfrm>
            <a:off x="3108425" y="1180825"/>
            <a:ext cx="2697948" cy="911088"/>
            <a:chOff x="3108425" y="1180825"/>
            <a:chExt cx="2697948" cy="911088"/>
          </a:xfrm>
        </p:grpSpPr>
        <p:sp>
          <p:nvSpPr>
            <p:cNvPr id="675" name="Google Shape;675;p36"/>
            <p:cNvSpPr/>
            <p:nvPr/>
          </p:nvSpPr>
          <p:spPr>
            <a:xfrm>
              <a:off x="3108425" y="1180825"/>
              <a:ext cx="2697948" cy="911088"/>
            </a:xfrm>
            <a:prstGeom prst="cloud">
              <a:avLst/>
            </a:prstGeom>
            <a:gradFill>
              <a:gsLst>
                <a:gs pos="0">
                  <a:srgbClr val="FFCECE"/>
                </a:gs>
                <a:gs pos="19000">
                  <a:srgbClr val="FFCECE"/>
                </a:gs>
                <a:gs pos="25000">
                  <a:srgbClr val="E1F7D8"/>
                </a:gs>
                <a:gs pos="100000">
                  <a:srgbClr val="DFF9D8"/>
                </a:gs>
                <a:gs pos="100000">
                  <a:srgbClr val="737373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 txBox="1"/>
            <p:nvPr/>
          </p:nvSpPr>
          <p:spPr>
            <a:xfrm>
              <a:off x="3219000" y="1350025"/>
              <a:ext cx="23745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Rest of Internet</a:t>
              </a:r>
              <a:endParaRPr sz="2400"/>
            </a:p>
          </p:txBody>
        </p:sp>
      </p:grpSp>
      <p:sp>
        <p:nvSpPr>
          <p:cNvPr id="677" name="Google Shape;677;p36"/>
          <p:cNvSpPr txBox="1"/>
          <p:nvPr/>
        </p:nvSpPr>
        <p:spPr>
          <a:xfrm>
            <a:off x="448550" y="2574175"/>
            <a:ext cx="2302500" cy="18648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Selective reduction in spread to increase stealth and reduce cost </a:t>
            </a:r>
            <a:endParaRPr sz="2200"/>
          </a:p>
        </p:txBody>
      </p:sp>
      <p:cxnSp>
        <p:nvCxnSpPr>
          <p:cNvPr id="678" name="Google Shape;678;p36"/>
          <p:cNvCxnSpPr/>
          <p:nvPr/>
        </p:nvCxnSpPr>
        <p:spPr>
          <a:xfrm flipH="1">
            <a:off x="2711300" y="1887275"/>
            <a:ext cx="571500" cy="700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79" name="Google Shape;679;p36"/>
          <p:cNvCxnSpPr/>
          <p:nvPr/>
        </p:nvCxnSpPr>
        <p:spPr>
          <a:xfrm>
            <a:off x="3823100" y="3397625"/>
            <a:ext cx="224100" cy="54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80" name="Google Shape;680;p36"/>
          <p:cNvCxnSpPr/>
          <p:nvPr/>
        </p:nvCxnSpPr>
        <p:spPr>
          <a:xfrm>
            <a:off x="3381988" y="2003425"/>
            <a:ext cx="0" cy="53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686" name="Google Shape;686;p3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How communities enable interception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Real-world evaluation</a:t>
            </a:r>
            <a:endParaRPr sz="3000">
              <a:solidFill>
                <a:schemeClr val="accen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Targeted SICO attacks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Simulation-based evaluation</a:t>
            </a:r>
            <a:endParaRPr sz="3000">
              <a:solidFill>
                <a:schemeClr val="dk1"/>
              </a:solidFill>
            </a:endParaRPr>
          </a:p>
        </p:txBody>
      </p:sp>
      <p:cxnSp>
        <p:nvCxnSpPr>
          <p:cNvPr id="687" name="Google Shape;687;p37"/>
          <p:cNvCxnSpPr/>
          <p:nvPr/>
        </p:nvCxnSpPr>
        <p:spPr>
          <a:xfrm>
            <a:off x="4782350" y="2081575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88" name="Google Shape;68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Ethically Launching Attacks </a:t>
            </a:r>
            <a:endParaRPr sz="3600"/>
          </a:p>
        </p:txBody>
      </p:sp>
      <p:sp>
        <p:nvSpPr>
          <p:cNvPr id="694" name="Google Shape;694;p38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Used PEERING testbed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Hijack/intercept only our own prefixes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Repeated experiments with two different adversaries (Amsterdam and Seattle)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695" name="Google Shape;69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9"/>
          <p:cNvSpPr txBox="1">
            <a:spLocks noGrp="1"/>
          </p:cNvSpPr>
          <p:nvPr>
            <p:ph type="title"/>
          </p:nvPr>
        </p:nvSpPr>
        <p:spPr>
          <a:xfrm>
            <a:off x="2172400" y="16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Experimental Setup </a:t>
            </a:r>
            <a:endParaRPr sz="3600"/>
          </a:p>
        </p:txBody>
      </p:sp>
      <p:sp>
        <p:nvSpPr>
          <p:cNvPr id="701" name="Google Shape;70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702" name="Google Shape;7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950" y="1137225"/>
            <a:ext cx="400292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75" y="1304638"/>
            <a:ext cx="4012334" cy="3486126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9"/>
          <p:cNvSpPr txBox="1">
            <a:spLocks noGrp="1"/>
          </p:cNvSpPr>
          <p:nvPr>
            <p:ph type="body" idx="4294967295"/>
          </p:nvPr>
        </p:nvSpPr>
        <p:spPr>
          <a:xfrm>
            <a:off x="1162250" y="705713"/>
            <a:ext cx="28383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Amsterdam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705" name="Google Shape;705;p39"/>
          <p:cNvSpPr txBox="1">
            <a:spLocks noGrp="1"/>
          </p:cNvSpPr>
          <p:nvPr>
            <p:ph type="body" idx="4294967295"/>
          </p:nvPr>
        </p:nvSpPr>
        <p:spPr>
          <a:xfrm>
            <a:off x="5388700" y="705725"/>
            <a:ext cx="28383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Seattle</a:t>
            </a:r>
            <a:endParaRPr sz="3000">
              <a:solidFill>
                <a:srgbClr val="000000"/>
              </a:solidFill>
            </a:endParaRPr>
          </a:p>
        </p:txBody>
      </p:sp>
      <p:cxnSp>
        <p:nvCxnSpPr>
          <p:cNvPr id="706" name="Google Shape;706;p39"/>
          <p:cNvCxnSpPr/>
          <p:nvPr/>
        </p:nvCxnSpPr>
        <p:spPr>
          <a:xfrm flipH="1">
            <a:off x="1315850" y="2412225"/>
            <a:ext cx="384600" cy="4053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07" name="Google Shape;707;p39"/>
          <p:cNvCxnSpPr/>
          <p:nvPr/>
        </p:nvCxnSpPr>
        <p:spPr>
          <a:xfrm flipH="1">
            <a:off x="624650" y="1847400"/>
            <a:ext cx="1010100" cy="10101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8" name="Google Shape;708;p39"/>
          <p:cNvCxnSpPr/>
          <p:nvPr/>
        </p:nvCxnSpPr>
        <p:spPr>
          <a:xfrm>
            <a:off x="1078075" y="3541525"/>
            <a:ext cx="344100" cy="273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9" name="Google Shape;709;p39"/>
          <p:cNvCxnSpPr/>
          <p:nvPr/>
        </p:nvCxnSpPr>
        <p:spPr>
          <a:xfrm>
            <a:off x="5575450" y="2711300"/>
            <a:ext cx="564600" cy="1794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10" name="Google Shape;710;p39"/>
          <p:cNvCxnSpPr/>
          <p:nvPr/>
        </p:nvCxnSpPr>
        <p:spPr>
          <a:xfrm flipH="1">
            <a:off x="7476025" y="2678075"/>
            <a:ext cx="485100" cy="192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1" name="Google Shape;711;p39"/>
          <p:cNvCxnSpPr/>
          <p:nvPr/>
        </p:nvCxnSpPr>
        <p:spPr>
          <a:xfrm flipH="1">
            <a:off x="6213525" y="3269500"/>
            <a:ext cx="544800" cy="5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2" name="Google Shape;712;p39"/>
          <p:cNvCxnSpPr/>
          <p:nvPr/>
        </p:nvCxnSpPr>
        <p:spPr>
          <a:xfrm>
            <a:off x="3894600" y="1243675"/>
            <a:ext cx="5973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3" name="Google Shape;713;p39"/>
          <p:cNvSpPr txBox="1"/>
          <p:nvPr/>
        </p:nvSpPr>
        <p:spPr>
          <a:xfrm>
            <a:off x="4491900" y="738625"/>
            <a:ext cx="17748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Traffic: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adversary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to victim</a:t>
            </a:r>
            <a:endParaRPr sz="1800"/>
          </a:p>
        </p:txBody>
      </p:sp>
      <p:cxnSp>
        <p:nvCxnSpPr>
          <p:cNvPr id="714" name="Google Shape;714;p39"/>
          <p:cNvCxnSpPr/>
          <p:nvPr/>
        </p:nvCxnSpPr>
        <p:spPr>
          <a:xfrm>
            <a:off x="3894600" y="1644900"/>
            <a:ext cx="5973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Real-world Evaluation Methodology </a:t>
            </a:r>
            <a:endParaRPr sz="3600"/>
          </a:p>
        </p:txBody>
      </p:sp>
      <p:sp>
        <p:nvSpPr>
          <p:cNvPr id="720" name="Google Shape;720;p40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832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" sz="3000">
                <a:solidFill>
                  <a:schemeClr val="dk1"/>
                </a:solidFill>
              </a:rPr>
              <a:t>Engineer </a:t>
            </a:r>
            <a:r>
              <a:rPr lang="en" sz="3000">
                <a:solidFill>
                  <a:srgbClr val="000000"/>
                </a:solidFill>
              </a:rPr>
              <a:t>interception attack</a:t>
            </a:r>
            <a:r>
              <a:rPr lang="en" sz="3000" b="1">
                <a:solidFill>
                  <a:schemeClr val="accent1"/>
                </a:solidFill>
              </a:rPr>
              <a:t> with BGP communities</a:t>
            </a:r>
            <a:r>
              <a:rPr lang="en" sz="3000">
                <a:solidFill>
                  <a:schemeClr val="dk1"/>
                </a:solidFill>
              </a:rPr>
              <a:t> at each location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" sz="3000">
                <a:solidFill>
                  <a:schemeClr val="dk1"/>
                </a:solidFill>
              </a:rPr>
              <a:t>Compare with previous works: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Test </a:t>
            </a:r>
            <a:r>
              <a:rPr lang="en" sz="3000" b="1">
                <a:solidFill>
                  <a:schemeClr val="accent1"/>
                </a:solidFill>
              </a:rPr>
              <a:t>selective neighbor announcement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(i.e., only announce to one provider)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Compare propagation to </a:t>
            </a:r>
            <a:r>
              <a:rPr lang="en" sz="3000" b="1">
                <a:solidFill>
                  <a:schemeClr val="accent1"/>
                </a:solidFill>
              </a:rPr>
              <a:t>AS-path poisoning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(i.e., interception via AS-path manipulation)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721" name="Google Shape;72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Real-world Evaluation Results </a:t>
            </a:r>
            <a:endParaRPr sz="3600"/>
          </a:p>
        </p:txBody>
      </p:sp>
      <p:sp>
        <p:nvSpPr>
          <p:cNvPr id="727" name="Google Shape;727;p41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" sz="3000" b="1">
                <a:solidFill>
                  <a:schemeClr val="accent1"/>
                </a:solidFill>
              </a:rPr>
              <a:t>Successfully</a:t>
            </a:r>
            <a:r>
              <a:rPr lang="en" sz="3000">
                <a:solidFill>
                  <a:schemeClr val="dk1"/>
                </a:solidFill>
              </a:rPr>
              <a:t> launched interception with communities at both locations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" sz="3000">
                <a:solidFill>
                  <a:srgbClr val="000000"/>
                </a:solidFill>
              </a:rPr>
              <a:t>Selective neighbor announcement </a:t>
            </a:r>
            <a:r>
              <a:rPr lang="en" sz="3000" b="1">
                <a:solidFill>
                  <a:schemeClr val="accent1"/>
                </a:solidFill>
              </a:rPr>
              <a:t>failed to achieve interception</a:t>
            </a:r>
            <a:r>
              <a:rPr lang="en" sz="3000">
                <a:solidFill>
                  <a:srgbClr val="000000"/>
                </a:solidFill>
              </a:rPr>
              <a:t> at either location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AutoNum type="arabicPeriod"/>
            </a:pPr>
            <a:r>
              <a:rPr lang="en" sz="3000">
                <a:solidFill>
                  <a:srgbClr val="000000"/>
                </a:solidFill>
              </a:rPr>
              <a:t>SICO attacks </a:t>
            </a:r>
            <a:r>
              <a:rPr lang="en" sz="3000" b="1">
                <a:solidFill>
                  <a:schemeClr val="accent1"/>
                </a:solidFill>
              </a:rPr>
              <a:t>propagated significantly further</a:t>
            </a:r>
            <a:r>
              <a:rPr lang="en" sz="3000">
                <a:solidFill>
                  <a:srgbClr val="000000"/>
                </a:solidFill>
              </a:rPr>
              <a:t> than AS-path poisoning attacks  …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728" name="Google Shape;72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BGP: Routing protocol used between autonomous systems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No inherent authentication method 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Networks can falsely claim ownership of IP prefixes and announce malicious routes (i.e., a BGP hijack)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BGP is vulnerable to hijacks</a:t>
            </a:r>
            <a:endParaRPr sz="3600"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63" y="2036623"/>
            <a:ext cx="7522076" cy="1642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l="17822" t="44425" r="14435"/>
          <a:stretch/>
        </p:blipFill>
        <p:spPr>
          <a:xfrm>
            <a:off x="1475025" y="3720800"/>
            <a:ext cx="6193948" cy="120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l="7015" t="48667" r="7015" b="8824"/>
          <a:stretch/>
        </p:blipFill>
        <p:spPr>
          <a:xfrm>
            <a:off x="311700" y="445025"/>
            <a:ext cx="8520602" cy="15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3" name="Google Shape;733;p42"/>
          <p:cNvCxnSpPr/>
          <p:nvPr/>
        </p:nvCxnSpPr>
        <p:spPr>
          <a:xfrm rot="10800000" flipH="1">
            <a:off x="1222750" y="2844350"/>
            <a:ext cx="824100" cy="810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42"/>
          <p:cNvCxnSpPr/>
          <p:nvPr/>
        </p:nvCxnSpPr>
        <p:spPr>
          <a:xfrm rot="10800000">
            <a:off x="6691400" y="2778075"/>
            <a:ext cx="724800" cy="837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5" name="Google Shape;73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to measure spread</a:t>
            </a:r>
            <a:endParaRPr sz="3600"/>
          </a:p>
        </p:txBody>
      </p:sp>
      <p:sp>
        <p:nvSpPr>
          <p:cNvPr id="736" name="Google Shape;73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737" name="Google Shape;737;p42"/>
          <p:cNvSpPr/>
          <p:nvPr/>
        </p:nvSpPr>
        <p:spPr>
          <a:xfrm>
            <a:off x="1344425" y="1083113"/>
            <a:ext cx="6455160" cy="2179872"/>
          </a:xfrm>
          <a:prstGeom prst="cloud">
            <a:avLst/>
          </a:prstGeom>
          <a:gradFill>
            <a:gsLst>
              <a:gs pos="0">
                <a:srgbClr val="FFCECE"/>
              </a:gs>
              <a:gs pos="68000">
                <a:srgbClr val="FFCECE"/>
              </a:gs>
              <a:gs pos="69000">
                <a:srgbClr val="E1F7D8"/>
              </a:gs>
              <a:gs pos="69000">
                <a:srgbClr val="E7EFD6"/>
              </a:gs>
              <a:gs pos="70000">
                <a:srgbClr val="E3F4D7"/>
              </a:gs>
              <a:gs pos="100000">
                <a:srgbClr val="DFF9D8"/>
              </a:gs>
              <a:gs pos="100000">
                <a:srgbClr val="737373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2"/>
          <p:cNvSpPr txBox="1"/>
          <p:nvPr/>
        </p:nvSpPr>
        <p:spPr>
          <a:xfrm>
            <a:off x="1731450" y="1269636"/>
            <a:ext cx="56811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Internet</a:t>
            </a:r>
            <a:endParaRPr sz="4000"/>
          </a:p>
        </p:txBody>
      </p:sp>
      <p:pic>
        <p:nvPicPr>
          <p:cNvPr id="739" name="Google Shape;7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700" y="1380212"/>
            <a:ext cx="911100" cy="9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450" y="2195962"/>
            <a:ext cx="911100" cy="9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500" y="1835862"/>
            <a:ext cx="911100" cy="91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2" name="Google Shape;742;p42"/>
          <p:cNvGrpSpPr/>
          <p:nvPr/>
        </p:nvGrpSpPr>
        <p:grpSpPr>
          <a:xfrm>
            <a:off x="478400" y="3429381"/>
            <a:ext cx="1069800" cy="1538019"/>
            <a:chOff x="3336825" y="3600806"/>
            <a:chExt cx="1069800" cy="1538019"/>
          </a:xfrm>
        </p:grpSpPr>
        <p:pic>
          <p:nvPicPr>
            <p:cNvPr id="743" name="Google Shape;743;p42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4" name="Google Shape;744;p42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745" name="Google Shape;745;p42"/>
          <p:cNvGrpSpPr/>
          <p:nvPr/>
        </p:nvGrpSpPr>
        <p:grpSpPr>
          <a:xfrm>
            <a:off x="6521525" y="3453537"/>
            <a:ext cx="2417100" cy="1289563"/>
            <a:chOff x="4086500" y="893850"/>
            <a:chExt cx="2417100" cy="1289563"/>
          </a:xfrm>
        </p:grpSpPr>
        <p:pic>
          <p:nvPicPr>
            <p:cNvPr id="746" name="Google Shape;746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42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Victim</a:t>
              </a:r>
              <a:endParaRPr/>
            </a:p>
          </p:txBody>
        </p:sp>
      </p:grpSp>
      <p:cxnSp>
        <p:nvCxnSpPr>
          <p:cNvPr id="748" name="Google Shape;748;p42"/>
          <p:cNvCxnSpPr/>
          <p:nvPr/>
        </p:nvCxnSpPr>
        <p:spPr>
          <a:xfrm rot="10800000">
            <a:off x="6804800" y="2291375"/>
            <a:ext cx="784200" cy="1177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9" name="Google Shape;749;p42"/>
          <p:cNvCxnSpPr/>
          <p:nvPr/>
        </p:nvCxnSpPr>
        <p:spPr>
          <a:xfrm rot="10800000">
            <a:off x="4957350" y="2830825"/>
            <a:ext cx="2405700" cy="1129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0" name="Google Shape;750;p42"/>
          <p:cNvCxnSpPr/>
          <p:nvPr/>
        </p:nvCxnSpPr>
        <p:spPr>
          <a:xfrm rot="10800000">
            <a:off x="2950650" y="2658175"/>
            <a:ext cx="4412400" cy="1494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1" name="Google Shape;751;p42"/>
          <p:cNvSpPr txBox="1"/>
          <p:nvPr/>
        </p:nvSpPr>
        <p:spPr>
          <a:xfrm rot="1215445">
            <a:off x="4458655" y="3551898"/>
            <a:ext cx="2216391" cy="4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Ping requests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6" name="Google Shape;756;p43"/>
          <p:cNvCxnSpPr/>
          <p:nvPr/>
        </p:nvCxnSpPr>
        <p:spPr>
          <a:xfrm rot="10800000" flipH="1">
            <a:off x="1222750" y="2844350"/>
            <a:ext cx="824100" cy="810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43"/>
          <p:cNvCxnSpPr/>
          <p:nvPr/>
        </p:nvCxnSpPr>
        <p:spPr>
          <a:xfrm rot="10800000">
            <a:off x="6691400" y="2778075"/>
            <a:ext cx="724800" cy="837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8" name="Google Shape;75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to measure spread</a:t>
            </a:r>
            <a:endParaRPr sz="3600"/>
          </a:p>
        </p:txBody>
      </p:sp>
      <p:sp>
        <p:nvSpPr>
          <p:cNvPr id="759" name="Google Shape;75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760" name="Google Shape;760;p43"/>
          <p:cNvSpPr/>
          <p:nvPr/>
        </p:nvSpPr>
        <p:spPr>
          <a:xfrm>
            <a:off x="1344425" y="1083113"/>
            <a:ext cx="6455160" cy="2179872"/>
          </a:xfrm>
          <a:prstGeom prst="cloud">
            <a:avLst/>
          </a:prstGeom>
          <a:gradFill>
            <a:gsLst>
              <a:gs pos="0">
                <a:srgbClr val="FFCECE"/>
              </a:gs>
              <a:gs pos="68000">
                <a:srgbClr val="FFCECE"/>
              </a:gs>
              <a:gs pos="69000">
                <a:srgbClr val="E1F7D8"/>
              </a:gs>
              <a:gs pos="69000">
                <a:srgbClr val="E7EFD6"/>
              </a:gs>
              <a:gs pos="70000">
                <a:srgbClr val="E3F4D7"/>
              </a:gs>
              <a:gs pos="100000">
                <a:srgbClr val="DFF9D8"/>
              </a:gs>
              <a:gs pos="100000">
                <a:srgbClr val="737373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3"/>
          <p:cNvSpPr txBox="1"/>
          <p:nvPr/>
        </p:nvSpPr>
        <p:spPr>
          <a:xfrm>
            <a:off x="1731450" y="1269636"/>
            <a:ext cx="56811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Internet</a:t>
            </a:r>
            <a:endParaRPr sz="4000"/>
          </a:p>
        </p:txBody>
      </p:sp>
      <p:pic>
        <p:nvPicPr>
          <p:cNvPr id="762" name="Google Shape;7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700" y="1380212"/>
            <a:ext cx="911100" cy="9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450" y="2195962"/>
            <a:ext cx="911100" cy="9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500" y="1835862"/>
            <a:ext cx="911100" cy="91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43"/>
          <p:cNvGrpSpPr/>
          <p:nvPr/>
        </p:nvGrpSpPr>
        <p:grpSpPr>
          <a:xfrm>
            <a:off x="478400" y="3429381"/>
            <a:ext cx="1069800" cy="1538019"/>
            <a:chOff x="3336825" y="3600806"/>
            <a:chExt cx="1069800" cy="1538019"/>
          </a:xfrm>
        </p:grpSpPr>
        <p:pic>
          <p:nvPicPr>
            <p:cNvPr id="766" name="Google Shape;766;p43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43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768" name="Google Shape;768;p43"/>
          <p:cNvGrpSpPr/>
          <p:nvPr/>
        </p:nvGrpSpPr>
        <p:grpSpPr>
          <a:xfrm>
            <a:off x="6521525" y="3453537"/>
            <a:ext cx="2417100" cy="1289563"/>
            <a:chOff x="4086500" y="893850"/>
            <a:chExt cx="2417100" cy="1289563"/>
          </a:xfrm>
        </p:grpSpPr>
        <p:pic>
          <p:nvPicPr>
            <p:cNvPr id="769" name="Google Shape;76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0" name="Google Shape;770;p43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Victim</a:t>
              </a:r>
              <a:endParaRPr/>
            </a:p>
          </p:txBody>
        </p:sp>
      </p:grpSp>
      <p:cxnSp>
        <p:nvCxnSpPr>
          <p:cNvPr id="771" name="Google Shape;771;p43"/>
          <p:cNvCxnSpPr/>
          <p:nvPr/>
        </p:nvCxnSpPr>
        <p:spPr>
          <a:xfrm rot="10800000">
            <a:off x="6804800" y="2291375"/>
            <a:ext cx="784200" cy="11775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72" name="Google Shape;772;p43"/>
          <p:cNvCxnSpPr/>
          <p:nvPr/>
        </p:nvCxnSpPr>
        <p:spPr>
          <a:xfrm flipH="1">
            <a:off x="1369000" y="2977125"/>
            <a:ext cx="2777700" cy="1036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3" name="Google Shape;773;p43"/>
          <p:cNvCxnSpPr/>
          <p:nvPr/>
        </p:nvCxnSpPr>
        <p:spPr>
          <a:xfrm rot="10800000" flipH="1">
            <a:off x="1368950" y="2698100"/>
            <a:ext cx="1089900" cy="1023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74" name="Google Shape;774;p43"/>
          <p:cNvSpPr txBox="1"/>
          <p:nvPr/>
        </p:nvSpPr>
        <p:spPr>
          <a:xfrm rot="-1213905">
            <a:off x="1744351" y="3496239"/>
            <a:ext cx="2338800" cy="49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Ping responses</a:t>
            </a:r>
            <a:endParaRPr sz="2400"/>
          </a:p>
        </p:txBody>
      </p:sp>
      <p:sp>
        <p:nvSpPr>
          <p:cNvPr id="775" name="Google Shape;775;p43"/>
          <p:cNvSpPr txBox="1"/>
          <p:nvPr/>
        </p:nvSpPr>
        <p:spPr>
          <a:xfrm rot="3402221">
            <a:off x="6743918" y="2326249"/>
            <a:ext cx="2179358" cy="4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Ping response</a:t>
            </a:r>
            <a:endParaRPr sz="2400"/>
          </a:p>
        </p:txBody>
      </p:sp>
      <p:sp>
        <p:nvSpPr>
          <p:cNvPr id="776" name="Google Shape;776;p43"/>
          <p:cNvSpPr txBox="1"/>
          <p:nvPr/>
        </p:nvSpPr>
        <p:spPr>
          <a:xfrm rot="2909">
            <a:off x="2267699" y="3818175"/>
            <a:ext cx="4608602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2 out of 3 hosts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66% spread</a:t>
            </a:r>
            <a:endParaRPr sz="2500"/>
          </a:p>
        </p:txBody>
      </p:sp>
      <p:sp>
        <p:nvSpPr>
          <p:cNvPr id="777" name="Google Shape;777;p43"/>
          <p:cNvSpPr txBox="1"/>
          <p:nvPr/>
        </p:nvSpPr>
        <p:spPr>
          <a:xfrm>
            <a:off x="1614750" y="4550925"/>
            <a:ext cx="5914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Spread = fraction of hosts routed to adversary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Spread Comparison</a:t>
            </a:r>
            <a:endParaRPr sz="3600"/>
          </a:p>
        </p:txBody>
      </p:sp>
      <p:graphicFrame>
        <p:nvGraphicFramePr>
          <p:cNvPr id="783" name="Google Shape;783;p44"/>
          <p:cNvGraphicFramePr/>
          <p:nvPr/>
        </p:nvGraphicFramePr>
        <p:xfrm>
          <a:off x="829813" y="142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{C0FD5789-0F43-4EEF-8937-D3705E759FCD}</a:tableStyleId>
              </a:tblPr>
              <a:tblGrid>
                <a:gridCol w="14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Location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Maximum achievable interception spread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Spread SICO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Spread path poisoning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Selective neighbor announcement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Amsterdam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68.9%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68.8%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52.6%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NA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Seattle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43.9%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38.9%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12.4%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NA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4" name="Google Shape;78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785" name="Google Shape;785;p44"/>
          <p:cNvSpPr/>
          <p:nvPr/>
        </p:nvSpPr>
        <p:spPr>
          <a:xfrm>
            <a:off x="620550" y="3913125"/>
            <a:ext cx="7902900" cy="931200"/>
          </a:xfrm>
          <a:prstGeom prst="round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SICO improves spread significantly compared to path poisoning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786" name="Google Shape;786;p44"/>
          <p:cNvSpPr/>
          <p:nvPr/>
        </p:nvSpPr>
        <p:spPr>
          <a:xfrm rot="5400000">
            <a:off x="6251825" y="-609300"/>
            <a:ext cx="765000" cy="3311400"/>
          </a:xfrm>
          <a:prstGeom prst="leftBrace">
            <a:avLst>
              <a:gd name="adj1" fmla="val 8333"/>
              <a:gd name="adj2" fmla="val 4999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</p:txBody>
      </p:sp>
      <p:sp>
        <p:nvSpPr>
          <p:cNvPr id="787" name="Google Shape;787;p44"/>
          <p:cNvSpPr txBox="1"/>
          <p:nvPr/>
        </p:nvSpPr>
        <p:spPr>
          <a:xfrm rot="3013">
            <a:off x="4949399" y="105925"/>
            <a:ext cx="3422401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Prior works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793" name="Google Shape;793;p45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How communities enable interception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Real-world evaluation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Targeted SICO attacks</a:t>
            </a:r>
            <a:endParaRPr sz="3000">
              <a:solidFill>
                <a:schemeClr val="accen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Simulation-based evaluation</a:t>
            </a:r>
            <a:endParaRPr sz="3000">
              <a:solidFill>
                <a:schemeClr val="dk1"/>
              </a:solidFill>
            </a:endParaRPr>
          </a:p>
        </p:txBody>
      </p:sp>
      <p:cxnSp>
        <p:nvCxnSpPr>
          <p:cNvPr id="794" name="Google Shape;794;p45"/>
          <p:cNvCxnSpPr/>
          <p:nvPr/>
        </p:nvCxnSpPr>
        <p:spPr>
          <a:xfrm>
            <a:off x="4878950" y="2624900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95" name="Google Shape;79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oogle Shape;800;p46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153938" y="3349050"/>
            <a:ext cx="757724" cy="9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46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1034288" y="3226000"/>
            <a:ext cx="757724" cy="92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46"/>
          <p:cNvCxnSpPr/>
          <p:nvPr/>
        </p:nvCxnSpPr>
        <p:spPr>
          <a:xfrm rot="10800000">
            <a:off x="1036700" y="4319350"/>
            <a:ext cx="2817600" cy="4653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03" name="Google Shape;80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of traditional interception against Tor </a:t>
            </a:r>
            <a:endParaRPr sz="3600"/>
          </a:p>
        </p:txBody>
      </p:sp>
      <p:sp>
        <p:nvSpPr>
          <p:cNvPr id="804" name="Google Shape;80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805" name="Google Shape;805;p46"/>
          <p:cNvGrpSpPr/>
          <p:nvPr/>
        </p:nvGrpSpPr>
        <p:grpSpPr>
          <a:xfrm>
            <a:off x="4037100" y="4022968"/>
            <a:ext cx="1069800" cy="1538019"/>
            <a:chOff x="3336825" y="3600806"/>
            <a:chExt cx="1069800" cy="1538019"/>
          </a:xfrm>
        </p:grpSpPr>
        <p:pic>
          <p:nvPicPr>
            <p:cNvPr id="806" name="Google Shape;806;p46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7" name="Google Shape;807;p46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808" name="Google Shape;808;p46"/>
          <p:cNvGrpSpPr/>
          <p:nvPr/>
        </p:nvGrpSpPr>
        <p:grpSpPr>
          <a:xfrm>
            <a:off x="6528500" y="2560712"/>
            <a:ext cx="2417100" cy="1289563"/>
            <a:chOff x="4086500" y="893850"/>
            <a:chExt cx="2417100" cy="1289563"/>
          </a:xfrm>
        </p:grpSpPr>
        <p:pic>
          <p:nvPicPr>
            <p:cNvPr id="809" name="Google Shape;809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0" name="Google Shape;810;p46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really-popular-site.com</a:t>
              </a:r>
              <a:endParaRPr/>
            </a:p>
          </p:txBody>
        </p:sp>
      </p:grpSp>
      <p:pic>
        <p:nvPicPr>
          <p:cNvPr id="811" name="Google Shape;811;p46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611663" y="2297625"/>
            <a:ext cx="757724" cy="92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46"/>
          <p:cNvCxnSpPr/>
          <p:nvPr/>
        </p:nvCxnSpPr>
        <p:spPr>
          <a:xfrm rot="10800000">
            <a:off x="1565425" y="1518975"/>
            <a:ext cx="2833800" cy="2229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13" name="Google Shape;813;p46"/>
          <p:cNvCxnSpPr/>
          <p:nvPr/>
        </p:nvCxnSpPr>
        <p:spPr>
          <a:xfrm rot="10800000">
            <a:off x="2113425" y="2166450"/>
            <a:ext cx="2006700" cy="1900500"/>
          </a:xfrm>
          <a:prstGeom prst="straightConnector1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14" name="Google Shape;814;p46"/>
          <p:cNvCxnSpPr/>
          <p:nvPr/>
        </p:nvCxnSpPr>
        <p:spPr>
          <a:xfrm rot="10800000">
            <a:off x="1488075" y="2738575"/>
            <a:ext cx="2392800" cy="1860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15" name="Google Shape;815;p46"/>
          <p:cNvCxnSpPr/>
          <p:nvPr/>
        </p:nvCxnSpPr>
        <p:spPr>
          <a:xfrm rot="10800000">
            <a:off x="1887775" y="4070225"/>
            <a:ext cx="2006400" cy="47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16" name="Google Shape;816;p46"/>
          <p:cNvSpPr txBox="1"/>
          <p:nvPr/>
        </p:nvSpPr>
        <p:spPr>
          <a:xfrm>
            <a:off x="4399225" y="1285900"/>
            <a:ext cx="2392800" cy="1860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Excessive traffic volume breaks connections and prevents traffic correlation</a:t>
            </a:r>
            <a:endParaRPr sz="2200"/>
          </a:p>
        </p:txBody>
      </p:sp>
      <p:cxnSp>
        <p:nvCxnSpPr>
          <p:cNvPr id="817" name="Google Shape;817;p46"/>
          <p:cNvCxnSpPr/>
          <p:nvPr/>
        </p:nvCxnSpPr>
        <p:spPr>
          <a:xfrm flipH="1">
            <a:off x="4957350" y="3226025"/>
            <a:ext cx="2100000" cy="9339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818" name="Google Shape;818;p46"/>
          <p:cNvGrpSpPr/>
          <p:nvPr/>
        </p:nvGrpSpPr>
        <p:grpSpPr>
          <a:xfrm>
            <a:off x="1545700" y="2591487"/>
            <a:ext cx="1069800" cy="1643475"/>
            <a:chOff x="1545700" y="3215762"/>
            <a:chExt cx="1069800" cy="1643475"/>
          </a:xfrm>
        </p:grpSpPr>
        <p:pic>
          <p:nvPicPr>
            <p:cNvPr id="819" name="Google Shape;819;p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45700" y="3215762"/>
              <a:ext cx="1069800" cy="106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0" name="Google Shape;820;p46"/>
            <p:cNvSpPr txBox="1"/>
            <p:nvPr/>
          </p:nvSpPr>
          <p:spPr>
            <a:xfrm>
              <a:off x="1545700" y="4075338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Tor exit</a:t>
              </a:r>
              <a:endParaRPr/>
            </a:p>
          </p:txBody>
        </p:sp>
      </p:grpSp>
      <p:cxnSp>
        <p:nvCxnSpPr>
          <p:cNvPr id="821" name="Google Shape;821;p46"/>
          <p:cNvCxnSpPr/>
          <p:nvPr/>
        </p:nvCxnSpPr>
        <p:spPr>
          <a:xfrm rot="10800000">
            <a:off x="2459600" y="3226250"/>
            <a:ext cx="1527600" cy="1000200"/>
          </a:xfrm>
          <a:prstGeom prst="straightConnector1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822" name="Google Shape;822;p46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611663" y="1193475"/>
            <a:ext cx="757724" cy="92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3" name="Google Shape;823;p46"/>
          <p:cNvGrpSpPr/>
          <p:nvPr/>
        </p:nvGrpSpPr>
        <p:grpSpPr>
          <a:xfrm>
            <a:off x="1268800" y="1285900"/>
            <a:ext cx="1069800" cy="1671913"/>
            <a:chOff x="564400" y="1729050"/>
            <a:chExt cx="1069800" cy="1671913"/>
          </a:xfrm>
        </p:grpSpPr>
        <p:pic>
          <p:nvPicPr>
            <p:cNvPr id="824" name="Google Shape;824;p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400" y="1729050"/>
              <a:ext cx="1069800" cy="106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46"/>
            <p:cNvSpPr txBox="1"/>
            <p:nvPr/>
          </p:nvSpPr>
          <p:spPr>
            <a:xfrm>
              <a:off x="564400" y="2617063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Tor exit</a:t>
              </a:r>
              <a:endParaRPr/>
            </a:p>
          </p:txBody>
        </p:sp>
      </p:grpSp>
      <p:sp>
        <p:nvSpPr>
          <p:cNvPr id="826" name="Google Shape;826;p46"/>
          <p:cNvSpPr txBox="1"/>
          <p:nvPr/>
        </p:nvSpPr>
        <p:spPr>
          <a:xfrm>
            <a:off x="6002000" y="3907150"/>
            <a:ext cx="2943600" cy="12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Sun </a:t>
            </a:r>
            <a:r>
              <a:rPr lang="en" sz="1800">
                <a:solidFill>
                  <a:schemeClr val="dk1"/>
                </a:solidFill>
              </a:rPr>
              <a:t>et al.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RAPTOR: Routing Attacks on Privacy in Tor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USENIX Security ‘15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47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153938" y="3349050"/>
            <a:ext cx="757724" cy="9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7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1034288" y="3226000"/>
            <a:ext cx="757724" cy="9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Targeted interception against Tor </a:t>
            </a:r>
            <a:endParaRPr sz="3600"/>
          </a:p>
        </p:txBody>
      </p:sp>
      <p:sp>
        <p:nvSpPr>
          <p:cNvPr id="834" name="Google Shape;83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835" name="Google Shape;835;p47"/>
          <p:cNvGrpSpPr/>
          <p:nvPr/>
        </p:nvGrpSpPr>
        <p:grpSpPr>
          <a:xfrm>
            <a:off x="4037100" y="4022968"/>
            <a:ext cx="1069800" cy="1538019"/>
            <a:chOff x="3336825" y="3600806"/>
            <a:chExt cx="1069800" cy="1538019"/>
          </a:xfrm>
        </p:grpSpPr>
        <p:pic>
          <p:nvPicPr>
            <p:cNvPr id="836" name="Google Shape;836;p47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47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grpSp>
        <p:nvGrpSpPr>
          <p:cNvPr id="838" name="Google Shape;838;p47"/>
          <p:cNvGrpSpPr/>
          <p:nvPr/>
        </p:nvGrpSpPr>
        <p:grpSpPr>
          <a:xfrm>
            <a:off x="6528500" y="2560712"/>
            <a:ext cx="2417100" cy="1289563"/>
            <a:chOff x="4086500" y="893850"/>
            <a:chExt cx="2417100" cy="1289563"/>
          </a:xfrm>
        </p:grpSpPr>
        <p:pic>
          <p:nvPicPr>
            <p:cNvPr id="839" name="Google Shape;839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500" y="893850"/>
              <a:ext cx="911100" cy="91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47"/>
            <p:cNvSpPr txBox="1"/>
            <p:nvPr/>
          </p:nvSpPr>
          <p:spPr>
            <a:xfrm>
              <a:off x="4086500" y="1775113"/>
              <a:ext cx="2417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really-popular-site.com</a:t>
              </a:r>
              <a:endParaRPr/>
            </a:p>
          </p:txBody>
        </p:sp>
      </p:grpSp>
      <p:pic>
        <p:nvPicPr>
          <p:cNvPr id="841" name="Google Shape;841;p47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611663" y="2297625"/>
            <a:ext cx="757724" cy="92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47"/>
          <p:cNvCxnSpPr/>
          <p:nvPr/>
        </p:nvCxnSpPr>
        <p:spPr>
          <a:xfrm rot="10800000">
            <a:off x="1565425" y="1519050"/>
            <a:ext cx="5558400" cy="1272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43" name="Google Shape;843;p47"/>
          <p:cNvCxnSpPr/>
          <p:nvPr/>
        </p:nvCxnSpPr>
        <p:spPr>
          <a:xfrm rot="10800000">
            <a:off x="1488000" y="2738500"/>
            <a:ext cx="5237100" cy="26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44" name="Google Shape;844;p47"/>
          <p:cNvCxnSpPr/>
          <p:nvPr/>
        </p:nvCxnSpPr>
        <p:spPr>
          <a:xfrm flipH="1">
            <a:off x="1940500" y="3216350"/>
            <a:ext cx="4758000" cy="740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45" name="Google Shape;845;p47"/>
          <p:cNvCxnSpPr/>
          <p:nvPr/>
        </p:nvCxnSpPr>
        <p:spPr>
          <a:xfrm flipH="1">
            <a:off x="4957375" y="3548625"/>
            <a:ext cx="1927200" cy="611400"/>
          </a:xfrm>
          <a:prstGeom prst="straightConnector1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846" name="Google Shape;846;p47"/>
          <p:cNvGrpSpPr/>
          <p:nvPr/>
        </p:nvGrpSpPr>
        <p:grpSpPr>
          <a:xfrm>
            <a:off x="1545700" y="2591487"/>
            <a:ext cx="1069800" cy="1643475"/>
            <a:chOff x="1545700" y="3215762"/>
            <a:chExt cx="1069800" cy="1643475"/>
          </a:xfrm>
        </p:grpSpPr>
        <p:pic>
          <p:nvPicPr>
            <p:cNvPr id="847" name="Google Shape;847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45700" y="3215762"/>
              <a:ext cx="1069800" cy="106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8" name="Google Shape;848;p47"/>
            <p:cNvSpPr txBox="1"/>
            <p:nvPr/>
          </p:nvSpPr>
          <p:spPr>
            <a:xfrm>
              <a:off x="1545700" y="4075338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Tor exit</a:t>
              </a:r>
              <a:endParaRPr/>
            </a:p>
          </p:txBody>
        </p:sp>
      </p:grpSp>
      <p:pic>
        <p:nvPicPr>
          <p:cNvPr id="849" name="Google Shape;849;p47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611663" y="1193475"/>
            <a:ext cx="757724" cy="92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0" name="Google Shape;850;p47"/>
          <p:cNvGrpSpPr/>
          <p:nvPr/>
        </p:nvGrpSpPr>
        <p:grpSpPr>
          <a:xfrm>
            <a:off x="1268800" y="1285900"/>
            <a:ext cx="1069800" cy="1671913"/>
            <a:chOff x="564400" y="1729050"/>
            <a:chExt cx="1069800" cy="1671913"/>
          </a:xfrm>
        </p:grpSpPr>
        <p:pic>
          <p:nvPicPr>
            <p:cNvPr id="851" name="Google Shape;851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400" y="1729050"/>
              <a:ext cx="1069800" cy="106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2" name="Google Shape;852;p47"/>
            <p:cNvSpPr txBox="1"/>
            <p:nvPr/>
          </p:nvSpPr>
          <p:spPr>
            <a:xfrm>
              <a:off x="564400" y="2617063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Tor exit</a:t>
              </a:r>
              <a:endParaRPr/>
            </a:p>
          </p:txBody>
        </p:sp>
      </p:grpSp>
      <p:cxnSp>
        <p:nvCxnSpPr>
          <p:cNvPr id="853" name="Google Shape;853;p47"/>
          <p:cNvCxnSpPr/>
          <p:nvPr/>
        </p:nvCxnSpPr>
        <p:spPr>
          <a:xfrm rot="10800000">
            <a:off x="2113425" y="2166450"/>
            <a:ext cx="2006700" cy="1900500"/>
          </a:xfrm>
          <a:prstGeom prst="straightConnector1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54" name="Google Shape;854;p47"/>
          <p:cNvCxnSpPr/>
          <p:nvPr/>
        </p:nvCxnSpPr>
        <p:spPr>
          <a:xfrm rot="10800000">
            <a:off x="2459600" y="3226250"/>
            <a:ext cx="1527600" cy="1000200"/>
          </a:xfrm>
          <a:prstGeom prst="straightConnector1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55" name="Google Shape;855;p47"/>
          <p:cNvSpPr txBox="1"/>
          <p:nvPr/>
        </p:nvSpPr>
        <p:spPr>
          <a:xfrm>
            <a:off x="5305625" y="4154375"/>
            <a:ext cx="3320100" cy="85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Adversary has capacity to maintain connections</a:t>
            </a:r>
            <a:endParaRPr sz="2200"/>
          </a:p>
        </p:txBody>
      </p:sp>
      <p:sp>
        <p:nvSpPr>
          <p:cNvPr id="856" name="Google Shape;856;p47"/>
          <p:cNvSpPr txBox="1"/>
          <p:nvPr/>
        </p:nvSpPr>
        <p:spPr>
          <a:xfrm>
            <a:off x="4527675" y="1230750"/>
            <a:ext cx="2417100" cy="85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Irrelevant traffic is unaffected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8"/>
          <p:cNvSpPr txBox="1">
            <a:spLocks noGrp="1"/>
          </p:cNvSpPr>
          <p:nvPr>
            <p:ph type="title"/>
          </p:nvPr>
        </p:nvSpPr>
        <p:spPr>
          <a:xfrm>
            <a:off x="206825" y="40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Targeting top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eight Tor exits</a:t>
            </a:r>
            <a:endParaRPr sz="3600"/>
          </a:p>
        </p:txBody>
      </p:sp>
      <p:sp>
        <p:nvSpPr>
          <p:cNvPr id="862" name="Google Shape;86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aphicFrame>
        <p:nvGraphicFramePr>
          <p:cNvPr id="863" name="Google Shape;863;p48"/>
          <p:cNvGraphicFramePr/>
          <p:nvPr/>
        </p:nvGraphicFramePr>
        <p:xfrm>
          <a:off x="3267675" y="138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{C0FD5789-0F43-4EEF-8937-D3705E759FCD}</a:tableStyleId>
              </a:tblPr>
              <a:tblGrid>
                <a:gridCol w="19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Tor exit node IP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/>
                        <a:t>Tor node</a:t>
                      </a:r>
                      <a:endParaRPr sz="18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ASN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Targeted attack spread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46.165.245.154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28753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5.5%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94.23.150.81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16276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1.8%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31.220.0.225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206264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0.2%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62.210.177.181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12876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0.5%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199.249.230.72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62744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3.3%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178.32.181.96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16276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1.9%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195.206.105.217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9009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8.0%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176.9.44.232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24940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0.7%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</a:rPr>
                        <a:t>Average</a:t>
                      </a:r>
                      <a:endParaRPr sz="18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</a:rPr>
                        <a:t>NA</a:t>
                      </a:r>
                      <a:endParaRPr sz="18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</a:rPr>
                        <a:t>2.7%</a:t>
                      </a:r>
                      <a:endParaRPr sz="18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9"/>
          <p:cNvSpPr txBox="1">
            <a:spLocks noGrp="1"/>
          </p:cNvSpPr>
          <p:nvPr>
            <p:ph type="title"/>
          </p:nvPr>
        </p:nvSpPr>
        <p:spPr>
          <a:xfrm>
            <a:off x="206825" y="40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Targeting top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eight Tor exits</a:t>
            </a:r>
            <a:endParaRPr sz="3600"/>
          </a:p>
        </p:txBody>
      </p:sp>
      <p:sp>
        <p:nvSpPr>
          <p:cNvPr id="869" name="Google Shape;869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870" name="Google Shape;870;p49"/>
          <p:cNvGraphicFramePr/>
          <p:nvPr/>
        </p:nvGraphicFramePr>
        <p:xfrm>
          <a:off x="3267675" y="138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{C0FD5789-0F43-4EEF-8937-D3705E759FCD}</a:tableStyleId>
              </a:tblPr>
              <a:tblGrid>
                <a:gridCol w="19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Tor exit node IP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/>
                        <a:t>Tor node</a:t>
                      </a:r>
                      <a:endParaRPr sz="18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ASN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Targeted attack spread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46.165.245.154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28753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5.5%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94.23.150.81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16276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1.8%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31.220.0.225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206264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0.2%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62.210.177.181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12876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0.5%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199.249.230.72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62744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3.3%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178.32.181.96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16276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1.9%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195.206.105.217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9009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8.0%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176.9.44.232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24940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0.7%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</a:rPr>
                        <a:t>Average</a:t>
                      </a:r>
                      <a:endParaRPr sz="18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</a:rPr>
                        <a:t>NA</a:t>
                      </a:r>
                      <a:endParaRPr sz="18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</a:rPr>
                        <a:t>2.7%</a:t>
                      </a:r>
                      <a:endParaRPr sz="18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71" name="Google Shape;871;p49"/>
          <p:cNvSpPr/>
          <p:nvPr/>
        </p:nvSpPr>
        <p:spPr>
          <a:xfrm>
            <a:off x="620550" y="2106150"/>
            <a:ext cx="7902900" cy="1319100"/>
          </a:xfrm>
          <a:prstGeom prst="round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Average targeted attack spread was only 2.7% compared to 68.8% from untargeted interception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</a:t>
            </a:r>
            <a:endParaRPr sz="3600"/>
          </a:p>
        </p:txBody>
      </p:sp>
      <p:sp>
        <p:nvSpPr>
          <p:cNvPr id="877" name="Google Shape;877;p50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How communities enable interception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Real-world evaluation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Targeted SICO attacks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3000"/>
              <a:buChar char="●"/>
            </a:pPr>
            <a:r>
              <a:rPr lang="en" sz="3000">
                <a:solidFill>
                  <a:srgbClr val="E69138"/>
                </a:solidFill>
              </a:rPr>
              <a:t>Simulation-based evaluation</a:t>
            </a:r>
            <a:endParaRPr sz="3000">
              <a:solidFill>
                <a:srgbClr val="000000"/>
              </a:solidFill>
            </a:endParaRPr>
          </a:p>
        </p:txBody>
      </p:sp>
      <p:cxnSp>
        <p:nvCxnSpPr>
          <p:cNvPr id="878" name="Google Shape;878;p50"/>
          <p:cNvCxnSpPr/>
          <p:nvPr/>
        </p:nvCxnSpPr>
        <p:spPr>
          <a:xfrm>
            <a:off x="5760350" y="3132000"/>
            <a:ext cx="10731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79" name="Google Shape;879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Simulation Evaluation Results </a:t>
            </a:r>
            <a:endParaRPr sz="3600"/>
          </a:p>
        </p:txBody>
      </p:sp>
      <p:sp>
        <p:nvSpPr>
          <p:cNvPr id="885" name="Google Shape;88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886" name="Google Shape;886;p51"/>
          <p:cNvSpPr txBox="1"/>
          <p:nvPr/>
        </p:nvSpPr>
        <p:spPr>
          <a:xfrm>
            <a:off x="311700" y="1229875"/>
            <a:ext cx="8520600" cy="4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/>
              <a:t>Found community support by </a:t>
            </a:r>
            <a:r>
              <a:rPr lang="en" sz="3000" b="1">
                <a:solidFill>
                  <a:schemeClr val="accent1"/>
                </a:solidFill>
              </a:rPr>
              <a:t>21/top 30 ASes</a:t>
            </a:r>
            <a:r>
              <a:rPr lang="en" sz="3000"/>
              <a:t> (by degree) through routing policy inspection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000"/>
              <a:buChar char="●"/>
            </a:pPr>
            <a:r>
              <a:rPr lang="en" sz="3000"/>
              <a:t>Studied Internet topology around supporting ASes via </a:t>
            </a:r>
            <a:r>
              <a:rPr lang="en" sz="3000" b="1">
                <a:solidFill>
                  <a:schemeClr val="accent1"/>
                </a:solidFill>
              </a:rPr>
              <a:t>CAIDA AS-relations</a:t>
            </a:r>
            <a:r>
              <a:rPr lang="en" sz="3000"/>
              <a:t> data set 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b="1">
                <a:solidFill>
                  <a:srgbClr val="FFAB40"/>
                </a:solidFill>
              </a:rPr>
              <a:t>48%</a:t>
            </a:r>
            <a:r>
              <a:rPr lang="en" sz="3000"/>
              <a:t> of ASes </a:t>
            </a:r>
            <a:r>
              <a:rPr lang="en" sz="3000">
                <a:solidFill>
                  <a:srgbClr val="000000"/>
                </a:solidFill>
              </a:rPr>
              <a:t>capable of launching SICO attacks counting community forwarding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BGP hijacks and limitations</a:t>
            </a:r>
            <a:endParaRPr sz="3600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4294967295"/>
          </p:nvPr>
        </p:nvSpPr>
        <p:spPr>
          <a:xfrm>
            <a:off x="311700" y="31493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Limitation: victim partially loses Internet connectivity (can be detected with monitoring frameworks)</a:t>
            </a: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Limitation: adversary cannot perform passive traffic analysis or full man-in-the-middle attacks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3365238" y="1191625"/>
            <a:ext cx="757724" cy="9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9272" y="2238218"/>
            <a:ext cx="911100" cy="91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3125" y="1200287"/>
            <a:ext cx="911100" cy="91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>
            <a:stCxn id="82" idx="3"/>
            <a:endCxn id="83" idx="1"/>
          </p:cNvCxnSpPr>
          <p:nvPr/>
        </p:nvCxnSpPr>
        <p:spPr>
          <a:xfrm>
            <a:off x="4122962" y="1655813"/>
            <a:ext cx="1926300" cy="1038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6"/>
          <p:cNvCxnSpPr>
            <a:stCxn id="82" idx="3"/>
            <a:endCxn id="84" idx="1"/>
          </p:cNvCxnSpPr>
          <p:nvPr/>
        </p:nvCxnSpPr>
        <p:spPr>
          <a:xfrm>
            <a:off x="4122962" y="1655813"/>
            <a:ext cx="24801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6"/>
          <p:cNvCxnSpPr/>
          <p:nvPr/>
        </p:nvCxnSpPr>
        <p:spPr>
          <a:xfrm>
            <a:off x="5089413" y="13263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6"/>
          <p:cNvCxnSpPr/>
          <p:nvPr/>
        </p:nvCxnSpPr>
        <p:spPr>
          <a:xfrm rot="10800000" flipH="1">
            <a:off x="5089413" y="132630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6"/>
          <p:cNvSpPr txBox="1"/>
          <p:nvPr/>
        </p:nvSpPr>
        <p:spPr>
          <a:xfrm>
            <a:off x="1629775" y="1352575"/>
            <a:ext cx="11106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BGP Hijack:</a:t>
            </a:r>
            <a:endParaRPr sz="2400"/>
          </a:p>
        </p:txBody>
      </p:sp>
      <p:sp>
        <p:nvSpPr>
          <p:cNvPr id="90" name="Google Shape;90;p16"/>
          <p:cNvSpPr/>
          <p:nvPr/>
        </p:nvSpPr>
        <p:spPr>
          <a:xfrm>
            <a:off x="7514225" y="753600"/>
            <a:ext cx="1219500" cy="572700"/>
          </a:xfrm>
          <a:prstGeom prst="wedgeRectCallout">
            <a:avLst>
              <a:gd name="adj1" fmla="val -69168"/>
              <a:gd name="adj2" fmla="val 40776"/>
            </a:avLst>
          </a:prstGeom>
          <a:solidFill>
            <a:srgbClr val="DFF9D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originate 1.2.3.0/24 </a:t>
            </a:r>
            <a:endParaRPr sz="1800"/>
          </a:p>
        </p:txBody>
      </p:sp>
      <p:sp>
        <p:nvSpPr>
          <p:cNvPr id="91" name="Google Shape;91;p16"/>
          <p:cNvSpPr/>
          <p:nvPr/>
        </p:nvSpPr>
        <p:spPr>
          <a:xfrm>
            <a:off x="6986675" y="2344000"/>
            <a:ext cx="1219500" cy="805200"/>
          </a:xfrm>
          <a:prstGeom prst="wedgeRectCallout">
            <a:avLst>
              <a:gd name="adj1" fmla="val -66753"/>
              <a:gd name="adj2" fmla="val 21730"/>
            </a:avLst>
          </a:prstGeom>
          <a:solidFill>
            <a:srgbClr val="FFCEC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originate 1.2.3.0/24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instead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Simulation Evaluation Results </a:t>
            </a:r>
            <a:endParaRPr sz="3600"/>
          </a:p>
        </p:txBody>
      </p:sp>
      <p:sp>
        <p:nvSpPr>
          <p:cNvPr id="892" name="Google Shape;892;p52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42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Only multi-homed ASes are capable of interception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b="1">
                <a:solidFill>
                  <a:schemeClr val="accent1"/>
                </a:solidFill>
              </a:rPr>
              <a:t>48%</a:t>
            </a:r>
            <a:r>
              <a:rPr lang="en" sz="3000">
                <a:solidFill>
                  <a:schemeClr val="dk1"/>
                </a:solidFill>
              </a:rPr>
              <a:t> of all ASes represents </a:t>
            </a:r>
            <a:r>
              <a:rPr lang="en" sz="3000" b="1">
                <a:solidFill>
                  <a:schemeClr val="accent1"/>
                </a:solidFill>
              </a:rPr>
              <a:t>83%</a:t>
            </a:r>
            <a:r>
              <a:rPr lang="en" sz="3000">
                <a:solidFill>
                  <a:schemeClr val="dk1"/>
                </a:solidFill>
              </a:rPr>
              <a:t> of multi-homed ASes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893" name="Google Shape;89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3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42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BGP communities let adversaries shape malicious announcements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This enables effective interception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Even stub ASes can feasibly intercept traffic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Future threat models should consider adversaries that can launch and target interception attacks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899" name="Google Shape;89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Takeaways</a:t>
            </a:r>
            <a:endParaRPr sz="3600"/>
          </a:p>
        </p:txBody>
      </p:sp>
      <p:pic>
        <p:nvPicPr>
          <p:cNvPr id="900" name="Google Shape;9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200" y="4088300"/>
            <a:ext cx="897102" cy="9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475" y="4219623"/>
            <a:ext cx="2827926" cy="6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53"/>
          <p:cNvSpPr txBox="1"/>
          <p:nvPr/>
        </p:nvSpPr>
        <p:spPr>
          <a:xfrm>
            <a:off x="0" y="4088300"/>
            <a:ext cx="19539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 support from</a:t>
            </a:r>
            <a:endParaRPr/>
          </a:p>
        </p:txBody>
      </p:sp>
      <p:pic>
        <p:nvPicPr>
          <p:cNvPr id="903" name="Google Shape;90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3575" y="3975450"/>
            <a:ext cx="2200028" cy="1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905" name="Google Shape;905;p53"/>
          <p:cNvSpPr/>
          <p:nvPr/>
        </p:nvSpPr>
        <p:spPr>
          <a:xfrm>
            <a:off x="-150775" y="6300"/>
            <a:ext cx="9507300" cy="5130900"/>
          </a:xfrm>
          <a:prstGeom prst="rect">
            <a:avLst/>
          </a:prstGeom>
          <a:solidFill>
            <a:srgbClr val="EEEEEE">
              <a:alpha val="6769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3"/>
          <p:cNvSpPr txBox="1"/>
          <p:nvPr/>
        </p:nvSpPr>
        <p:spPr>
          <a:xfrm>
            <a:off x="1741925" y="616225"/>
            <a:ext cx="57219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Questions?</a:t>
            </a:r>
            <a:endParaRPr sz="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BGP hijack vs interception</a:t>
            </a:r>
            <a:endParaRPr sz="360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2156813" y="1537200"/>
            <a:ext cx="757724" cy="9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0872" y="1545843"/>
            <a:ext cx="911100" cy="91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4425" y="1545862"/>
            <a:ext cx="911100" cy="91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7"/>
          <p:cNvCxnSpPr>
            <a:stCxn id="98" idx="3"/>
            <a:endCxn id="99" idx="1"/>
          </p:cNvCxnSpPr>
          <p:nvPr/>
        </p:nvCxnSpPr>
        <p:spPr>
          <a:xfrm>
            <a:off x="2914537" y="2001388"/>
            <a:ext cx="19263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7"/>
          <p:cNvCxnSpPr>
            <a:stCxn id="99" idx="3"/>
            <a:endCxn id="100" idx="1"/>
          </p:cNvCxnSpPr>
          <p:nvPr/>
        </p:nvCxnSpPr>
        <p:spPr>
          <a:xfrm>
            <a:off x="5751972" y="2001403"/>
            <a:ext cx="1902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" name="Google Shape;103;p17"/>
          <p:cNvCxnSpPr/>
          <p:nvPr/>
        </p:nvCxnSpPr>
        <p:spPr>
          <a:xfrm>
            <a:off x="6376788" y="163665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7"/>
          <p:cNvCxnSpPr/>
          <p:nvPr/>
        </p:nvCxnSpPr>
        <p:spPr>
          <a:xfrm rot="10800000" flipH="1">
            <a:off x="6376788" y="1636650"/>
            <a:ext cx="652800" cy="65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7"/>
          <p:cNvSpPr txBox="1"/>
          <p:nvPr/>
        </p:nvSpPr>
        <p:spPr>
          <a:xfrm>
            <a:off x="79750" y="1698150"/>
            <a:ext cx="11106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BGP Hijack:</a:t>
            </a:r>
            <a:endParaRPr sz="2400"/>
          </a:p>
        </p:txBody>
      </p:sp>
      <p:sp>
        <p:nvSpPr>
          <p:cNvPr id="106" name="Google Shape;106;p17"/>
          <p:cNvSpPr txBox="1"/>
          <p:nvPr/>
        </p:nvSpPr>
        <p:spPr>
          <a:xfrm>
            <a:off x="79750" y="3174425"/>
            <a:ext cx="20772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BGP Interception:</a:t>
            </a:r>
            <a:endParaRPr sz="2400"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l="14726" t="4610" b="-4610"/>
          <a:stretch/>
        </p:blipFill>
        <p:spPr>
          <a:xfrm>
            <a:off x="2173838" y="3215350"/>
            <a:ext cx="757724" cy="9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 descr="black-hacker-icon-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897" y="3223993"/>
            <a:ext cx="911100" cy="91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1450" y="3224012"/>
            <a:ext cx="911100" cy="91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7"/>
          <p:cNvCxnSpPr>
            <a:stCxn id="107" idx="3"/>
            <a:endCxn id="108" idx="1"/>
          </p:cNvCxnSpPr>
          <p:nvPr/>
        </p:nvCxnSpPr>
        <p:spPr>
          <a:xfrm>
            <a:off x="2931562" y="3679538"/>
            <a:ext cx="19263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7"/>
          <p:cNvCxnSpPr>
            <a:stCxn id="108" idx="3"/>
            <a:endCxn id="109" idx="1"/>
          </p:cNvCxnSpPr>
          <p:nvPr/>
        </p:nvCxnSpPr>
        <p:spPr>
          <a:xfrm>
            <a:off x="5768997" y="3679553"/>
            <a:ext cx="1902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8"/>
          <p:cNvCxnSpPr/>
          <p:nvPr/>
        </p:nvCxnSpPr>
        <p:spPr>
          <a:xfrm>
            <a:off x="3973925" y="3242925"/>
            <a:ext cx="310800" cy="81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8"/>
          <p:cNvCxnSpPr/>
          <p:nvPr/>
        </p:nvCxnSpPr>
        <p:spPr>
          <a:xfrm flipH="1">
            <a:off x="4610703" y="3214235"/>
            <a:ext cx="392700" cy="87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8"/>
          <p:cNvCxnSpPr/>
          <p:nvPr/>
        </p:nvCxnSpPr>
        <p:spPr>
          <a:xfrm>
            <a:off x="5028600" y="1869775"/>
            <a:ext cx="0" cy="63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9" name="Google Shape;119;p18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120" name="Google Shape;120;p18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 txBox="1"/>
            <p:nvPr/>
          </p:nvSpPr>
          <p:spPr>
            <a:xfrm>
              <a:off x="2079700" y="2297025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122" name="Google Shape;122;p18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123" name="Google Shape;123;p18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2210488" y="2320225"/>
              <a:ext cx="649500" cy="40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grpSp>
        <p:nvGrpSpPr>
          <p:cNvPr id="125" name="Google Shape;125;p18"/>
          <p:cNvGrpSpPr/>
          <p:nvPr/>
        </p:nvGrpSpPr>
        <p:grpSpPr>
          <a:xfrm>
            <a:off x="2165463" y="3966725"/>
            <a:ext cx="911100" cy="911100"/>
            <a:chOff x="2079700" y="2056338"/>
            <a:chExt cx="911100" cy="911100"/>
          </a:xfrm>
        </p:grpSpPr>
        <p:sp>
          <p:nvSpPr>
            <p:cNvPr id="126" name="Google Shape;126;p18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 txBox="1"/>
            <p:nvPr/>
          </p:nvSpPr>
          <p:spPr>
            <a:xfrm>
              <a:off x="2080012" y="2308138"/>
              <a:ext cx="9105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C</a:t>
              </a:r>
              <a:endParaRPr sz="1600"/>
            </a:p>
          </p:txBody>
        </p:sp>
      </p:grpSp>
      <p:grpSp>
        <p:nvGrpSpPr>
          <p:cNvPr id="128" name="Google Shape;128;p18"/>
          <p:cNvGrpSpPr/>
          <p:nvPr/>
        </p:nvGrpSpPr>
        <p:grpSpPr>
          <a:xfrm>
            <a:off x="4571700" y="2413213"/>
            <a:ext cx="911100" cy="911100"/>
            <a:chOff x="2079700" y="2056338"/>
            <a:chExt cx="911100" cy="911100"/>
          </a:xfrm>
        </p:grpSpPr>
        <p:sp>
          <p:nvSpPr>
            <p:cNvPr id="129" name="Google Shape;129;p18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2079700" y="2297025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B</a:t>
              </a:r>
              <a:endParaRPr sz="1600"/>
            </a:p>
          </p:txBody>
        </p:sp>
      </p:grpSp>
      <p:grpSp>
        <p:nvGrpSpPr>
          <p:cNvPr id="131" name="Google Shape;131;p18"/>
          <p:cNvGrpSpPr/>
          <p:nvPr/>
        </p:nvGrpSpPr>
        <p:grpSpPr>
          <a:xfrm>
            <a:off x="3342138" y="2413213"/>
            <a:ext cx="911100" cy="911100"/>
            <a:chOff x="2079700" y="2056338"/>
            <a:chExt cx="911100" cy="911100"/>
          </a:xfrm>
        </p:grpSpPr>
        <p:sp>
          <p:nvSpPr>
            <p:cNvPr id="132" name="Google Shape;132;p18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2210488" y="2320225"/>
              <a:ext cx="6495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A</a:t>
              </a:r>
              <a:endParaRPr sz="1600"/>
            </a:p>
          </p:txBody>
        </p:sp>
      </p:grpSp>
      <p:grpSp>
        <p:nvGrpSpPr>
          <p:cNvPr id="134" name="Google Shape;134;p18"/>
          <p:cNvGrpSpPr/>
          <p:nvPr/>
        </p:nvGrpSpPr>
        <p:grpSpPr>
          <a:xfrm>
            <a:off x="2165463" y="3966725"/>
            <a:ext cx="911100" cy="911100"/>
            <a:chOff x="2079700" y="2056338"/>
            <a:chExt cx="911100" cy="911100"/>
          </a:xfrm>
        </p:grpSpPr>
        <p:sp>
          <p:nvSpPr>
            <p:cNvPr id="135" name="Google Shape;135;p18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2080012" y="2308138"/>
              <a:ext cx="9105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AS C</a:t>
              </a:r>
              <a:endParaRPr sz="1600"/>
            </a:p>
          </p:txBody>
        </p:sp>
      </p:grpSp>
      <p:cxnSp>
        <p:nvCxnSpPr>
          <p:cNvPr id="137" name="Google Shape;137;p18"/>
          <p:cNvCxnSpPr/>
          <p:nvPr/>
        </p:nvCxnSpPr>
        <p:spPr>
          <a:xfrm>
            <a:off x="3796350" y="2003425"/>
            <a:ext cx="2700" cy="40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8"/>
          <p:cNvCxnSpPr/>
          <p:nvPr/>
        </p:nvCxnSpPr>
        <p:spPr>
          <a:xfrm>
            <a:off x="3076575" y="4420025"/>
            <a:ext cx="11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Launching interception is challenging</a:t>
            </a:r>
            <a:endParaRPr sz="3600"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61275" y="1180825"/>
            <a:ext cx="30621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Real Internet topology example from Taiwan DNS resolver hijack</a:t>
            </a:r>
            <a:endParaRPr sz="2400"/>
          </a:p>
        </p:txBody>
      </p:sp>
      <p:cxnSp>
        <p:nvCxnSpPr>
          <p:cNvPr id="142" name="Google Shape;142;p18"/>
          <p:cNvCxnSpPr>
            <a:endCxn id="129" idx="2"/>
          </p:cNvCxnSpPr>
          <p:nvPr/>
        </p:nvCxnSpPr>
        <p:spPr>
          <a:xfrm>
            <a:off x="4240800" y="2864263"/>
            <a:ext cx="330900" cy="4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43" name="Google Shape;143;p18"/>
          <p:cNvSpPr/>
          <p:nvPr/>
        </p:nvSpPr>
        <p:spPr>
          <a:xfrm>
            <a:off x="3108425" y="1180825"/>
            <a:ext cx="2697948" cy="91108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3219000" y="1350025"/>
            <a:ext cx="23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Rest of Internet</a:t>
            </a:r>
            <a:endParaRPr sz="2400"/>
          </a:p>
        </p:txBody>
      </p:sp>
      <p:sp>
        <p:nvSpPr>
          <p:cNvPr id="145" name="Google Shape;145;p18"/>
          <p:cNvSpPr txBox="1"/>
          <p:nvPr/>
        </p:nvSpPr>
        <p:spPr>
          <a:xfrm>
            <a:off x="7044825" y="1399825"/>
            <a:ext cx="19854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Routes data to adversary</a:t>
            </a:r>
            <a:endParaRPr sz="2400"/>
          </a:p>
        </p:txBody>
      </p:sp>
      <p:grpSp>
        <p:nvGrpSpPr>
          <p:cNvPr id="146" name="Google Shape;146;p18"/>
          <p:cNvGrpSpPr/>
          <p:nvPr/>
        </p:nvGrpSpPr>
        <p:grpSpPr>
          <a:xfrm>
            <a:off x="6039875" y="1399813"/>
            <a:ext cx="911100" cy="911100"/>
            <a:chOff x="2079700" y="2056338"/>
            <a:chExt cx="911100" cy="911100"/>
          </a:xfrm>
        </p:grpSpPr>
        <p:sp>
          <p:nvSpPr>
            <p:cNvPr id="147" name="Google Shape;147;p18"/>
            <p:cNvSpPr/>
            <p:nvPr/>
          </p:nvSpPr>
          <p:spPr>
            <a:xfrm>
              <a:off x="2079700" y="2056338"/>
              <a:ext cx="911100" cy="911100"/>
            </a:xfrm>
            <a:prstGeom prst="ellipse">
              <a:avLst/>
            </a:prstGeom>
            <a:solidFill>
              <a:srgbClr val="FFCEC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2079700" y="2187963"/>
              <a:ext cx="9111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l="21536" t="15232" r="22898" b="12710"/>
          <a:stretch/>
        </p:blipFill>
        <p:spPr>
          <a:xfrm rot="34">
            <a:off x="5437950" y="2194151"/>
            <a:ext cx="601923" cy="40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l="21536" t="15232" r="22898" b="12710"/>
          <a:stretch/>
        </p:blipFill>
        <p:spPr>
          <a:xfrm rot="34">
            <a:off x="5028600" y="3908764"/>
            <a:ext cx="601923" cy="40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l="21536" t="15232" r="22898" b="12710"/>
          <a:stretch/>
        </p:blipFill>
        <p:spPr>
          <a:xfrm rot="34">
            <a:off x="5034800" y="3914964"/>
            <a:ext cx="601923" cy="4097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8"/>
          <p:cNvGrpSpPr/>
          <p:nvPr/>
        </p:nvGrpSpPr>
        <p:grpSpPr>
          <a:xfrm>
            <a:off x="3922500" y="3814831"/>
            <a:ext cx="1069800" cy="1538019"/>
            <a:chOff x="3336825" y="3600806"/>
            <a:chExt cx="1069800" cy="1538019"/>
          </a:xfrm>
        </p:grpSpPr>
        <p:pic>
          <p:nvPicPr>
            <p:cNvPr id="153" name="Google Shape;153;p18" descr="black-hacker-icon-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6122" y="3600806"/>
              <a:ext cx="911100" cy="911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8"/>
            <p:cNvSpPr txBox="1"/>
            <p:nvPr/>
          </p:nvSpPr>
          <p:spPr>
            <a:xfrm>
              <a:off x="3336825" y="4354925"/>
              <a:ext cx="10698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Adversary</a:t>
              </a:r>
              <a:endParaRPr/>
            </a:p>
          </p:txBody>
        </p:sp>
      </p:grpSp>
      <p:cxnSp>
        <p:nvCxnSpPr>
          <p:cNvPr id="155" name="Google Shape;155;p18"/>
          <p:cNvCxnSpPr/>
          <p:nvPr/>
        </p:nvCxnSpPr>
        <p:spPr>
          <a:xfrm flipH="1">
            <a:off x="5289475" y="2671425"/>
            <a:ext cx="452100" cy="1222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Previous views on Interception </a:t>
            </a:r>
            <a:endParaRPr sz="3600"/>
          </a:p>
        </p:txBody>
      </p:sp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t="33818"/>
          <a:stretch/>
        </p:blipFill>
        <p:spPr>
          <a:xfrm>
            <a:off x="571500" y="1865571"/>
            <a:ext cx="8001000" cy="12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571500" y="3050075"/>
            <a:ext cx="7921200" cy="12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Goldberg </a:t>
            </a:r>
            <a:r>
              <a:rPr lang="en" sz="1800">
                <a:solidFill>
                  <a:schemeClr val="dk1"/>
                </a:solidFill>
              </a:rPr>
              <a:t>et al.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How Secure Are Secure Interdomain Routing Protocols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ACM SIGCOMM ‘10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4294967295"/>
          </p:nvPr>
        </p:nvSpPr>
        <p:spPr>
          <a:xfrm>
            <a:off x="311700" y="41937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accent1"/>
                </a:solidFill>
              </a:rPr>
              <a:t>84%</a:t>
            </a:r>
            <a:r>
              <a:rPr lang="en" sz="3000">
                <a:solidFill>
                  <a:srgbClr val="000000"/>
                </a:solidFill>
              </a:rPr>
              <a:t> of ASes on the Internet are stubs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Previous views on Interception </a:t>
            </a:r>
            <a:endParaRPr sz="3600"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234188"/>
            <a:ext cx="80010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571500" y="3050075"/>
            <a:ext cx="7921200" cy="12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Goldberg </a:t>
            </a:r>
            <a:r>
              <a:rPr lang="en" sz="1800">
                <a:solidFill>
                  <a:schemeClr val="dk1"/>
                </a:solidFill>
              </a:rPr>
              <a:t>et al.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How Secure Are Secure Interdomain Routing Protocols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ACM SIGCOMM ‘10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4294967295"/>
          </p:nvPr>
        </p:nvSpPr>
        <p:spPr>
          <a:xfrm>
            <a:off x="311700" y="41937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accent1"/>
                </a:solidFill>
              </a:rPr>
              <a:t>84%</a:t>
            </a:r>
            <a:r>
              <a:rPr lang="en" sz="3000">
                <a:solidFill>
                  <a:srgbClr val="000000"/>
                </a:solidFill>
              </a:rPr>
              <a:t> of ASes on the Internet are stubs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817199" y="1308800"/>
            <a:ext cx="7509600" cy="2417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762300" y="1751560"/>
            <a:ext cx="76194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BGP communities allow stub networks to launch interception attacks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Our Contributions </a:t>
            </a:r>
            <a:endParaRPr sz="3600"/>
          </a:p>
        </p:txBody>
      </p:sp>
      <p:sp>
        <p:nvSpPr>
          <p:cNvPr id="181" name="Google Shape;18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4294967295"/>
          </p:nvPr>
        </p:nvSpPr>
        <p:spPr>
          <a:xfrm>
            <a:off x="324850" y="1151050"/>
            <a:ext cx="8696400" cy="3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Use seemingly benign BGP communities to enable 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b="1">
                <a:solidFill>
                  <a:schemeClr val="accent1"/>
                </a:solidFill>
              </a:rPr>
              <a:t>48%</a:t>
            </a:r>
            <a:r>
              <a:rPr lang="en" sz="2800">
                <a:solidFill>
                  <a:schemeClr val="dk1"/>
                </a:solidFill>
              </a:rPr>
              <a:t> of ASes (incl. stubs)</a:t>
            </a:r>
            <a:r>
              <a:rPr lang="en" sz="2800">
                <a:solidFill>
                  <a:srgbClr val="000000"/>
                </a:solidFill>
              </a:rPr>
              <a:t> to launch interception </a:t>
            </a:r>
            <a:endParaRPr sz="280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Demonstrate </a:t>
            </a:r>
            <a:r>
              <a:rPr lang="en" sz="2800" b="1">
                <a:solidFill>
                  <a:schemeClr val="accent1"/>
                </a:solidFill>
              </a:rPr>
              <a:t>viability</a:t>
            </a:r>
            <a:r>
              <a:rPr lang="en" sz="2800">
                <a:solidFill>
                  <a:srgbClr val="000000"/>
                </a:solidFill>
              </a:rPr>
              <a:t> and effectiveness of these attacks in the wild</a:t>
            </a:r>
            <a:endParaRPr sz="280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Introduce </a:t>
            </a:r>
            <a:r>
              <a:rPr lang="en" sz="2800" b="1">
                <a:solidFill>
                  <a:schemeClr val="accent1"/>
                </a:solidFill>
              </a:rPr>
              <a:t>targeted</a:t>
            </a:r>
            <a:r>
              <a:rPr lang="en" sz="2800" b="1">
                <a:solidFill>
                  <a:srgbClr val="000000"/>
                </a:solidFill>
              </a:rPr>
              <a:t> </a:t>
            </a:r>
            <a:r>
              <a:rPr lang="en" sz="2800">
                <a:solidFill>
                  <a:srgbClr val="000000"/>
                </a:solidFill>
              </a:rPr>
              <a:t>BGP attacks that increase stealth and decrease attack cost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Macintosh PowerPoint</Application>
  <PresentationFormat>On-screen Show (16:9)</PresentationFormat>
  <Paragraphs>416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Arial</vt:lpstr>
      <vt:lpstr>Simple Light</vt:lpstr>
      <vt:lpstr>SICO Surgical Interception Attacks by Manipulating BGP Communities</vt:lpstr>
      <vt:lpstr>BGP is vulnerable to hijacks</vt:lpstr>
      <vt:lpstr>BGP is vulnerable to hijacks</vt:lpstr>
      <vt:lpstr>BGP hijacks and limitations</vt:lpstr>
      <vt:lpstr>BGP hijack vs interception</vt:lpstr>
      <vt:lpstr>Launching interception is challenging</vt:lpstr>
      <vt:lpstr>Previous views on Interception </vt:lpstr>
      <vt:lpstr>Previous views on Interception </vt:lpstr>
      <vt:lpstr>Our Contributions </vt:lpstr>
      <vt:lpstr>Overview </vt:lpstr>
      <vt:lpstr>An interception scenario</vt:lpstr>
      <vt:lpstr>An interception scenario</vt:lpstr>
      <vt:lpstr>An interception scenario</vt:lpstr>
      <vt:lpstr>A failed interception scenario</vt:lpstr>
      <vt:lpstr>SICO Attacks: Exploiting BGP Communities </vt:lpstr>
      <vt:lpstr>SICO Attacks: Exploiting BGP Communities </vt:lpstr>
      <vt:lpstr>SICO Example</vt:lpstr>
      <vt:lpstr>SICO Example</vt:lpstr>
      <vt:lpstr>SICO Example</vt:lpstr>
      <vt:lpstr>Targeting a BGP attack to specific IPs </vt:lpstr>
      <vt:lpstr>Why target a BGP attack to specific sources? </vt:lpstr>
      <vt:lpstr>Why target a BGP attack to specific sources? </vt:lpstr>
      <vt:lpstr>Targeted SICO Example</vt:lpstr>
      <vt:lpstr>Targeted SICO Example</vt:lpstr>
      <vt:lpstr>Overview </vt:lpstr>
      <vt:lpstr>Ethically Launching Attacks </vt:lpstr>
      <vt:lpstr>Experimental Setup </vt:lpstr>
      <vt:lpstr>Real-world Evaluation Methodology </vt:lpstr>
      <vt:lpstr>Real-world Evaluation Results </vt:lpstr>
      <vt:lpstr>How to measure spread</vt:lpstr>
      <vt:lpstr>How to measure spread</vt:lpstr>
      <vt:lpstr>Spread Comparison</vt:lpstr>
      <vt:lpstr>Overview </vt:lpstr>
      <vt:lpstr>Use of traditional interception against Tor </vt:lpstr>
      <vt:lpstr>Targeted interception against Tor </vt:lpstr>
      <vt:lpstr>Targeting top  eight Tor exits</vt:lpstr>
      <vt:lpstr>Targeting top  eight Tor exits</vt:lpstr>
      <vt:lpstr>Overview </vt:lpstr>
      <vt:lpstr>Simulation Evaluation Results </vt:lpstr>
      <vt:lpstr>Simulation Evaluation Results 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SICO Surgical Interception Attacks by Manipulating BGP Communities</dc:title>
  <cp:lastModifiedBy>Jennifer L. Rexford</cp:lastModifiedBy>
  <cp:revision>1</cp:revision>
  <dcterms:modified xsi:type="dcterms:W3CDTF">2020-07-29T13:36:14Z</dcterms:modified>
</cp:coreProperties>
</file>