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35"/>
  </p:notesMasterIdLst>
  <p:handoutMasterIdLst>
    <p:handoutMasterId r:id="rId36"/>
  </p:handoutMasterIdLst>
  <p:sldIdLst>
    <p:sldId id="256" r:id="rId2"/>
    <p:sldId id="299" r:id="rId3"/>
    <p:sldId id="303" r:id="rId4"/>
    <p:sldId id="311" r:id="rId5"/>
    <p:sldId id="306" r:id="rId6"/>
    <p:sldId id="258" r:id="rId7"/>
    <p:sldId id="322" r:id="rId8"/>
    <p:sldId id="259" r:id="rId9"/>
    <p:sldId id="312" r:id="rId10"/>
    <p:sldId id="323" r:id="rId11"/>
    <p:sldId id="283" r:id="rId12"/>
    <p:sldId id="308" r:id="rId13"/>
    <p:sldId id="277" r:id="rId14"/>
    <p:sldId id="319" r:id="rId15"/>
    <p:sldId id="320" r:id="rId16"/>
    <p:sldId id="289" r:id="rId17"/>
    <p:sldId id="290" r:id="rId18"/>
    <p:sldId id="286" r:id="rId19"/>
    <p:sldId id="307" r:id="rId20"/>
    <p:sldId id="313" r:id="rId21"/>
    <p:sldId id="317" r:id="rId22"/>
    <p:sldId id="316" r:id="rId23"/>
    <p:sldId id="287" r:id="rId24"/>
    <p:sldId id="288" r:id="rId25"/>
    <p:sldId id="314" r:id="rId26"/>
    <p:sldId id="315" r:id="rId27"/>
    <p:sldId id="265" r:id="rId28"/>
    <p:sldId id="270" r:id="rId29"/>
    <p:sldId id="295" r:id="rId30"/>
    <p:sldId id="292" r:id="rId31"/>
    <p:sldId id="293" r:id="rId32"/>
    <p:sldId id="262"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146" autoAdjust="0"/>
  </p:normalViewPr>
  <p:slideViewPr>
    <p:cSldViewPr snapToGrid="0">
      <p:cViewPr varScale="1">
        <p:scale>
          <a:sx n="65" d="100"/>
          <a:sy n="65" d="100"/>
        </p:scale>
        <p:origin x="1286"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08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DA623F-BB00-4509-8547-EDE54A694512}" type="datetimeFigureOut">
              <a:rPr lang="en-US" smtClean="0"/>
              <a:t>4/3/2017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9FD0B8-0E3A-46E6-B900-0DAF866C34DA}" type="slidenum">
              <a:rPr lang="en-US" smtClean="0"/>
              <a:t>‹#›</a:t>
            </a:fld>
            <a:endParaRPr lang="en-US"/>
          </a:p>
        </p:txBody>
      </p:sp>
    </p:spTree>
    <p:extLst>
      <p:ext uri="{BB962C8B-B14F-4D97-AF65-F5344CB8AC3E}">
        <p14:creationId xmlns:p14="http://schemas.microsoft.com/office/powerpoint/2010/main" val="3396641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E3B47-5652-4DFD-997E-64F8CD500239}" type="datetimeFigureOut">
              <a:rPr lang="en-US" smtClean="0"/>
              <a:t>4/3/2017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89DDB2-3D81-49B4-9893-C7A9CFFDC6BE}" type="slidenum">
              <a:rPr lang="en-US" smtClean="0"/>
              <a:t>‹#›</a:t>
            </a:fld>
            <a:endParaRPr lang="en-US"/>
          </a:p>
        </p:txBody>
      </p:sp>
    </p:spTree>
    <p:extLst>
      <p:ext uri="{BB962C8B-B14F-4D97-AF65-F5344CB8AC3E}">
        <p14:creationId xmlns:p14="http://schemas.microsoft.com/office/powerpoint/2010/main" val="3177258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this talk, I will be presenting a heavy-hitter detection algorithm that exploits programmable switches and allows for both detection of and response to the heavy hitters entirely in the </a:t>
            </a:r>
            <a:r>
              <a:rPr lang="en-US" baseline="0" dirty="0" err="1" smtClean="0"/>
              <a:t>dataplane</a:t>
            </a:r>
            <a:r>
              <a:rPr lang="en-US" baseline="0" dirty="0" smtClean="0"/>
              <a:t> itself. </a:t>
            </a:r>
            <a:endParaRPr lang="en-US" dirty="0" smtClean="0"/>
          </a:p>
          <a:p>
            <a:endParaRPr lang="en-US" dirty="0" smtClean="0"/>
          </a:p>
          <a:p>
            <a:r>
              <a:rPr lang="en-US" dirty="0" smtClean="0"/>
              <a:t>Firstly,</a:t>
            </a:r>
            <a:r>
              <a:rPr lang="en-US" baseline="0" dirty="0" smtClean="0"/>
              <a:t> thank you all for giving me this opportunity to present my work here. I am going to be talking about a heavy-hitter algorithm for emerging switch hardware. This is joint work with Srinivas Narayana, Ori </a:t>
            </a:r>
            <a:r>
              <a:rPr lang="en-US" baseline="0" dirty="0" err="1" smtClean="0"/>
              <a:t>Rottenstreich</a:t>
            </a:r>
            <a:r>
              <a:rPr lang="en-US" baseline="0" dirty="0" smtClean="0"/>
              <a:t>, Muthu </a:t>
            </a:r>
            <a:r>
              <a:rPr lang="en-US" baseline="0" dirty="0" err="1" smtClean="0"/>
              <a:t>Muthukrishnan</a:t>
            </a:r>
            <a:r>
              <a:rPr lang="en-US" baseline="0" dirty="0" smtClean="0"/>
              <a:t> and Jen Rexford. This will be presented at SOSR 17 later this April.</a:t>
            </a:r>
          </a:p>
          <a:p>
            <a:endParaRPr lang="en-US" baseline="0" dirty="0" smtClean="0"/>
          </a:p>
          <a:p>
            <a:endParaRPr lang="en-US" baseline="0" dirty="0" smtClean="0"/>
          </a:p>
          <a:p>
            <a:r>
              <a:rPr lang="en-US" baseline="0" dirty="0" smtClean="0"/>
              <a:t>Emerging programmable switches provide us a new computational model which allows for a wide range of new problems to be solved. </a:t>
            </a:r>
          </a:p>
          <a:p>
            <a:endParaRPr lang="en-US" baseline="0" dirty="0" smtClean="0"/>
          </a:p>
        </p:txBody>
      </p:sp>
      <p:sp>
        <p:nvSpPr>
          <p:cNvPr id="4" name="Slide Number Placeholder 3"/>
          <p:cNvSpPr>
            <a:spLocks noGrp="1"/>
          </p:cNvSpPr>
          <p:nvPr>
            <p:ph type="sldNum" sz="quarter" idx="10"/>
          </p:nvPr>
        </p:nvSpPr>
        <p:spPr/>
        <p:txBody>
          <a:bodyPr/>
          <a:lstStyle/>
          <a:p>
            <a:fld id="{CE89DDB2-3D81-49B4-9893-C7A9CFFDC6BE}" type="slidenum">
              <a:rPr lang="en-US" smtClean="0"/>
              <a:t>1</a:t>
            </a:fld>
            <a:endParaRPr lang="en-US"/>
          </a:p>
        </p:txBody>
      </p:sp>
    </p:spTree>
    <p:extLst>
      <p:ext uri="{BB962C8B-B14F-4D97-AF65-F5344CB8AC3E}">
        <p14:creationId xmlns:p14="http://schemas.microsoft.com/office/powerpoint/2010/main" val="23100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FLOW:</a:t>
            </a:r>
            <a:r>
              <a:rPr lang="en-US" sz="2800" baseline="0" dirty="0" smtClean="0"/>
              <a:t> </a:t>
            </a:r>
            <a:endParaRPr lang="en-US" sz="2800" dirty="0" smtClean="0"/>
          </a:p>
          <a:p>
            <a:r>
              <a:rPr lang="en-US" sz="2800" dirty="0" smtClean="0"/>
              <a:t>This problem is a very</a:t>
            </a:r>
            <a:r>
              <a:rPr lang="en-US" sz="2800" baseline="0" dirty="0" smtClean="0"/>
              <a:t> well researched problem with a number of solutions based on the metrics of interest. The existing work can be classified into a few broad categories. </a:t>
            </a:r>
          </a:p>
          <a:p>
            <a:endParaRPr lang="en-US" sz="2800" baseline="0" dirty="0" smtClean="0"/>
          </a:p>
          <a:p>
            <a:r>
              <a:rPr lang="en-US" sz="2800" baseline="0" dirty="0" smtClean="0"/>
              <a:t>Sampling techniques sample packets every often and expects to capture the heavy hitting flows in the process. However, depending on the sampling rate, it could either completely miss heavy hitting flows or underestimate the packet counts associated with the heavy hitting flows, thus AFFECTING THE ACCURACY OF THE COUNTS ASSOCIATED WITH FLOWS. Sample and Hold tries to overcome these problems by sampling flows instead so that all future packets of a flow once one packet belonging to it is sampled. </a:t>
            </a:r>
          </a:p>
          <a:p>
            <a:endParaRPr lang="en-US" sz="2800" baseline="0" dirty="0" smtClean="0"/>
          </a:p>
          <a:p>
            <a:r>
              <a:rPr lang="en-US" sz="2800" baseline="0" dirty="0" smtClean="0"/>
              <a:t>The other class of solutions is streaming-based which perform a certain set of operations on every packet that is observed. Sketching based techniques like the count-min sketch. Reversible sketches, etc. update a certain statistic for all flows observed without maintaining flow identifiers and post-processing might help decode what the per-flow statistic is. However, this lack of flow identifier to count association means that post-processing is needed and we cannot respond to the heavy hitters in the data plane itself. </a:t>
            </a:r>
          </a:p>
          <a:p>
            <a:endParaRPr lang="en-US" sz="2800" baseline="0" dirty="0" smtClean="0"/>
          </a:p>
          <a:p>
            <a:r>
              <a:rPr lang="en-US" sz="2800" baseline="0" dirty="0" smtClean="0"/>
              <a:t>Counting based approaches on the other hand, focus on measuring the heavy items alone in a table of flow identifiers and associated counts. Though on average, each packet updates only one counter, there could be some insertions that need to update multiple counters: an operation that is challenging within the deterministic processing time budget for each packet and thus making immediate responses harder.</a:t>
            </a:r>
          </a:p>
          <a:p>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10</a:t>
            </a:fld>
            <a:endParaRPr lang="en-US"/>
          </a:p>
        </p:txBody>
      </p:sp>
    </p:spTree>
    <p:extLst>
      <p:ext uri="{BB962C8B-B14F-4D97-AF65-F5344CB8AC3E}">
        <p14:creationId xmlns:p14="http://schemas.microsoft.com/office/powerpoint/2010/main" val="103527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solve the packet recirculation problem, we make local decisions on what the smallest flow might</a:t>
            </a:r>
            <a:r>
              <a:rPr lang="en-US" baseline="0" dirty="0" smtClean="0"/>
              <a:t> be based on the information observed so far. This means we make updates to the stages as the packet processes through it as opposed to later. So, when we first observe a new flow that is not already present in tits corresponding hash location in he first stage, we give it the benefit of doubt and insert it as a new key with value 1 </a:t>
            </a:r>
            <a:r>
              <a:rPr lang="en-US" b="1" baseline="0" dirty="0" smtClean="0"/>
              <a:t>(because we don’t know what the minimum value is)</a:t>
            </a:r>
            <a:r>
              <a:rPr lang="en-US" baseline="0" dirty="0" smtClean="0"/>
              <a:t>. So, here key k hashes to K1’s location. Given that key K is not already present in stage 1, we insert it with value 1 and evict K1 and carry it over to later stages.</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11</a:t>
            </a:fld>
            <a:endParaRPr lang="en-US"/>
          </a:p>
        </p:txBody>
      </p:sp>
    </p:spTree>
    <p:extLst>
      <p:ext uri="{BB962C8B-B14F-4D97-AF65-F5344CB8AC3E}">
        <p14:creationId xmlns:p14="http://schemas.microsoft.com/office/powerpoint/2010/main" val="370714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solve the packet recirculation problem, we make local decisions on what the smallest flow might</a:t>
            </a:r>
            <a:r>
              <a:rPr lang="en-US" baseline="0" dirty="0" smtClean="0"/>
              <a:t> be based on the information observed so far. This means we make updates to the stages as the packet processes through it as opposed to later. So, when we first observe a new flow that is not already present in tits corresponding hash location in he first stage, we give it the benefit of doubt and insert it as a new key with value 1. So, here key k hashes to K1’s location. Given that key K is not already present in stage 1, we insert it with value 1 and evict K1 and carry it over to later stages.</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12</a:t>
            </a:fld>
            <a:endParaRPr lang="en-US"/>
          </a:p>
        </p:txBody>
      </p:sp>
    </p:spTree>
    <p:extLst>
      <p:ext uri="{BB962C8B-B14F-4D97-AF65-F5344CB8AC3E}">
        <p14:creationId xmlns:p14="http://schemas.microsoft.com/office/powerpoint/2010/main" val="214311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in stage 2 and</a:t>
            </a:r>
            <a:r>
              <a:rPr lang="en-US" baseline="0" dirty="0" smtClean="0"/>
              <a:t> all later stages, we make a local decision on what the smallest flow is based on the current minimum carried in the packet and the flow in the location it hashes  (HASH ON THE CARRIED KEY) to in the current stage. For instance, we carried over key K1 from the stage 1 with packet count 4. It hashes to the location where flow E is present with packet count 25. Since E is larger, we retain E in its place and carry over K1 to the next stage.</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13</a:t>
            </a:fld>
            <a:endParaRPr lang="en-US"/>
          </a:p>
        </p:txBody>
      </p:sp>
    </p:spTree>
    <p:extLst>
      <p:ext uri="{BB962C8B-B14F-4D97-AF65-F5344CB8AC3E}">
        <p14:creationId xmlns:p14="http://schemas.microsoft.com/office/powerpoint/2010/main" val="1383735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in stage 2 and</a:t>
            </a:r>
            <a:r>
              <a:rPr lang="en-US" baseline="0" dirty="0" smtClean="0"/>
              <a:t> all later stages, we make a local decision on what the smallest flow is based on the current minimum carried in the packet and the flow in the location it hashes to in the current stage. For instance, we carried over key K1 from the stage 1 with packet count 4. It hashes to the location where flow E is present with packet count 25. Since E is larger, we retain E in its place and carry over K1 to the next stage.</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14</a:t>
            </a:fld>
            <a:endParaRPr lang="en-US"/>
          </a:p>
        </p:txBody>
      </p:sp>
    </p:spTree>
    <p:extLst>
      <p:ext uri="{BB962C8B-B14F-4D97-AF65-F5344CB8AC3E}">
        <p14:creationId xmlns:p14="http://schemas.microsoft.com/office/powerpoint/2010/main" val="1304645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in stage 2 and</a:t>
            </a:r>
            <a:r>
              <a:rPr lang="en-US" baseline="0" dirty="0" smtClean="0"/>
              <a:t> all later stages, we make a local decision on what the smallest flow is based on the current minimum carried in the packet and the flow in the location it hashes to in the current stage. For instance, we carried over key K1 from the stage 1 with packet count 4. It hashes to the location where flow E is present with packet count 25. Since E is larger, we retain E in its place and carry over K1 to the next stage.</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15</a:t>
            </a:fld>
            <a:endParaRPr lang="en-US"/>
          </a:p>
        </p:txBody>
      </p:sp>
    </p:spTree>
    <p:extLst>
      <p:ext uri="{BB962C8B-B14F-4D97-AF65-F5344CB8AC3E}">
        <p14:creationId xmlns:p14="http://schemas.microsoft.com/office/powerpoint/2010/main" val="3879254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a:t>
            </a:r>
            <a:r>
              <a:rPr lang="en-US" baseline="0" dirty="0" smtClean="0"/>
              <a:t> MORE TIME - </a:t>
            </a:r>
            <a:r>
              <a:rPr lang="en-US" dirty="0" smtClean="0"/>
              <a:t>This essentially summarizes the </a:t>
            </a:r>
            <a:r>
              <a:rPr lang="en-US" dirty="0" err="1" smtClean="0"/>
              <a:t>HashPipe</a:t>
            </a:r>
            <a:r>
              <a:rPr lang="en-US" baseline="0" dirty="0" smtClean="0"/>
              <a:t> algorithm. In stage 1, we either increment the value of an existing flow or overwrite the location with a new flow with value 1. In later stages, we either place the flow currently carried, or coalesce the multiple values associated with a  flow or make a local minimum computation depending on whether the location that the carried flow hashes to is empty, holds a matching identity or a mismatching identity.</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16</a:t>
            </a:fld>
            <a:endParaRPr lang="en-US"/>
          </a:p>
        </p:txBody>
      </p:sp>
    </p:spTree>
    <p:extLst>
      <p:ext uri="{BB962C8B-B14F-4D97-AF65-F5344CB8AC3E}">
        <p14:creationId xmlns:p14="http://schemas.microsoft.com/office/powerpoint/2010/main" val="3801284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At a high level, </a:t>
            </a:r>
            <a:r>
              <a:rPr lang="en-US" sz="1200" b="0" i="0" u="none" strike="noStrike" kern="1200" baseline="0" dirty="0" err="1" smtClean="0">
                <a:solidFill>
                  <a:schemeClr val="tx1"/>
                </a:solidFill>
                <a:latin typeface="+mn-lt"/>
                <a:ea typeface="+mn-ea"/>
                <a:cs typeface="+mn-cs"/>
              </a:rPr>
              <a:t>HashPipe</a:t>
            </a:r>
            <a:r>
              <a:rPr lang="en-US" sz="1200" b="0" i="0" u="none" strike="noStrike" kern="1200" baseline="0" dirty="0" smtClean="0">
                <a:solidFill>
                  <a:schemeClr val="tx1"/>
                </a:solidFill>
                <a:latin typeface="+mn-lt"/>
                <a:ea typeface="+mn-ea"/>
                <a:cs typeface="+mn-cs"/>
              </a:rPr>
              <a:t> uses a match-action stage from P4 in the switch pipeline for each hash table. In our algorithm, each match-action stage has a single default action—the </a:t>
            </a:r>
          </a:p>
          <a:p>
            <a:r>
              <a:rPr lang="en-US" sz="1200" b="0" i="0" u="none" strike="noStrike" kern="1200" baseline="0" dirty="0" smtClean="0">
                <a:solidFill>
                  <a:schemeClr val="tx1"/>
                </a:solidFill>
                <a:latin typeface="+mn-lt"/>
                <a:ea typeface="+mn-ea"/>
                <a:cs typeface="+mn-cs"/>
              </a:rPr>
              <a:t>algorithm execution—that applies to every packet. Every stage uses its own P4 register array—</a:t>
            </a:r>
            <a:r>
              <a:rPr lang="en-US" sz="1200" b="0" i="0" u="none" strike="noStrike" kern="1200" baseline="0" dirty="0" err="1" smtClean="0">
                <a:solidFill>
                  <a:schemeClr val="tx1"/>
                </a:solidFill>
                <a:latin typeface="+mn-lt"/>
                <a:ea typeface="+mn-ea"/>
                <a:cs typeface="+mn-cs"/>
              </a:rPr>
              <a:t>stateful</a:t>
            </a:r>
            <a:r>
              <a:rPr lang="en-US" sz="1200" b="0" i="0" u="none" strike="noStrike" kern="1200" baseline="0" dirty="0" smtClean="0">
                <a:solidFill>
                  <a:schemeClr val="tx1"/>
                </a:solidFill>
                <a:latin typeface="+mn-lt"/>
                <a:ea typeface="+mn-ea"/>
                <a:cs typeface="+mn-cs"/>
              </a:rPr>
              <a:t> memory that persists across successive packets—for the hash table. In this context, every stage’s P4 registers act as a hash table where the flow identifiers and the associated counts are maintained. In every stage, we hash on the incoming packet header to find the index in the P4 register array where the flow should be placed.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Since we perform minimum computations locally in every stage, the packet metadata in P4 allow us to carry the current minimum over to the next stage where it can be tested for its size against the corresponding entry in that stage. Further P4 lets us perform conditional updates on both the register and the packet metadata based on the result of the test before proceeding onto the next stage, which is helpful for our smallest flow approximation.</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17</a:t>
            </a:fld>
            <a:endParaRPr lang="en-US"/>
          </a:p>
        </p:txBody>
      </p:sp>
    </p:spTree>
    <p:extLst>
      <p:ext uri="{BB962C8B-B14F-4D97-AF65-F5344CB8AC3E}">
        <p14:creationId xmlns:p14="http://schemas.microsoft.com/office/powerpoint/2010/main" val="1126503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We compute the k heaviest flows aggregated by 5-tuple, using a traffic trace of a 10Gb/s ISP backbone link from CAIDA recorded in 2016. We split this 17 min long trace into 50 different chunks with each being about 20 seconds long, with 10 million packets each. The chunks on average contain about 400,000 5-tuple flows each and used each of these as a unique trial. Each data point in the following graphs reports the average across these 50 trials. We assume the switch zeroes out its tables at the end of each trial, which corresponds to a 20 second “table flush” period. (e.g., [13, 14, 30])  We vary the memory allocated in the switch for the purpose of heavy hitter detection from 10 KB </a:t>
            </a:r>
            <a:r>
              <a:rPr lang="en-US" sz="1200" b="0" i="0" u="none" strike="noStrike" kern="1200" baseline="0" dirty="0" err="1" smtClean="0">
                <a:solidFill>
                  <a:schemeClr val="tx1"/>
                </a:solidFill>
                <a:latin typeface="+mn-lt"/>
                <a:ea typeface="+mn-ea"/>
                <a:cs typeface="+mn-cs"/>
              </a:rPr>
              <a:t>upto</a:t>
            </a:r>
            <a:r>
              <a:rPr lang="en-US" sz="1200" b="0" i="0" u="none" strike="noStrike" kern="1200" baseline="0" dirty="0" smtClean="0">
                <a:solidFill>
                  <a:schemeClr val="tx1"/>
                </a:solidFill>
                <a:latin typeface="+mn-lt"/>
                <a:ea typeface="+mn-ea"/>
                <a:cs typeface="+mn-cs"/>
              </a:rPr>
              <a:t> 100 KB (which corresponds to 600 and 5600 flow id, </a:t>
            </a:r>
            <a:r>
              <a:rPr lang="en-US" sz="1200" b="0" i="0" u="none" strike="noStrike" kern="1200" baseline="0" dirty="0" err="1" smtClean="0">
                <a:solidFill>
                  <a:schemeClr val="tx1"/>
                </a:solidFill>
                <a:latin typeface="+mn-lt"/>
                <a:ea typeface="+mn-ea"/>
                <a:cs typeface="+mn-cs"/>
              </a:rPr>
              <a:t>coutn</a:t>
            </a:r>
            <a:r>
              <a:rPr lang="en-US" sz="1200" b="0" i="0" u="none" strike="noStrike" kern="1200" baseline="0" dirty="0" smtClean="0">
                <a:solidFill>
                  <a:schemeClr val="tx1"/>
                </a:solidFill>
                <a:latin typeface="+mn-lt"/>
                <a:ea typeface="+mn-ea"/>
                <a:cs typeface="+mn-cs"/>
              </a:rPr>
              <a:t> pairs respectively). We vary k in “Top-k” from 60 to 300. We evaluate </a:t>
            </a:r>
            <a:r>
              <a:rPr lang="en-US" sz="1200" b="0" i="0" u="none" strike="noStrike" kern="1200" baseline="0" dirty="0" err="1" smtClean="0">
                <a:solidFill>
                  <a:schemeClr val="tx1"/>
                </a:solidFill>
                <a:latin typeface="+mn-lt"/>
                <a:ea typeface="+mn-ea"/>
                <a:cs typeface="+mn-cs"/>
              </a:rPr>
              <a:t>HashPipe’s</a:t>
            </a:r>
            <a:r>
              <a:rPr lang="en-US" sz="1200" b="0" i="0" u="none" strike="noStrike" kern="1200" baseline="0" dirty="0" smtClean="0">
                <a:solidFill>
                  <a:schemeClr val="tx1"/>
                </a:solidFill>
                <a:latin typeface="+mn-lt"/>
                <a:ea typeface="+mn-ea"/>
                <a:cs typeface="+mn-cs"/>
              </a:rPr>
              <a:t> performance in terms of its </a:t>
            </a:r>
            <a:r>
              <a:rPr lang="en-US" sz="1200" dirty="0" smtClean="0"/>
              <a:t>false negatives (% heavy flows that are not reported), false positives (% non-heavy flows that are reported), and the estimation error in the count(% error for heavy flows).</a:t>
            </a:r>
          </a:p>
          <a:p>
            <a:endParaRPr lang="en-US" sz="1200" dirty="0" smtClean="0"/>
          </a:p>
          <a:p>
            <a:r>
              <a:rPr lang="en-US" sz="1200" dirty="0" smtClean="0"/>
              <a:t>We also tested the algorithm on a datacenter trace. </a:t>
            </a:r>
            <a:r>
              <a:rPr lang="en-US" sz="1200" b="1" dirty="0" smtClean="0"/>
              <a:t>More results can</a:t>
            </a:r>
            <a:r>
              <a:rPr lang="en-US" sz="1200" b="1" baseline="0" dirty="0" smtClean="0"/>
              <a:t> be found in the paper</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18</a:t>
            </a:fld>
            <a:endParaRPr lang="en-US"/>
          </a:p>
        </p:txBody>
      </p:sp>
    </p:spTree>
    <p:extLst>
      <p:ext uri="{BB962C8B-B14F-4D97-AF65-F5344CB8AC3E}">
        <p14:creationId xmlns:p14="http://schemas.microsoft.com/office/powerpoint/2010/main" val="3277218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first tune </a:t>
            </a:r>
            <a:r>
              <a:rPr lang="en-US" baseline="0" dirty="0" err="1" smtClean="0"/>
              <a:t>hashPipe</a:t>
            </a:r>
            <a:r>
              <a:rPr lang="en-US" baseline="0" dirty="0" smtClean="0"/>
              <a:t> to get optimal accuracy. </a:t>
            </a:r>
            <a:r>
              <a:rPr lang="en-US" b="1" baseline="0" dirty="0" smtClean="0"/>
              <a:t>Mention what False negatives or duplicates are </a:t>
            </a:r>
            <a:r>
              <a:rPr lang="en-US" baseline="0" dirty="0" smtClean="0"/>
              <a:t>The only parameter that needs to be set in </a:t>
            </a:r>
            <a:r>
              <a:rPr lang="en-US" baseline="0" dirty="0" err="1" smtClean="0"/>
              <a:t>HashPipe</a:t>
            </a:r>
            <a:r>
              <a:rPr lang="en-US" baseline="0" dirty="0" smtClean="0"/>
              <a:t> is the number of stages. For a fixed amount of memory for the entire hash table, increasing the number of stages helps us sample more locations to get a more accurate picture of the minimum. But, it also increases the chances of duplicates since there are now fewer keys in the first stage itself and we treat a flow as new if it isn’t present in the first stage. We evaluate this tradeoff on varying sets of memory and K values. This tables shows the tradeoff  for </a:t>
            </a:r>
            <a:r>
              <a:rPr lang="en-US" dirty="0" smtClean="0"/>
              <a:t>K = 210,</a:t>
            </a:r>
            <a:r>
              <a:rPr lang="en-US" baseline="0" dirty="0" smtClean="0"/>
              <a:t> and a total of </a:t>
            </a:r>
            <a:r>
              <a:rPr lang="en-US" dirty="0" smtClean="0"/>
              <a:t>5040 flow id,</a:t>
            </a:r>
            <a:r>
              <a:rPr lang="en-US" baseline="0" dirty="0" smtClean="0"/>
              <a:t> count pairs</a:t>
            </a:r>
            <a:r>
              <a:rPr lang="en-US" dirty="0" smtClean="0"/>
              <a:t>. Based on this table, w</a:t>
            </a:r>
            <a:r>
              <a:rPr lang="en-US" baseline="0" dirty="0" smtClean="0"/>
              <a:t>e set our optimal number of stages at 6 based on the fact that these two opposing forces reach an almost stable point where increasing the stages any further doesn’t give that much better accuracy.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CE89DDB2-3D81-49B4-9893-C7A9CFFDC6BE}" type="slidenum">
              <a:rPr lang="en-US" smtClean="0"/>
              <a:t>19</a:t>
            </a:fld>
            <a:endParaRPr lang="en-US"/>
          </a:p>
        </p:txBody>
      </p:sp>
    </p:spTree>
    <p:extLst>
      <p:ext uri="{BB962C8B-B14F-4D97-AF65-F5344CB8AC3E}">
        <p14:creationId xmlns:p14="http://schemas.microsoft.com/office/powerpoint/2010/main" val="2161007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flow is a set of packets</a:t>
            </a:r>
            <a:r>
              <a:rPr lang="en-US" baseline="0" dirty="0" smtClean="0"/>
              <a:t> that have been grouped on a certain field or unique way of identifying them. This might be the source port, destination port, source or destination </a:t>
            </a:r>
            <a:r>
              <a:rPr lang="en-US" baseline="0" dirty="0" err="1" smtClean="0"/>
              <a:t>ip</a:t>
            </a:r>
            <a:r>
              <a:rPr lang="en-US" baseline="0" dirty="0" smtClean="0"/>
              <a:t> address or the unique id consisting of all of these fields (5-tuple). </a:t>
            </a:r>
            <a:r>
              <a:rPr lang="en-US" dirty="0" smtClean="0"/>
              <a:t>Heavy hitter refers</a:t>
            </a:r>
            <a:r>
              <a:rPr lang="en-US" baseline="0" dirty="0" smtClean="0"/>
              <a:t> to all those flows that exceed a certain threshold of the total number of packets seen on the link. Alternatively it could also refer to the top-k flows by size. These two problems are interconvertible and we will stick to the Top-k problem for the remainder of this talk.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in the above network, if you were interested in the top 2 flows on the link where flows are packets grouped by source port, those would be the applications using Port 30 and Port 15 with 200 packets each. </a:t>
            </a:r>
          </a:p>
        </p:txBody>
      </p:sp>
      <p:sp>
        <p:nvSpPr>
          <p:cNvPr id="4" name="Slide Number Placeholder 3"/>
          <p:cNvSpPr>
            <a:spLocks noGrp="1"/>
          </p:cNvSpPr>
          <p:nvPr>
            <p:ph type="sldNum" sz="quarter" idx="10"/>
          </p:nvPr>
        </p:nvSpPr>
        <p:spPr/>
        <p:txBody>
          <a:bodyPr/>
          <a:lstStyle/>
          <a:p>
            <a:fld id="{CE89DDB2-3D81-49B4-9893-C7A9CFFDC6BE}" type="slidenum">
              <a:rPr lang="en-US" smtClean="0"/>
              <a:t>2</a:t>
            </a:fld>
            <a:endParaRPr lang="en-US"/>
          </a:p>
        </p:txBody>
      </p:sp>
    </p:spTree>
    <p:extLst>
      <p:ext uri="{BB962C8B-B14F-4D97-AF65-F5344CB8AC3E}">
        <p14:creationId xmlns:p14="http://schemas.microsoft.com/office/powerpoint/2010/main" val="2885362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a:t>
            </a:r>
            <a:r>
              <a:rPr lang="en-US" baseline="0" dirty="0" smtClean="0"/>
              <a:t>we evaluate </a:t>
            </a:r>
            <a:r>
              <a:rPr lang="en-US" baseline="0" dirty="0" err="1" smtClean="0"/>
              <a:t>HashPipe’s</a:t>
            </a:r>
            <a:r>
              <a:rPr lang="en-US" baseline="0" dirty="0" smtClean="0"/>
              <a:t> accuracy in isolation.  This graph here illustrated the false negatives when </a:t>
            </a:r>
            <a:r>
              <a:rPr lang="en-US" baseline="0" dirty="0" err="1" smtClean="0"/>
              <a:t>HashPipe</a:t>
            </a:r>
            <a:r>
              <a:rPr lang="en-US" baseline="0" dirty="0" smtClean="0"/>
              <a:t> with 6 stages is used to detect the top K flows at different amount of memory. The y axis depicts the false negative percentage while the x axis has the memory in KB. We can see that </a:t>
            </a:r>
            <a:r>
              <a:rPr lang="en-US" baseline="0" dirty="0" err="1" smtClean="0"/>
              <a:t>HashPipe</a:t>
            </a:r>
            <a:r>
              <a:rPr lang="en-US" baseline="0" dirty="0" smtClean="0"/>
              <a:t> is able to achieve a false negative rate that is lower than 10% for the top 60 heavy hitters with just 80KB of memory (WHAT FRACTION OF TOTAL MEMORY IS THIS ).  The accuracy also increases as we increase the memory allocated.</a:t>
            </a:r>
          </a:p>
          <a:p>
            <a:endParaRPr lang="en-US" baseline="0" dirty="0" smtClean="0"/>
          </a:p>
          <a:p>
            <a:r>
              <a:rPr lang="en-US" dirty="0" smtClean="0"/>
              <a:t>In the data center trace, the error settles to under 10% at just 9KB of memory (520 counters) for all the k values we tested.</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20</a:t>
            </a:fld>
            <a:endParaRPr lang="en-US"/>
          </a:p>
        </p:txBody>
      </p:sp>
    </p:spTree>
    <p:extLst>
      <p:ext uri="{BB962C8B-B14F-4D97-AF65-F5344CB8AC3E}">
        <p14:creationId xmlns:p14="http://schemas.microsoft.com/office/powerpoint/2010/main" val="3831191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repeat</a:t>
            </a:r>
            <a:r>
              <a:rPr lang="en-US" baseline="0" dirty="0" smtClean="0"/>
              <a:t> this for varying values of k like 150 and ….. </a:t>
            </a:r>
          </a:p>
          <a:p>
            <a:endParaRPr lang="en-US" baseline="0" dirty="0" smtClean="0"/>
          </a:p>
          <a:p>
            <a:endParaRPr lang="en-US" baseline="0" dirty="0" smtClean="0"/>
          </a:p>
          <a:p>
            <a:r>
              <a:rPr lang="en-US" baseline="0" dirty="0" smtClean="0"/>
              <a:t>We can see that </a:t>
            </a:r>
            <a:r>
              <a:rPr lang="en-US" baseline="0" dirty="0" err="1" smtClean="0"/>
              <a:t>HashPipe</a:t>
            </a:r>
            <a:r>
              <a:rPr lang="en-US" baseline="0" dirty="0" smtClean="0"/>
              <a:t> is still achieves a false negative rate that is lower than 10% for the top 60 to 300 heavy hitters with just 80KB of memory. The rough conversion is that 80 KB translates to about 4500 flow id count pairs, which is only about 1% of the 400,000 flows seen on this link. </a:t>
            </a:r>
            <a:r>
              <a:rPr lang="en-US" sz="1200" b="0" i="0" u="none" strike="noStrike" kern="1200" baseline="0" dirty="0" smtClean="0">
                <a:solidFill>
                  <a:schemeClr val="tx1"/>
                </a:solidFill>
                <a:latin typeface="+mn-lt"/>
                <a:ea typeface="+mn-ea"/>
                <a:cs typeface="+mn-cs"/>
              </a:rPr>
              <a:t>We also find that the factor of k required in the number of counters so as to achieve a</a:t>
            </a:r>
          </a:p>
          <a:p>
            <a:r>
              <a:rPr lang="en-US" sz="1200" b="0" i="0" u="none" strike="noStrike" kern="1200" baseline="0" dirty="0" smtClean="0">
                <a:solidFill>
                  <a:schemeClr val="tx1"/>
                </a:solidFill>
                <a:latin typeface="+mn-lt"/>
                <a:ea typeface="+mn-ea"/>
                <a:cs typeface="+mn-cs"/>
              </a:rPr>
              <a:t>particular accuracy reduces as k increases. (</a:t>
            </a:r>
            <a:r>
              <a:rPr lang="en-US" baseline="0" dirty="0" smtClean="0"/>
              <a:t>It is also worth noting that when flows are missed, they are more likely to be smaller flows amongst the top –K flows themselves.)</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21</a:t>
            </a:fld>
            <a:endParaRPr lang="en-US"/>
          </a:p>
        </p:txBody>
      </p:sp>
    </p:spTree>
    <p:extLst>
      <p:ext uri="{BB962C8B-B14F-4D97-AF65-F5344CB8AC3E}">
        <p14:creationId xmlns:p14="http://schemas.microsoft.com/office/powerpoint/2010/main" val="3308459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t>
            </a:r>
            <a:r>
              <a:rPr lang="en-US" baseline="0" dirty="0" smtClean="0"/>
              <a:t> k = 300. We can see that </a:t>
            </a:r>
            <a:r>
              <a:rPr lang="en-US" baseline="0" dirty="0" err="1" smtClean="0"/>
              <a:t>HashPipe</a:t>
            </a:r>
            <a:r>
              <a:rPr lang="en-US" baseline="0" dirty="0" smtClean="0"/>
              <a:t> is still achieves a false negative rate that is lower than 10% for the top 60 to 300 heavy hitters with just 80KB of memory. The rough conversion is that 80 KB translates to about 4500 flow id count pairs, which is only about 1% of the 400,000 flows seen on this link. </a:t>
            </a:r>
            <a:r>
              <a:rPr lang="en-US" sz="1200" b="0" i="0" u="none" strike="noStrike" kern="1200" baseline="0" dirty="0" smtClean="0">
                <a:solidFill>
                  <a:schemeClr val="tx1"/>
                </a:solidFill>
                <a:latin typeface="+mn-lt"/>
                <a:ea typeface="+mn-ea"/>
                <a:cs typeface="+mn-cs"/>
              </a:rPr>
              <a:t>We also find that the factor of k required in the number of counters so as to achieve a particular accuracy reduces as k increases. (</a:t>
            </a:r>
            <a:r>
              <a:rPr lang="en-US" baseline="0" dirty="0" smtClean="0"/>
              <a:t>It is also worth noting that when flows are missed, they are more likely to be smaller flows amongst the top –K flows themselves.)</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22</a:t>
            </a:fld>
            <a:endParaRPr lang="en-US"/>
          </a:p>
        </p:txBody>
      </p:sp>
    </p:spTree>
    <p:extLst>
      <p:ext uri="{BB962C8B-B14F-4D97-AF65-F5344CB8AC3E}">
        <p14:creationId xmlns:p14="http://schemas.microsoft.com/office/powerpoint/2010/main" val="1203626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
            </a:r>
            <a:r>
              <a:rPr lang="en-US" baseline="0" dirty="0" smtClean="0"/>
              <a:t>e compare </a:t>
            </a:r>
            <a:r>
              <a:rPr lang="en-US" baseline="0" dirty="0" err="1" smtClean="0"/>
              <a:t>HashPipe</a:t>
            </a:r>
            <a:r>
              <a:rPr lang="en-US" baseline="0" dirty="0" smtClean="0"/>
              <a:t> against its major sketching and sampling counterparts. Figure out this delivery These two form a natural way to filter out the heavy hitters given that we don’t have enough memory to track all the heavy hitters. One filters the heavy flows. We use Sample and Hold which samples packets belonging to new flows and then increments counters for all subsequent packets of a flow in a small flow memory once it is sampled. This flow memory then has the association between flow identifiers and counts and can be read off to identify the heavy hitters.</a:t>
            </a:r>
          </a:p>
          <a:p>
            <a:endParaRPr lang="en-US" baseline="0" dirty="0" smtClean="0"/>
          </a:p>
          <a:p>
            <a:r>
              <a:rPr lang="en-US" baseline="0" dirty="0" smtClean="0"/>
              <a:t>Other maintains </a:t>
            </a:r>
            <a:r>
              <a:rPr lang="en-US" baseline="0" dirty="0" err="1" smtClean="0"/>
              <a:t>datastructure</a:t>
            </a:r>
            <a:r>
              <a:rPr lang="en-US" baseline="0" dirty="0" smtClean="0"/>
              <a:t> for all flows, where the heavier ones are more likely to be correct. Count-min sketch on the other hand, updates a set of d counters for every flow depending on where it hashes to. The estimated size of a flow is based on the minimum of these d locations. If this minimum exceeds a certain threshold corresponding to the kth heaviest item, it is tracked in a cache along with its flow id from where it can be flagged as a heavy hitter.  This has been widely used in recent implementations of sketches including </a:t>
            </a:r>
            <a:r>
              <a:rPr lang="en-US" baseline="0" dirty="0" err="1" smtClean="0"/>
              <a:t>OpenSketch</a:t>
            </a:r>
            <a:r>
              <a:rPr lang="en-US" baseline="0" dirty="0" smtClean="0"/>
              <a:t> and </a:t>
            </a:r>
            <a:r>
              <a:rPr lang="en-US" baseline="0" dirty="0" err="1" smtClean="0"/>
              <a:t>UnivMon</a:t>
            </a:r>
            <a:endParaRPr lang="en-US" baseline="0" dirty="0" smtClean="0"/>
          </a:p>
        </p:txBody>
      </p:sp>
      <p:sp>
        <p:nvSpPr>
          <p:cNvPr id="4" name="Slide Number Placeholder 3"/>
          <p:cNvSpPr>
            <a:spLocks noGrp="1"/>
          </p:cNvSpPr>
          <p:nvPr>
            <p:ph type="sldNum" sz="quarter" idx="10"/>
          </p:nvPr>
        </p:nvSpPr>
        <p:spPr/>
        <p:txBody>
          <a:bodyPr/>
          <a:lstStyle/>
          <a:p>
            <a:fld id="{CE89DDB2-3D81-49B4-9893-C7A9CFFDC6BE}" type="slidenum">
              <a:rPr lang="en-US" smtClean="0"/>
              <a:t>23</a:t>
            </a:fld>
            <a:endParaRPr lang="en-US"/>
          </a:p>
        </p:txBody>
      </p:sp>
    </p:spTree>
    <p:extLst>
      <p:ext uri="{BB962C8B-B14F-4D97-AF65-F5344CB8AC3E}">
        <p14:creationId xmlns:p14="http://schemas.microsoft.com/office/powerpoint/2010/main" val="101437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 compare all these schemes for the same amount of memory in Kilobytes as indicated in the x-axis. On the y-axis we plot the observed false negatives amongst these schemes in identifying the top 150 flows. We observe that </a:t>
            </a:r>
            <a:r>
              <a:rPr lang="en-US" baseline="0" dirty="0" err="1" smtClean="0"/>
              <a:t>HashPipe</a:t>
            </a:r>
            <a:r>
              <a:rPr lang="en-US" baseline="0" dirty="0" smtClean="0"/>
              <a:t> outperforms the other two schemes over the entire memory range. </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24</a:t>
            </a:fld>
            <a:endParaRPr lang="en-US"/>
          </a:p>
        </p:txBody>
      </p:sp>
    </p:spTree>
    <p:extLst>
      <p:ext uri="{BB962C8B-B14F-4D97-AF65-F5344CB8AC3E}">
        <p14:creationId xmlns:p14="http://schemas.microsoft.com/office/powerpoint/2010/main" val="3874148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 compare all these schemes for the same amount of memory in Kilobytes as indicated in the x-axis. On the y-axis we plot the observed false negatives amongst these schemes in identifying the top 150 flows. We observe that </a:t>
            </a:r>
            <a:r>
              <a:rPr lang="en-US" baseline="0" dirty="0" err="1" smtClean="0"/>
              <a:t>HashPipe</a:t>
            </a:r>
            <a:r>
              <a:rPr lang="en-US" baseline="0" dirty="0" smtClean="0"/>
              <a:t> outperforms the other two schemes over the entire memory range. The difference is less pronounced with the Count-Min sketch which stays within 3 – 4% of </a:t>
            </a:r>
            <a:r>
              <a:rPr lang="en-US" baseline="0" dirty="0" err="1" smtClean="0"/>
              <a:t>HashPipe</a:t>
            </a:r>
            <a:r>
              <a:rPr lang="en-US" baseline="0" dirty="0" smtClean="0"/>
              <a:t>. However, we liberally allocate half of the available memory to the cache as well as perform overwrites upon hash collisions in the cache as opposed to chaining together the multiple entries. Upon further investigation, we identified that the error comes from the Count-min sketch often overestimating small flows preventing true large flows from being tracked.</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25</a:t>
            </a:fld>
            <a:endParaRPr lang="en-US"/>
          </a:p>
        </p:txBody>
      </p:sp>
    </p:spTree>
    <p:extLst>
      <p:ext uri="{BB962C8B-B14F-4D97-AF65-F5344CB8AC3E}">
        <p14:creationId xmlns:p14="http://schemas.microsoft.com/office/powerpoint/2010/main" val="26321011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We compare all these schemes for the same amount of memory in Kilobytes as indicated in the x-axis. On the y-axis we plot the observed false negatives amongst these schemes in identifying the top 150 flows. We observe that </a:t>
            </a:r>
            <a:r>
              <a:rPr lang="en-US" baseline="0" dirty="0" err="1" smtClean="0"/>
              <a:t>HashPipe</a:t>
            </a:r>
            <a:r>
              <a:rPr lang="en-US" baseline="0" dirty="0" smtClean="0"/>
              <a:t> outperforms the other two schemes over the entire memory range. </a:t>
            </a:r>
            <a:r>
              <a:rPr lang="en-US" baseline="0" dirty="0" err="1" smtClean="0"/>
              <a:t>HashPipe</a:t>
            </a:r>
            <a:r>
              <a:rPr lang="en-US" baseline="0" dirty="0" smtClean="0"/>
              <a:t> outperforms sample and Hold by almost 15% at 100 KB memory. Upon further investigation, we identified that with Sample and Hold underestimating large flows and sometimes even missing them altogether is what causes the error</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26</a:t>
            </a:fld>
            <a:endParaRPr lang="en-US"/>
          </a:p>
        </p:txBody>
      </p:sp>
    </p:spTree>
    <p:extLst>
      <p:ext uri="{BB962C8B-B14F-4D97-AF65-F5344CB8AC3E}">
        <p14:creationId xmlns:p14="http://schemas.microsoft.com/office/powerpoint/2010/main" val="3957581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I</a:t>
            </a:r>
            <a:r>
              <a:rPr lang="en-US" baseline="0" dirty="0" smtClean="0"/>
              <a:t> have presented an algorithm for heavy hitter detection for emerging programmable data planes that would allow us to detect and respond to heavy hitters in the data plane itself. Our algorithm, </a:t>
            </a:r>
            <a:r>
              <a:rPr lang="en-US" baseline="0" dirty="0" err="1" smtClean="0"/>
              <a:t>HashPipe</a:t>
            </a:r>
            <a:r>
              <a:rPr lang="en-US" baseline="0" dirty="0" smtClean="0"/>
              <a:t> uses a pipeline of hash tables to compute an approximate minimum whenever a new flow has to be inserted into the hash table. It preferentially evicts smaller flows and focuses on the heavier flows. We prototyped the algorithm in P4. We also showed that we perform better than existing sketching and sampling procedures to tackle the same problem. </a:t>
            </a:r>
          </a:p>
          <a:p>
            <a:endParaRPr lang="en-US" baseline="0" dirty="0" smtClean="0"/>
          </a:p>
          <a:p>
            <a:r>
              <a:rPr lang="en-US" baseline="0" dirty="0" smtClean="0"/>
              <a:t>We are currently investigating analytical bounds to understand how to employ the algorithm more effectively. We would also evaluate it on synthetic traces so that we are able to analyze the best case and worst case scenarios more clearly.</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27</a:t>
            </a:fld>
            <a:endParaRPr lang="en-US"/>
          </a:p>
        </p:txBody>
      </p:sp>
    </p:spTree>
    <p:extLst>
      <p:ext uri="{BB962C8B-B14F-4D97-AF65-F5344CB8AC3E}">
        <p14:creationId xmlns:p14="http://schemas.microsoft.com/office/powerpoint/2010/main" val="3464855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we compare </a:t>
            </a:r>
            <a:r>
              <a:rPr lang="en-US" baseline="0" dirty="0" err="1" smtClean="0"/>
              <a:t>HashPipe</a:t>
            </a:r>
            <a:r>
              <a:rPr lang="en-US" baseline="0" dirty="0" smtClean="0"/>
              <a:t> against the schemes that we attempted to model it based on, Space Saving and </a:t>
            </a:r>
            <a:r>
              <a:rPr lang="en-US" baseline="0" dirty="0" err="1" smtClean="0"/>
              <a:t>HashParallel</a:t>
            </a:r>
            <a:r>
              <a:rPr lang="en-US" baseline="0" dirty="0" smtClean="0"/>
              <a:t>. Space Saving evicts the minimum in the entire table to place a new flow and </a:t>
            </a:r>
            <a:r>
              <a:rPr lang="en-US" baseline="0" dirty="0" err="1" smtClean="0"/>
              <a:t>HashParallel</a:t>
            </a:r>
            <a:r>
              <a:rPr lang="en-US" baseline="0" dirty="0" smtClean="0"/>
              <a:t> samples locations from one large table and replaces the minimum amongst them. This graph shows the performance of these schemes on the y-axis in terms of their false negatives in detecting the top 60 flows amongst the 400,000 flows on the link. The x axis shows varying amounts of memory in Kilobytes. Once again, 80 KB translates to roughly 4500 flow identifier and count paris. </a:t>
            </a:r>
          </a:p>
          <a:p>
            <a:endParaRPr lang="en-US" baseline="0" dirty="0" smtClean="0"/>
          </a:p>
          <a:p>
            <a:r>
              <a:rPr lang="en-US" baseline="0" dirty="0" smtClean="0"/>
              <a:t>At a high level, the performance of the three schemes is comparable. There are regions of the graph where </a:t>
            </a:r>
            <a:r>
              <a:rPr lang="en-US" baseline="0" dirty="0" err="1" smtClean="0"/>
              <a:t>HashPipe</a:t>
            </a:r>
            <a:r>
              <a:rPr lang="en-US" baseline="0" dirty="0" smtClean="0"/>
              <a:t> outperforms Space Saving while </a:t>
            </a:r>
            <a:r>
              <a:rPr lang="en-US" baseline="0" dirty="0" err="1" smtClean="0"/>
              <a:t>HashParallel</a:t>
            </a:r>
            <a:r>
              <a:rPr lang="en-US" baseline="0" dirty="0" smtClean="0"/>
              <a:t> closely tracks it. This is because </a:t>
            </a:r>
            <a:r>
              <a:rPr lang="en-US" baseline="0" dirty="0" err="1" smtClean="0"/>
              <a:t>Sapce</a:t>
            </a:r>
            <a:r>
              <a:rPr lang="en-US" baseline="0" dirty="0" smtClean="0"/>
              <a:t>-Saving guarantees that the kth heaviest item will be in the table only if its count is larger than the average count amongst all flows in the table. This condition is satisfied only around 30 KB or 1700 counters for k = 60 on our trace. After this point, we see that Space Saving clearly outperforms </a:t>
            </a:r>
            <a:r>
              <a:rPr lang="en-US" baseline="0" dirty="0" err="1" smtClean="0"/>
              <a:t>HashPipe</a:t>
            </a:r>
            <a:r>
              <a:rPr lang="en-US" baseline="0" dirty="0" smtClean="0"/>
              <a:t>.  Since Space Saving increments some counter for some flow on every packet, as opposed to starting a new count at 1,  at lower amounts of memory, a number of small flows collude together to have large counters in Space Saving.  This evicts true large flows in the process, which is what causes its poor performance.</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32</a:t>
            </a:fld>
            <a:endParaRPr lang="en-US"/>
          </a:p>
        </p:txBody>
      </p:sp>
    </p:spTree>
    <p:extLst>
      <p:ext uri="{BB962C8B-B14F-4D97-AF65-F5344CB8AC3E}">
        <p14:creationId xmlns:p14="http://schemas.microsoft.com/office/powerpoint/2010/main" val="247186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given</a:t>
            </a:r>
            <a:r>
              <a:rPr lang="en-US" baseline="0" dirty="0" smtClean="0"/>
              <a:t> the emergence of new programmable switches, we can provide a lot of opportunities for a whole new set of algorithms on the switches. These switches have also been gaining a lot of traction in the commercial space too with Barefoot, Xilinx and </a:t>
            </a:r>
            <a:r>
              <a:rPr lang="en-US" baseline="0" dirty="0" err="1" smtClean="0"/>
              <a:t>Netronome</a:t>
            </a:r>
            <a:r>
              <a:rPr lang="en-US" baseline="0" dirty="0" smtClean="0"/>
              <a:t> producing programmable switches. Further, languages like P4 that let you specify packet processing rules as a series of match action tables have made development of these algorithms that much easier.</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33</a:t>
            </a:fld>
            <a:endParaRPr lang="en-US"/>
          </a:p>
        </p:txBody>
      </p:sp>
    </p:spTree>
    <p:extLst>
      <p:ext uri="{BB962C8B-B14F-4D97-AF65-F5344CB8AC3E}">
        <p14:creationId xmlns:p14="http://schemas.microsoft.com/office/powerpoint/2010/main" val="74521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heavy hitter detection in itself is an</a:t>
            </a:r>
            <a:r>
              <a:rPr lang="en-US" baseline="0" dirty="0" smtClean="0"/>
              <a:t> interesting problem generally useful for trouble-shooting and anomaly detection, detecting heavy hitters in the data plane itself allows us to solve an entire different set of problems. This is because we can instantaneously respond to the heavy hitter flows and dynamically schedule them or route them differently. For example, </a:t>
            </a:r>
            <a:r>
              <a:rPr lang="en-US" baseline="0" dirty="0" err="1" smtClean="0"/>
              <a:t>Hedera</a:t>
            </a:r>
            <a:r>
              <a:rPr lang="en-US" baseline="0" dirty="0" smtClean="0"/>
              <a:t> adaptively schedules flows in a datacenter to efficiently utilize network resources, It first detects the large flows at the edge switches, then estimates their demands and computes placements for them at the controller. Based on this, rules are then installed on the switches. If we were able to detect large flows in the data plane itself, this loop would be faster and the measurement would also be more accurate as opposed to based on information about flows sometime in the past.</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3</a:t>
            </a:fld>
            <a:endParaRPr lang="en-US"/>
          </a:p>
        </p:txBody>
      </p:sp>
    </p:spTree>
    <p:extLst>
      <p:ext uri="{BB962C8B-B14F-4D97-AF65-F5344CB8AC3E}">
        <p14:creationId xmlns:p14="http://schemas.microsoft.com/office/powerpoint/2010/main" val="3502949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this need in mind, we are interested in not just a heavy hitter detection algorithm, but one with certain</a:t>
            </a:r>
            <a:r>
              <a:rPr lang="en-US" baseline="0" dirty="0" smtClean="0"/>
              <a:t> properties.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 (ii) maintain</a:t>
            </a:r>
            <a:r>
              <a:rPr lang="en-US" sz="1200" baseline="0" dirty="0" smtClean="0"/>
              <a:t> all the heavy hitter information in the </a:t>
            </a:r>
            <a:r>
              <a:rPr lang="en-US" sz="1200" baseline="0" dirty="0" err="1" smtClean="0"/>
              <a:t>dataplane</a:t>
            </a:r>
            <a:r>
              <a:rPr lang="en-US" sz="1200" baseline="0" dirty="0" smtClean="0"/>
              <a:t> itself in a </a:t>
            </a:r>
            <a:r>
              <a:rPr lang="en-US" sz="1200" baseline="0" dirty="0" err="1" smtClean="0"/>
              <a:t>datastructure</a:t>
            </a:r>
            <a:r>
              <a:rPr lang="en-US" sz="1200" baseline="0" dirty="0" smtClean="0"/>
              <a:t> </a:t>
            </a:r>
            <a:r>
              <a:rPr lang="en-US" sz="1200" dirty="0" smtClean="0"/>
              <a:t>to enable both</a:t>
            </a:r>
            <a:r>
              <a:rPr lang="en-US" sz="1200" baseline="0" dirty="0" smtClean="0"/>
              <a:t> detection and response to the</a:t>
            </a:r>
            <a:r>
              <a:rPr lang="en-US" sz="1200" dirty="0" smtClean="0"/>
              <a:t> heavy items in the data plane, without going through the controller and</a:t>
            </a:r>
            <a:br>
              <a:rPr lang="en-US" sz="1200" dirty="0" smtClean="0"/>
            </a:br>
            <a:r>
              <a:rPr lang="en-US" sz="1200" dirty="0" smtClean="0"/>
              <a:t>(iii) low state - maintain state proportional to the number of heavy flows, instead of the total number of flows. </a:t>
            </a:r>
          </a:p>
          <a:p>
            <a:pPr marL="285750" marR="0" lvl="0" indent="-285750" algn="l" defTabSz="914400" rtl="0" eaLnBrk="1" fontAlgn="auto" latinLnBrk="0" hangingPunct="1">
              <a:lnSpc>
                <a:spcPct val="100000"/>
              </a:lnSpc>
              <a:spcBef>
                <a:spcPts val="0"/>
              </a:spcBef>
              <a:spcAft>
                <a:spcPts val="0"/>
              </a:spcAft>
              <a:buClrTx/>
              <a:buSzTx/>
              <a:buFontTx/>
              <a:buAutoNum type="romanLcParenBoth"/>
              <a:tabLst/>
              <a:defRPr/>
            </a:pPr>
            <a:r>
              <a:rPr lang="en-US" sz="1200" dirty="0" smtClean="0"/>
              <a:t>high accuracy – this means that we process all packets,</a:t>
            </a:r>
            <a:r>
              <a:rPr lang="en-US" sz="1200" baseline="0" dirty="0" smtClean="0"/>
              <a:t> report both the heavy hitters and their associated counts accurately</a:t>
            </a:r>
            <a:r>
              <a:rPr lang="en-US" sz="1200" dirty="0" smtClean="0"/>
              <a:t> </a:t>
            </a:r>
          </a:p>
          <a:p>
            <a:pPr marL="285750" marR="0" lvl="0" indent="-285750" algn="l" defTabSz="914400" rtl="0" eaLnBrk="1" fontAlgn="auto" latinLnBrk="0" hangingPunct="1">
              <a:lnSpc>
                <a:spcPct val="100000"/>
              </a:lnSpc>
              <a:spcBef>
                <a:spcPts val="0"/>
              </a:spcBef>
              <a:spcAft>
                <a:spcPts val="0"/>
              </a:spcAft>
              <a:buClrTx/>
              <a:buSzTx/>
              <a:buFontTx/>
              <a:buAutoNum type="romanLcParenBoth"/>
              <a:tabLst/>
              <a:defRPr/>
            </a:pPr>
            <a:r>
              <a:rPr lang="en-US" baseline="0" dirty="0" smtClean="0"/>
              <a:t>Do not give up on packet processing speeds - this means that the operation performed by the switch on each packet also needs to happen in a deterministic manner within the packet processing time budget</a:t>
            </a:r>
          </a:p>
          <a:p>
            <a:pPr marL="285750" marR="0" lvl="0" indent="-285750" algn="l" defTabSz="914400" rtl="0" eaLnBrk="1" fontAlgn="auto" latinLnBrk="0" hangingPunct="1">
              <a:lnSpc>
                <a:spcPct val="100000"/>
              </a:lnSpc>
              <a:spcBef>
                <a:spcPts val="0"/>
              </a:spcBef>
              <a:spcAft>
                <a:spcPts val="0"/>
              </a:spcAft>
              <a:buClrTx/>
              <a:buSzTx/>
              <a:buFontTx/>
              <a:buAutoNum type="romanLcParenBoth"/>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essence, what we need is an algorithm that is able to detect heavy hitters immediately in the data plane as packets are processed and </a:t>
            </a:r>
            <a:r>
              <a:rPr lang="en-US" b="1" baseline="0" dirty="0" smtClean="0"/>
              <a:t>respond to the heavy hitter detection without needing to go through a controller and incurring that delay in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4</a:t>
            </a:fld>
            <a:endParaRPr lang="en-US"/>
          </a:p>
        </p:txBody>
      </p:sp>
    </p:spTree>
    <p:extLst>
      <p:ext uri="{BB962C8B-B14F-4D97-AF65-F5344CB8AC3E}">
        <p14:creationId xmlns:p14="http://schemas.microsoft.com/office/powerpoint/2010/main" val="417408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FLOW – Given that we are developing an algorithm for </a:t>
            </a:r>
            <a:r>
              <a:rPr lang="en-US" baseline="0" dirty="0" err="1" smtClean="0"/>
              <a:t>dataplanes</a:t>
            </a:r>
            <a:r>
              <a:rPr lang="en-US" baseline="0" dirty="0" smtClean="0"/>
              <a:t>, it is important to set up the context of what these </a:t>
            </a:r>
            <a:r>
              <a:rPr lang="en-US" baseline="0" dirty="0" err="1" smtClean="0"/>
              <a:t>dataplanes</a:t>
            </a:r>
            <a:r>
              <a:rPr lang="en-US" baseline="0" dirty="0" smtClean="0"/>
              <a:t>, within emerging programmable switches look like. </a:t>
            </a:r>
          </a:p>
          <a:p>
            <a:endParaRPr lang="en-US" baseline="0" dirty="0" smtClean="0"/>
          </a:p>
          <a:p>
            <a:r>
              <a:rPr lang="en-US" baseline="0" dirty="0" smtClean="0"/>
              <a:t>These switches provide numerous new </a:t>
            </a:r>
            <a:r>
              <a:rPr lang="en-US" baseline="0" dirty="0" err="1" smtClean="0"/>
              <a:t>opprotunities</a:t>
            </a:r>
            <a:r>
              <a:rPr lang="en-US" baseline="0" dirty="0" smtClean="0"/>
              <a:t> in that these switches can do more than just hash and count on packets. </a:t>
            </a:r>
          </a:p>
          <a:p>
            <a:r>
              <a:rPr lang="en-US" baseline="0" dirty="0" smtClean="0"/>
              <a:t>They can be programmed to store and manipulate state (usually in the form of registers or SRAMs) across packets. Further, they can also be programmed to perform basic arithmetic including comparisons between a flow’s packet count and its corresponding state maintained in memory. </a:t>
            </a:r>
          </a:p>
          <a:p>
            <a:r>
              <a:rPr lang="en-US" baseline="0" dirty="0" smtClean="0"/>
              <a:t>Given that the switch processes packets in stages of match action tables, these manipulations can further be pipelined across multiple stages with the packets carrying information from one stage to another. </a:t>
            </a:r>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5</a:t>
            </a:fld>
            <a:endParaRPr lang="en-US"/>
          </a:p>
        </p:txBody>
      </p:sp>
    </p:spTree>
    <p:extLst>
      <p:ext uri="{BB962C8B-B14F-4D97-AF65-F5344CB8AC3E}">
        <p14:creationId xmlns:p14="http://schemas.microsoft.com/office/powerpoint/2010/main" val="305753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these switches come with their own limitations also.</a:t>
            </a:r>
          </a:p>
          <a:p>
            <a:r>
              <a:rPr lang="en-US" baseline="0" dirty="0" smtClean="0"/>
              <a:t>Given the speed at which packets are processed in a switch, we usually have a deterministic budget for performing operations on packets, typically in the order of a few </a:t>
            </a:r>
            <a:r>
              <a:rPr lang="en-US" baseline="0" dirty="0" err="1" smtClean="0"/>
              <a:t>nano</a:t>
            </a:r>
            <a:r>
              <a:rPr lang="en-US" baseline="0" dirty="0" smtClean="0"/>
              <a:t> seconds. There are also a limited number of reads and writes that can be performed on the memory in each stage, usually one read-modify-write. </a:t>
            </a:r>
          </a:p>
          <a:p>
            <a:r>
              <a:rPr lang="en-US" baseline="0" dirty="0" smtClean="0"/>
              <a:t>Further, the memory allocated per stage is limited and this needs to be shared between forwarding rules and state for monitoring and collecting statistics.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Lastly, since multiple packets might be simultaneously processed by the switch pipeline, it is feed-forward DESIRABLE TO PROCESS IT EXACTLY ONCE IN ORDER TO MAINTAIN THROUGHPUT and not hold packets for too long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is the memory available per stage?</a:t>
            </a:r>
            <a:endParaRPr lang="en-US" dirty="0" smtClean="0"/>
          </a:p>
        </p:txBody>
      </p:sp>
      <p:sp>
        <p:nvSpPr>
          <p:cNvPr id="4" name="Slide Number Placeholder 3"/>
          <p:cNvSpPr>
            <a:spLocks noGrp="1"/>
          </p:cNvSpPr>
          <p:nvPr>
            <p:ph type="sldNum" sz="quarter" idx="10"/>
          </p:nvPr>
        </p:nvSpPr>
        <p:spPr/>
        <p:txBody>
          <a:bodyPr/>
          <a:lstStyle/>
          <a:p>
            <a:fld id="{CE89DDB2-3D81-49B4-9893-C7A9CFFDC6BE}" type="slidenum">
              <a:rPr lang="en-US" smtClean="0"/>
              <a:t>6</a:t>
            </a:fld>
            <a:endParaRPr lang="en-US"/>
          </a:p>
        </p:txBody>
      </p:sp>
    </p:spTree>
    <p:extLst>
      <p:ext uri="{BB962C8B-B14F-4D97-AF65-F5344CB8AC3E}">
        <p14:creationId xmlns:p14="http://schemas.microsoft.com/office/powerpoint/2010/main" val="771770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This problem is a very</a:t>
            </a:r>
            <a:r>
              <a:rPr lang="en-US" sz="2800" baseline="0" dirty="0" smtClean="0"/>
              <a:t> well researched problem with a number of solutions based on the metrics of interest. The existing work can be classified into a few broad categories. </a:t>
            </a:r>
          </a:p>
          <a:p>
            <a:endParaRPr lang="en-US" sz="2800" baseline="0" dirty="0" smtClean="0"/>
          </a:p>
          <a:p>
            <a:r>
              <a:rPr lang="en-US" sz="2800" baseline="0" dirty="0" smtClean="0"/>
              <a:t>Sampling techniques sample packets every often and expects to capture the heavy hitting flows in the process. However, depending on the sampling rate, it could either completely miss heavy hitting flows or underestimate the packet counts associated with the heavy hitting flows, thus AFFECTING THE ACCURACY OF THE COUNTS ASSOCIATED WITH FLOWS. Sample and Hold tries to overcome these problems by sampling flows instead so that all future packets of a flow once one packet belonging to it is sampled. </a:t>
            </a:r>
          </a:p>
          <a:p>
            <a:endParaRPr lang="en-US" sz="2800" baseline="0" dirty="0" smtClean="0"/>
          </a:p>
          <a:p>
            <a:r>
              <a:rPr lang="en-US" sz="2800" baseline="0" dirty="0" smtClean="0"/>
              <a:t>The other class of solutions is streaming-based which perform a certain set of operations on every packet that is observed. Sketching based techniques like the count-min sketch. Reversible sketches, etc. update a certain statistic for all flows observed without maintaining flow identifiers and post-processing might help decode what the per-flow statistic is. However, this lack of flow identifier to count association means that post-processing is needed and we cannot respond to the heavy hitters in the data plane itself. </a:t>
            </a:r>
          </a:p>
          <a:p>
            <a:endParaRPr lang="en-US" sz="2800" baseline="0" dirty="0" smtClean="0"/>
          </a:p>
          <a:p>
            <a:r>
              <a:rPr lang="en-US" sz="2800" baseline="0" dirty="0" smtClean="0"/>
              <a:t>Counting based approaches on the other hand, focus on measuring the heavy items alone in a table of flow identifiers and associated counts. Though on average, each packet updates only one counter, there could be some insertions that need to update multiple counters: an operation that is challenging within the deterministic processing time budget for each packet and thus making immediate responses harder.</a:t>
            </a:r>
          </a:p>
          <a:p>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7</a:t>
            </a:fld>
            <a:endParaRPr lang="en-US"/>
          </a:p>
        </p:txBody>
      </p:sp>
    </p:spTree>
    <p:extLst>
      <p:ext uri="{BB962C8B-B14F-4D97-AF65-F5344CB8AC3E}">
        <p14:creationId xmlns:p14="http://schemas.microsoft.com/office/powerpoint/2010/main" val="1571307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a:t>
            </a:r>
            <a:r>
              <a:rPr lang="en-US" baseline="0" dirty="0" smtClean="0"/>
              <a:t> </a:t>
            </a:r>
            <a:r>
              <a:rPr lang="en-US" baseline="0" dirty="0" err="1" smtClean="0"/>
              <a:t>HashPipe</a:t>
            </a:r>
            <a:r>
              <a:rPr lang="en-US" baseline="0" dirty="0" smtClean="0"/>
              <a:t> algorithm is motivated by Space Saving algorithm, a counter based algorithm which uses O(k) space, the best possible for a deterministic algorithm, to identify the top-k flows. </a:t>
            </a:r>
            <a:r>
              <a:rPr lang="en-US" sz="1200" b="0" i="0" kern="1200" dirty="0" smtClean="0">
                <a:solidFill>
                  <a:schemeClr val="tx1"/>
                </a:solidFill>
                <a:effectLst/>
                <a:latin typeface="+mn-lt"/>
                <a:ea typeface="+mn-ea"/>
                <a:cs typeface="+mn-cs"/>
              </a:rPr>
              <a:t>if space = O(k), then all items with counts &gt; 1/k of the total will always be found and</a:t>
            </a:r>
            <a:r>
              <a:rPr lang="en-US" sz="1200" b="0" i="0" kern="1200" baseline="0" dirty="0" smtClean="0">
                <a:solidFill>
                  <a:schemeClr val="tx1"/>
                </a:solidFill>
                <a:effectLst/>
                <a:latin typeface="+mn-lt"/>
                <a:ea typeface="+mn-ea"/>
                <a:cs typeface="+mn-cs"/>
              </a:rPr>
              <a:t> t</a:t>
            </a:r>
            <a:r>
              <a:rPr lang="en-US" sz="1200" b="0" i="0" kern="1200" dirty="0" smtClean="0">
                <a:solidFill>
                  <a:schemeClr val="tx1"/>
                </a:solidFill>
                <a:effectLst/>
                <a:latin typeface="+mn-lt"/>
                <a:ea typeface="+mn-ea"/>
                <a:cs typeface="+mn-cs"/>
              </a:rPr>
              <a:t>he maximum</a:t>
            </a:r>
            <a:r>
              <a:rPr lang="en-US" dirty="0" smtClean="0"/>
              <a:t/>
            </a:r>
            <a:br>
              <a:rPr lang="en-US" dirty="0" smtClean="0"/>
            </a:br>
            <a:r>
              <a:rPr lang="en-US" sz="1200" b="0" i="0" kern="1200" dirty="0" smtClean="0">
                <a:solidFill>
                  <a:schemeClr val="tx1"/>
                </a:solidFill>
                <a:effectLst/>
                <a:latin typeface="+mn-lt"/>
                <a:ea typeface="+mn-ea"/>
                <a:cs typeface="+mn-cs"/>
              </a:rPr>
              <a:t>error in any maintained counter is not more than 1/k of the total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Space-saving updates one counter corresponding to the incoming flow if it is already present in the table. However, if the table doesn’t have the flow already, it scans the entire table to find the minimum amongst the k flows and evicts that flow. The new flow is inserted with a flow count that is one more than the evicted flow’s 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8</a:t>
            </a:fld>
            <a:endParaRPr lang="en-US"/>
          </a:p>
        </p:txBody>
      </p:sp>
    </p:spTree>
    <p:extLst>
      <p:ext uri="{BB962C8B-B14F-4D97-AF65-F5344CB8AC3E}">
        <p14:creationId xmlns:p14="http://schemas.microsoft.com/office/powerpoint/2010/main" val="2860507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example,</a:t>
            </a:r>
            <a:r>
              <a:rPr lang="en-US" baseline="0" dirty="0" smtClean="0"/>
              <a:t> in the above example, K8 is not already present in the table, so we find the minimum in the entire table and evict that entry with the new key K8 in its place with count 1 more than the minimum or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this algorithm to work on hardware, we need a data structure that is able to perform lookup on a key efficiently, increment/overwrite its value as well as find the key with the minimum value efficiently. We can’t have all of these in a single data structure that can meet the 1ns packet processing time requirement.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Thus,</a:t>
            </a:r>
            <a:r>
              <a:rPr lang="en-US" baseline="0" dirty="0" smtClean="0"/>
              <a:t> we ask ourselves if we modify the Space Saving algorithm incrementally to run on emerging hardware switches? In essence, can we combine the key ideas from the Space Saving algorithm with the capabilities of emerging programmable hardware to come up with a data structure that can give us as close to the 3 requirements that we have?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E89DDB2-3D81-49B4-9893-C7A9CFFDC6BE}" type="slidenum">
              <a:rPr lang="en-US" smtClean="0"/>
              <a:t>9</a:t>
            </a:fld>
            <a:endParaRPr lang="en-US"/>
          </a:p>
        </p:txBody>
      </p:sp>
    </p:spTree>
    <p:extLst>
      <p:ext uri="{BB962C8B-B14F-4D97-AF65-F5344CB8AC3E}">
        <p14:creationId xmlns:p14="http://schemas.microsoft.com/office/powerpoint/2010/main" val="3485607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44B9ED-7405-4DCE-89B2-D2B25FD28B7C}" type="datetime1">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43FD0-2A29-414E-BB98-12E42BCF2FE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1A663B-6FFC-4407-917D-9ABAA90F9151}" type="datetime1">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43FD0-2A29-414E-BB98-12E42BCF2FE0}" type="slidenum">
              <a:rPr lang="en-US" smtClean="0"/>
              <a:t>‹#›</a:t>
            </a:fld>
            <a:endParaRPr lang="en-US"/>
          </a:p>
        </p:txBody>
      </p:sp>
    </p:spTree>
    <p:extLst>
      <p:ext uri="{BB962C8B-B14F-4D97-AF65-F5344CB8AC3E}">
        <p14:creationId xmlns:p14="http://schemas.microsoft.com/office/powerpoint/2010/main" val="298676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F8A2F7-B0E3-4236-89CC-9207C3CDC245}" type="datetime1">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43FD0-2A29-414E-BB98-12E42BCF2FE0}" type="slidenum">
              <a:rPr lang="en-US" smtClean="0"/>
              <a:t>‹#›</a:t>
            </a:fld>
            <a:endParaRPr lang="en-US"/>
          </a:p>
        </p:txBody>
      </p:sp>
    </p:spTree>
    <p:extLst>
      <p:ext uri="{BB962C8B-B14F-4D97-AF65-F5344CB8AC3E}">
        <p14:creationId xmlns:p14="http://schemas.microsoft.com/office/powerpoint/2010/main" val="241711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E589CC-8F56-451E-A114-A3F941C96027}" type="datetime1">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43FD0-2A29-414E-BB98-12E42BCF2FE0}" type="slidenum">
              <a:rPr lang="en-US" smtClean="0"/>
              <a:t>‹#›</a:t>
            </a:fld>
            <a:endParaRPr lang="en-US"/>
          </a:p>
        </p:txBody>
      </p:sp>
    </p:spTree>
    <p:extLst>
      <p:ext uri="{BB962C8B-B14F-4D97-AF65-F5344CB8AC3E}">
        <p14:creationId xmlns:p14="http://schemas.microsoft.com/office/powerpoint/2010/main" val="356597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B645A6-84BE-4D7D-8319-FD6293AF5212}" type="datetime1">
              <a:rPr lang="en-US" smtClean="0"/>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43FD0-2A29-414E-BB98-12E42BCF2FE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71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CB37A6-8C94-4D84-82BD-8AB1CFCB3672}" type="datetime1">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43FD0-2A29-414E-BB98-12E42BCF2FE0}" type="slidenum">
              <a:rPr lang="en-US" smtClean="0"/>
              <a:t>‹#›</a:t>
            </a:fld>
            <a:endParaRPr lang="en-US"/>
          </a:p>
        </p:txBody>
      </p:sp>
    </p:spTree>
    <p:extLst>
      <p:ext uri="{BB962C8B-B14F-4D97-AF65-F5344CB8AC3E}">
        <p14:creationId xmlns:p14="http://schemas.microsoft.com/office/powerpoint/2010/main" val="396285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C5ACF2-EF4B-4E0B-8282-09193B2F24E8}" type="datetime1">
              <a:rPr lang="en-US" smtClean="0"/>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43FD0-2A29-414E-BB98-12E42BCF2FE0}" type="slidenum">
              <a:rPr lang="en-US" smtClean="0"/>
              <a:t>‹#›</a:t>
            </a:fld>
            <a:endParaRPr lang="en-US"/>
          </a:p>
        </p:txBody>
      </p:sp>
    </p:spTree>
    <p:extLst>
      <p:ext uri="{BB962C8B-B14F-4D97-AF65-F5344CB8AC3E}">
        <p14:creationId xmlns:p14="http://schemas.microsoft.com/office/powerpoint/2010/main" val="37041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40369A-8D2F-4F04-9338-C3F24FB8E028}" type="datetime1">
              <a:rPr lang="en-US" smtClean="0"/>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43FD0-2A29-414E-BB98-12E42BCF2FE0}" type="slidenum">
              <a:rPr lang="en-US" smtClean="0"/>
              <a:t>‹#›</a:t>
            </a:fld>
            <a:endParaRPr lang="en-US"/>
          </a:p>
        </p:txBody>
      </p:sp>
    </p:spTree>
    <p:extLst>
      <p:ext uri="{BB962C8B-B14F-4D97-AF65-F5344CB8AC3E}">
        <p14:creationId xmlns:p14="http://schemas.microsoft.com/office/powerpoint/2010/main" val="3599270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D16E57E-90DC-4EEF-8799-3DE002B527B8}" type="datetime1">
              <a:rPr lang="en-US" smtClean="0"/>
              <a:t>4/3/2017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A943FD0-2A29-414E-BB98-12E42BCF2FE0}" type="slidenum">
              <a:rPr lang="en-US" smtClean="0"/>
              <a:t>‹#›</a:t>
            </a:fld>
            <a:endParaRPr lang="en-US"/>
          </a:p>
        </p:txBody>
      </p:sp>
    </p:spTree>
    <p:extLst>
      <p:ext uri="{BB962C8B-B14F-4D97-AF65-F5344CB8AC3E}">
        <p14:creationId xmlns:p14="http://schemas.microsoft.com/office/powerpoint/2010/main" val="243303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CC5C81F-E2C8-4163-ADCE-8706D39AC4F2}" type="datetime1">
              <a:rPr lang="en-US" smtClean="0"/>
              <a:t>4/3/2017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943FD0-2A29-414E-BB98-12E42BCF2FE0}" type="slidenum">
              <a:rPr lang="en-US" smtClean="0"/>
              <a:t>‹#›</a:t>
            </a:fld>
            <a:endParaRPr lang="en-US"/>
          </a:p>
        </p:txBody>
      </p:sp>
    </p:spTree>
    <p:extLst>
      <p:ext uri="{BB962C8B-B14F-4D97-AF65-F5344CB8AC3E}">
        <p14:creationId xmlns:p14="http://schemas.microsoft.com/office/powerpoint/2010/main" val="19673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22E170-AE37-4BB4-B25A-98529DF34B47}" type="datetime1">
              <a:rPr lang="en-US" smtClean="0"/>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43FD0-2A29-414E-BB98-12E42BCF2FE0}" type="slidenum">
              <a:rPr lang="en-US" smtClean="0"/>
              <a:t>‹#›</a:t>
            </a:fld>
            <a:endParaRPr lang="en-US"/>
          </a:p>
        </p:txBody>
      </p:sp>
    </p:spTree>
    <p:extLst>
      <p:ext uri="{BB962C8B-B14F-4D97-AF65-F5344CB8AC3E}">
        <p14:creationId xmlns:p14="http://schemas.microsoft.com/office/powerpoint/2010/main" val="470941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4957A4A-FA9E-474A-99A8-47C622905DC5}" type="datetime1">
              <a:rPr lang="en-US" smtClean="0"/>
              <a:t>4/3/2017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A943FD0-2A29-414E-BB98-12E42BCF2FE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09447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9.gi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5076" y="1113874"/>
            <a:ext cx="10249424" cy="1929973"/>
          </a:xfrm>
        </p:spPr>
        <p:txBody>
          <a:bodyPr>
            <a:normAutofit fontScale="90000"/>
          </a:bodyPr>
          <a:lstStyle/>
          <a:p>
            <a:pPr algn="ctr"/>
            <a:r>
              <a:rPr lang="en-US" dirty="0" smtClean="0"/>
              <a:t>Heavy-Hitter Detection Entirely in the Data Plane</a:t>
            </a:r>
            <a:endParaRPr lang="en-US" dirty="0"/>
          </a:p>
        </p:txBody>
      </p:sp>
      <p:sp>
        <p:nvSpPr>
          <p:cNvPr id="3" name="Subtitle 2"/>
          <p:cNvSpPr>
            <a:spLocks noGrp="1"/>
          </p:cNvSpPr>
          <p:nvPr>
            <p:ph type="subTitle" idx="1"/>
          </p:nvPr>
        </p:nvSpPr>
        <p:spPr>
          <a:xfrm>
            <a:off x="1303721" y="3043847"/>
            <a:ext cx="9542405" cy="1391966"/>
          </a:xfrm>
        </p:spPr>
        <p:txBody>
          <a:bodyPr>
            <a:normAutofit lnSpcReduction="10000"/>
          </a:bodyPr>
          <a:lstStyle/>
          <a:p>
            <a:pPr algn="ctr"/>
            <a:r>
              <a:rPr lang="en-US" sz="3600" b="1" dirty="0" smtClean="0"/>
              <a:t>Vibhaalakshmi Sivaraman</a:t>
            </a:r>
          </a:p>
          <a:p>
            <a:pPr algn="ctr"/>
            <a:r>
              <a:rPr lang="en-US" dirty="0" smtClean="0"/>
              <a:t>Srinivas Narayana, Ori </a:t>
            </a:r>
            <a:r>
              <a:rPr lang="en-US" dirty="0" err="1" smtClean="0"/>
              <a:t>RottenSTREICH</a:t>
            </a:r>
            <a:r>
              <a:rPr lang="en-US" dirty="0" smtClean="0"/>
              <a:t>, MUTHU </a:t>
            </a:r>
            <a:r>
              <a:rPr lang="en-US" dirty="0" err="1" smtClean="0"/>
              <a:t>MuthuKRSISHNAN</a:t>
            </a:r>
            <a:r>
              <a:rPr lang="en-US" dirty="0" smtClean="0"/>
              <a:t>, JENNIFER REXFORD</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7568" y="5130069"/>
            <a:ext cx="1974713" cy="44892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4287" y="5088253"/>
            <a:ext cx="1744493" cy="49063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91069" y="5088253"/>
            <a:ext cx="1813431" cy="490736"/>
          </a:xfrm>
          <a:prstGeom prst="rect">
            <a:avLst/>
          </a:prstGeom>
        </p:spPr>
      </p:pic>
      <p:sp>
        <p:nvSpPr>
          <p:cNvPr id="4" name="Slide Number Placeholder 3"/>
          <p:cNvSpPr>
            <a:spLocks noGrp="1"/>
          </p:cNvSpPr>
          <p:nvPr>
            <p:ph type="sldNum" sz="quarter" idx="12"/>
          </p:nvPr>
        </p:nvSpPr>
        <p:spPr/>
        <p:txBody>
          <a:bodyPr/>
          <a:lstStyle/>
          <a:p>
            <a:fld id="{EA943FD0-2A29-414E-BB98-12E42BCF2FE0}" type="slidenum">
              <a:rPr lang="en-US" smtClean="0"/>
              <a:t>1</a:t>
            </a:fld>
            <a:endParaRPr lang="en-US"/>
          </a:p>
        </p:txBody>
      </p:sp>
    </p:spTree>
    <p:custDataLst>
      <p:tags r:id="rId1"/>
    </p:custDataLst>
    <p:extLst>
      <p:ext uri="{BB962C8B-B14F-4D97-AF65-F5344CB8AC3E}">
        <p14:creationId xmlns:p14="http://schemas.microsoft.com/office/powerpoint/2010/main" val="3450056630"/>
      </p:ext>
    </p:extLst>
  </p:cSld>
  <p:clrMapOvr>
    <a:masterClrMapping/>
  </p:clrMapOvr>
  <mc:AlternateContent xmlns:mc="http://schemas.openxmlformats.org/markup-compatibility/2006" xmlns:p14="http://schemas.microsoft.com/office/powerpoint/2010/main">
    <mc:Choice Requires="p14">
      <p:transition spd="slow" p14:dur="2000" advTm="1181"/>
    </mc:Choice>
    <mc:Fallback xmlns="">
      <p:transition spd="slow" advTm="11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Towards </a:t>
            </a:r>
            <a:r>
              <a:rPr lang="en-US" sz="6000" dirty="0" err="1" smtClean="0"/>
              <a:t>HashPipe</a:t>
            </a:r>
            <a:endParaRPr lang="en-US" sz="6000" dirty="0"/>
          </a:p>
        </p:txBody>
      </p:sp>
      <p:sp>
        <p:nvSpPr>
          <p:cNvPr id="4" name="Slide Number Placeholder 3"/>
          <p:cNvSpPr>
            <a:spLocks noGrp="1"/>
          </p:cNvSpPr>
          <p:nvPr>
            <p:ph type="sldNum" sz="quarter" idx="12"/>
          </p:nvPr>
        </p:nvSpPr>
        <p:spPr/>
        <p:txBody>
          <a:bodyPr/>
          <a:lstStyle/>
          <a:p>
            <a:fld id="{EA943FD0-2A29-414E-BB98-12E42BCF2FE0}" type="slidenum">
              <a:rPr lang="en-US" smtClean="0"/>
              <a:t>10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61528860"/>
              </p:ext>
            </p:extLst>
          </p:nvPr>
        </p:nvGraphicFramePr>
        <p:xfrm>
          <a:off x="1272760" y="1953930"/>
          <a:ext cx="9939723" cy="3945780"/>
        </p:xfrm>
        <a:graphic>
          <a:graphicData uri="http://schemas.openxmlformats.org/drawingml/2006/table">
            <a:tbl>
              <a:tblPr firstRow="1" bandRow="1">
                <a:tableStyleId>{5C22544A-7EE6-4342-B048-85BDC9FD1C3A}</a:tableStyleId>
              </a:tblPr>
              <a:tblGrid>
                <a:gridCol w="2912378"/>
                <a:gridCol w="3681047"/>
                <a:gridCol w="3346298"/>
              </a:tblGrid>
              <a:tr h="660316">
                <a:tc>
                  <a:txBody>
                    <a:bodyPr/>
                    <a:lstStyle/>
                    <a:p>
                      <a:r>
                        <a:rPr lang="en-US" sz="2400" dirty="0" smtClean="0"/>
                        <a:t>Technique</a:t>
                      </a:r>
                      <a:endParaRPr lang="en-US" sz="2400" dirty="0"/>
                    </a:p>
                  </a:txBody>
                  <a:tcPr/>
                </a:tc>
                <a:tc>
                  <a:txBody>
                    <a:bodyPr/>
                    <a:lstStyle/>
                    <a:p>
                      <a:r>
                        <a:rPr lang="en-US" sz="2400" dirty="0" smtClean="0"/>
                        <a:t>Pros</a:t>
                      </a:r>
                      <a:endParaRPr lang="en-US" sz="2400" dirty="0"/>
                    </a:p>
                  </a:txBody>
                  <a:tcPr/>
                </a:tc>
                <a:tc>
                  <a:txBody>
                    <a:bodyPr/>
                    <a:lstStyle/>
                    <a:p>
                      <a:r>
                        <a:rPr lang="en-US" sz="2400" dirty="0" smtClean="0"/>
                        <a:t>Cons</a:t>
                      </a:r>
                      <a:endParaRPr lang="en-US" sz="2400" dirty="0"/>
                    </a:p>
                  </a:txBody>
                  <a:tcPr/>
                </a:tc>
              </a:tr>
              <a:tr h="908024">
                <a:tc>
                  <a:txBody>
                    <a:bodyPr/>
                    <a:lstStyle/>
                    <a:p>
                      <a:r>
                        <a:rPr lang="en-US" sz="2400" dirty="0" smtClean="0"/>
                        <a:t>Space-Saving</a:t>
                      </a:r>
                      <a:endParaRPr lang="en-US" sz="2400" dirty="0"/>
                    </a:p>
                  </a:txBody>
                  <a:tcPr/>
                </a:tc>
                <a:tc>
                  <a:txBody>
                    <a:bodyPr/>
                    <a:lstStyle/>
                    <a:p>
                      <a:r>
                        <a:rPr lang="en-US" sz="2400" dirty="0" smtClean="0"/>
                        <a:t>High accuracy;</a:t>
                      </a:r>
                      <a:r>
                        <a:rPr lang="en-US" sz="2400" baseline="0" dirty="0" smtClean="0"/>
                        <a:t> Exactly one write-back</a:t>
                      </a:r>
                      <a:endParaRPr lang="en-US" sz="2400" dirty="0"/>
                    </a:p>
                  </a:txBody>
                  <a:tcPr/>
                </a:tc>
                <a:tc>
                  <a:txBody>
                    <a:bodyPr/>
                    <a:lstStyle/>
                    <a:p>
                      <a:r>
                        <a:rPr lang="en-US" sz="2400" dirty="0" smtClean="0"/>
                        <a:t>Entire</a:t>
                      </a:r>
                      <a:r>
                        <a:rPr lang="en-US" sz="2400" baseline="0" dirty="0" smtClean="0"/>
                        <a:t> table scan; Complex data structures</a:t>
                      </a:r>
                      <a:endParaRPr lang="en-US" sz="2400" dirty="0"/>
                    </a:p>
                  </a:txBody>
                  <a:tcPr/>
                </a:tc>
              </a:tr>
              <a:tr h="908024">
                <a:tc>
                  <a:txBody>
                    <a:bodyPr/>
                    <a:lstStyle/>
                    <a:p>
                      <a:r>
                        <a:rPr lang="en-US" sz="2400" dirty="0" err="1" smtClean="0"/>
                        <a:t>HashParallel</a:t>
                      </a:r>
                      <a:endParaRPr lang="en-US" sz="2400" dirty="0"/>
                    </a:p>
                  </a:txBody>
                  <a:tcPr/>
                </a:tc>
                <a:tc>
                  <a:txBody>
                    <a:bodyPr/>
                    <a:lstStyle/>
                    <a:p>
                      <a:r>
                        <a:rPr lang="en-US" sz="2400" dirty="0" smtClean="0"/>
                        <a:t>Sample</a:t>
                      </a:r>
                      <a:r>
                        <a:rPr lang="en-US" sz="2400" baseline="0" dirty="0" smtClean="0"/>
                        <a:t> fixed number of locations; Approximate minimum</a:t>
                      </a:r>
                      <a:endParaRPr lang="en-US" sz="2400" dirty="0"/>
                    </a:p>
                  </a:txBody>
                  <a:tcPr/>
                </a:tc>
                <a:tc>
                  <a:txBody>
                    <a:bodyPr/>
                    <a:lstStyle/>
                    <a:p>
                      <a:r>
                        <a:rPr lang="en-US" sz="2400" dirty="0" smtClean="0"/>
                        <a:t>Multiple</a:t>
                      </a:r>
                      <a:r>
                        <a:rPr lang="en-US" sz="2400" baseline="0" dirty="0" smtClean="0"/>
                        <a:t> reads per stage; Dependent write-back</a:t>
                      </a:r>
                      <a:endParaRPr lang="en-US" sz="2400" dirty="0"/>
                    </a:p>
                  </a:txBody>
                  <a:tcPr/>
                </a:tc>
              </a:tr>
              <a:tr h="908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Sequential Minimum Computation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r>
                        <a:rPr lang="en-US" sz="2400" dirty="0" smtClean="0"/>
                        <a:t>Hash</a:t>
                      </a:r>
                      <a:r>
                        <a:rPr lang="en-US" sz="2400" baseline="0" dirty="0" smtClean="0"/>
                        <a:t> table spread across multiple stages; Sample one location per stage</a:t>
                      </a:r>
                      <a:endParaRPr lang="en-US" sz="2400" dirty="0"/>
                    </a:p>
                  </a:txBody>
                  <a:tcPr/>
                </a:tc>
                <a:tc>
                  <a:txBody>
                    <a:bodyPr/>
                    <a:lstStyle/>
                    <a:p>
                      <a:r>
                        <a:rPr lang="en-US" sz="2400" dirty="0" smtClean="0"/>
                        <a:t>Multiple</a:t>
                      </a:r>
                      <a:r>
                        <a:rPr lang="en-US" sz="2400" baseline="0" dirty="0" smtClean="0"/>
                        <a:t> passes through the pipeline</a:t>
                      </a:r>
                      <a:endParaRPr lang="en-US" sz="2400" dirty="0"/>
                    </a:p>
                  </a:txBody>
                  <a:tcPr/>
                </a:tc>
              </a:tr>
            </a:tbl>
          </a:graphicData>
        </a:graphic>
      </p:graphicFrame>
    </p:spTree>
    <p:extLst>
      <p:ext uri="{BB962C8B-B14F-4D97-AF65-F5344CB8AC3E}">
        <p14:creationId xmlns:p14="http://schemas.microsoft.com/office/powerpoint/2010/main" val="4336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Our Solution - </a:t>
            </a:r>
            <a:r>
              <a:rPr lang="en-US" sz="6000" dirty="0" err="1" smtClean="0"/>
              <a:t>HashPipe</a:t>
            </a:r>
            <a:endParaRPr lang="en-US" sz="6000" dirty="0"/>
          </a:p>
        </p:txBody>
      </p:sp>
      <p:sp>
        <p:nvSpPr>
          <p:cNvPr id="3" name="Content Placeholder 2"/>
          <p:cNvSpPr>
            <a:spLocks noGrp="1"/>
          </p:cNvSpPr>
          <p:nvPr>
            <p:ph idx="1"/>
          </p:nvPr>
        </p:nvSpPr>
        <p:spPr>
          <a:xfrm>
            <a:off x="1097280" y="1844820"/>
            <a:ext cx="9592160" cy="3365137"/>
          </a:xfrm>
        </p:spPr>
        <p:txBody>
          <a:bodyPr>
            <a:normAutofit/>
          </a:bodyPr>
          <a:lstStyle/>
          <a:p>
            <a:r>
              <a:rPr lang="en-US" sz="2800" dirty="0" smtClean="0"/>
              <a:t>Always insert new key in the first stage</a:t>
            </a:r>
          </a:p>
          <a:p>
            <a:r>
              <a:rPr lang="en-US" sz="2800" dirty="0" smtClean="0"/>
              <a:t>Hash to index to a location</a:t>
            </a:r>
          </a:p>
          <a:p>
            <a:r>
              <a:rPr lang="en-US" sz="2800" dirty="0" smtClean="0"/>
              <a:t>Carry evicted key to the next stage</a:t>
            </a:r>
          </a:p>
        </p:txBody>
      </p:sp>
      <p:sp>
        <p:nvSpPr>
          <p:cNvPr id="44" name="Right Arrow 43"/>
          <p:cNvSpPr/>
          <p:nvPr/>
        </p:nvSpPr>
        <p:spPr>
          <a:xfrm>
            <a:off x="1984222" y="4713367"/>
            <a:ext cx="52753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383045" y="4315635"/>
            <a:ext cx="1258743" cy="400110"/>
          </a:xfrm>
          <a:prstGeom prst="rect">
            <a:avLst/>
          </a:prstGeom>
          <a:noFill/>
        </p:spPr>
        <p:txBody>
          <a:bodyPr wrap="none" rtlCol="0">
            <a:spAutoFit/>
          </a:bodyPr>
          <a:lstStyle/>
          <a:p>
            <a:r>
              <a:rPr lang="en-US" sz="2000" dirty="0" smtClean="0"/>
              <a:t>New key K</a:t>
            </a:r>
            <a:endParaRPr lang="en-US" sz="2000" dirty="0"/>
          </a:p>
        </p:txBody>
      </p:sp>
      <p:sp>
        <p:nvSpPr>
          <p:cNvPr id="4" name="Slide Number Placeholder 3"/>
          <p:cNvSpPr>
            <a:spLocks noGrp="1"/>
          </p:cNvSpPr>
          <p:nvPr>
            <p:ph type="sldNum" sz="quarter" idx="12"/>
          </p:nvPr>
        </p:nvSpPr>
        <p:spPr/>
        <p:txBody>
          <a:bodyPr/>
          <a:lstStyle/>
          <a:p>
            <a:fld id="{EA943FD0-2A29-414E-BB98-12E42BCF2FE0}" type="slidenum">
              <a:rPr lang="en-US" smtClean="0"/>
              <a:t>11</a:t>
            </a:fld>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2694810030"/>
              </p:ext>
            </p:extLst>
          </p:nvPr>
        </p:nvGraphicFramePr>
        <p:xfrm>
          <a:off x="2611396" y="3814267"/>
          <a:ext cx="1648714" cy="2162910"/>
        </p:xfrm>
        <a:graphic>
          <a:graphicData uri="http://schemas.openxmlformats.org/drawingml/2006/table">
            <a:tbl>
              <a:tblPr firstRow="1" bandRow="1">
                <a:tableStyleId>{5C22544A-7EE6-4342-B048-85BDC9FD1C3A}</a:tableStyleId>
              </a:tblPr>
              <a:tblGrid>
                <a:gridCol w="921131"/>
                <a:gridCol w="727583"/>
              </a:tblGrid>
              <a:tr h="432582">
                <a:tc gridSpan="2">
                  <a:txBody>
                    <a:bodyPr/>
                    <a:lstStyle/>
                    <a:p>
                      <a:r>
                        <a:rPr lang="en-US" sz="2000" dirty="0" smtClean="0"/>
                        <a:t>Stage 1</a:t>
                      </a:r>
                      <a:endParaRPr lang="en-US" sz="2000" dirty="0"/>
                    </a:p>
                  </a:txBody>
                  <a:tcPr/>
                </a:tc>
                <a:tc hMerge="1">
                  <a:txBody>
                    <a:bodyPr/>
                    <a:lstStyle/>
                    <a:p>
                      <a:endParaRPr lang="en-US" dirty="0"/>
                    </a:p>
                  </a:txBody>
                  <a:tcPr/>
                </a:tc>
              </a:tr>
              <a:tr h="432582">
                <a:tc>
                  <a:txBody>
                    <a:bodyPr/>
                    <a:lstStyle/>
                    <a:p>
                      <a:r>
                        <a:rPr lang="en-US" sz="2000" dirty="0" smtClean="0"/>
                        <a:t>A</a:t>
                      </a:r>
                      <a:endParaRPr lang="en-US" sz="2000" dirty="0"/>
                    </a:p>
                  </a:txBody>
                  <a:tcPr/>
                </a:tc>
                <a:tc>
                  <a:txBody>
                    <a:bodyPr/>
                    <a:lstStyle/>
                    <a:p>
                      <a:r>
                        <a:rPr lang="en-US" sz="2000" dirty="0" smtClean="0"/>
                        <a:t>5</a:t>
                      </a:r>
                      <a:endParaRPr lang="en-US" sz="2000" dirty="0"/>
                    </a:p>
                  </a:txBody>
                  <a:tcPr/>
                </a:tc>
              </a:tr>
              <a:tr h="432582">
                <a:tc>
                  <a:txBody>
                    <a:bodyPr/>
                    <a:lstStyle/>
                    <a:p>
                      <a:r>
                        <a:rPr lang="en-US" sz="2000" dirty="0" smtClean="0"/>
                        <a:t>K1</a:t>
                      </a:r>
                      <a:endParaRPr lang="en-US" sz="2000" dirty="0"/>
                    </a:p>
                  </a:txBody>
                  <a:tcPr/>
                </a:tc>
                <a:tc>
                  <a:txBody>
                    <a:bodyPr/>
                    <a:lstStyle/>
                    <a:p>
                      <a:r>
                        <a:rPr lang="en-US" sz="2000" dirty="0" smtClean="0"/>
                        <a:t>4</a:t>
                      </a:r>
                      <a:endParaRPr lang="en-US" sz="2000" dirty="0"/>
                    </a:p>
                  </a:txBody>
                  <a:tcPr/>
                </a:tc>
              </a:tr>
              <a:tr h="432582">
                <a:tc>
                  <a:txBody>
                    <a:bodyPr/>
                    <a:lstStyle/>
                    <a:p>
                      <a:r>
                        <a:rPr lang="en-US" sz="2000" dirty="0" smtClean="0"/>
                        <a:t>B</a:t>
                      </a:r>
                      <a:endParaRPr lang="en-US" sz="2000" dirty="0"/>
                    </a:p>
                  </a:txBody>
                  <a:tcPr/>
                </a:tc>
                <a:tc>
                  <a:txBody>
                    <a:bodyPr/>
                    <a:lstStyle/>
                    <a:p>
                      <a:r>
                        <a:rPr lang="en-US" sz="2000" dirty="0" smtClean="0"/>
                        <a:t>6</a:t>
                      </a:r>
                      <a:endParaRPr lang="en-US" sz="2000" dirty="0"/>
                    </a:p>
                  </a:txBody>
                  <a:tcPr/>
                </a:tc>
              </a:tr>
              <a:tr h="432582">
                <a:tc>
                  <a:txBody>
                    <a:bodyPr/>
                    <a:lstStyle/>
                    <a:p>
                      <a:r>
                        <a:rPr lang="en-US" sz="2000" dirty="0" smtClean="0"/>
                        <a:t>C</a:t>
                      </a:r>
                      <a:endParaRPr lang="en-US" sz="2000" dirty="0"/>
                    </a:p>
                  </a:txBody>
                  <a:tcPr/>
                </a:tc>
                <a:tc>
                  <a:txBody>
                    <a:bodyPr/>
                    <a:lstStyle/>
                    <a:p>
                      <a:r>
                        <a:rPr lang="en-US" sz="2000" dirty="0" smtClean="0"/>
                        <a:t>10</a:t>
                      </a:r>
                      <a:endParaRPr lang="en-US" sz="20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544148979"/>
              </p:ext>
            </p:extLst>
          </p:nvPr>
        </p:nvGraphicFramePr>
        <p:xfrm>
          <a:off x="4968225" y="3809491"/>
          <a:ext cx="1594484" cy="2162910"/>
        </p:xfrm>
        <a:graphic>
          <a:graphicData uri="http://schemas.openxmlformats.org/drawingml/2006/table">
            <a:tbl>
              <a:tblPr firstRow="1" bandRow="1">
                <a:tableStyleId>{5C22544A-7EE6-4342-B048-85BDC9FD1C3A}</a:tableStyleId>
              </a:tblPr>
              <a:tblGrid>
                <a:gridCol w="797242"/>
                <a:gridCol w="797242"/>
              </a:tblGrid>
              <a:tr h="432582">
                <a:tc gridSpan="2">
                  <a:txBody>
                    <a:bodyPr/>
                    <a:lstStyle/>
                    <a:p>
                      <a:r>
                        <a:rPr lang="en-US" sz="2000" dirty="0" smtClean="0"/>
                        <a:t>Stage 2</a:t>
                      </a:r>
                      <a:endParaRPr lang="en-US" sz="2000" dirty="0"/>
                    </a:p>
                  </a:txBody>
                  <a:tcPr/>
                </a:tc>
                <a:tc hMerge="1">
                  <a:txBody>
                    <a:bodyPr/>
                    <a:lstStyle/>
                    <a:p>
                      <a:endParaRPr lang="en-US" dirty="0"/>
                    </a:p>
                  </a:txBody>
                  <a:tcPr/>
                </a:tc>
              </a:tr>
              <a:tr h="432582">
                <a:tc>
                  <a:txBody>
                    <a:bodyPr/>
                    <a:lstStyle/>
                    <a:p>
                      <a:r>
                        <a:rPr lang="en-US" sz="2000" b="0" i="0" dirty="0" smtClean="0"/>
                        <a:t>K2</a:t>
                      </a:r>
                      <a:endParaRPr lang="en-US" sz="2000" b="0" i="0" dirty="0"/>
                    </a:p>
                  </a:txBody>
                  <a:tcPr/>
                </a:tc>
                <a:tc>
                  <a:txBody>
                    <a:bodyPr/>
                    <a:lstStyle/>
                    <a:p>
                      <a:r>
                        <a:rPr lang="en-US" sz="2000" b="0" i="0" dirty="0" smtClean="0"/>
                        <a:t>3</a:t>
                      </a:r>
                      <a:endParaRPr lang="en-US" sz="2000" b="0" i="0" dirty="0"/>
                    </a:p>
                  </a:txBody>
                  <a:tcPr/>
                </a:tc>
              </a:tr>
              <a:tr h="432582">
                <a:tc>
                  <a:txBody>
                    <a:bodyPr/>
                    <a:lstStyle/>
                    <a:p>
                      <a:r>
                        <a:rPr lang="en-US" sz="2000" dirty="0" smtClean="0"/>
                        <a:t>D</a:t>
                      </a:r>
                      <a:endParaRPr lang="en-US" sz="2000" dirty="0"/>
                    </a:p>
                  </a:txBody>
                  <a:tcPr/>
                </a:tc>
                <a:tc>
                  <a:txBody>
                    <a:bodyPr/>
                    <a:lstStyle/>
                    <a:p>
                      <a:r>
                        <a:rPr lang="en-US" sz="2000" dirty="0" smtClean="0"/>
                        <a:t>15</a:t>
                      </a:r>
                      <a:endParaRPr lang="en-US" sz="2000" dirty="0"/>
                    </a:p>
                  </a:txBody>
                  <a:tcPr/>
                </a:tc>
              </a:tr>
              <a:tr h="432582">
                <a:tc>
                  <a:txBody>
                    <a:bodyPr/>
                    <a:lstStyle/>
                    <a:p>
                      <a:r>
                        <a:rPr lang="en-US" sz="2000" dirty="0" smtClean="0"/>
                        <a:t>E</a:t>
                      </a:r>
                      <a:endParaRPr lang="en-US" sz="2000" dirty="0"/>
                    </a:p>
                  </a:txBody>
                  <a:tcPr/>
                </a:tc>
                <a:tc>
                  <a:txBody>
                    <a:bodyPr/>
                    <a:lstStyle/>
                    <a:p>
                      <a:r>
                        <a:rPr lang="en-US" sz="2000" dirty="0" smtClean="0"/>
                        <a:t>25</a:t>
                      </a:r>
                      <a:endParaRPr lang="en-US" sz="2000" dirty="0"/>
                    </a:p>
                  </a:txBody>
                  <a:tcPr/>
                </a:tc>
              </a:tr>
              <a:tr h="432582">
                <a:tc>
                  <a:txBody>
                    <a:bodyPr/>
                    <a:lstStyle/>
                    <a:p>
                      <a:r>
                        <a:rPr lang="en-US" sz="2000" dirty="0" smtClean="0"/>
                        <a:t>F</a:t>
                      </a:r>
                      <a:endParaRPr lang="en-US" sz="2000" dirty="0"/>
                    </a:p>
                  </a:txBody>
                  <a:tcPr/>
                </a:tc>
                <a:tc>
                  <a:txBody>
                    <a:bodyPr/>
                    <a:lstStyle/>
                    <a:p>
                      <a:r>
                        <a:rPr lang="en-US" sz="2000" dirty="0" smtClean="0"/>
                        <a:t>100</a:t>
                      </a:r>
                      <a:endParaRPr lang="en-US" sz="2000" dirty="0"/>
                    </a:p>
                  </a:txBody>
                  <a:tcPr/>
                </a:tc>
              </a:tr>
            </a:tbl>
          </a:graphicData>
        </a:graphic>
      </p:graphicFrame>
      <p:sp>
        <p:nvSpPr>
          <p:cNvPr id="18" name="Oval 17"/>
          <p:cNvSpPr/>
          <p:nvPr/>
        </p:nvSpPr>
        <p:spPr>
          <a:xfrm>
            <a:off x="2605796" y="4692167"/>
            <a:ext cx="1404634" cy="397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19"/>
          <p:cNvGraphicFramePr>
            <a:graphicFrameLocks noGrp="1"/>
          </p:cNvGraphicFramePr>
          <p:nvPr>
            <p:extLst>
              <p:ext uri="{D42A27DB-BD31-4B8C-83A1-F6EECF244321}">
                <p14:modId xmlns:p14="http://schemas.microsoft.com/office/powerpoint/2010/main" val="3668388082"/>
              </p:ext>
            </p:extLst>
          </p:nvPr>
        </p:nvGraphicFramePr>
        <p:xfrm>
          <a:off x="7359062" y="3809491"/>
          <a:ext cx="1648714" cy="2162910"/>
        </p:xfrm>
        <a:graphic>
          <a:graphicData uri="http://schemas.openxmlformats.org/drawingml/2006/table">
            <a:tbl>
              <a:tblPr firstRow="1" bandRow="1">
                <a:tableStyleId>{5C22544A-7EE6-4342-B048-85BDC9FD1C3A}</a:tableStyleId>
              </a:tblPr>
              <a:tblGrid>
                <a:gridCol w="921131"/>
                <a:gridCol w="727583"/>
              </a:tblGrid>
              <a:tr h="432582">
                <a:tc gridSpan="2">
                  <a:txBody>
                    <a:bodyPr/>
                    <a:lstStyle/>
                    <a:p>
                      <a:r>
                        <a:rPr lang="en-US" sz="2000" dirty="0" smtClean="0"/>
                        <a:t>Stage 3</a:t>
                      </a:r>
                      <a:endParaRPr lang="en-US" sz="2000" dirty="0"/>
                    </a:p>
                  </a:txBody>
                  <a:tcPr/>
                </a:tc>
                <a:tc hMerge="1">
                  <a:txBody>
                    <a:bodyPr/>
                    <a:lstStyle/>
                    <a:p>
                      <a:endParaRPr lang="en-US" dirty="0"/>
                    </a:p>
                  </a:txBody>
                  <a:tcPr/>
                </a:tc>
              </a:tr>
              <a:tr h="432582">
                <a:tc>
                  <a:txBody>
                    <a:bodyPr/>
                    <a:lstStyle/>
                    <a:p>
                      <a:r>
                        <a:rPr lang="en-US" sz="2000" dirty="0" smtClean="0"/>
                        <a:t>G</a:t>
                      </a:r>
                      <a:endParaRPr lang="en-US" sz="2000" dirty="0"/>
                    </a:p>
                  </a:txBody>
                  <a:tcPr/>
                </a:tc>
                <a:tc>
                  <a:txBody>
                    <a:bodyPr/>
                    <a:lstStyle/>
                    <a:p>
                      <a:r>
                        <a:rPr lang="en-US" sz="2000" dirty="0" smtClean="0"/>
                        <a:t>4</a:t>
                      </a:r>
                      <a:endParaRPr lang="en-US" sz="2000" dirty="0"/>
                    </a:p>
                  </a:txBody>
                  <a:tcPr/>
                </a:tc>
              </a:tr>
              <a:tr h="432582">
                <a:tc>
                  <a:txBody>
                    <a:bodyPr/>
                    <a:lstStyle/>
                    <a:p>
                      <a:r>
                        <a:rPr lang="en-US" sz="2000" dirty="0" smtClean="0"/>
                        <a:t>K3</a:t>
                      </a:r>
                      <a:endParaRPr lang="en-US" sz="2000" dirty="0"/>
                    </a:p>
                  </a:txBody>
                  <a:tcPr/>
                </a:tc>
                <a:tc>
                  <a:txBody>
                    <a:bodyPr/>
                    <a:lstStyle/>
                    <a:p>
                      <a:r>
                        <a:rPr lang="en-US" sz="2000" dirty="0" smtClean="0"/>
                        <a:t>3</a:t>
                      </a:r>
                      <a:endParaRPr lang="en-US" sz="2000" dirty="0"/>
                    </a:p>
                  </a:txBody>
                  <a:tcPr/>
                </a:tc>
              </a:tr>
              <a:tr h="432582">
                <a:tc>
                  <a:txBody>
                    <a:bodyPr/>
                    <a:lstStyle/>
                    <a:p>
                      <a:r>
                        <a:rPr lang="en-US" sz="2000" dirty="0" smtClean="0"/>
                        <a:t>H</a:t>
                      </a:r>
                      <a:endParaRPr lang="en-US" sz="2000" dirty="0"/>
                    </a:p>
                  </a:txBody>
                  <a:tcPr/>
                </a:tc>
                <a:tc>
                  <a:txBody>
                    <a:bodyPr/>
                    <a:lstStyle/>
                    <a:p>
                      <a:r>
                        <a:rPr lang="en-US" sz="2000" dirty="0" smtClean="0"/>
                        <a:t>10</a:t>
                      </a:r>
                      <a:endParaRPr lang="en-US" sz="2000" dirty="0"/>
                    </a:p>
                  </a:txBody>
                  <a:tcPr/>
                </a:tc>
              </a:tr>
              <a:tr h="432582">
                <a:tc>
                  <a:txBody>
                    <a:bodyPr/>
                    <a:lstStyle/>
                    <a:p>
                      <a:r>
                        <a:rPr lang="en-US" sz="2000" dirty="0" smtClean="0"/>
                        <a:t>I</a:t>
                      </a:r>
                      <a:endParaRPr lang="en-US" sz="2000" dirty="0"/>
                    </a:p>
                  </a:txBody>
                  <a:tcPr/>
                </a:tc>
                <a:tc>
                  <a:txBody>
                    <a:bodyPr/>
                    <a:lstStyle/>
                    <a:p>
                      <a:r>
                        <a:rPr lang="en-US" sz="2000" dirty="0" smtClean="0"/>
                        <a:t>9</a:t>
                      </a:r>
                      <a:endParaRPr lang="en-US" sz="2000" dirty="0"/>
                    </a:p>
                  </a:txBody>
                  <a:tcPr/>
                </a:tc>
              </a:tr>
            </a:tbl>
          </a:graphicData>
        </a:graphic>
      </p:graphicFrame>
      <p:sp>
        <p:nvSpPr>
          <p:cNvPr id="5" name="TextBox 4"/>
          <p:cNvSpPr txBox="1"/>
          <p:nvPr/>
        </p:nvSpPr>
        <p:spPr>
          <a:xfrm>
            <a:off x="1377872" y="5138466"/>
            <a:ext cx="1263915" cy="369332"/>
          </a:xfrm>
          <a:prstGeom prst="rect">
            <a:avLst/>
          </a:prstGeom>
          <a:noFill/>
        </p:spPr>
        <p:txBody>
          <a:bodyPr wrap="square" rtlCol="0">
            <a:spAutoFit/>
          </a:bodyPr>
          <a:lstStyle/>
          <a:p>
            <a:r>
              <a:rPr lang="en-US" i="1" dirty="0" smtClean="0"/>
              <a:t>h</a:t>
            </a:r>
            <a:r>
              <a:rPr lang="en-US" baseline="-25000" dirty="0" smtClean="0"/>
              <a:t>1</a:t>
            </a:r>
            <a:r>
              <a:rPr lang="en-US" dirty="0" smtClean="0"/>
              <a:t> (K) -&gt; K1</a:t>
            </a:r>
            <a:endParaRPr lang="en-US" dirty="0"/>
          </a:p>
        </p:txBody>
      </p:sp>
    </p:spTree>
    <p:custDataLst>
      <p:tags r:id="rId1"/>
    </p:custDataLst>
    <p:extLst>
      <p:ext uri="{BB962C8B-B14F-4D97-AF65-F5344CB8AC3E}">
        <p14:creationId xmlns:p14="http://schemas.microsoft.com/office/powerpoint/2010/main" val="316826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4" grpId="0" animBg="1"/>
      <p:bldP spid="45" grpId="0"/>
      <p:bldP spid="18"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Our Solution - </a:t>
            </a:r>
            <a:r>
              <a:rPr lang="en-US" sz="6000" dirty="0" err="1" smtClean="0"/>
              <a:t>HashPipe</a:t>
            </a:r>
            <a:endParaRPr lang="en-US" sz="6000" dirty="0"/>
          </a:p>
        </p:txBody>
      </p:sp>
      <p:sp>
        <p:nvSpPr>
          <p:cNvPr id="3" name="Content Placeholder 2"/>
          <p:cNvSpPr>
            <a:spLocks noGrp="1"/>
          </p:cNvSpPr>
          <p:nvPr>
            <p:ph idx="1"/>
          </p:nvPr>
        </p:nvSpPr>
        <p:spPr>
          <a:xfrm>
            <a:off x="1097280" y="1844820"/>
            <a:ext cx="9592160" cy="3365137"/>
          </a:xfrm>
        </p:spPr>
        <p:txBody>
          <a:bodyPr>
            <a:normAutofit/>
          </a:bodyPr>
          <a:lstStyle/>
          <a:p>
            <a:r>
              <a:rPr lang="en-US" sz="2800" dirty="0" smtClean="0"/>
              <a:t>At each later stage, carry current minimum key</a:t>
            </a:r>
          </a:p>
          <a:p>
            <a:r>
              <a:rPr lang="en-US" sz="2800" dirty="0" smtClean="0"/>
              <a:t>Hash on carried key to index to a location</a:t>
            </a:r>
          </a:p>
          <a:p>
            <a:r>
              <a:rPr lang="en-US" sz="2800" dirty="0" smtClean="0"/>
              <a:t>Compare against key</a:t>
            </a:r>
            <a:r>
              <a:rPr lang="en-US" sz="2800" dirty="0"/>
              <a:t> </a:t>
            </a:r>
            <a:r>
              <a:rPr lang="en-US" sz="2800" dirty="0" smtClean="0"/>
              <a:t>in location for local minimum</a:t>
            </a:r>
          </a:p>
        </p:txBody>
      </p:sp>
      <p:sp>
        <p:nvSpPr>
          <p:cNvPr id="4" name="Slide Number Placeholder 3"/>
          <p:cNvSpPr>
            <a:spLocks noGrp="1"/>
          </p:cNvSpPr>
          <p:nvPr>
            <p:ph type="sldNum" sz="quarter" idx="12"/>
          </p:nvPr>
        </p:nvSpPr>
        <p:spPr/>
        <p:txBody>
          <a:bodyPr/>
          <a:lstStyle/>
          <a:p>
            <a:fld id="{EA943FD0-2A29-414E-BB98-12E42BCF2FE0}" type="slidenum">
              <a:rPr lang="en-US" smtClean="0"/>
              <a:t>12</a:t>
            </a:fld>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4261441331"/>
              </p:ext>
            </p:extLst>
          </p:nvPr>
        </p:nvGraphicFramePr>
        <p:xfrm>
          <a:off x="2611396" y="3814267"/>
          <a:ext cx="1648714" cy="2162910"/>
        </p:xfrm>
        <a:graphic>
          <a:graphicData uri="http://schemas.openxmlformats.org/drawingml/2006/table">
            <a:tbl>
              <a:tblPr firstRow="1" bandRow="1">
                <a:tableStyleId>{5C22544A-7EE6-4342-B048-85BDC9FD1C3A}</a:tableStyleId>
              </a:tblPr>
              <a:tblGrid>
                <a:gridCol w="921131"/>
                <a:gridCol w="727583"/>
              </a:tblGrid>
              <a:tr h="432582">
                <a:tc gridSpan="2">
                  <a:txBody>
                    <a:bodyPr/>
                    <a:lstStyle/>
                    <a:p>
                      <a:r>
                        <a:rPr lang="en-US" sz="2000" dirty="0" smtClean="0"/>
                        <a:t>Stage 1</a:t>
                      </a:r>
                      <a:endParaRPr lang="en-US" sz="2000" dirty="0"/>
                    </a:p>
                  </a:txBody>
                  <a:tcPr/>
                </a:tc>
                <a:tc hMerge="1">
                  <a:txBody>
                    <a:bodyPr/>
                    <a:lstStyle/>
                    <a:p>
                      <a:endParaRPr lang="en-US" dirty="0"/>
                    </a:p>
                  </a:txBody>
                  <a:tcPr/>
                </a:tc>
              </a:tr>
              <a:tr h="432582">
                <a:tc>
                  <a:txBody>
                    <a:bodyPr/>
                    <a:lstStyle/>
                    <a:p>
                      <a:r>
                        <a:rPr lang="en-US" sz="2000" dirty="0" smtClean="0"/>
                        <a:t>A</a:t>
                      </a:r>
                      <a:endParaRPr lang="en-US" sz="2000" dirty="0"/>
                    </a:p>
                  </a:txBody>
                  <a:tcPr/>
                </a:tc>
                <a:tc>
                  <a:txBody>
                    <a:bodyPr/>
                    <a:lstStyle/>
                    <a:p>
                      <a:r>
                        <a:rPr lang="en-US" sz="2000" dirty="0" smtClean="0"/>
                        <a:t>5</a:t>
                      </a:r>
                      <a:endParaRPr lang="en-US" sz="2000" dirty="0"/>
                    </a:p>
                  </a:txBody>
                  <a:tcPr/>
                </a:tc>
              </a:tr>
              <a:tr h="432582">
                <a:tc>
                  <a:txBody>
                    <a:bodyPr/>
                    <a:lstStyle/>
                    <a:p>
                      <a:r>
                        <a:rPr lang="en-US" sz="2000" b="1" dirty="0" smtClean="0"/>
                        <a:t>K</a:t>
                      </a:r>
                      <a:endParaRPr lang="en-US" sz="2000" b="1" dirty="0"/>
                    </a:p>
                  </a:txBody>
                  <a:tcPr/>
                </a:tc>
                <a:tc>
                  <a:txBody>
                    <a:bodyPr/>
                    <a:lstStyle/>
                    <a:p>
                      <a:r>
                        <a:rPr lang="en-US" sz="2000" b="1" dirty="0" smtClean="0"/>
                        <a:t>1</a:t>
                      </a:r>
                      <a:endParaRPr lang="en-US" sz="2000" b="1" dirty="0"/>
                    </a:p>
                  </a:txBody>
                  <a:tcPr/>
                </a:tc>
              </a:tr>
              <a:tr h="432582">
                <a:tc>
                  <a:txBody>
                    <a:bodyPr/>
                    <a:lstStyle/>
                    <a:p>
                      <a:r>
                        <a:rPr lang="en-US" sz="2000" dirty="0" smtClean="0"/>
                        <a:t>B</a:t>
                      </a:r>
                      <a:endParaRPr lang="en-US" sz="2000" dirty="0"/>
                    </a:p>
                  </a:txBody>
                  <a:tcPr/>
                </a:tc>
                <a:tc>
                  <a:txBody>
                    <a:bodyPr/>
                    <a:lstStyle/>
                    <a:p>
                      <a:r>
                        <a:rPr lang="en-US" sz="2000" dirty="0" smtClean="0"/>
                        <a:t>6</a:t>
                      </a:r>
                      <a:endParaRPr lang="en-US" sz="2000" dirty="0"/>
                    </a:p>
                  </a:txBody>
                  <a:tcPr/>
                </a:tc>
              </a:tr>
              <a:tr h="432582">
                <a:tc>
                  <a:txBody>
                    <a:bodyPr/>
                    <a:lstStyle/>
                    <a:p>
                      <a:r>
                        <a:rPr lang="en-US" sz="2000" dirty="0" smtClean="0"/>
                        <a:t>C</a:t>
                      </a:r>
                      <a:endParaRPr lang="en-US" sz="2000" dirty="0"/>
                    </a:p>
                  </a:txBody>
                  <a:tcPr/>
                </a:tc>
                <a:tc>
                  <a:txBody>
                    <a:bodyPr/>
                    <a:lstStyle/>
                    <a:p>
                      <a:r>
                        <a:rPr lang="en-US" sz="2000" dirty="0" smtClean="0"/>
                        <a:t>10</a:t>
                      </a:r>
                      <a:endParaRPr lang="en-US" sz="20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50148681"/>
              </p:ext>
            </p:extLst>
          </p:nvPr>
        </p:nvGraphicFramePr>
        <p:xfrm>
          <a:off x="4968225" y="3809491"/>
          <a:ext cx="1594484" cy="2162910"/>
        </p:xfrm>
        <a:graphic>
          <a:graphicData uri="http://schemas.openxmlformats.org/drawingml/2006/table">
            <a:tbl>
              <a:tblPr firstRow="1" bandRow="1">
                <a:tableStyleId>{5C22544A-7EE6-4342-B048-85BDC9FD1C3A}</a:tableStyleId>
              </a:tblPr>
              <a:tblGrid>
                <a:gridCol w="797242"/>
                <a:gridCol w="797242"/>
              </a:tblGrid>
              <a:tr h="432582">
                <a:tc gridSpan="2">
                  <a:txBody>
                    <a:bodyPr/>
                    <a:lstStyle/>
                    <a:p>
                      <a:r>
                        <a:rPr lang="en-US" sz="2000" dirty="0" smtClean="0"/>
                        <a:t>Stage 2</a:t>
                      </a:r>
                      <a:endParaRPr lang="en-US" sz="2000" dirty="0"/>
                    </a:p>
                  </a:txBody>
                  <a:tcPr/>
                </a:tc>
                <a:tc hMerge="1">
                  <a:txBody>
                    <a:bodyPr/>
                    <a:lstStyle/>
                    <a:p>
                      <a:endParaRPr lang="en-US" dirty="0"/>
                    </a:p>
                  </a:txBody>
                  <a:tcPr/>
                </a:tc>
              </a:tr>
              <a:tr h="432582">
                <a:tc>
                  <a:txBody>
                    <a:bodyPr/>
                    <a:lstStyle/>
                    <a:p>
                      <a:r>
                        <a:rPr lang="en-US" sz="2000" b="0" i="0" dirty="0" smtClean="0"/>
                        <a:t>D</a:t>
                      </a:r>
                      <a:endParaRPr lang="en-US" sz="2000" b="0" i="0" dirty="0"/>
                    </a:p>
                  </a:txBody>
                  <a:tcPr/>
                </a:tc>
                <a:tc>
                  <a:txBody>
                    <a:bodyPr/>
                    <a:lstStyle/>
                    <a:p>
                      <a:r>
                        <a:rPr lang="en-US" sz="2000" b="0" i="0" dirty="0" smtClean="0"/>
                        <a:t>3</a:t>
                      </a:r>
                      <a:endParaRPr lang="en-US" sz="2000" b="0" i="0" dirty="0"/>
                    </a:p>
                  </a:txBody>
                  <a:tcPr/>
                </a:tc>
              </a:tr>
              <a:tr h="432582">
                <a:tc>
                  <a:txBody>
                    <a:bodyPr/>
                    <a:lstStyle/>
                    <a:p>
                      <a:r>
                        <a:rPr lang="en-US" sz="2000" dirty="0" smtClean="0"/>
                        <a:t>E</a:t>
                      </a:r>
                      <a:endParaRPr lang="en-US" sz="2000" dirty="0"/>
                    </a:p>
                  </a:txBody>
                  <a:tcPr/>
                </a:tc>
                <a:tc>
                  <a:txBody>
                    <a:bodyPr/>
                    <a:lstStyle/>
                    <a:p>
                      <a:r>
                        <a:rPr lang="en-US" sz="2000" dirty="0" smtClean="0"/>
                        <a:t>15</a:t>
                      </a:r>
                      <a:endParaRPr lang="en-US" sz="2000" dirty="0"/>
                    </a:p>
                  </a:txBody>
                  <a:tcPr/>
                </a:tc>
              </a:tr>
              <a:tr h="432582">
                <a:tc>
                  <a:txBody>
                    <a:bodyPr/>
                    <a:lstStyle/>
                    <a:p>
                      <a:r>
                        <a:rPr lang="en-US" sz="2000" dirty="0" smtClean="0"/>
                        <a:t>K2</a:t>
                      </a:r>
                      <a:endParaRPr lang="en-US" sz="2000" dirty="0"/>
                    </a:p>
                  </a:txBody>
                  <a:tcPr/>
                </a:tc>
                <a:tc>
                  <a:txBody>
                    <a:bodyPr/>
                    <a:lstStyle/>
                    <a:p>
                      <a:r>
                        <a:rPr lang="en-US" sz="2000" dirty="0" smtClean="0"/>
                        <a:t>25</a:t>
                      </a:r>
                      <a:endParaRPr lang="en-US" sz="2000" dirty="0"/>
                    </a:p>
                  </a:txBody>
                  <a:tcPr/>
                </a:tc>
              </a:tr>
              <a:tr h="432582">
                <a:tc>
                  <a:txBody>
                    <a:bodyPr/>
                    <a:lstStyle/>
                    <a:p>
                      <a:r>
                        <a:rPr lang="en-US" sz="2000" dirty="0" smtClean="0"/>
                        <a:t>F</a:t>
                      </a:r>
                      <a:endParaRPr lang="en-US" sz="2000" dirty="0"/>
                    </a:p>
                  </a:txBody>
                  <a:tcPr/>
                </a:tc>
                <a:tc>
                  <a:txBody>
                    <a:bodyPr/>
                    <a:lstStyle/>
                    <a:p>
                      <a:r>
                        <a:rPr lang="en-US" sz="2000" dirty="0" smtClean="0"/>
                        <a:t>100</a:t>
                      </a:r>
                      <a:endParaRPr lang="en-US" sz="2000" dirty="0"/>
                    </a:p>
                  </a:txBody>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042803188"/>
              </p:ext>
            </p:extLst>
          </p:nvPr>
        </p:nvGraphicFramePr>
        <p:xfrm>
          <a:off x="7359062" y="3809491"/>
          <a:ext cx="1648714" cy="2162910"/>
        </p:xfrm>
        <a:graphic>
          <a:graphicData uri="http://schemas.openxmlformats.org/drawingml/2006/table">
            <a:tbl>
              <a:tblPr firstRow="1" bandRow="1">
                <a:tableStyleId>{5C22544A-7EE6-4342-B048-85BDC9FD1C3A}</a:tableStyleId>
              </a:tblPr>
              <a:tblGrid>
                <a:gridCol w="921131"/>
                <a:gridCol w="727583"/>
              </a:tblGrid>
              <a:tr h="432582">
                <a:tc gridSpan="2">
                  <a:txBody>
                    <a:bodyPr/>
                    <a:lstStyle/>
                    <a:p>
                      <a:r>
                        <a:rPr lang="en-US" sz="2000" dirty="0" smtClean="0"/>
                        <a:t>Stage 3</a:t>
                      </a:r>
                      <a:endParaRPr lang="en-US" sz="2000" dirty="0"/>
                    </a:p>
                  </a:txBody>
                  <a:tcPr/>
                </a:tc>
                <a:tc hMerge="1">
                  <a:txBody>
                    <a:bodyPr/>
                    <a:lstStyle/>
                    <a:p>
                      <a:endParaRPr lang="en-US" dirty="0"/>
                    </a:p>
                  </a:txBody>
                  <a:tcPr/>
                </a:tc>
              </a:tr>
              <a:tr h="432582">
                <a:tc>
                  <a:txBody>
                    <a:bodyPr/>
                    <a:lstStyle/>
                    <a:p>
                      <a:r>
                        <a:rPr lang="en-US" sz="2000" dirty="0" smtClean="0"/>
                        <a:t>G</a:t>
                      </a:r>
                      <a:endParaRPr lang="en-US" sz="2000" dirty="0"/>
                    </a:p>
                  </a:txBody>
                  <a:tcPr/>
                </a:tc>
                <a:tc>
                  <a:txBody>
                    <a:bodyPr/>
                    <a:lstStyle/>
                    <a:p>
                      <a:r>
                        <a:rPr lang="en-US" sz="2000" dirty="0" smtClean="0"/>
                        <a:t>4</a:t>
                      </a:r>
                      <a:endParaRPr lang="en-US" sz="2000" dirty="0"/>
                    </a:p>
                  </a:txBody>
                  <a:tcPr/>
                </a:tc>
              </a:tr>
              <a:tr h="432582">
                <a:tc>
                  <a:txBody>
                    <a:bodyPr/>
                    <a:lstStyle/>
                    <a:p>
                      <a:r>
                        <a:rPr lang="en-US" sz="2000" dirty="0" smtClean="0"/>
                        <a:t>K3</a:t>
                      </a:r>
                      <a:endParaRPr lang="en-US" sz="2000" dirty="0"/>
                    </a:p>
                  </a:txBody>
                  <a:tcPr/>
                </a:tc>
                <a:tc>
                  <a:txBody>
                    <a:bodyPr/>
                    <a:lstStyle/>
                    <a:p>
                      <a:r>
                        <a:rPr lang="en-US" sz="2000" dirty="0" smtClean="0"/>
                        <a:t>3</a:t>
                      </a:r>
                      <a:endParaRPr lang="en-US" sz="2000" dirty="0"/>
                    </a:p>
                  </a:txBody>
                  <a:tcPr/>
                </a:tc>
              </a:tr>
              <a:tr h="432582">
                <a:tc>
                  <a:txBody>
                    <a:bodyPr/>
                    <a:lstStyle/>
                    <a:p>
                      <a:r>
                        <a:rPr lang="en-US" sz="2000" dirty="0" smtClean="0"/>
                        <a:t>H</a:t>
                      </a:r>
                      <a:endParaRPr lang="en-US" sz="2000" dirty="0"/>
                    </a:p>
                  </a:txBody>
                  <a:tcPr/>
                </a:tc>
                <a:tc>
                  <a:txBody>
                    <a:bodyPr/>
                    <a:lstStyle/>
                    <a:p>
                      <a:r>
                        <a:rPr lang="en-US" sz="2000" dirty="0" smtClean="0"/>
                        <a:t>10</a:t>
                      </a:r>
                      <a:endParaRPr lang="en-US" sz="2000" dirty="0"/>
                    </a:p>
                  </a:txBody>
                  <a:tcPr/>
                </a:tc>
              </a:tr>
              <a:tr h="432582">
                <a:tc>
                  <a:txBody>
                    <a:bodyPr/>
                    <a:lstStyle/>
                    <a:p>
                      <a:r>
                        <a:rPr lang="en-US" sz="2000" dirty="0" smtClean="0"/>
                        <a:t>I</a:t>
                      </a:r>
                      <a:endParaRPr lang="en-US" sz="2000" dirty="0"/>
                    </a:p>
                  </a:txBody>
                  <a:tcPr/>
                </a:tc>
                <a:tc>
                  <a:txBody>
                    <a:bodyPr/>
                    <a:lstStyle/>
                    <a:p>
                      <a:r>
                        <a:rPr lang="en-US" sz="2000" dirty="0" smtClean="0"/>
                        <a:t>9</a:t>
                      </a:r>
                      <a:endParaRPr lang="en-US" sz="2000" dirty="0"/>
                    </a:p>
                  </a:txBody>
                  <a:tcPr/>
                </a:tc>
              </a:tr>
            </a:tbl>
          </a:graphicData>
        </a:graphic>
      </p:graphicFrame>
      <p:sp>
        <p:nvSpPr>
          <p:cNvPr id="11" name="TextBox 10"/>
          <p:cNvSpPr txBox="1"/>
          <p:nvPr/>
        </p:nvSpPr>
        <p:spPr>
          <a:xfrm>
            <a:off x="4186004" y="4747049"/>
            <a:ext cx="856325" cy="400110"/>
          </a:xfrm>
          <a:prstGeom prst="rect">
            <a:avLst/>
          </a:prstGeom>
          <a:noFill/>
        </p:spPr>
        <p:txBody>
          <a:bodyPr wrap="none" rtlCol="0">
            <a:spAutoFit/>
          </a:bodyPr>
          <a:lstStyle/>
          <a:p>
            <a:r>
              <a:rPr lang="en-US" sz="2000" dirty="0" smtClean="0"/>
              <a:t>(K1, 4)</a:t>
            </a:r>
            <a:endParaRPr lang="en-US" sz="2000" dirty="0"/>
          </a:p>
        </p:txBody>
      </p:sp>
      <p:sp>
        <p:nvSpPr>
          <p:cNvPr id="12" name="Right Arrow 11"/>
          <p:cNvSpPr/>
          <p:nvPr/>
        </p:nvSpPr>
        <p:spPr>
          <a:xfrm>
            <a:off x="4323805" y="5150363"/>
            <a:ext cx="580725"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23309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t>HashPipe</a:t>
            </a:r>
            <a:endParaRPr lang="en-US" sz="6000" dirty="0"/>
          </a:p>
        </p:txBody>
      </p:sp>
      <p:sp>
        <p:nvSpPr>
          <p:cNvPr id="3" name="Content Placeholder 2"/>
          <p:cNvSpPr>
            <a:spLocks noGrp="1"/>
          </p:cNvSpPr>
          <p:nvPr>
            <p:ph idx="1"/>
          </p:nvPr>
        </p:nvSpPr>
        <p:spPr>
          <a:xfrm>
            <a:off x="1097280" y="2181034"/>
            <a:ext cx="8825659" cy="3365137"/>
          </a:xfrm>
        </p:spPr>
        <p:txBody>
          <a:bodyPr>
            <a:normAutofit/>
          </a:bodyPr>
          <a:lstStyle/>
          <a:p>
            <a:r>
              <a:rPr lang="en-US" sz="2800" dirty="0" smtClean="0"/>
              <a:t>At </a:t>
            </a:r>
            <a:r>
              <a:rPr lang="en-US" sz="2800" dirty="0"/>
              <a:t>a</a:t>
            </a:r>
            <a:r>
              <a:rPr lang="en-US" sz="2800" dirty="0" smtClean="0"/>
              <a:t>ny table stage, retain the heavier hitter</a:t>
            </a:r>
          </a:p>
          <a:p>
            <a:endParaRPr lang="en-US" dirty="0" smtClean="0"/>
          </a:p>
        </p:txBody>
      </p:sp>
      <p:sp>
        <p:nvSpPr>
          <p:cNvPr id="25" name="TextBox 24"/>
          <p:cNvSpPr txBox="1"/>
          <p:nvPr/>
        </p:nvSpPr>
        <p:spPr>
          <a:xfrm>
            <a:off x="4384772" y="4296058"/>
            <a:ext cx="856325" cy="400110"/>
          </a:xfrm>
          <a:prstGeom prst="rect">
            <a:avLst/>
          </a:prstGeom>
          <a:noFill/>
        </p:spPr>
        <p:txBody>
          <a:bodyPr wrap="none" rtlCol="0">
            <a:spAutoFit/>
          </a:bodyPr>
          <a:lstStyle/>
          <a:p>
            <a:r>
              <a:rPr lang="en-US" sz="2000" dirty="0" smtClean="0"/>
              <a:t>(K1, 4)</a:t>
            </a:r>
            <a:endParaRPr lang="en-US" sz="2000" dirty="0"/>
          </a:p>
        </p:txBody>
      </p:sp>
      <p:sp>
        <p:nvSpPr>
          <p:cNvPr id="4" name="Slide Number Placeholder 3"/>
          <p:cNvSpPr>
            <a:spLocks noGrp="1"/>
          </p:cNvSpPr>
          <p:nvPr>
            <p:ph type="sldNum" sz="quarter" idx="12"/>
          </p:nvPr>
        </p:nvSpPr>
        <p:spPr/>
        <p:txBody>
          <a:bodyPr/>
          <a:lstStyle/>
          <a:p>
            <a:fld id="{EA943FD0-2A29-414E-BB98-12E42BCF2FE0}" type="slidenum">
              <a:rPr lang="en-US" smtClean="0"/>
              <a:t>13</a:t>
            </a:fld>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2247871595"/>
              </p:ext>
            </p:extLst>
          </p:nvPr>
        </p:nvGraphicFramePr>
        <p:xfrm>
          <a:off x="2777252" y="3388037"/>
          <a:ext cx="1648714" cy="2162910"/>
        </p:xfrm>
        <a:graphic>
          <a:graphicData uri="http://schemas.openxmlformats.org/drawingml/2006/table">
            <a:tbl>
              <a:tblPr firstRow="1" bandRow="1">
                <a:tableStyleId>{5C22544A-7EE6-4342-B048-85BDC9FD1C3A}</a:tableStyleId>
              </a:tblPr>
              <a:tblGrid>
                <a:gridCol w="921131"/>
                <a:gridCol w="727583"/>
              </a:tblGrid>
              <a:tr h="432582">
                <a:tc gridSpan="2">
                  <a:txBody>
                    <a:bodyPr/>
                    <a:lstStyle/>
                    <a:p>
                      <a:r>
                        <a:rPr lang="en-US" sz="2000" dirty="0" smtClean="0"/>
                        <a:t>Stage 1</a:t>
                      </a:r>
                      <a:endParaRPr lang="en-US" sz="2000" dirty="0"/>
                    </a:p>
                  </a:txBody>
                  <a:tcPr/>
                </a:tc>
                <a:tc hMerge="1">
                  <a:txBody>
                    <a:bodyPr/>
                    <a:lstStyle/>
                    <a:p>
                      <a:endParaRPr lang="en-US" dirty="0"/>
                    </a:p>
                  </a:txBody>
                  <a:tcPr/>
                </a:tc>
              </a:tr>
              <a:tr h="432582">
                <a:tc>
                  <a:txBody>
                    <a:bodyPr/>
                    <a:lstStyle/>
                    <a:p>
                      <a:r>
                        <a:rPr lang="en-US" sz="2000" dirty="0" smtClean="0"/>
                        <a:t>A</a:t>
                      </a:r>
                      <a:endParaRPr lang="en-US" sz="2000" dirty="0"/>
                    </a:p>
                  </a:txBody>
                  <a:tcPr/>
                </a:tc>
                <a:tc>
                  <a:txBody>
                    <a:bodyPr/>
                    <a:lstStyle/>
                    <a:p>
                      <a:r>
                        <a:rPr lang="en-US" sz="2000" dirty="0" smtClean="0"/>
                        <a:t>5</a:t>
                      </a:r>
                      <a:endParaRPr lang="en-US" sz="2000" dirty="0"/>
                    </a:p>
                  </a:txBody>
                  <a:tcPr/>
                </a:tc>
              </a:tr>
              <a:tr h="432582">
                <a:tc>
                  <a:txBody>
                    <a:bodyPr/>
                    <a:lstStyle/>
                    <a:p>
                      <a:r>
                        <a:rPr lang="en-US" sz="2000" b="0" dirty="0" smtClean="0"/>
                        <a:t>K</a:t>
                      </a:r>
                      <a:endParaRPr lang="en-US" sz="2000" b="0" dirty="0"/>
                    </a:p>
                  </a:txBody>
                  <a:tcPr/>
                </a:tc>
                <a:tc>
                  <a:txBody>
                    <a:bodyPr/>
                    <a:lstStyle/>
                    <a:p>
                      <a:r>
                        <a:rPr lang="en-US" sz="2000" b="0" dirty="0" smtClean="0"/>
                        <a:t>1</a:t>
                      </a:r>
                      <a:endParaRPr lang="en-US" sz="2000" b="0" dirty="0"/>
                    </a:p>
                  </a:txBody>
                  <a:tcPr/>
                </a:tc>
              </a:tr>
              <a:tr h="432582">
                <a:tc>
                  <a:txBody>
                    <a:bodyPr/>
                    <a:lstStyle/>
                    <a:p>
                      <a:r>
                        <a:rPr lang="en-US" sz="2000" dirty="0" smtClean="0"/>
                        <a:t>B</a:t>
                      </a:r>
                      <a:endParaRPr lang="en-US" sz="2000" dirty="0"/>
                    </a:p>
                  </a:txBody>
                  <a:tcPr/>
                </a:tc>
                <a:tc>
                  <a:txBody>
                    <a:bodyPr/>
                    <a:lstStyle/>
                    <a:p>
                      <a:r>
                        <a:rPr lang="en-US" sz="2000" dirty="0" smtClean="0"/>
                        <a:t>6</a:t>
                      </a:r>
                      <a:endParaRPr lang="en-US" sz="2000" dirty="0"/>
                    </a:p>
                  </a:txBody>
                  <a:tcPr/>
                </a:tc>
              </a:tr>
              <a:tr h="432582">
                <a:tc>
                  <a:txBody>
                    <a:bodyPr/>
                    <a:lstStyle/>
                    <a:p>
                      <a:r>
                        <a:rPr lang="en-US" sz="2000" dirty="0" smtClean="0"/>
                        <a:t>C</a:t>
                      </a:r>
                      <a:endParaRPr lang="en-US" sz="2000" dirty="0"/>
                    </a:p>
                  </a:txBody>
                  <a:tcPr/>
                </a:tc>
                <a:tc>
                  <a:txBody>
                    <a:bodyPr/>
                    <a:lstStyle/>
                    <a:p>
                      <a:r>
                        <a:rPr lang="en-US" sz="2000" dirty="0" smtClean="0"/>
                        <a:t>10</a:t>
                      </a:r>
                      <a:endParaRPr lang="en-US" sz="20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938797735"/>
              </p:ext>
            </p:extLst>
          </p:nvPr>
        </p:nvGraphicFramePr>
        <p:xfrm>
          <a:off x="5178200" y="3383261"/>
          <a:ext cx="1594484" cy="2162910"/>
        </p:xfrm>
        <a:graphic>
          <a:graphicData uri="http://schemas.openxmlformats.org/drawingml/2006/table">
            <a:tbl>
              <a:tblPr firstRow="1" bandRow="1">
                <a:tableStyleId>{5C22544A-7EE6-4342-B048-85BDC9FD1C3A}</a:tableStyleId>
              </a:tblPr>
              <a:tblGrid>
                <a:gridCol w="797242"/>
                <a:gridCol w="797242"/>
              </a:tblGrid>
              <a:tr h="432582">
                <a:tc gridSpan="2">
                  <a:txBody>
                    <a:bodyPr/>
                    <a:lstStyle/>
                    <a:p>
                      <a:r>
                        <a:rPr lang="en-US" sz="2000" dirty="0" smtClean="0"/>
                        <a:t>Stage 2</a:t>
                      </a:r>
                      <a:endParaRPr lang="en-US" sz="2000" dirty="0"/>
                    </a:p>
                  </a:txBody>
                  <a:tcPr/>
                </a:tc>
                <a:tc hMerge="1">
                  <a:txBody>
                    <a:bodyPr/>
                    <a:lstStyle/>
                    <a:p>
                      <a:endParaRPr lang="en-US" dirty="0"/>
                    </a:p>
                  </a:txBody>
                  <a:tcPr/>
                </a:tc>
              </a:tr>
              <a:tr h="432582">
                <a:tc>
                  <a:txBody>
                    <a:bodyPr/>
                    <a:lstStyle/>
                    <a:p>
                      <a:r>
                        <a:rPr lang="en-US" sz="2000" b="0" i="0" dirty="0" smtClean="0"/>
                        <a:t>D</a:t>
                      </a:r>
                      <a:endParaRPr lang="en-US" sz="2000" b="0" i="0" dirty="0"/>
                    </a:p>
                  </a:txBody>
                  <a:tcPr/>
                </a:tc>
                <a:tc>
                  <a:txBody>
                    <a:bodyPr/>
                    <a:lstStyle/>
                    <a:p>
                      <a:r>
                        <a:rPr lang="en-US" sz="2000" b="0" i="0" dirty="0" smtClean="0"/>
                        <a:t>3</a:t>
                      </a:r>
                      <a:endParaRPr lang="en-US" sz="2000" b="0" i="0" dirty="0"/>
                    </a:p>
                  </a:txBody>
                  <a:tcPr/>
                </a:tc>
              </a:tr>
              <a:tr h="432582">
                <a:tc>
                  <a:txBody>
                    <a:bodyPr/>
                    <a:lstStyle/>
                    <a:p>
                      <a:r>
                        <a:rPr lang="en-US" sz="2000" dirty="0" smtClean="0"/>
                        <a:t>E</a:t>
                      </a:r>
                      <a:endParaRPr lang="en-US" sz="2000" dirty="0"/>
                    </a:p>
                  </a:txBody>
                  <a:tcPr/>
                </a:tc>
                <a:tc>
                  <a:txBody>
                    <a:bodyPr/>
                    <a:lstStyle/>
                    <a:p>
                      <a:r>
                        <a:rPr lang="en-US" sz="2000" dirty="0" smtClean="0"/>
                        <a:t>15</a:t>
                      </a:r>
                      <a:endParaRPr lang="en-US" sz="2000" dirty="0"/>
                    </a:p>
                  </a:txBody>
                  <a:tcPr/>
                </a:tc>
              </a:tr>
              <a:tr h="432582">
                <a:tc>
                  <a:txBody>
                    <a:bodyPr/>
                    <a:lstStyle/>
                    <a:p>
                      <a:r>
                        <a:rPr lang="en-US" sz="2000" dirty="0" smtClean="0"/>
                        <a:t>K2</a:t>
                      </a:r>
                      <a:endParaRPr lang="en-US" sz="2000" dirty="0"/>
                    </a:p>
                  </a:txBody>
                  <a:tcPr/>
                </a:tc>
                <a:tc>
                  <a:txBody>
                    <a:bodyPr/>
                    <a:lstStyle/>
                    <a:p>
                      <a:r>
                        <a:rPr lang="en-US" sz="2000" dirty="0" smtClean="0"/>
                        <a:t>25</a:t>
                      </a:r>
                      <a:endParaRPr lang="en-US" sz="2000" dirty="0"/>
                    </a:p>
                  </a:txBody>
                  <a:tcPr/>
                </a:tc>
              </a:tr>
              <a:tr h="432582">
                <a:tc>
                  <a:txBody>
                    <a:bodyPr/>
                    <a:lstStyle/>
                    <a:p>
                      <a:r>
                        <a:rPr lang="en-US" sz="2000" dirty="0" smtClean="0"/>
                        <a:t>F</a:t>
                      </a:r>
                      <a:endParaRPr lang="en-US" sz="2000" dirty="0"/>
                    </a:p>
                  </a:txBody>
                  <a:tcPr/>
                </a:tc>
                <a:tc>
                  <a:txBody>
                    <a:bodyPr/>
                    <a:lstStyle/>
                    <a:p>
                      <a:r>
                        <a:rPr lang="en-US" sz="2000" dirty="0" smtClean="0"/>
                        <a:t>100</a:t>
                      </a:r>
                      <a:endParaRPr lang="en-US" sz="2000" dirty="0"/>
                    </a:p>
                  </a:txBody>
                  <a:tcPr/>
                </a:tc>
              </a:tr>
            </a:tbl>
          </a:graphicData>
        </a:graphic>
      </p:graphicFrame>
      <p:sp>
        <p:nvSpPr>
          <p:cNvPr id="16" name="Right Arrow 15"/>
          <p:cNvSpPr/>
          <p:nvPr/>
        </p:nvSpPr>
        <p:spPr>
          <a:xfrm>
            <a:off x="4522573" y="4712468"/>
            <a:ext cx="580725"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134081" y="4688644"/>
            <a:ext cx="1404634" cy="397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p:cNvGraphicFramePr>
            <a:graphicFrameLocks noGrp="1"/>
          </p:cNvGraphicFramePr>
          <p:nvPr>
            <p:extLst>
              <p:ext uri="{D42A27DB-BD31-4B8C-83A1-F6EECF244321}">
                <p14:modId xmlns:p14="http://schemas.microsoft.com/office/powerpoint/2010/main" val="2774184387"/>
              </p:ext>
            </p:extLst>
          </p:nvPr>
        </p:nvGraphicFramePr>
        <p:xfrm>
          <a:off x="7524918" y="3383261"/>
          <a:ext cx="1648714" cy="2162910"/>
        </p:xfrm>
        <a:graphic>
          <a:graphicData uri="http://schemas.openxmlformats.org/drawingml/2006/table">
            <a:tbl>
              <a:tblPr firstRow="1" bandRow="1">
                <a:tableStyleId>{5C22544A-7EE6-4342-B048-85BDC9FD1C3A}</a:tableStyleId>
              </a:tblPr>
              <a:tblGrid>
                <a:gridCol w="921131"/>
                <a:gridCol w="727583"/>
              </a:tblGrid>
              <a:tr h="432582">
                <a:tc gridSpan="2">
                  <a:txBody>
                    <a:bodyPr/>
                    <a:lstStyle/>
                    <a:p>
                      <a:r>
                        <a:rPr lang="en-US" sz="2000" dirty="0" smtClean="0"/>
                        <a:t>Stage 3</a:t>
                      </a:r>
                      <a:endParaRPr lang="en-US" sz="2000" dirty="0"/>
                    </a:p>
                  </a:txBody>
                  <a:tcPr/>
                </a:tc>
                <a:tc hMerge="1">
                  <a:txBody>
                    <a:bodyPr/>
                    <a:lstStyle/>
                    <a:p>
                      <a:endParaRPr lang="en-US" dirty="0"/>
                    </a:p>
                  </a:txBody>
                  <a:tcPr/>
                </a:tc>
              </a:tr>
              <a:tr h="432582">
                <a:tc>
                  <a:txBody>
                    <a:bodyPr/>
                    <a:lstStyle/>
                    <a:p>
                      <a:r>
                        <a:rPr lang="en-US" sz="2000" dirty="0" smtClean="0"/>
                        <a:t>G</a:t>
                      </a:r>
                      <a:endParaRPr lang="en-US" sz="2000" dirty="0"/>
                    </a:p>
                  </a:txBody>
                  <a:tcPr/>
                </a:tc>
                <a:tc>
                  <a:txBody>
                    <a:bodyPr/>
                    <a:lstStyle/>
                    <a:p>
                      <a:r>
                        <a:rPr lang="en-US" sz="2000" dirty="0" smtClean="0"/>
                        <a:t>4</a:t>
                      </a:r>
                      <a:endParaRPr lang="en-US" sz="2000" dirty="0"/>
                    </a:p>
                  </a:txBody>
                  <a:tcPr/>
                </a:tc>
              </a:tr>
              <a:tr h="432582">
                <a:tc>
                  <a:txBody>
                    <a:bodyPr/>
                    <a:lstStyle/>
                    <a:p>
                      <a:r>
                        <a:rPr lang="en-US" sz="2000" dirty="0" smtClean="0"/>
                        <a:t>K3</a:t>
                      </a:r>
                      <a:endParaRPr lang="en-US" sz="2000" dirty="0"/>
                    </a:p>
                  </a:txBody>
                  <a:tcPr/>
                </a:tc>
                <a:tc>
                  <a:txBody>
                    <a:bodyPr/>
                    <a:lstStyle/>
                    <a:p>
                      <a:r>
                        <a:rPr lang="en-US" sz="2000" dirty="0" smtClean="0"/>
                        <a:t>3</a:t>
                      </a:r>
                      <a:endParaRPr lang="en-US" sz="2000" dirty="0"/>
                    </a:p>
                  </a:txBody>
                  <a:tcPr/>
                </a:tc>
              </a:tr>
              <a:tr h="432582">
                <a:tc>
                  <a:txBody>
                    <a:bodyPr/>
                    <a:lstStyle/>
                    <a:p>
                      <a:r>
                        <a:rPr lang="en-US" sz="2000" dirty="0" smtClean="0"/>
                        <a:t>H</a:t>
                      </a:r>
                      <a:endParaRPr lang="en-US" sz="2000" dirty="0"/>
                    </a:p>
                  </a:txBody>
                  <a:tcPr/>
                </a:tc>
                <a:tc>
                  <a:txBody>
                    <a:bodyPr/>
                    <a:lstStyle/>
                    <a:p>
                      <a:r>
                        <a:rPr lang="en-US" sz="2000" dirty="0" smtClean="0"/>
                        <a:t>10</a:t>
                      </a:r>
                      <a:endParaRPr lang="en-US" sz="2000" dirty="0"/>
                    </a:p>
                  </a:txBody>
                  <a:tcPr/>
                </a:tc>
              </a:tr>
              <a:tr h="432582">
                <a:tc>
                  <a:txBody>
                    <a:bodyPr/>
                    <a:lstStyle/>
                    <a:p>
                      <a:r>
                        <a:rPr lang="en-US" sz="2000" dirty="0" smtClean="0"/>
                        <a:t>I</a:t>
                      </a:r>
                      <a:endParaRPr lang="en-US" sz="2000" dirty="0"/>
                    </a:p>
                  </a:txBody>
                  <a:tcPr/>
                </a:tc>
                <a:tc>
                  <a:txBody>
                    <a:bodyPr/>
                    <a:lstStyle/>
                    <a:p>
                      <a:r>
                        <a:rPr lang="en-US" sz="2000" dirty="0" smtClean="0"/>
                        <a:t>9</a:t>
                      </a:r>
                      <a:endParaRPr lang="en-US" sz="2000" dirty="0"/>
                    </a:p>
                  </a:txBody>
                  <a:tcPr/>
                </a:tc>
              </a:tr>
            </a:tbl>
          </a:graphicData>
        </a:graphic>
      </p:graphicFrame>
      <p:sp>
        <p:nvSpPr>
          <p:cNvPr id="11" name="TextBox 10"/>
          <p:cNvSpPr txBox="1"/>
          <p:nvPr/>
        </p:nvSpPr>
        <p:spPr>
          <a:xfrm>
            <a:off x="5103298" y="2673870"/>
            <a:ext cx="1898717" cy="646331"/>
          </a:xfrm>
          <a:prstGeom prst="rect">
            <a:avLst/>
          </a:prstGeom>
          <a:noFill/>
        </p:spPr>
        <p:txBody>
          <a:bodyPr wrap="square" rtlCol="0">
            <a:spAutoFit/>
          </a:bodyPr>
          <a:lstStyle/>
          <a:p>
            <a:r>
              <a:rPr lang="en-US" i="1" dirty="0" smtClean="0"/>
              <a:t>h</a:t>
            </a:r>
            <a:r>
              <a:rPr lang="en-US" baseline="-25000" dirty="0" smtClean="0"/>
              <a:t>2</a:t>
            </a:r>
            <a:r>
              <a:rPr lang="en-US" dirty="0" smtClean="0"/>
              <a:t>(K1) -&gt; K2</a:t>
            </a:r>
          </a:p>
          <a:p>
            <a:r>
              <a:rPr lang="en-US" i="1" dirty="0" smtClean="0"/>
              <a:t>Max</a:t>
            </a:r>
            <a:r>
              <a:rPr lang="en-US" dirty="0" smtClean="0"/>
              <a:t>(K1, K2) -&gt; K2</a:t>
            </a:r>
            <a:endParaRPr lang="en-US" dirty="0"/>
          </a:p>
        </p:txBody>
      </p:sp>
    </p:spTree>
    <p:custDataLst>
      <p:tags r:id="rId1"/>
    </p:custDataLst>
    <p:extLst>
      <p:ext uri="{BB962C8B-B14F-4D97-AF65-F5344CB8AC3E}">
        <p14:creationId xmlns:p14="http://schemas.microsoft.com/office/powerpoint/2010/main" val="2278980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16" grpId="0" animBg="1"/>
      <p:bldP spid="18"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t>HashPipe</a:t>
            </a:r>
            <a:endParaRPr lang="en-US" sz="6000" dirty="0"/>
          </a:p>
        </p:txBody>
      </p:sp>
      <p:sp>
        <p:nvSpPr>
          <p:cNvPr id="3" name="Content Placeholder 2"/>
          <p:cNvSpPr>
            <a:spLocks noGrp="1"/>
          </p:cNvSpPr>
          <p:nvPr>
            <p:ph idx="1"/>
          </p:nvPr>
        </p:nvSpPr>
        <p:spPr>
          <a:xfrm>
            <a:off x="1097280" y="2181034"/>
            <a:ext cx="8825659" cy="3365137"/>
          </a:xfrm>
        </p:spPr>
        <p:txBody>
          <a:bodyPr>
            <a:normAutofit/>
          </a:bodyPr>
          <a:lstStyle/>
          <a:p>
            <a:r>
              <a:rPr lang="en-US" sz="2800" dirty="0" smtClean="0"/>
              <a:t>At </a:t>
            </a:r>
            <a:r>
              <a:rPr lang="en-US" sz="2800" dirty="0"/>
              <a:t>a</a:t>
            </a:r>
            <a:r>
              <a:rPr lang="en-US" sz="2800" dirty="0" smtClean="0"/>
              <a:t>ny table stage, retain the heavier hitter</a:t>
            </a:r>
          </a:p>
          <a:p>
            <a:endParaRPr lang="en-US" dirty="0" smtClean="0"/>
          </a:p>
        </p:txBody>
      </p:sp>
      <p:sp>
        <p:nvSpPr>
          <p:cNvPr id="25" name="TextBox 24"/>
          <p:cNvSpPr txBox="1"/>
          <p:nvPr/>
        </p:nvSpPr>
        <p:spPr>
          <a:xfrm>
            <a:off x="6668593" y="3883102"/>
            <a:ext cx="856325" cy="400110"/>
          </a:xfrm>
          <a:prstGeom prst="rect">
            <a:avLst/>
          </a:prstGeom>
          <a:noFill/>
        </p:spPr>
        <p:txBody>
          <a:bodyPr wrap="none" rtlCol="0">
            <a:spAutoFit/>
          </a:bodyPr>
          <a:lstStyle/>
          <a:p>
            <a:r>
              <a:rPr lang="en-US" sz="2000" dirty="0" smtClean="0"/>
              <a:t>(K1, 4)</a:t>
            </a:r>
            <a:endParaRPr lang="en-US" sz="2000" dirty="0"/>
          </a:p>
        </p:txBody>
      </p:sp>
      <p:sp>
        <p:nvSpPr>
          <p:cNvPr id="4" name="Slide Number Placeholder 3"/>
          <p:cNvSpPr>
            <a:spLocks noGrp="1"/>
          </p:cNvSpPr>
          <p:nvPr>
            <p:ph type="sldNum" sz="quarter" idx="12"/>
          </p:nvPr>
        </p:nvSpPr>
        <p:spPr/>
        <p:txBody>
          <a:bodyPr/>
          <a:lstStyle/>
          <a:p>
            <a:fld id="{EA943FD0-2A29-414E-BB98-12E42BCF2FE0}" type="slidenum">
              <a:rPr lang="en-US" smtClean="0"/>
              <a:t>14</a:t>
            </a:fld>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2247871595"/>
              </p:ext>
            </p:extLst>
          </p:nvPr>
        </p:nvGraphicFramePr>
        <p:xfrm>
          <a:off x="2777252" y="3388037"/>
          <a:ext cx="1648714" cy="2162910"/>
        </p:xfrm>
        <a:graphic>
          <a:graphicData uri="http://schemas.openxmlformats.org/drawingml/2006/table">
            <a:tbl>
              <a:tblPr firstRow="1" bandRow="1">
                <a:tableStyleId>{5C22544A-7EE6-4342-B048-85BDC9FD1C3A}</a:tableStyleId>
              </a:tblPr>
              <a:tblGrid>
                <a:gridCol w="921131"/>
                <a:gridCol w="727583"/>
              </a:tblGrid>
              <a:tr h="432582">
                <a:tc gridSpan="2">
                  <a:txBody>
                    <a:bodyPr/>
                    <a:lstStyle/>
                    <a:p>
                      <a:r>
                        <a:rPr lang="en-US" sz="2000" dirty="0" smtClean="0"/>
                        <a:t>Stage 1</a:t>
                      </a:r>
                      <a:endParaRPr lang="en-US" sz="2000" dirty="0"/>
                    </a:p>
                  </a:txBody>
                  <a:tcPr/>
                </a:tc>
                <a:tc hMerge="1">
                  <a:txBody>
                    <a:bodyPr/>
                    <a:lstStyle/>
                    <a:p>
                      <a:endParaRPr lang="en-US" dirty="0"/>
                    </a:p>
                  </a:txBody>
                  <a:tcPr/>
                </a:tc>
              </a:tr>
              <a:tr h="432582">
                <a:tc>
                  <a:txBody>
                    <a:bodyPr/>
                    <a:lstStyle/>
                    <a:p>
                      <a:r>
                        <a:rPr lang="en-US" sz="2000" dirty="0" smtClean="0"/>
                        <a:t>A</a:t>
                      </a:r>
                      <a:endParaRPr lang="en-US" sz="2000" dirty="0"/>
                    </a:p>
                  </a:txBody>
                  <a:tcPr/>
                </a:tc>
                <a:tc>
                  <a:txBody>
                    <a:bodyPr/>
                    <a:lstStyle/>
                    <a:p>
                      <a:r>
                        <a:rPr lang="en-US" sz="2000" dirty="0" smtClean="0"/>
                        <a:t>5</a:t>
                      </a:r>
                      <a:endParaRPr lang="en-US" sz="2000" dirty="0"/>
                    </a:p>
                  </a:txBody>
                  <a:tcPr/>
                </a:tc>
              </a:tr>
              <a:tr h="432582">
                <a:tc>
                  <a:txBody>
                    <a:bodyPr/>
                    <a:lstStyle/>
                    <a:p>
                      <a:r>
                        <a:rPr lang="en-US" sz="2000" b="0" dirty="0" smtClean="0"/>
                        <a:t>K</a:t>
                      </a:r>
                      <a:endParaRPr lang="en-US" sz="2000" b="0" dirty="0"/>
                    </a:p>
                  </a:txBody>
                  <a:tcPr/>
                </a:tc>
                <a:tc>
                  <a:txBody>
                    <a:bodyPr/>
                    <a:lstStyle/>
                    <a:p>
                      <a:r>
                        <a:rPr lang="en-US" sz="2000" b="0" dirty="0" smtClean="0"/>
                        <a:t>1</a:t>
                      </a:r>
                      <a:endParaRPr lang="en-US" sz="2000" b="0" dirty="0"/>
                    </a:p>
                  </a:txBody>
                  <a:tcPr/>
                </a:tc>
              </a:tr>
              <a:tr h="432582">
                <a:tc>
                  <a:txBody>
                    <a:bodyPr/>
                    <a:lstStyle/>
                    <a:p>
                      <a:r>
                        <a:rPr lang="en-US" sz="2000" dirty="0" smtClean="0"/>
                        <a:t>B</a:t>
                      </a:r>
                      <a:endParaRPr lang="en-US" sz="2000" dirty="0"/>
                    </a:p>
                  </a:txBody>
                  <a:tcPr/>
                </a:tc>
                <a:tc>
                  <a:txBody>
                    <a:bodyPr/>
                    <a:lstStyle/>
                    <a:p>
                      <a:r>
                        <a:rPr lang="en-US" sz="2000" dirty="0" smtClean="0"/>
                        <a:t>6</a:t>
                      </a:r>
                      <a:endParaRPr lang="en-US" sz="2000" dirty="0"/>
                    </a:p>
                  </a:txBody>
                  <a:tcPr/>
                </a:tc>
              </a:tr>
              <a:tr h="432582">
                <a:tc>
                  <a:txBody>
                    <a:bodyPr/>
                    <a:lstStyle/>
                    <a:p>
                      <a:r>
                        <a:rPr lang="en-US" sz="2000" dirty="0" smtClean="0"/>
                        <a:t>C</a:t>
                      </a:r>
                      <a:endParaRPr lang="en-US" sz="2000" dirty="0"/>
                    </a:p>
                  </a:txBody>
                  <a:tcPr/>
                </a:tc>
                <a:tc>
                  <a:txBody>
                    <a:bodyPr/>
                    <a:lstStyle/>
                    <a:p>
                      <a:r>
                        <a:rPr lang="en-US" sz="2000" dirty="0" smtClean="0"/>
                        <a:t>10</a:t>
                      </a:r>
                      <a:endParaRPr lang="en-US" sz="20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876599765"/>
              </p:ext>
            </p:extLst>
          </p:nvPr>
        </p:nvGraphicFramePr>
        <p:xfrm>
          <a:off x="5178200" y="3383261"/>
          <a:ext cx="1594484" cy="2162910"/>
        </p:xfrm>
        <a:graphic>
          <a:graphicData uri="http://schemas.openxmlformats.org/drawingml/2006/table">
            <a:tbl>
              <a:tblPr firstRow="1" bandRow="1">
                <a:tableStyleId>{5C22544A-7EE6-4342-B048-85BDC9FD1C3A}</a:tableStyleId>
              </a:tblPr>
              <a:tblGrid>
                <a:gridCol w="797242"/>
                <a:gridCol w="797242"/>
              </a:tblGrid>
              <a:tr h="432582">
                <a:tc gridSpan="2">
                  <a:txBody>
                    <a:bodyPr/>
                    <a:lstStyle/>
                    <a:p>
                      <a:r>
                        <a:rPr lang="en-US" sz="2000" dirty="0" smtClean="0"/>
                        <a:t>Stage 2</a:t>
                      </a:r>
                      <a:endParaRPr lang="en-US" sz="2000" dirty="0"/>
                    </a:p>
                  </a:txBody>
                  <a:tcPr/>
                </a:tc>
                <a:tc hMerge="1">
                  <a:txBody>
                    <a:bodyPr/>
                    <a:lstStyle/>
                    <a:p>
                      <a:endParaRPr lang="en-US" dirty="0"/>
                    </a:p>
                  </a:txBody>
                  <a:tcPr/>
                </a:tc>
              </a:tr>
              <a:tr h="432582">
                <a:tc>
                  <a:txBody>
                    <a:bodyPr/>
                    <a:lstStyle/>
                    <a:p>
                      <a:r>
                        <a:rPr lang="en-US" sz="2000" b="0" i="0" dirty="0" smtClean="0"/>
                        <a:t>D</a:t>
                      </a:r>
                      <a:endParaRPr lang="en-US" sz="2000" b="0" i="0" dirty="0"/>
                    </a:p>
                  </a:txBody>
                  <a:tcPr/>
                </a:tc>
                <a:tc>
                  <a:txBody>
                    <a:bodyPr/>
                    <a:lstStyle/>
                    <a:p>
                      <a:r>
                        <a:rPr lang="en-US" sz="2000" b="0" i="0" dirty="0" smtClean="0"/>
                        <a:t>3</a:t>
                      </a:r>
                      <a:endParaRPr lang="en-US" sz="2000" b="0" i="0" dirty="0"/>
                    </a:p>
                  </a:txBody>
                  <a:tcPr/>
                </a:tc>
              </a:tr>
              <a:tr h="432582">
                <a:tc>
                  <a:txBody>
                    <a:bodyPr/>
                    <a:lstStyle/>
                    <a:p>
                      <a:r>
                        <a:rPr lang="en-US" sz="2000" dirty="0" smtClean="0"/>
                        <a:t>E</a:t>
                      </a:r>
                      <a:endParaRPr lang="en-US" sz="2000" dirty="0"/>
                    </a:p>
                  </a:txBody>
                  <a:tcPr/>
                </a:tc>
                <a:tc>
                  <a:txBody>
                    <a:bodyPr/>
                    <a:lstStyle/>
                    <a:p>
                      <a:r>
                        <a:rPr lang="en-US" sz="2000" dirty="0" smtClean="0"/>
                        <a:t>15</a:t>
                      </a:r>
                      <a:endParaRPr lang="en-US" sz="2000" dirty="0"/>
                    </a:p>
                  </a:txBody>
                  <a:tcPr/>
                </a:tc>
              </a:tr>
              <a:tr h="432582">
                <a:tc>
                  <a:txBody>
                    <a:bodyPr/>
                    <a:lstStyle/>
                    <a:p>
                      <a:r>
                        <a:rPr lang="en-US" sz="2000" dirty="0" smtClean="0"/>
                        <a:t>K2</a:t>
                      </a:r>
                      <a:endParaRPr lang="en-US" sz="2000" dirty="0"/>
                    </a:p>
                  </a:txBody>
                  <a:tcPr/>
                </a:tc>
                <a:tc>
                  <a:txBody>
                    <a:bodyPr/>
                    <a:lstStyle/>
                    <a:p>
                      <a:r>
                        <a:rPr lang="en-US" sz="2000" dirty="0" smtClean="0"/>
                        <a:t>25</a:t>
                      </a:r>
                      <a:endParaRPr lang="en-US" sz="2000" dirty="0"/>
                    </a:p>
                  </a:txBody>
                  <a:tcPr/>
                </a:tc>
              </a:tr>
              <a:tr h="432582">
                <a:tc>
                  <a:txBody>
                    <a:bodyPr/>
                    <a:lstStyle/>
                    <a:p>
                      <a:r>
                        <a:rPr lang="en-US" sz="2000" dirty="0" smtClean="0"/>
                        <a:t>F</a:t>
                      </a:r>
                      <a:endParaRPr lang="en-US" sz="2000" dirty="0"/>
                    </a:p>
                  </a:txBody>
                  <a:tcPr/>
                </a:tc>
                <a:tc>
                  <a:txBody>
                    <a:bodyPr/>
                    <a:lstStyle/>
                    <a:p>
                      <a:r>
                        <a:rPr lang="en-US" sz="2000" dirty="0" smtClean="0"/>
                        <a:t>100</a:t>
                      </a:r>
                      <a:endParaRPr lang="en-US" sz="2000" dirty="0"/>
                    </a:p>
                  </a:txBody>
                  <a:tcPr/>
                </a:tc>
              </a:tr>
            </a:tbl>
          </a:graphicData>
        </a:graphic>
      </p:graphicFrame>
      <p:sp>
        <p:nvSpPr>
          <p:cNvPr id="16" name="Right Arrow 15"/>
          <p:cNvSpPr/>
          <p:nvPr/>
        </p:nvSpPr>
        <p:spPr>
          <a:xfrm>
            <a:off x="6837174" y="4257210"/>
            <a:ext cx="580725"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Table 18"/>
          <p:cNvGraphicFramePr>
            <a:graphicFrameLocks noGrp="1"/>
          </p:cNvGraphicFramePr>
          <p:nvPr>
            <p:extLst>
              <p:ext uri="{D42A27DB-BD31-4B8C-83A1-F6EECF244321}">
                <p14:modId xmlns:p14="http://schemas.microsoft.com/office/powerpoint/2010/main" val="3188888652"/>
              </p:ext>
            </p:extLst>
          </p:nvPr>
        </p:nvGraphicFramePr>
        <p:xfrm>
          <a:off x="7524918" y="3383261"/>
          <a:ext cx="1648714" cy="2162910"/>
        </p:xfrm>
        <a:graphic>
          <a:graphicData uri="http://schemas.openxmlformats.org/drawingml/2006/table">
            <a:tbl>
              <a:tblPr firstRow="1" bandRow="1">
                <a:tableStyleId>{5C22544A-7EE6-4342-B048-85BDC9FD1C3A}</a:tableStyleId>
              </a:tblPr>
              <a:tblGrid>
                <a:gridCol w="921131"/>
                <a:gridCol w="727583"/>
              </a:tblGrid>
              <a:tr h="432582">
                <a:tc gridSpan="2">
                  <a:txBody>
                    <a:bodyPr/>
                    <a:lstStyle/>
                    <a:p>
                      <a:r>
                        <a:rPr lang="en-US" sz="2000" dirty="0" smtClean="0"/>
                        <a:t>Stage 3</a:t>
                      </a:r>
                      <a:endParaRPr lang="en-US" sz="2000" dirty="0"/>
                    </a:p>
                  </a:txBody>
                  <a:tcPr/>
                </a:tc>
                <a:tc hMerge="1">
                  <a:txBody>
                    <a:bodyPr/>
                    <a:lstStyle/>
                    <a:p>
                      <a:endParaRPr lang="en-US" dirty="0"/>
                    </a:p>
                  </a:txBody>
                  <a:tcPr/>
                </a:tc>
              </a:tr>
              <a:tr h="432582">
                <a:tc>
                  <a:txBody>
                    <a:bodyPr/>
                    <a:lstStyle/>
                    <a:p>
                      <a:r>
                        <a:rPr lang="en-US" sz="2000" dirty="0" smtClean="0"/>
                        <a:t>G</a:t>
                      </a:r>
                      <a:endParaRPr lang="en-US" sz="2000" dirty="0"/>
                    </a:p>
                  </a:txBody>
                  <a:tcPr/>
                </a:tc>
                <a:tc>
                  <a:txBody>
                    <a:bodyPr/>
                    <a:lstStyle/>
                    <a:p>
                      <a:r>
                        <a:rPr lang="en-US" sz="2000" dirty="0" smtClean="0"/>
                        <a:t>4</a:t>
                      </a:r>
                      <a:endParaRPr lang="en-US" sz="2000" dirty="0"/>
                    </a:p>
                  </a:txBody>
                  <a:tcPr/>
                </a:tc>
              </a:tr>
              <a:tr h="432582">
                <a:tc>
                  <a:txBody>
                    <a:bodyPr/>
                    <a:lstStyle/>
                    <a:p>
                      <a:r>
                        <a:rPr lang="en-US" sz="2000" dirty="0" smtClean="0"/>
                        <a:t>K3</a:t>
                      </a:r>
                      <a:endParaRPr lang="en-US" sz="2000" dirty="0"/>
                    </a:p>
                  </a:txBody>
                  <a:tcPr/>
                </a:tc>
                <a:tc>
                  <a:txBody>
                    <a:bodyPr/>
                    <a:lstStyle/>
                    <a:p>
                      <a:r>
                        <a:rPr lang="en-US" sz="2000" dirty="0" smtClean="0"/>
                        <a:t>3</a:t>
                      </a:r>
                      <a:endParaRPr lang="en-US" sz="2000" dirty="0"/>
                    </a:p>
                  </a:txBody>
                  <a:tcPr/>
                </a:tc>
              </a:tr>
              <a:tr h="432582">
                <a:tc>
                  <a:txBody>
                    <a:bodyPr/>
                    <a:lstStyle/>
                    <a:p>
                      <a:r>
                        <a:rPr lang="en-US" sz="2000" dirty="0" smtClean="0"/>
                        <a:t>H</a:t>
                      </a:r>
                      <a:endParaRPr lang="en-US" sz="2000" dirty="0"/>
                    </a:p>
                  </a:txBody>
                  <a:tcPr/>
                </a:tc>
                <a:tc>
                  <a:txBody>
                    <a:bodyPr/>
                    <a:lstStyle/>
                    <a:p>
                      <a:r>
                        <a:rPr lang="en-US" sz="2000" dirty="0" smtClean="0"/>
                        <a:t>10</a:t>
                      </a:r>
                      <a:endParaRPr lang="en-US" sz="2000" dirty="0"/>
                    </a:p>
                  </a:txBody>
                  <a:tcPr/>
                </a:tc>
              </a:tr>
              <a:tr h="432582">
                <a:tc>
                  <a:txBody>
                    <a:bodyPr/>
                    <a:lstStyle/>
                    <a:p>
                      <a:r>
                        <a:rPr lang="en-US" sz="2000" dirty="0" smtClean="0"/>
                        <a:t>I</a:t>
                      </a:r>
                      <a:endParaRPr lang="en-US" sz="2000" dirty="0"/>
                    </a:p>
                  </a:txBody>
                  <a:tcPr/>
                </a:tc>
                <a:tc>
                  <a:txBody>
                    <a:bodyPr/>
                    <a:lstStyle/>
                    <a:p>
                      <a:r>
                        <a:rPr lang="en-US" sz="2000" dirty="0" smtClean="0"/>
                        <a:t>9</a:t>
                      </a:r>
                      <a:endParaRPr lang="en-US" sz="2000" dirty="0"/>
                    </a:p>
                  </a:txBody>
                  <a:tcPr/>
                </a:tc>
              </a:tr>
            </a:tbl>
          </a:graphicData>
        </a:graphic>
      </p:graphicFrame>
      <p:sp>
        <p:nvSpPr>
          <p:cNvPr id="18" name="Oval 17"/>
          <p:cNvSpPr/>
          <p:nvPr/>
        </p:nvSpPr>
        <p:spPr>
          <a:xfrm>
            <a:off x="7524918" y="4231052"/>
            <a:ext cx="1404634" cy="397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524918" y="2616421"/>
            <a:ext cx="1898717" cy="646331"/>
          </a:xfrm>
          <a:prstGeom prst="rect">
            <a:avLst/>
          </a:prstGeom>
          <a:noFill/>
        </p:spPr>
        <p:txBody>
          <a:bodyPr wrap="square" rtlCol="0">
            <a:spAutoFit/>
          </a:bodyPr>
          <a:lstStyle/>
          <a:p>
            <a:r>
              <a:rPr lang="en-US" i="1" dirty="0" smtClean="0"/>
              <a:t>h</a:t>
            </a:r>
            <a:r>
              <a:rPr lang="en-US" baseline="-25000" dirty="0"/>
              <a:t>3</a:t>
            </a:r>
            <a:r>
              <a:rPr lang="en-US" dirty="0" smtClean="0"/>
              <a:t>(K1) -&gt; K3</a:t>
            </a:r>
          </a:p>
          <a:p>
            <a:r>
              <a:rPr lang="en-US" i="1" dirty="0" smtClean="0"/>
              <a:t>Max</a:t>
            </a:r>
            <a:r>
              <a:rPr lang="en-US" dirty="0" smtClean="0"/>
              <a:t>(K1, K3) -&gt; K1</a:t>
            </a:r>
            <a:endParaRPr lang="en-US" dirty="0"/>
          </a:p>
        </p:txBody>
      </p:sp>
    </p:spTree>
    <p:custDataLst>
      <p:tags r:id="rId1"/>
    </p:custDataLst>
    <p:extLst>
      <p:ext uri="{BB962C8B-B14F-4D97-AF65-F5344CB8AC3E}">
        <p14:creationId xmlns:p14="http://schemas.microsoft.com/office/powerpoint/2010/main" val="486390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16" grpId="0" animBg="1"/>
      <p:bldP spid="18"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t>HashPipe</a:t>
            </a:r>
            <a:endParaRPr lang="en-US" sz="6000" dirty="0"/>
          </a:p>
        </p:txBody>
      </p:sp>
      <p:sp>
        <p:nvSpPr>
          <p:cNvPr id="3" name="Content Placeholder 2"/>
          <p:cNvSpPr>
            <a:spLocks noGrp="1"/>
          </p:cNvSpPr>
          <p:nvPr>
            <p:ph idx="1"/>
          </p:nvPr>
        </p:nvSpPr>
        <p:spPr>
          <a:xfrm>
            <a:off x="1097280" y="2181034"/>
            <a:ext cx="8825659" cy="4149428"/>
          </a:xfrm>
        </p:spPr>
        <p:txBody>
          <a:bodyPr>
            <a:normAutofit/>
          </a:bodyPr>
          <a:lstStyle/>
          <a:p>
            <a:r>
              <a:rPr lang="en-US" sz="2800" dirty="0" smtClean="0"/>
              <a:t>At </a:t>
            </a:r>
            <a:r>
              <a:rPr lang="en-US" sz="2800" dirty="0"/>
              <a:t>a</a:t>
            </a:r>
            <a:r>
              <a:rPr lang="en-US" sz="2800" dirty="0" smtClean="0"/>
              <a:t>ny table stage, retain the heavier hitter</a:t>
            </a:r>
          </a:p>
          <a:p>
            <a:pPr marL="0" indent="0">
              <a:buNone/>
            </a:pPr>
            <a:r>
              <a:rPr lang="en-US" sz="2800" dirty="0" smtClean="0"/>
              <a:t> Eventually </a:t>
            </a:r>
            <a:r>
              <a:rPr lang="en-US" sz="2800" dirty="0"/>
              <a:t>evict a relatively small flow</a:t>
            </a:r>
          </a:p>
          <a:p>
            <a:endParaRPr lang="en-US" sz="2800" dirty="0" smtClean="0"/>
          </a:p>
          <a:p>
            <a:endParaRPr lang="en-US" dirty="0" smtClean="0"/>
          </a:p>
        </p:txBody>
      </p:sp>
      <p:sp>
        <p:nvSpPr>
          <p:cNvPr id="4" name="Slide Number Placeholder 3"/>
          <p:cNvSpPr>
            <a:spLocks noGrp="1"/>
          </p:cNvSpPr>
          <p:nvPr>
            <p:ph type="sldNum" sz="quarter" idx="12"/>
          </p:nvPr>
        </p:nvSpPr>
        <p:spPr/>
        <p:txBody>
          <a:bodyPr/>
          <a:lstStyle/>
          <a:p>
            <a:fld id="{EA943FD0-2A29-414E-BB98-12E42BCF2FE0}" type="slidenum">
              <a:rPr lang="en-US" smtClean="0"/>
              <a:t>15</a:t>
            </a:fld>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2247871595"/>
              </p:ext>
            </p:extLst>
          </p:nvPr>
        </p:nvGraphicFramePr>
        <p:xfrm>
          <a:off x="2777252" y="3388037"/>
          <a:ext cx="1648714" cy="2162910"/>
        </p:xfrm>
        <a:graphic>
          <a:graphicData uri="http://schemas.openxmlformats.org/drawingml/2006/table">
            <a:tbl>
              <a:tblPr firstRow="1" bandRow="1">
                <a:tableStyleId>{5C22544A-7EE6-4342-B048-85BDC9FD1C3A}</a:tableStyleId>
              </a:tblPr>
              <a:tblGrid>
                <a:gridCol w="921131"/>
                <a:gridCol w="727583"/>
              </a:tblGrid>
              <a:tr h="432582">
                <a:tc gridSpan="2">
                  <a:txBody>
                    <a:bodyPr/>
                    <a:lstStyle/>
                    <a:p>
                      <a:r>
                        <a:rPr lang="en-US" sz="2000" dirty="0" smtClean="0"/>
                        <a:t>Stage 1</a:t>
                      </a:r>
                      <a:endParaRPr lang="en-US" sz="2000" dirty="0"/>
                    </a:p>
                  </a:txBody>
                  <a:tcPr/>
                </a:tc>
                <a:tc hMerge="1">
                  <a:txBody>
                    <a:bodyPr/>
                    <a:lstStyle/>
                    <a:p>
                      <a:endParaRPr lang="en-US" dirty="0"/>
                    </a:p>
                  </a:txBody>
                  <a:tcPr/>
                </a:tc>
              </a:tr>
              <a:tr h="432582">
                <a:tc>
                  <a:txBody>
                    <a:bodyPr/>
                    <a:lstStyle/>
                    <a:p>
                      <a:r>
                        <a:rPr lang="en-US" sz="2000" dirty="0" smtClean="0"/>
                        <a:t>A</a:t>
                      </a:r>
                      <a:endParaRPr lang="en-US" sz="2000" dirty="0"/>
                    </a:p>
                  </a:txBody>
                  <a:tcPr/>
                </a:tc>
                <a:tc>
                  <a:txBody>
                    <a:bodyPr/>
                    <a:lstStyle/>
                    <a:p>
                      <a:r>
                        <a:rPr lang="en-US" sz="2000" dirty="0" smtClean="0"/>
                        <a:t>5</a:t>
                      </a:r>
                      <a:endParaRPr lang="en-US" sz="2000" dirty="0"/>
                    </a:p>
                  </a:txBody>
                  <a:tcPr/>
                </a:tc>
              </a:tr>
              <a:tr h="432582">
                <a:tc>
                  <a:txBody>
                    <a:bodyPr/>
                    <a:lstStyle/>
                    <a:p>
                      <a:r>
                        <a:rPr lang="en-US" sz="2000" b="0" dirty="0" smtClean="0"/>
                        <a:t>K</a:t>
                      </a:r>
                      <a:endParaRPr lang="en-US" sz="2000" b="0" dirty="0"/>
                    </a:p>
                  </a:txBody>
                  <a:tcPr/>
                </a:tc>
                <a:tc>
                  <a:txBody>
                    <a:bodyPr/>
                    <a:lstStyle/>
                    <a:p>
                      <a:r>
                        <a:rPr lang="en-US" sz="2000" b="0" dirty="0" smtClean="0"/>
                        <a:t>1</a:t>
                      </a:r>
                      <a:endParaRPr lang="en-US" sz="2000" b="0" dirty="0"/>
                    </a:p>
                  </a:txBody>
                  <a:tcPr/>
                </a:tc>
              </a:tr>
              <a:tr h="432582">
                <a:tc>
                  <a:txBody>
                    <a:bodyPr/>
                    <a:lstStyle/>
                    <a:p>
                      <a:r>
                        <a:rPr lang="en-US" sz="2000" dirty="0" smtClean="0"/>
                        <a:t>B</a:t>
                      </a:r>
                      <a:endParaRPr lang="en-US" sz="2000" dirty="0"/>
                    </a:p>
                  </a:txBody>
                  <a:tcPr/>
                </a:tc>
                <a:tc>
                  <a:txBody>
                    <a:bodyPr/>
                    <a:lstStyle/>
                    <a:p>
                      <a:r>
                        <a:rPr lang="en-US" sz="2000" dirty="0" smtClean="0"/>
                        <a:t>6</a:t>
                      </a:r>
                      <a:endParaRPr lang="en-US" sz="2000" dirty="0"/>
                    </a:p>
                  </a:txBody>
                  <a:tcPr/>
                </a:tc>
              </a:tr>
              <a:tr h="432582">
                <a:tc>
                  <a:txBody>
                    <a:bodyPr/>
                    <a:lstStyle/>
                    <a:p>
                      <a:r>
                        <a:rPr lang="en-US" sz="2000" dirty="0" smtClean="0"/>
                        <a:t>C</a:t>
                      </a:r>
                      <a:endParaRPr lang="en-US" sz="2000" dirty="0"/>
                    </a:p>
                  </a:txBody>
                  <a:tcPr/>
                </a:tc>
                <a:tc>
                  <a:txBody>
                    <a:bodyPr/>
                    <a:lstStyle/>
                    <a:p>
                      <a:r>
                        <a:rPr lang="en-US" sz="2000" dirty="0" smtClean="0"/>
                        <a:t>10</a:t>
                      </a:r>
                      <a:endParaRPr lang="en-US" sz="2000" dirty="0"/>
                    </a:p>
                  </a:txBody>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656076975"/>
              </p:ext>
            </p:extLst>
          </p:nvPr>
        </p:nvGraphicFramePr>
        <p:xfrm>
          <a:off x="5178200" y="3383261"/>
          <a:ext cx="1594484" cy="2162910"/>
        </p:xfrm>
        <a:graphic>
          <a:graphicData uri="http://schemas.openxmlformats.org/drawingml/2006/table">
            <a:tbl>
              <a:tblPr firstRow="1" bandRow="1">
                <a:tableStyleId>{5C22544A-7EE6-4342-B048-85BDC9FD1C3A}</a:tableStyleId>
              </a:tblPr>
              <a:tblGrid>
                <a:gridCol w="797242"/>
                <a:gridCol w="797242"/>
              </a:tblGrid>
              <a:tr h="432582">
                <a:tc gridSpan="2">
                  <a:txBody>
                    <a:bodyPr/>
                    <a:lstStyle/>
                    <a:p>
                      <a:r>
                        <a:rPr lang="en-US" sz="2000" dirty="0" smtClean="0"/>
                        <a:t>Stage 2</a:t>
                      </a:r>
                      <a:endParaRPr lang="en-US" sz="2000" dirty="0"/>
                    </a:p>
                  </a:txBody>
                  <a:tcPr/>
                </a:tc>
                <a:tc hMerge="1">
                  <a:txBody>
                    <a:bodyPr/>
                    <a:lstStyle/>
                    <a:p>
                      <a:endParaRPr lang="en-US" dirty="0"/>
                    </a:p>
                  </a:txBody>
                  <a:tcPr/>
                </a:tc>
              </a:tr>
              <a:tr h="432582">
                <a:tc>
                  <a:txBody>
                    <a:bodyPr/>
                    <a:lstStyle/>
                    <a:p>
                      <a:r>
                        <a:rPr lang="en-US" sz="2000" b="0" i="0" dirty="0" smtClean="0"/>
                        <a:t>D</a:t>
                      </a:r>
                      <a:endParaRPr lang="en-US" sz="2000" b="0" i="0" dirty="0"/>
                    </a:p>
                  </a:txBody>
                  <a:tcPr/>
                </a:tc>
                <a:tc>
                  <a:txBody>
                    <a:bodyPr/>
                    <a:lstStyle/>
                    <a:p>
                      <a:r>
                        <a:rPr lang="en-US" sz="2000" b="0" i="0" dirty="0" smtClean="0"/>
                        <a:t>3</a:t>
                      </a:r>
                      <a:endParaRPr lang="en-US" sz="2000" b="0" i="0" dirty="0"/>
                    </a:p>
                  </a:txBody>
                  <a:tcPr/>
                </a:tc>
              </a:tr>
              <a:tr h="432582">
                <a:tc>
                  <a:txBody>
                    <a:bodyPr/>
                    <a:lstStyle/>
                    <a:p>
                      <a:r>
                        <a:rPr lang="en-US" sz="2000" dirty="0" smtClean="0"/>
                        <a:t>E</a:t>
                      </a:r>
                      <a:endParaRPr lang="en-US" sz="2000" dirty="0"/>
                    </a:p>
                  </a:txBody>
                  <a:tcPr/>
                </a:tc>
                <a:tc>
                  <a:txBody>
                    <a:bodyPr/>
                    <a:lstStyle/>
                    <a:p>
                      <a:r>
                        <a:rPr lang="en-US" sz="2000" dirty="0" smtClean="0"/>
                        <a:t>15</a:t>
                      </a:r>
                      <a:endParaRPr lang="en-US" sz="2000" dirty="0"/>
                    </a:p>
                  </a:txBody>
                  <a:tcPr/>
                </a:tc>
              </a:tr>
              <a:tr h="432582">
                <a:tc>
                  <a:txBody>
                    <a:bodyPr/>
                    <a:lstStyle/>
                    <a:p>
                      <a:r>
                        <a:rPr lang="en-US" sz="2000" dirty="0" smtClean="0"/>
                        <a:t>K2</a:t>
                      </a:r>
                      <a:endParaRPr lang="en-US" sz="2000" dirty="0"/>
                    </a:p>
                  </a:txBody>
                  <a:tcPr/>
                </a:tc>
                <a:tc>
                  <a:txBody>
                    <a:bodyPr/>
                    <a:lstStyle/>
                    <a:p>
                      <a:r>
                        <a:rPr lang="en-US" sz="2000" dirty="0" smtClean="0"/>
                        <a:t>25</a:t>
                      </a:r>
                      <a:endParaRPr lang="en-US" sz="2000" dirty="0"/>
                    </a:p>
                  </a:txBody>
                  <a:tcPr/>
                </a:tc>
              </a:tr>
              <a:tr h="432582">
                <a:tc>
                  <a:txBody>
                    <a:bodyPr/>
                    <a:lstStyle/>
                    <a:p>
                      <a:r>
                        <a:rPr lang="en-US" sz="2000" dirty="0" smtClean="0"/>
                        <a:t>F</a:t>
                      </a:r>
                      <a:endParaRPr lang="en-US" sz="2000" dirty="0"/>
                    </a:p>
                  </a:txBody>
                  <a:tcPr/>
                </a:tc>
                <a:tc>
                  <a:txBody>
                    <a:bodyPr/>
                    <a:lstStyle/>
                    <a:p>
                      <a:r>
                        <a:rPr lang="en-US" sz="2000" dirty="0" smtClean="0"/>
                        <a:t>100</a:t>
                      </a:r>
                      <a:endParaRPr lang="en-US" sz="2000" dirty="0"/>
                    </a:p>
                  </a:txBody>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752922461"/>
              </p:ext>
            </p:extLst>
          </p:nvPr>
        </p:nvGraphicFramePr>
        <p:xfrm>
          <a:off x="7524918" y="3383261"/>
          <a:ext cx="1648714" cy="2162910"/>
        </p:xfrm>
        <a:graphic>
          <a:graphicData uri="http://schemas.openxmlformats.org/drawingml/2006/table">
            <a:tbl>
              <a:tblPr firstRow="1" bandRow="1">
                <a:tableStyleId>{5C22544A-7EE6-4342-B048-85BDC9FD1C3A}</a:tableStyleId>
              </a:tblPr>
              <a:tblGrid>
                <a:gridCol w="921131"/>
                <a:gridCol w="727583"/>
              </a:tblGrid>
              <a:tr h="432582">
                <a:tc gridSpan="2">
                  <a:txBody>
                    <a:bodyPr/>
                    <a:lstStyle/>
                    <a:p>
                      <a:r>
                        <a:rPr lang="en-US" sz="2000" dirty="0" smtClean="0"/>
                        <a:t>Stage 3</a:t>
                      </a:r>
                      <a:endParaRPr lang="en-US" sz="2000" dirty="0"/>
                    </a:p>
                  </a:txBody>
                  <a:tcPr/>
                </a:tc>
                <a:tc hMerge="1">
                  <a:txBody>
                    <a:bodyPr/>
                    <a:lstStyle/>
                    <a:p>
                      <a:endParaRPr lang="en-US" dirty="0"/>
                    </a:p>
                  </a:txBody>
                  <a:tcPr/>
                </a:tc>
              </a:tr>
              <a:tr h="432582">
                <a:tc>
                  <a:txBody>
                    <a:bodyPr/>
                    <a:lstStyle/>
                    <a:p>
                      <a:r>
                        <a:rPr lang="en-US" sz="2000" dirty="0" smtClean="0"/>
                        <a:t>G</a:t>
                      </a:r>
                      <a:endParaRPr lang="en-US" sz="2000" dirty="0"/>
                    </a:p>
                  </a:txBody>
                  <a:tcPr/>
                </a:tc>
                <a:tc>
                  <a:txBody>
                    <a:bodyPr/>
                    <a:lstStyle/>
                    <a:p>
                      <a:r>
                        <a:rPr lang="en-US" sz="2000" dirty="0" smtClean="0"/>
                        <a:t>4</a:t>
                      </a:r>
                      <a:endParaRPr lang="en-US" sz="2000" dirty="0"/>
                    </a:p>
                  </a:txBody>
                  <a:tcPr/>
                </a:tc>
              </a:tr>
              <a:tr h="432582">
                <a:tc>
                  <a:txBody>
                    <a:bodyPr/>
                    <a:lstStyle/>
                    <a:p>
                      <a:r>
                        <a:rPr lang="en-US" sz="2000" b="1" dirty="0" smtClean="0"/>
                        <a:t>K1</a:t>
                      </a:r>
                      <a:endParaRPr lang="en-US" sz="2000" b="1" dirty="0"/>
                    </a:p>
                  </a:txBody>
                  <a:tcPr/>
                </a:tc>
                <a:tc>
                  <a:txBody>
                    <a:bodyPr/>
                    <a:lstStyle/>
                    <a:p>
                      <a:r>
                        <a:rPr lang="en-US" sz="2000" b="1" dirty="0" smtClean="0"/>
                        <a:t>4</a:t>
                      </a:r>
                      <a:endParaRPr lang="en-US" sz="2000" b="1" dirty="0"/>
                    </a:p>
                  </a:txBody>
                  <a:tcPr/>
                </a:tc>
              </a:tr>
              <a:tr h="432582">
                <a:tc>
                  <a:txBody>
                    <a:bodyPr/>
                    <a:lstStyle/>
                    <a:p>
                      <a:r>
                        <a:rPr lang="en-US" sz="2000" dirty="0" smtClean="0"/>
                        <a:t>H</a:t>
                      </a:r>
                      <a:endParaRPr lang="en-US" sz="2000" dirty="0"/>
                    </a:p>
                  </a:txBody>
                  <a:tcPr/>
                </a:tc>
                <a:tc>
                  <a:txBody>
                    <a:bodyPr/>
                    <a:lstStyle/>
                    <a:p>
                      <a:r>
                        <a:rPr lang="en-US" sz="2000" dirty="0" smtClean="0"/>
                        <a:t>10</a:t>
                      </a:r>
                      <a:endParaRPr lang="en-US" sz="2000" dirty="0"/>
                    </a:p>
                  </a:txBody>
                  <a:tcPr/>
                </a:tc>
              </a:tr>
              <a:tr h="432582">
                <a:tc>
                  <a:txBody>
                    <a:bodyPr/>
                    <a:lstStyle/>
                    <a:p>
                      <a:r>
                        <a:rPr lang="en-US" sz="2000" dirty="0" smtClean="0"/>
                        <a:t>I</a:t>
                      </a:r>
                      <a:endParaRPr lang="en-US" sz="2000" dirty="0"/>
                    </a:p>
                  </a:txBody>
                  <a:tcPr/>
                </a:tc>
                <a:tc>
                  <a:txBody>
                    <a:bodyPr/>
                    <a:lstStyle/>
                    <a:p>
                      <a:r>
                        <a:rPr lang="en-US" sz="2000" dirty="0" smtClean="0"/>
                        <a:t>9</a:t>
                      </a:r>
                      <a:endParaRPr lang="en-US" sz="2000" dirty="0"/>
                    </a:p>
                  </a:txBody>
                  <a:tcPr/>
                </a:tc>
              </a:tr>
            </a:tbl>
          </a:graphicData>
        </a:graphic>
      </p:graphicFrame>
      <p:sp>
        <p:nvSpPr>
          <p:cNvPr id="11" name="TextBox 10"/>
          <p:cNvSpPr txBox="1"/>
          <p:nvPr/>
        </p:nvSpPr>
        <p:spPr>
          <a:xfrm>
            <a:off x="9376898" y="5159354"/>
            <a:ext cx="1366069" cy="369332"/>
          </a:xfrm>
          <a:prstGeom prst="rect">
            <a:avLst/>
          </a:prstGeom>
          <a:noFill/>
        </p:spPr>
        <p:txBody>
          <a:bodyPr wrap="square" rtlCol="0">
            <a:spAutoFit/>
          </a:bodyPr>
          <a:lstStyle/>
          <a:p>
            <a:r>
              <a:rPr lang="en-US" b="1" dirty="0" smtClean="0"/>
              <a:t>Duplicates</a:t>
            </a:r>
            <a:endParaRPr lang="en-US" b="1"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76898" y="4336781"/>
            <a:ext cx="787784" cy="693250"/>
          </a:xfrm>
          <a:prstGeom prst="rect">
            <a:avLst/>
          </a:prstGeom>
        </p:spPr>
      </p:pic>
      <p:pic>
        <p:nvPicPr>
          <p:cNvPr id="16" name="Content Placeholder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6898" y="1828003"/>
            <a:ext cx="924467" cy="776408"/>
          </a:xfrm>
          <a:prstGeom prst="rect">
            <a:avLst/>
          </a:prstGeom>
        </p:spPr>
      </p:pic>
      <p:sp>
        <p:nvSpPr>
          <p:cNvPr id="17" name="TextBox 16"/>
          <p:cNvSpPr txBox="1"/>
          <p:nvPr/>
        </p:nvSpPr>
        <p:spPr>
          <a:xfrm>
            <a:off x="9376898" y="2563396"/>
            <a:ext cx="3671169" cy="1015663"/>
          </a:xfrm>
          <a:prstGeom prst="rect">
            <a:avLst/>
          </a:prstGeom>
          <a:noFill/>
        </p:spPr>
        <p:txBody>
          <a:bodyPr wrap="square" rtlCol="0">
            <a:spAutoFit/>
          </a:bodyPr>
          <a:lstStyle/>
          <a:p>
            <a:r>
              <a:rPr lang="en-US" sz="2000" b="1" dirty="0" smtClean="0"/>
              <a:t>High accuracy</a:t>
            </a:r>
          </a:p>
          <a:p>
            <a:r>
              <a:rPr lang="en-US" sz="2000" b="1" dirty="0" smtClean="0"/>
              <a:t>Single pass</a:t>
            </a:r>
          </a:p>
          <a:p>
            <a:r>
              <a:rPr lang="en-US" sz="2000" b="1" dirty="0" smtClean="0"/>
              <a:t>One read/write per stage</a:t>
            </a:r>
            <a:endParaRPr lang="en-US" sz="2000" b="1" dirty="0"/>
          </a:p>
        </p:txBody>
      </p:sp>
    </p:spTree>
    <p:custDataLst>
      <p:tags r:id="rId1"/>
    </p:custDataLst>
    <p:extLst>
      <p:ext uri="{BB962C8B-B14F-4D97-AF65-F5344CB8AC3E}">
        <p14:creationId xmlns:p14="http://schemas.microsoft.com/office/powerpoint/2010/main" val="745121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t>HashPipe</a:t>
            </a:r>
            <a:r>
              <a:rPr lang="en-US" sz="6000" dirty="0" smtClean="0"/>
              <a:t> Summary</a:t>
            </a:r>
            <a:endParaRPr lang="en-US" sz="6000" dirty="0"/>
          </a:p>
        </p:txBody>
      </p:sp>
      <p:sp>
        <p:nvSpPr>
          <p:cNvPr id="3" name="Content Placeholder 2"/>
          <p:cNvSpPr>
            <a:spLocks noGrp="1"/>
          </p:cNvSpPr>
          <p:nvPr>
            <p:ph idx="1"/>
          </p:nvPr>
        </p:nvSpPr>
        <p:spPr>
          <a:xfrm>
            <a:off x="1097280" y="2090135"/>
            <a:ext cx="8825659" cy="3667018"/>
          </a:xfrm>
        </p:spPr>
        <p:txBody>
          <a:bodyPr>
            <a:normAutofit/>
          </a:bodyPr>
          <a:lstStyle/>
          <a:p>
            <a:r>
              <a:rPr lang="en-US" sz="2800" dirty="0" smtClean="0"/>
              <a:t>Split hash table into </a:t>
            </a:r>
            <a:r>
              <a:rPr lang="en-US" sz="2800" i="1" dirty="0" smtClean="0"/>
              <a:t>d</a:t>
            </a:r>
            <a:r>
              <a:rPr lang="en-US" sz="2800" dirty="0" smtClean="0"/>
              <a:t> stages</a:t>
            </a:r>
          </a:p>
          <a:p>
            <a:endParaRPr lang="en-US" sz="2800" dirty="0" smtClean="0"/>
          </a:p>
        </p:txBody>
      </p:sp>
      <p:sp>
        <p:nvSpPr>
          <p:cNvPr id="4" name="Slide Number Placeholder 3"/>
          <p:cNvSpPr>
            <a:spLocks noGrp="1"/>
          </p:cNvSpPr>
          <p:nvPr>
            <p:ph type="sldNum" sz="quarter" idx="12"/>
          </p:nvPr>
        </p:nvSpPr>
        <p:spPr/>
        <p:txBody>
          <a:bodyPr/>
          <a:lstStyle/>
          <a:p>
            <a:fld id="{EA943FD0-2A29-414E-BB98-12E42BCF2FE0}" type="slidenum">
              <a:rPr lang="en-US" smtClean="0"/>
              <a:t>16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50146592"/>
              </p:ext>
            </p:extLst>
          </p:nvPr>
        </p:nvGraphicFramePr>
        <p:xfrm>
          <a:off x="1215959" y="2558375"/>
          <a:ext cx="9939723" cy="3206717"/>
        </p:xfrm>
        <a:graphic>
          <a:graphicData uri="http://schemas.openxmlformats.org/drawingml/2006/table">
            <a:tbl>
              <a:tblPr firstRow="1" bandRow="1">
                <a:tableStyleId>{5C22544A-7EE6-4342-B048-85BDC9FD1C3A}</a:tableStyleId>
              </a:tblPr>
              <a:tblGrid>
                <a:gridCol w="2101672"/>
                <a:gridCol w="3868615"/>
                <a:gridCol w="3969436"/>
              </a:tblGrid>
              <a:tr h="431642">
                <a:tc>
                  <a:txBody>
                    <a:bodyPr/>
                    <a:lstStyle/>
                    <a:p>
                      <a:r>
                        <a:rPr lang="en-US" sz="2400" dirty="0" smtClean="0"/>
                        <a:t>Condition</a:t>
                      </a:r>
                      <a:endParaRPr lang="en-US" sz="2400" dirty="0"/>
                    </a:p>
                  </a:txBody>
                  <a:tcPr/>
                </a:tc>
                <a:tc>
                  <a:txBody>
                    <a:bodyPr/>
                    <a:lstStyle/>
                    <a:p>
                      <a:r>
                        <a:rPr lang="en-US" sz="2400" dirty="0" smtClean="0"/>
                        <a:t>Stage 1</a:t>
                      </a:r>
                      <a:endParaRPr lang="en-US" sz="2400" dirty="0"/>
                    </a:p>
                  </a:txBody>
                  <a:tcPr/>
                </a:tc>
                <a:tc>
                  <a:txBody>
                    <a:bodyPr/>
                    <a:lstStyle/>
                    <a:p>
                      <a:r>
                        <a:rPr lang="en-US" sz="2400" dirty="0" smtClean="0"/>
                        <a:t>Stages 2</a:t>
                      </a:r>
                      <a:r>
                        <a:rPr lang="en-US" sz="2400" baseline="0" dirty="0" smtClean="0"/>
                        <a:t> - </a:t>
                      </a:r>
                      <a:r>
                        <a:rPr lang="en-US" sz="2400" i="1" baseline="0" dirty="0" smtClean="0"/>
                        <a:t>d</a:t>
                      </a:r>
                      <a:endParaRPr lang="en-US" sz="2400" i="1" dirty="0"/>
                    </a:p>
                  </a:txBody>
                  <a:tcPr/>
                </a:tc>
              </a:tr>
              <a:tr h="737837">
                <a:tc>
                  <a:txBody>
                    <a:bodyPr/>
                    <a:lstStyle/>
                    <a:p>
                      <a:r>
                        <a:rPr lang="en-US" sz="2400" dirty="0" smtClean="0"/>
                        <a:t>Empty</a:t>
                      </a:r>
                      <a:endParaRPr lang="en-US" sz="2400" dirty="0"/>
                    </a:p>
                  </a:txBody>
                  <a:tcPr/>
                </a:tc>
                <a:tc>
                  <a:txBody>
                    <a:bodyPr/>
                    <a:lstStyle/>
                    <a:p>
                      <a:r>
                        <a:rPr lang="en-US" sz="2400" dirty="0" smtClean="0"/>
                        <a:t>Insert with value 1</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Insert key and value carried</a:t>
                      </a:r>
                    </a:p>
                  </a:txBody>
                  <a:tcPr/>
                </a:tc>
              </a:tr>
              <a:tr h="776955">
                <a:tc>
                  <a:txBody>
                    <a:bodyPr/>
                    <a:lstStyle/>
                    <a:p>
                      <a:r>
                        <a:rPr lang="en-US" sz="2400" dirty="0" smtClean="0"/>
                        <a:t>Match</a:t>
                      </a:r>
                      <a:endParaRPr lang="en-US" sz="2400" dirty="0"/>
                    </a:p>
                  </a:txBody>
                  <a:tcPr/>
                </a:tc>
                <a:tc>
                  <a:txBody>
                    <a:bodyPr/>
                    <a:lstStyle/>
                    <a:p>
                      <a:r>
                        <a:rPr lang="en-US" sz="2400" dirty="0" smtClean="0"/>
                        <a:t>Increment</a:t>
                      </a:r>
                      <a:r>
                        <a:rPr lang="en-US" sz="2400" baseline="0" dirty="0" smtClean="0"/>
                        <a:t> </a:t>
                      </a:r>
                      <a:r>
                        <a:rPr lang="en-US" sz="2400" dirty="0" smtClean="0"/>
                        <a:t>value by 1</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Coalesce value carried with value in table</a:t>
                      </a:r>
                    </a:p>
                  </a:txBody>
                  <a:tcPr/>
                </a:tc>
              </a:tr>
              <a:tr h="1122268">
                <a:tc>
                  <a:txBody>
                    <a:bodyPr/>
                    <a:lstStyle/>
                    <a:p>
                      <a:r>
                        <a:rPr lang="en-US" sz="2400" dirty="0" smtClean="0"/>
                        <a:t>Mismatch</a:t>
                      </a:r>
                      <a:endParaRPr lang="en-US" sz="2400" dirty="0"/>
                    </a:p>
                  </a:txBody>
                  <a:tcPr/>
                </a:tc>
                <a:tc>
                  <a:txBody>
                    <a:bodyPr/>
                    <a:lstStyle/>
                    <a:p>
                      <a:r>
                        <a:rPr lang="en-US" sz="2400" dirty="0" smtClean="0"/>
                        <a:t>Insert new key with value 1, evict and carry key in table</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Keep key with higher value and carry the other</a:t>
                      </a:r>
                    </a:p>
                    <a:p>
                      <a:endParaRPr lang="en-US" sz="2400" dirty="0"/>
                    </a:p>
                  </a:txBody>
                  <a:tcPr/>
                </a:tc>
              </a:tr>
            </a:tbl>
          </a:graphicData>
        </a:graphic>
      </p:graphicFrame>
    </p:spTree>
    <p:extLst>
      <p:ext uri="{BB962C8B-B14F-4D97-AF65-F5344CB8AC3E}">
        <p14:creationId xmlns:p14="http://schemas.microsoft.com/office/powerpoint/2010/main" val="858757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Implementation </a:t>
            </a:r>
            <a:endParaRPr lang="en-US" sz="6000" dirty="0"/>
          </a:p>
        </p:txBody>
      </p:sp>
      <p:sp>
        <p:nvSpPr>
          <p:cNvPr id="3" name="Content Placeholder 2"/>
          <p:cNvSpPr>
            <a:spLocks noGrp="1"/>
          </p:cNvSpPr>
          <p:nvPr>
            <p:ph idx="1"/>
          </p:nvPr>
        </p:nvSpPr>
        <p:spPr>
          <a:xfrm>
            <a:off x="1184137" y="1852245"/>
            <a:ext cx="9971543" cy="4210351"/>
          </a:xfrm>
        </p:spPr>
        <p:txBody>
          <a:bodyPr>
            <a:noAutofit/>
          </a:bodyPr>
          <a:lstStyle/>
          <a:p>
            <a:pPr marL="0" indent="0">
              <a:buNone/>
            </a:pPr>
            <a:r>
              <a:rPr lang="en-US" sz="2800" dirty="0" smtClean="0"/>
              <a:t>Prototyped on P4</a:t>
            </a:r>
            <a:endParaRPr lang="en-US" sz="2800" dirty="0" smtClean="0">
              <a:solidFill>
                <a:srgbClr val="0070C0"/>
              </a:solidFill>
            </a:endParaRPr>
          </a:p>
        </p:txBody>
      </p:sp>
      <p:sp>
        <p:nvSpPr>
          <p:cNvPr id="4" name="Slide Number Placeholder 3"/>
          <p:cNvSpPr>
            <a:spLocks noGrp="1"/>
          </p:cNvSpPr>
          <p:nvPr>
            <p:ph type="sldNum" sz="quarter" idx="12"/>
          </p:nvPr>
        </p:nvSpPr>
        <p:spPr/>
        <p:txBody>
          <a:bodyPr/>
          <a:lstStyle/>
          <a:p>
            <a:fld id="{EA943FD0-2A29-414E-BB98-12E42BCF2FE0}" type="slidenum">
              <a:rPr lang="en-US" smtClean="0"/>
              <a:t>17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65994833"/>
              </p:ext>
            </p:extLst>
          </p:nvPr>
        </p:nvGraphicFramePr>
        <p:xfrm>
          <a:off x="3134789" y="3446788"/>
          <a:ext cx="1648714" cy="2162910"/>
        </p:xfrm>
        <a:graphic>
          <a:graphicData uri="http://schemas.openxmlformats.org/drawingml/2006/table">
            <a:tbl>
              <a:tblPr firstRow="1" bandRow="1">
                <a:tableStyleId>{5C22544A-7EE6-4342-B048-85BDC9FD1C3A}</a:tableStyleId>
              </a:tblPr>
              <a:tblGrid>
                <a:gridCol w="921131"/>
                <a:gridCol w="727583"/>
              </a:tblGrid>
              <a:tr h="432582">
                <a:tc gridSpan="2">
                  <a:txBody>
                    <a:bodyPr/>
                    <a:lstStyle/>
                    <a:p>
                      <a:r>
                        <a:rPr lang="en-US" sz="2000" dirty="0" smtClean="0"/>
                        <a:t>Stage 1</a:t>
                      </a:r>
                      <a:endParaRPr lang="en-US" sz="2000" dirty="0"/>
                    </a:p>
                  </a:txBody>
                  <a:tcPr/>
                </a:tc>
                <a:tc hMerge="1">
                  <a:txBody>
                    <a:bodyPr/>
                    <a:lstStyle/>
                    <a:p>
                      <a:endParaRPr lang="en-US" dirty="0"/>
                    </a:p>
                  </a:txBody>
                  <a:tcPr/>
                </a:tc>
              </a:tr>
              <a:tr h="432582">
                <a:tc>
                  <a:txBody>
                    <a:bodyPr/>
                    <a:lstStyle/>
                    <a:p>
                      <a:r>
                        <a:rPr lang="en-US" sz="2000" dirty="0" smtClean="0"/>
                        <a:t>A</a:t>
                      </a:r>
                      <a:endParaRPr lang="en-US" sz="2000" dirty="0"/>
                    </a:p>
                  </a:txBody>
                  <a:tcPr/>
                </a:tc>
                <a:tc>
                  <a:txBody>
                    <a:bodyPr/>
                    <a:lstStyle/>
                    <a:p>
                      <a:r>
                        <a:rPr lang="en-US" sz="2000" dirty="0" smtClean="0"/>
                        <a:t>5</a:t>
                      </a:r>
                      <a:endParaRPr lang="en-US" sz="2000" dirty="0"/>
                    </a:p>
                  </a:txBody>
                  <a:tcPr/>
                </a:tc>
              </a:tr>
              <a:tr h="432582">
                <a:tc>
                  <a:txBody>
                    <a:bodyPr/>
                    <a:lstStyle/>
                    <a:p>
                      <a:r>
                        <a:rPr lang="en-US" sz="2000" dirty="0" smtClean="0"/>
                        <a:t>K1</a:t>
                      </a:r>
                      <a:endParaRPr lang="en-US" sz="2000" dirty="0"/>
                    </a:p>
                  </a:txBody>
                  <a:tcPr/>
                </a:tc>
                <a:tc>
                  <a:txBody>
                    <a:bodyPr/>
                    <a:lstStyle/>
                    <a:p>
                      <a:r>
                        <a:rPr lang="en-US" sz="2000" dirty="0" smtClean="0"/>
                        <a:t>4</a:t>
                      </a:r>
                      <a:endParaRPr lang="en-US" sz="2000" dirty="0"/>
                    </a:p>
                  </a:txBody>
                  <a:tcPr/>
                </a:tc>
              </a:tr>
              <a:tr h="432582">
                <a:tc>
                  <a:txBody>
                    <a:bodyPr/>
                    <a:lstStyle/>
                    <a:p>
                      <a:r>
                        <a:rPr lang="en-US" sz="2000" dirty="0" smtClean="0"/>
                        <a:t>B</a:t>
                      </a:r>
                      <a:endParaRPr lang="en-US" sz="2000" dirty="0"/>
                    </a:p>
                  </a:txBody>
                  <a:tcPr/>
                </a:tc>
                <a:tc>
                  <a:txBody>
                    <a:bodyPr/>
                    <a:lstStyle/>
                    <a:p>
                      <a:r>
                        <a:rPr lang="en-US" sz="2000" dirty="0" smtClean="0"/>
                        <a:t>6</a:t>
                      </a:r>
                      <a:endParaRPr lang="en-US" sz="2000" dirty="0"/>
                    </a:p>
                  </a:txBody>
                  <a:tcPr/>
                </a:tc>
              </a:tr>
              <a:tr h="432582">
                <a:tc>
                  <a:txBody>
                    <a:bodyPr/>
                    <a:lstStyle/>
                    <a:p>
                      <a:r>
                        <a:rPr lang="en-US" sz="2000" dirty="0" smtClean="0"/>
                        <a:t>C</a:t>
                      </a:r>
                      <a:endParaRPr lang="en-US" sz="2000" dirty="0"/>
                    </a:p>
                  </a:txBody>
                  <a:tcPr/>
                </a:tc>
                <a:tc>
                  <a:txBody>
                    <a:bodyPr/>
                    <a:lstStyle/>
                    <a:p>
                      <a:r>
                        <a:rPr lang="en-US" sz="2000" dirty="0" smtClean="0"/>
                        <a:t>10</a:t>
                      </a:r>
                      <a:endParaRPr lang="en-US" sz="2000"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52894090"/>
              </p:ext>
            </p:extLst>
          </p:nvPr>
        </p:nvGraphicFramePr>
        <p:xfrm>
          <a:off x="5491618" y="3442012"/>
          <a:ext cx="1594484" cy="2162910"/>
        </p:xfrm>
        <a:graphic>
          <a:graphicData uri="http://schemas.openxmlformats.org/drawingml/2006/table">
            <a:tbl>
              <a:tblPr firstRow="1" bandRow="1">
                <a:tableStyleId>{5C22544A-7EE6-4342-B048-85BDC9FD1C3A}</a:tableStyleId>
              </a:tblPr>
              <a:tblGrid>
                <a:gridCol w="797242"/>
                <a:gridCol w="797242"/>
              </a:tblGrid>
              <a:tr h="432582">
                <a:tc gridSpan="2">
                  <a:txBody>
                    <a:bodyPr/>
                    <a:lstStyle/>
                    <a:p>
                      <a:r>
                        <a:rPr lang="en-US" sz="2000" dirty="0" smtClean="0"/>
                        <a:t>Stage 2</a:t>
                      </a:r>
                      <a:endParaRPr lang="en-US" sz="2000" dirty="0"/>
                    </a:p>
                  </a:txBody>
                  <a:tcPr/>
                </a:tc>
                <a:tc hMerge="1">
                  <a:txBody>
                    <a:bodyPr/>
                    <a:lstStyle/>
                    <a:p>
                      <a:endParaRPr lang="en-US" dirty="0"/>
                    </a:p>
                  </a:txBody>
                  <a:tcPr/>
                </a:tc>
              </a:tr>
              <a:tr h="432582">
                <a:tc>
                  <a:txBody>
                    <a:bodyPr/>
                    <a:lstStyle/>
                    <a:p>
                      <a:r>
                        <a:rPr lang="en-US" sz="2000" b="0" dirty="0" smtClean="0"/>
                        <a:t>K2</a:t>
                      </a:r>
                      <a:endParaRPr lang="en-US" sz="2000" b="0" dirty="0"/>
                    </a:p>
                  </a:txBody>
                  <a:tcPr/>
                </a:tc>
                <a:tc>
                  <a:txBody>
                    <a:bodyPr/>
                    <a:lstStyle/>
                    <a:p>
                      <a:r>
                        <a:rPr lang="en-US" sz="2000" b="0" dirty="0" smtClean="0"/>
                        <a:t>3</a:t>
                      </a:r>
                      <a:endParaRPr lang="en-US" sz="2000" b="0" dirty="0"/>
                    </a:p>
                  </a:txBody>
                  <a:tcPr/>
                </a:tc>
              </a:tr>
              <a:tr h="432582">
                <a:tc>
                  <a:txBody>
                    <a:bodyPr/>
                    <a:lstStyle/>
                    <a:p>
                      <a:r>
                        <a:rPr lang="en-US" sz="2000" dirty="0" smtClean="0"/>
                        <a:t>D</a:t>
                      </a:r>
                      <a:endParaRPr lang="en-US" sz="2000" dirty="0"/>
                    </a:p>
                  </a:txBody>
                  <a:tcPr/>
                </a:tc>
                <a:tc>
                  <a:txBody>
                    <a:bodyPr/>
                    <a:lstStyle/>
                    <a:p>
                      <a:r>
                        <a:rPr lang="en-US" sz="2000" dirty="0" smtClean="0"/>
                        <a:t>15</a:t>
                      </a:r>
                      <a:endParaRPr lang="en-US" sz="2000" dirty="0"/>
                    </a:p>
                  </a:txBody>
                  <a:tcPr/>
                </a:tc>
              </a:tr>
              <a:tr h="432582">
                <a:tc>
                  <a:txBody>
                    <a:bodyPr/>
                    <a:lstStyle/>
                    <a:p>
                      <a:r>
                        <a:rPr lang="en-US" sz="2000" dirty="0" smtClean="0"/>
                        <a:t>E</a:t>
                      </a:r>
                      <a:endParaRPr lang="en-US" sz="2000" dirty="0"/>
                    </a:p>
                  </a:txBody>
                  <a:tcPr/>
                </a:tc>
                <a:tc>
                  <a:txBody>
                    <a:bodyPr/>
                    <a:lstStyle/>
                    <a:p>
                      <a:r>
                        <a:rPr lang="en-US" sz="2000" dirty="0" smtClean="0"/>
                        <a:t>25</a:t>
                      </a:r>
                      <a:endParaRPr lang="en-US" sz="2000" dirty="0"/>
                    </a:p>
                  </a:txBody>
                  <a:tcPr/>
                </a:tc>
              </a:tr>
              <a:tr h="432582">
                <a:tc>
                  <a:txBody>
                    <a:bodyPr/>
                    <a:lstStyle/>
                    <a:p>
                      <a:r>
                        <a:rPr lang="en-US" sz="2000" dirty="0" smtClean="0"/>
                        <a:t>F</a:t>
                      </a:r>
                      <a:endParaRPr lang="en-US" sz="2000" dirty="0"/>
                    </a:p>
                  </a:txBody>
                  <a:tcPr/>
                </a:tc>
                <a:tc>
                  <a:txBody>
                    <a:bodyPr/>
                    <a:lstStyle/>
                    <a:p>
                      <a:r>
                        <a:rPr lang="en-US" sz="2000" dirty="0" smtClean="0"/>
                        <a:t>100</a:t>
                      </a:r>
                      <a:endParaRPr lang="en-US" sz="2000" dirty="0"/>
                    </a:p>
                  </a:txBody>
                  <a:tcPr/>
                </a:tc>
              </a:tr>
            </a:tbl>
          </a:graphicData>
        </a:graphic>
      </p:graphicFrame>
      <p:sp>
        <p:nvSpPr>
          <p:cNvPr id="7" name="Right Arrow 6"/>
          <p:cNvSpPr/>
          <p:nvPr/>
        </p:nvSpPr>
        <p:spPr>
          <a:xfrm>
            <a:off x="4871027" y="4773123"/>
            <a:ext cx="52753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234664" y="4332418"/>
            <a:ext cx="52753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561032" y="4245622"/>
            <a:ext cx="52753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832969" y="3847890"/>
            <a:ext cx="1385629" cy="400110"/>
          </a:xfrm>
          <a:prstGeom prst="rect">
            <a:avLst/>
          </a:prstGeom>
          <a:noFill/>
        </p:spPr>
        <p:txBody>
          <a:bodyPr wrap="square" rtlCol="0">
            <a:spAutoFit/>
          </a:bodyPr>
          <a:lstStyle/>
          <a:p>
            <a:r>
              <a:rPr lang="en-US" sz="2000" dirty="0" smtClean="0"/>
              <a:t>New key K</a:t>
            </a:r>
            <a:endParaRPr lang="en-US" sz="2000" dirty="0"/>
          </a:p>
        </p:txBody>
      </p:sp>
      <p:sp>
        <p:nvSpPr>
          <p:cNvPr id="11" name="Oval 10"/>
          <p:cNvSpPr/>
          <p:nvPr/>
        </p:nvSpPr>
        <p:spPr>
          <a:xfrm>
            <a:off x="3142922" y="4324688"/>
            <a:ext cx="1404634" cy="397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88853" y="4741398"/>
            <a:ext cx="1403461" cy="397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845543969"/>
              </p:ext>
            </p:extLst>
          </p:nvPr>
        </p:nvGraphicFramePr>
        <p:xfrm>
          <a:off x="7882455" y="3442012"/>
          <a:ext cx="1648714" cy="2162910"/>
        </p:xfrm>
        <a:graphic>
          <a:graphicData uri="http://schemas.openxmlformats.org/drawingml/2006/table">
            <a:tbl>
              <a:tblPr firstRow="1" bandRow="1">
                <a:tableStyleId>{5C22544A-7EE6-4342-B048-85BDC9FD1C3A}</a:tableStyleId>
              </a:tblPr>
              <a:tblGrid>
                <a:gridCol w="921131"/>
                <a:gridCol w="727583"/>
              </a:tblGrid>
              <a:tr h="432582">
                <a:tc gridSpan="2">
                  <a:txBody>
                    <a:bodyPr/>
                    <a:lstStyle/>
                    <a:p>
                      <a:r>
                        <a:rPr lang="en-US" sz="2000" dirty="0" smtClean="0"/>
                        <a:t>Stage 3</a:t>
                      </a:r>
                      <a:endParaRPr lang="en-US" sz="2000" dirty="0"/>
                    </a:p>
                  </a:txBody>
                  <a:tcPr/>
                </a:tc>
                <a:tc hMerge="1">
                  <a:txBody>
                    <a:bodyPr/>
                    <a:lstStyle/>
                    <a:p>
                      <a:endParaRPr lang="en-US" dirty="0"/>
                    </a:p>
                  </a:txBody>
                  <a:tcPr/>
                </a:tc>
              </a:tr>
              <a:tr h="432582">
                <a:tc>
                  <a:txBody>
                    <a:bodyPr/>
                    <a:lstStyle/>
                    <a:p>
                      <a:r>
                        <a:rPr lang="en-US" sz="2000" dirty="0" smtClean="0"/>
                        <a:t>G</a:t>
                      </a:r>
                      <a:endParaRPr lang="en-US" sz="2000" dirty="0"/>
                    </a:p>
                  </a:txBody>
                  <a:tcPr/>
                </a:tc>
                <a:tc>
                  <a:txBody>
                    <a:bodyPr/>
                    <a:lstStyle/>
                    <a:p>
                      <a:r>
                        <a:rPr lang="en-US" sz="2000" dirty="0" smtClean="0"/>
                        <a:t>4</a:t>
                      </a:r>
                      <a:endParaRPr lang="en-US" sz="2000" dirty="0"/>
                    </a:p>
                  </a:txBody>
                  <a:tcPr/>
                </a:tc>
              </a:tr>
              <a:tr h="432582">
                <a:tc>
                  <a:txBody>
                    <a:bodyPr/>
                    <a:lstStyle/>
                    <a:p>
                      <a:r>
                        <a:rPr lang="en-US" sz="2000" dirty="0" smtClean="0"/>
                        <a:t>H</a:t>
                      </a:r>
                      <a:endParaRPr lang="en-US" sz="2000" dirty="0"/>
                    </a:p>
                  </a:txBody>
                  <a:tcPr/>
                </a:tc>
                <a:tc>
                  <a:txBody>
                    <a:bodyPr/>
                    <a:lstStyle/>
                    <a:p>
                      <a:r>
                        <a:rPr lang="en-US" sz="2000" dirty="0" smtClean="0"/>
                        <a:t>3</a:t>
                      </a:r>
                      <a:endParaRPr lang="en-US" sz="2000" dirty="0"/>
                    </a:p>
                  </a:txBody>
                  <a:tcPr/>
                </a:tc>
              </a:tr>
              <a:tr h="432582">
                <a:tc>
                  <a:txBody>
                    <a:bodyPr/>
                    <a:lstStyle/>
                    <a:p>
                      <a:r>
                        <a:rPr lang="en-US" sz="2000" dirty="0" smtClean="0"/>
                        <a:t>K3</a:t>
                      </a:r>
                      <a:endParaRPr lang="en-US" sz="2000" dirty="0"/>
                    </a:p>
                  </a:txBody>
                  <a:tcPr/>
                </a:tc>
                <a:tc>
                  <a:txBody>
                    <a:bodyPr/>
                    <a:lstStyle/>
                    <a:p>
                      <a:r>
                        <a:rPr lang="en-US" sz="2000" dirty="0" smtClean="0"/>
                        <a:t>10</a:t>
                      </a:r>
                      <a:endParaRPr lang="en-US" sz="2000" dirty="0"/>
                    </a:p>
                  </a:txBody>
                  <a:tcPr/>
                </a:tc>
              </a:tr>
              <a:tr h="432582">
                <a:tc>
                  <a:txBody>
                    <a:bodyPr/>
                    <a:lstStyle/>
                    <a:p>
                      <a:r>
                        <a:rPr lang="en-US" sz="2000" dirty="0" smtClean="0"/>
                        <a:t>I</a:t>
                      </a:r>
                      <a:endParaRPr lang="en-US" sz="2000" dirty="0"/>
                    </a:p>
                  </a:txBody>
                  <a:tcPr/>
                </a:tc>
                <a:tc>
                  <a:txBody>
                    <a:bodyPr/>
                    <a:lstStyle/>
                    <a:p>
                      <a:r>
                        <a:rPr lang="en-US" sz="2000" dirty="0" smtClean="0"/>
                        <a:t>9</a:t>
                      </a:r>
                      <a:endParaRPr lang="en-US" sz="2000" dirty="0"/>
                    </a:p>
                  </a:txBody>
                  <a:tcPr/>
                </a:tc>
              </a:tr>
            </a:tbl>
          </a:graphicData>
        </a:graphic>
      </p:graphicFrame>
      <p:sp>
        <p:nvSpPr>
          <p:cNvPr id="14" name="Oval 13"/>
          <p:cNvSpPr/>
          <p:nvPr/>
        </p:nvSpPr>
        <p:spPr>
          <a:xfrm>
            <a:off x="7849867" y="4324688"/>
            <a:ext cx="1518602" cy="397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Callout 14"/>
          <p:cNvSpPr/>
          <p:nvPr/>
        </p:nvSpPr>
        <p:spPr>
          <a:xfrm>
            <a:off x="7762202" y="2493442"/>
            <a:ext cx="2116182" cy="783771"/>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Register arrays</a:t>
            </a:r>
            <a:endParaRPr lang="en-US" sz="2000" dirty="0"/>
          </a:p>
        </p:txBody>
      </p:sp>
      <p:sp>
        <p:nvSpPr>
          <p:cNvPr id="16" name="Oval Callout 15"/>
          <p:cNvSpPr/>
          <p:nvPr/>
        </p:nvSpPr>
        <p:spPr>
          <a:xfrm>
            <a:off x="1406928" y="2486192"/>
            <a:ext cx="2016829" cy="1192246"/>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Hash on packet header</a:t>
            </a:r>
            <a:endParaRPr lang="en-US" sz="2000" dirty="0"/>
          </a:p>
        </p:txBody>
      </p:sp>
      <p:sp>
        <p:nvSpPr>
          <p:cNvPr id="17" name="TextBox 16"/>
          <p:cNvSpPr txBox="1"/>
          <p:nvPr/>
        </p:nvSpPr>
        <p:spPr>
          <a:xfrm>
            <a:off x="4753517" y="4423248"/>
            <a:ext cx="856325" cy="400110"/>
          </a:xfrm>
          <a:prstGeom prst="rect">
            <a:avLst/>
          </a:prstGeom>
          <a:noFill/>
        </p:spPr>
        <p:txBody>
          <a:bodyPr wrap="none" rtlCol="0">
            <a:spAutoFit/>
          </a:bodyPr>
          <a:lstStyle/>
          <a:p>
            <a:r>
              <a:rPr lang="en-US" sz="2000" dirty="0" smtClean="0"/>
              <a:t>(K1, 4)</a:t>
            </a:r>
            <a:endParaRPr lang="en-US" sz="2000" dirty="0"/>
          </a:p>
        </p:txBody>
      </p:sp>
      <p:sp>
        <p:nvSpPr>
          <p:cNvPr id="18" name="Oval Callout 17"/>
          <p:cNvSpPr/>
          <p:nvPr/>
        </p:nvSpPr>
        <p:spPr>
          <a:xfrm>
            <a:off x="4381701" y="2490181"/>
            <a:ext cx="2219832" cy="702184"/>
          </a:xfrm>
          <a:prstGeom prst="wedgeEllipseCallout">
            <a:avLst>
              <a:gd name="adj1" fmla="val -19777"/>
              <a:gd name="adj2" fmla="val 13428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Packet metadata</a:t>
            </a:r>
            <a:endParaRPr lang="en-US" sz="2000" dirty="0"/>
          </a:p>
        </p:txBody>
      </p:sp>
      <p:sp>
        <p:nvSpPr>
          <p:cNvPr id="19" name="Oval Callout 18"/>
          <p:cNvSpPr/>
          <p:nvPr/>
        </p:nvSpPr>
        <p:spPr>
          <a:xfrm>
            <a:off x="3134789" y="5543518"/>
            <a:ext cx="3601709" cy="868954"/>
          </a:xfrm>
          <a:prstGeom prst="wedgeEllipseCallout">
            <a:avLst>
              <a:gd name="adj1" fmla="val 11420"/>
              <a:gd name="adj2" fmla="val -934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smtClean="0"/>
              <a:t>Conditional updates to compute minimum</a:t>
            </a:r>
            <a:endParaRPr lang="en-US" sz="2000" dirty="0"/>
          </a:p>
        </p:txBody>
      </p:sp>
      <p:pic>
        <p:nvPicPr>
          <p:cNvPr id="20" name="Content Placeholder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654" y="3919063"/>
            <a:ext cx="700614" cy="505843"/>
          </a:xfrm>
          <a:prstGeom prst="rect">
            <a:avLst/>
          </a:prstGeom>
        </p:spPr>
      </p:pic>
    </p:spTree>
    <p:extLst>
      <p:ext uri="{BB962C8B-B14F-4D97-AF65-F5344CB8AC3E}">
        <p14:creationId xmlns:p14="http://schemas.microsoft.com/office/powerpoint/2010/main" val="93179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animBg="1"/>
      <p:bldP spid="8" grpId="0" animBg="1"/>
      <p:bldP spid="9" grpId="0" animBg="1"/>
      <p:bldP spid="10" grpId="0"/>
      <p:bldP spid="11" grpId="0" animBg="1"/>
      <p:bldP spid="12" grpId="0" animBg="1"/>
      <p:bldP spid="14" grpId="0" animBg="1"/>
      <p:bldP spid="15" grpId="0" animBg="1"/>
      <p:bldP spid="16" grpId="0" animBg="1"/>
      <p:bldP spid="17" grpId="0"/>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Evaluation Setup</a:t>
            </a:r>
            <a:endParaRPr lang="en-US" sz="6000" dirty="0"/>
          </a:p>
        </p:txBody>
      </p:sp>
      <p:sp>
        <p:nvSpPr>
          <p:cNvPr id="3" name="Content Placeholder 2"/>
          <p:cNvSpPr>
            <a:spLocks noGrp="1"/>
          </p:cNvSpPr>
          <p:nvPr>
            <p:ph idx="1"/>
          </p:nvPr>
        </p:nvSpPr>
        <p:spPr>
          <a:xfrm>
            <a:off x="1097280" y="1958468"/>
            <a:ext cx="10058400" cy="4023360"/>
          </a:xfrm>
        </p:spPr>
        <p:txBody>
          <a:bodyPr>
            <a:noAutofit/>
          </a:bodyPr>
          <a:lstStyle/>
          <a:p>
            <a:r>
              <a:rPr lang="en-US" sz="2800" dirty="0" smtClean="0"/>
              <a:t>Top-</a:t>
            </a:r>
            <a:r>
              <a:rPr lang="en-US" sz="2800" i="1" dirty="0" smtClean="0"/>
              <a:t>k</a:t>
            </a:r>
            <a:r>
              <a:rPr lang="en-US" sz="2800" dirty="0" smtClean="0"/>
              <a:t> 5 tuples on CAIDA traffic traces with 500M packets </a:t>
            </a:r>
          </a:p>
          <a:p>
            <a:endParaRPr lang="en-US" sz="2800" dirty="0" smtClean="0"/>
          </a:p>
          <a:p>
            <a:r>
              <a:rPr lang="en-US" sz="2800" dirty="0" smtClean="0"/>
              <a:t>50 trials, each 20 s long with 10M packets and 400,000 flows</a:t>
            </a:r>
          </a:p>
          <a:p>
            <a:pPr marL="0" indent="0">
              <a:buNone/>
            </a:pPr>
            <a:endParaRPr lang="en-US" sz="2800" dirty="0" smtClean="0"/>
          </a:p>
          <a:p>
            <a:r>
              <a:rPr lang="en-US" sz="2800" dirty="0" smtClean="0"/>
              <a:t>Memory allocated: 10 KB to 100 KB; </a:t>
            </a:r>
            <a:r>
              <a:rPr lang="en-US" sz="2800" i="1" dirty="0"/>
              <a:t>k</a:t>
            </a:r>
            <a:r>
              <a:rPr lang="en-US" sz="2800" dirty="0" smtClean="0"/>
              <a:t> value: 60 to 300</a:t>
            </a:r>
          </a:p>
          <a:p>
            <a:endParaRPr lang="en-US" sz="2800" dirty="0" smtClean="0"/>
          </a:p>
          <a:p>
            <a:r>
              <a:rPr lang="en-US" sz="2800" dirty="0" smtClean="0"/>
              <a:t>Metrics: false </a:t>
            </a:r>
            <a:r>
              <a:rPr lang="en-US" sz="2800" dirty="0"/>
              <a:t>negatives, false positives, count estimation </a:t>
            </a:r>
            <a:r>
              <a:rPr lang="en-US" sz="2800" dirty="0" smtClean="0"/>
              <a:t>error</a:t>
            </a:r>
          </a:p>
        </p:txBody>
      </p:sp>
      <p:sp>
        <p:nvSpPr>
          <p:cNvPr id="4" name="Slide Number Placeholder 3"/>
          <p:cNvSpPr>
            <a:spLocks noGrp="1"/>
          </p:cNvSpPr>
          <p:nvPr>
            <p:ph type="sldNum" sz="quarter" idx="12"/>
          </p:nvPr>
        </p:nvSpPr>
        <p:spPr/>
        <p:txBody>
          <a:bodyPr/>
          <a:lstStyle/>
          <a:p>
            <a:fld id="{EA943FD0-2A29-414E-BB98-12E42BCF2FE0}" type="slidenum">
              <a:rPr lang="en-US" smtClean="0"/>
              <a:t>18</a:t>
            </a:fld>
            <a:endParaRPr lang="en-US"/>
          </a:p>
        </p:txBody>
      </p:sp>
    </p:spTree>
    <p:custDataLst>
      <p:tags r:id="rId1"/>
    </p:custDataLst>
    <p:extLst>
      <p:ext uri="{BB962C8B-B14F-4D97-AF65-F5344CB8AC3E}">
        <p14:creationId xmlns:p14="http://schemas.microsoft.com/office/powerpoint/2010/main" val="28925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552" y="156167"/>
            <a:ext cx="10058400" cy="1450757"/>
          </a:xfrm>
        </p:spPr>
        <p:txBody>
          <a:bodyPr>
            <a:noAutofit/>
          </a:bodyPr>
          <a:lstStyle/>
          <a:p>
            <a:r>
              <a:rPr lang="en-US" sz="6000" dirty="0" smtClean="0"/>
              <a:t>Tuning </a:t>
            </a:r>
            <a:r>
              <a:rPr lang="en-US" sz="6000" dirty="0" err="1" smtClean="0"/>
              <a:t>HashPipe</a:t>
            </a:r>
            <a:endParaRPr lang="en-US" sz="6000" dirty="0"/>
          </a:p>
        </p:txBody>
      </p:sp>
      <p:sp>
        <p:nvSpPr>
          <p:cNvPr id="4" name="Slide Number Placeholder 3"/>
          <p:cNvSpPr>
            <a:spLocks noGrp="1"/>
          </p:cNvSpPr>
          <p:nvPr>
            <p:ph type="sldNum" sz="quarter" idx="12"/>
          </p:nvPr>
        </p:nvSpPr>
        <p:spPr/>
        <p:txBody>
          <a:bodyPr/>
          <a:lstStyle/>
          <a:p>
            <a:fld id="{EA943FD0-2A29-414E-BB98-12E42BCF2FE0}" type="slidenum">
              <a:rPr lang="en-US" smtClean="0"/>
              <a:t>19</a:t>
            </a:fld>
            <a:endParaRPr lang="en-US"/>
          </a:p>
        </p:txBody>
      </p:sp>
      <p:sp>
        <p:nvSpPr>
          <p:cNvPr id="8" name="TextBox 7"/>
          <p:cNvSpPr txBox="1"/>
          <p:nvPr/>
        </p:nvSpPr>
        <p:spPr>
          <a:xfrm>
            <a:off x="9437567" y="3096357"/>
            <a:ext cx="2449633" cy="1938992"/>
          </a:xfrm>
          <a:prstGeom prst="rect">
            <a:avLst/>
          </a:prstGeom>
          <a:noFill/>
        </p:spPr>
        <p:txBody>
          <a:bodyPr wrap="square" rtlCol="0">
            <a:spAutoFit/>
          </a:bodyPr>
          <a:lstStyle/>
          <a:p>
            <a:r>
              <a:rPr lang="en-US" sz="2400" i="1" dirty="0" smtClean="0"/>
              <a:t>k</a:t>
            </a:r>
            <a:r>
              <a:rPr lang="en-US" sz="2400" dirty="0" smtClean="0"/>
              <a:t> = 210</a:t>
            </a:r>
          </a:p>
          <a:p>
            <a:endParaRPr lang="en-US" sz="2400" dirty="0" smtClean="0"/>
          </a:p>
          <a:p>
            <a:r>
              <a:rPr lang="en-US" sz="2400" dirty="0" smtClean="0"/>
              <a:t>5040 </a:t>
            </a:r>
            <a:r>
              <a:rPr lang="en-US" sz="2400" dirty="0" err="1" smtClean="0"/>
              <a:t>flowids</a:t>
            </a:r>
            <a:r>
              <a:rPr lang="en-US" sz="2400" dirty="0" smtClean="0"/>
              <a:t> maintained in table</a:t>
            </a:r>
            <a:endParaRPr lang="en-US" sz="2400" dirty="0"/>
          </a:p>
        </p:txBody>
      </p:sp>
      <p:pic>
        <p:nvPicPr>
          <p:cNvPr id="5" name="Picture 4"/>
          <p:cNvPicPr>
            <a:picLocks noChangeAspect="1"/>
          </p:cNvPicPr>
          <p:nvPr/>
        </p:nvPicPr>
        <p:blipFill>
          <a:blip r:embed="rId4"/>
          <a:stretch>
            <a:fillRect/>
          </a:stretch>
        </p:blipFill>
        <p:spPr>
          <a:xfrm>
            <a:off x="2962097" y="1839948"/>
            <a:ext cx="6309309" cy="4451809"/>
          </a:xfrm>
          <a:prstGeom prst="rect">
            <a:avLst/>
          </a:prstGeom>
        </p:spPr>
      </p:pic>
      <p:sp>
        <p:nvSpPr>
          <p:cNvPr id="3" name="Down Arrow 2"/>
          <p:cNvSpPr/>
          <p:nvPr/>
        </p:nvSpPr>
        <p:spPr>
          <a:xfrm rot="1628601">
            <a:off x="7233137" y="3680019"/>
            <a:ext cx="375140" cy="771667"/>
          </a:xfrm>
          <a:prstGeom prst="downArrow">
            <a:avLst>
              <a:gd name="adj1" fmla="val 285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998676" y="4524400"/>
            <a:ext cx="422031" cy="4399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70845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Heavy Hitter Flows</a:t>
            </a:r>
            <a:endParaRPr lang="en-US" sz="6000" dirty="0"/>
          </a:p>
        </p:txBody>
      </p:sp>
      <p:sp>
        <p:nvSpPr>
          <p:cNvPr id="3" name="Content Placeholder 2"/>
          <p:cNvSpPr>
            <a:spLocks noGrp="1"/>
          </p:cNvSpPr>
          <p:nvPr>
            <p:ph idx="1"/>
          </p:nvPr>
        </p:nvSpPr>
        <p:spPr>
          <a:xfrm>
            <a:off x="1097280" y="1951823"/>
            <a:ext cx="8970354" cy="3164911"/>
          </a:xfrm>
        </p:spPr>
        <p:txBody>
          <a:bodyPr>
            <a:normAutofit/>
          </a:bodyPr>
          <a:lstStyle/>
          <a:p>
            <a:r>
              <a:rPr lang="en-US" sz="2800" dirty="0" smtClean="0"/>
              <a:t>Flows above a certain threshold of total packets</a:t>
            </a:r>
          </a:p>
          <a:p>
            <a:r>
              <a:rPr lang="en-US" sz="2800" dirty="0" smtClean="0"/>
              <a:t>“Top-</a:t>
            </a:r>
            <a:r>
              <a:rPr lang="en-US" sz="2800" i="1" dirty="0" smtClean="0"/>
              <a:t>k</a:t>
            </a:r>
            <a:r>
              <a:rPr lang="en-US" sz="2800" dirty="0" smtClean="0"/>
              <a:t>” flows by size</a:t>
            </a:r>
          </a:p>
        </p:txBody>
      </p:sp>
      <p:sp>
        <p:nvSpPr>
          <p:cNvPr id="17" name="TextBox 16"/>
          <p:cNvSpPr txBox="1"/>
          <p:nvPr/>
        </p:nvSpPr>
        <p:spPr>
          <a:xfrm>
            <a:off x="9151510" y="4079424"/>
            <a:ext cx="771365" cy="461665"/>
          </a:xfrm>
          <a:prstGeom prst="rect">
            <a:avLst/>
          </a:prstGeom>
          <a:noFill/>
        </p:spPr>
        <p:txBody>
          <a:bodyPr wrap="none" rtlCol="0">
            <a:spAutoFit/>
          </a:bodyPr>
          <a:lstStyle/>
          <a:p>
            <a:r>
              <a:rPr lang="en-US" sz="2400" i="1" dirty="0"/>
              <a:t>k</a:t>
            </a:r>
            <a:r>
              <a:rPr lang="en-US" sz="2400" dirty="0" smtClean="0"/>
              <a:t> = 2</a:t>
            </a:r>
            <a:endParaRPr lang="en-US" sz="2400" dirty="0"/>
          </a:p>
        </p:txBody>
      </p:sp>
      <p:grpSp>
        <p:nvGrpSpPr>
          <p:cNvPr id="4" name="Group 3"/>
          <p:cNvGrpSpPr/>
          <p:nvPr/>
        </p:nvGrpSpPr>
        <p:grpSpPr>
          <a:xfrm>
            <a:off x="1579859" y="3533593"/>
            <a:ext cx="7350781" cy="1540743"/>
            <a:chOff x="1724642" y="4640609"/>
            <a:chExt cx="5950907" cy="1694817"/>
          </a:xfrm>
        </p:grpSpPr>
        <p:grpSp>
          <p:nvGrpSpPr>
            <p:cNvPr id="6" name="Group 5"/>
            <p:cNvGrpSpPr/>
            <p:nvPr/>
          </p:nvGrpSpPr>
          <p:grpSpPr>
            <a:xfrm>
              <a:off x="1724642" y="5145865"/>
              <a:ext cx="5950907" cy="681717"/>
              <a:chOff x="6040164" y="4978596"/>
              <a:chExt cx="5950907" cy="681717"/>
            </a:xfrm>
          </p:grpSpPr>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164" y="4978596"/>
                <a:ext cx="1145664" cy="681717"/>
              </a:xfrm>
              <a:prstGeom prst="rect">
                <a:avLst/>
              </a:prstGeom>
              <a:noFill/>
              <a:ln>
                <a:noFill/>
              </a:ln>
              <a:effectLst/>
              <a:extLst>
                <a:ext uri="{909E8E84-426E-40dd-AFC4-6F175D3DCCD1}">
                  <a14:hiddenFill xmlns:a14="http://schemas.microsoft.com/office/drawing/2010/main" xmlns="" xmlns:lc="http://schemas.openxmlformats.org/drawingml/2006/lockedCanvas">
                    <a:blipFill dpi="0" rotWithShape="0">
                      <a:blip/>
                      <a:srcRect/>
                      <a:stretch>
                        <a:fillRect/>
                      </a:stretch>
                    </a:blipFill>
                  </a14:hiddenFill>
                </a:ext>
                <a:ext uri="{91240B29-F687-4f45-9708-019B960494DF}">
                  <a14:hiddenLine xmlns:a14="http://schemas.microsoft.com/office/drawing/2010/main" xmlns="" xmlns:lc="http://schemas.openxmlformats.org/drawingml/2006/lockedCanvas" w="9525">
                    <a:solidFill>
                      <a:srgbClr val="000000"/>
                    </a:solidFill>
                    <a:round/>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pic>
          <p:pic>
            <p:nvPicPr>
              <p:cNvPr id="2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45407" y="4978596"/>
                <a:ext cx="1145664" cy="681717"/>
              </a:xfrm>
              <a:prstGeom prst="rect">
                <a:avLst/>
              </a:prstGeom>
              <a:noFill/>
              <a:ln>
                <a:noFill/>
              </a:ln>
              <a:effectLst/>
              <a:extLst>
                <a:ext uri="{909E8E84-426E-40dd-AFC4-6F175D3DCCD1}">
                  <a14:hiddenFill xmlns:a14="http://schemas.microsoft.com/office/drawing/2010/main" xmlns="" xmlns:lc="http://schemas.openxmlformats.org/drawingml/2006/lockedCanvas">
                    <a:blipFill dpi="0" rotWithShape="0">
                      <a:blip/>
                      <a:srcRect/>
                      <a:stretch>
                        <a:fillRect/>
                      </a:stretch>
                    </a:blipFill>
                  </a14:hiddenFill>
                </a:ext>
                <a:ext uri="{91240B29-F687-4f45-9708-019B960494DF}">
                  <a14:hiddenLine xmlns:a14="http://schemas.microsoft.com/office/drawing/2010/main" xmlns="" xmlns:lc="http://schemas.openxmlformats.org/drawingml/2006/lockedCanvas" w="9525">
                    <a:solidFill>
                      <a:srgbClr val="000000"/>
                    </a:solidFill>
                    <a:round/>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pic>
          <p:sp>
            <p:nvSpPr>
              <p:cNvPr id="24" name="Line 21"/>
              <p:cNvSpPr>
                <a:spLocks noChangeShapeType="1"/>
              </p:cNvSpPr>
              <p:nvPr/>
            </p:nvSpPr>
            <p:spPr bwMode="auto">
              <a:xfrm flipV="1">
                <a:off x="7069873" y="5171478"/>
                <a:ext cx="3775533" cy="0"/>
              </a:xfrm>
              <a:prstGeom prst="line">
                <a:avLst/>
              </a:prstGeom>
              <a:noFill/>
              <a:ln w="36720">
                <a:solidFill>
                  <a:srgbClr val="000000"/>
                </a:solidFill>
                <a:round/>
                <a:headEnd/>
                <a:tailEnd/>
              </a:ln>
              <a:effectLst/>
              <a:extLst>
                <a:ext uri="{909E8E84-426E-40dd-AFC4-6F175D3DCCD1}">
                  <a14:hiddenFill xmlns:a14="http://schemas.microsoft.com/office/drawing/2010/main" xmlns="" xmlns:lc="http://schemas.openxmlformats.org/drawingml/2006/lockedCanvas">
                    <a:noFill/>
                  </a14:hiddenFill>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cs typeface="Arial" charset="0"/>
                </a:endParaRPr>
              </a:p>
            </p:txBody>
          </p:sp>
        </p:grpSp>
        <p:sp>
          <p:nvSpPr>
            <p:cNvPr id="26" name="TextBox 25"/>
            <p:cNvSpPr txBox="1"/>
            <p:nvPr/>
          </p:nvSpPr>
          <p:spPr>
            <a:xfrm>
              <a:off x="2704006" y="4640609"/>
              <a:ext cx="2955073" cy="461665"/>
            </a:xfrm>
            <a:prstGeom prst="rect">
              <a:avLst/>
            </a:prstGeom>
            <a:noFill/>
          </p:spPr>
          <p:txBody>
            <a:bodyPr wrap="square" rtlCol="0">
              <a:spAutoFit/>
            </a:bodyPr>
            <a:lstStyle/>
            <a:p>
              <a:r>
                <a:rPr lang="en-US" sz="2400" dirty="0" smtClean="0"/>
                <a:t>Port: 22, Count: 100</a:t>
              </a:r>
              <a:endParaRPr lang="en-US" sz="2400" dirty="0"/>
            </a:p>
          </p:txBody>
        </p:sp>
        <p:sp>
          <p:nvSpPr>
            <p:cNvPr id="27" name="TextBox 26"/>
            <p:cNvSpPr txBox="1"/>
            <p:nvPr/>
          </p:nvSpPr>
          <p:spPr>
            <a:xfrm>
              <a:off x="2704006" y="5494938"/>
              <a:ext cx="2955073" cy="461666"/>
            </a:xfrm>
            <a:prstGeom prst="rect">
              <a:avLst/>
            </a:prstGeom>
            <a:noFill/>
          </p:spPr>
          <p:txBody>
            <a:bodyPr wrap="square" rtlCol="0">
              <a:spAutoFit/>
            </a:bodyPr>
            <a:lstStyle/>
            <a:p>
              <a:r>
                <a:rPr lang="en-US" sz="2400" dirty="0" smtClean="0"/>
                <a:t>Port: 15, Count: 200</a:t>
              </a:r>
              <a:endParaRPr lang="en-US" sz="2400" dirty="0"/>
            </a:p>
          </p:txBody>
        </p:sp>
        <p:sp>
          <p:nvSpPr>
            <p:cNvPr id="28" name="TextBox 27"/>
            <p:cNvSpPr txBox="1"/>
            <p:nvPr/>
          </p:nvSpPr>
          <p:spPr>
            <a:xfrm>
              <a:off x="4279778" y="5873761"/>
              <a:ext cx="2955073" cy="461665"/>
            </a:xfrm>
            <a:prstGeom prst="rect">
              <a:avLst/>
            </a:prstGeom>
            <a:noFill/>
          </p:spPr>
          <p:txBody>
            <a:bodyPr wrap="square" rtlCol="0">
              <a:spAutoFit/>
            </a:bodyPr>
            <a:lstStyle/>
            <a:p>
              <a:r>
                <a:rPr lang="en-US" sz="2400" dirty="0" smtClean="0"/>
                <a:t>Port: 80, Count: 100</a:t>
              </a:r>
              <a:endParaRPr lang="en-US" sz="2400" dirty="0"/>
            </a:p>
          </p:txBody>
        </p:sp>
        <p:sp>
          <p:nvSpPr>
            <p:cNvPr id="29" name="TextBox 28"/>
            <p:cNvSpPr txBox="1"/>
            <p:nvPr/>
          </p:nvSpPr>
          <p:spPr>
            <a:xfrm>
              <a:off x="4279778" y="4946838"/>
              <a:ext cx="2955073" cy="461666"/>
            </a:xfrm>
            <a:prstGeom prst="rect">
              <a:avLst/>
            </a:prstGeom>
            <a:noFill/>
          </p:spPr>
          <p:txBody>
            <a:bodyPr wrap="square" rtlCol="0">
              <a:spAutoFit/>
            </a:bodyPr>
            <a:lstStyle/>
            <a:p>
              <a:r>
                <a:rPr lang="en-US" sz="2400" dirty="0" smtClean="0"/>
                <a:t>Port: 30, Count: 200</a:t>
              </a:r>
              <a:endParaRPr lang="en-US" sz="2400" dirty="0"/>
            </a:p>
          </p:txBody>
        </p:sp>
        <p:sp>
          <p:nvSpPr>
            <p:cNvPr id="30" name="Oval 29"/>
            <p:cNvSpPr/>
            <p:nvPr/>
          </p:nvSpPr>
          <p:spPr>
            <a:xfrm>
              <a:off x="2606725" y="5537526"/>
              <a:ext cx="2364057" cy="3975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198645" y="5001578"/>
              <a:ext cx="2364057" cy="39755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EA943FD0-2A29-414E-BB98-12E42BCF2FE0}" type="slidenum">
              <a:rPr lang="en-US" smtClean="0"/>
              <a:t>2</a:t>
            </a:fld>
            <a:endParaRPr lang="en-US"/>
          </a:p>
        </p:txBody>
      </p:sp>
    </p:spTree>
    <p:custDataLst>
      <p:tags r:id="rId1"/>
    </p:custDataLst>
    <p:extLst>
      <p:ext uri="{BB962C8B-B14F-4D97-AF65-F5344CB8AC3E}">
        <p14:creationId xmlns:p14="http://schemas.microsoft.com/office/powerpoint/2010/main" val="918850344"/>
      </p:ext>
    </p:extLst>
  </p:cSld>
  <p:clrMapOvr>
    <a:masterClrMapping/>
  </p:clrMapOvr>
  <mc:AlternateContent xmlns:mc="http://schemas.openxmlformats.org/markup-compatibility/2006" xmlns:p14="http://schemas.microsoft.com/office/powerpoint/2010/main">
    <mc:Choice Requires="p14">
      <p:transition spd="slow" p14:dur="2000" advTm="1113"/>
    </mc:Choice>
    <mc:Fallback xmlns="">
      <p:transition spd="slow" advTm="11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552" y="156167"/>
            <a:ext cx="10058400" cy="1450757"/>
          </a:xfrm>
        </p:spPr>
        <p:txBody>
          <a:bodyPr>
            <a:noAutofit/>
          </a:bodyPr>
          <a:lstStyle/>
          <a:p>
            <a:r>
              <a:rPr lang="en-US" sz="6000" dirty="0" err="1" smtClean="0"/>
              <a:t>HashPipe</a:t>
            </a:r>
            <a:r>
              <a:rPr lang="en-US" sz="6000" smtClean="0"/>
              <a:t> Accuracy</a:t>
            </a:r>
            <a:endParaRPr lang="en-US" sz="6000" dirty="0"/>
          </a:p>
        </p:txBody>
      </p:sp>
      <p:sp>
        <p:nvSpPr>
          <p:cNvPr id="3" name="Content Placeholder 2"/>
          <p:cNvSpPr>
            <a:spLocks noGrp="1"/>
          </p:cNvSpPr>
          <p:nvPr>
            <p:ph idx="1"/>
          </p:nvPr>
        </p:nvSpPr>
        <p:spPr>
          <a:xfrm>
            <a:off x="1038224" y="2003898"/>
            <a:ext cx="2551282" cy="3268493"/>
          </a:xfrm>
        </p:spPr>
        <p:txBody>
          <a:bodyPr>
            <a:noAutofit/>
          </a:bodyPr>
          <a:lstStyle/>
          <a:p>
            <a:endParaRPr lang="en-US" sz="2800" dirty="0" smtClean="0"/>
          </a:p>
          <a:p>
            <a:r>
              <a:rPr lang="en-US" sz="2800" dirty="0" smtClean="0"/>
              <a:t>5-10</a:t>
            </a:r>
            <a:r>
              <a:rPr lang="en-US" sz="2800" dirty="0"/>
              <a:t>% false negatives </a:t>
            </a:r>
            <a:r>
              <a:rPr lang="en-US" sz="2800" dirty="0" smtClean="0"/>
              <a:t>for detecting heavy </a:t>
            </a:r>
            <a:r>
              <a:rPr lang="en-US" sz="2800" dirty="0"/>
              <a:t>hitters </a:t>
            </a:r>
            <a:endParaRPr lang="en-US" sz="2800" dirty="0" smtClean="0"/>
          </a:p>
        </p:txBody>
      </p:sp>
      <p:sp>
        <p:nvSpPr>
          <p:cNvPr id="4" name="Slide Number Placeholder 3"/>
          <p:cNvSpPr>
            <a:spLocks noGrp="1"/>
          </p:cNvSpPr>
          <p:nvPr>
            <p:ph type="sldNum" sz="quarter" idx="12"/>
          </p:nvPr>
        </p:nvSpPr>
        <p:spPr/>
        <p:txBody>
          <a:bodyPr/>
          <a:lstStyle/>
          <a:p>
            <a:fld id="{EA943FD0-2A29-414E-BB98-12E42BCF2FE0}" type="slidenum">
              <a:rPr lang="en-US" smtClean="0"/>
              <a:t>20</a:t>
            </a:fld>
            <a:endParaRPr lang="en-US"/>
          </a:p>
        </p:txBody>
      </p:sp>
      <p:pic>
        <p:nvPicPr>
          <p:cNvPr id="9" name="Picture 8"/>
          <p:cNvPicPr>
            <a:picLocks noChangeAspect="1"/>
          </p:cNvPicPr>
          <p:nvPr/>
        </p:nvPicPr>
        <p:blipFill>
          <a:blip r:embed="rId4"/>
          <a:stretch>
            <a:fillRect/>
          </a:stretch>
        </p:blipFill>
        <p:spPr>
          <a:xfrm>
            <a:off x="3770997" y="1767259"/>
            <a:ext cx="7717617" cy="4532190"/>
          </a:xfrm>
          <a:prstGeom prst="rect">
            <a:avLst/>
          </a:prstGeom>
        </p:spPr>
      </p:pic>
    </p:spTree>
    <p:custDataLst>
      <p:tags r:id="rId1"/>
    </p:custDataLst>
    <p:extLst>
      <p:ext uri="{BB962C8B-B14F-4D97-AF65-F5344CB8AC3E}">
        <p14:creationId xmlns:p14="http://schemas.microsoft.com/office/powerpoint/2010/main" val="3887973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552" y="156167"/>
            <a:ext cx="10058400" cy="1450757"/>
          </a:xfrm>
        </p:spPr>
        <p:txBody>
          <a:bodyPr>
            <a:noAutofit/>
          </a:bodyPr>
          <a:lstStyle/>
          <a:p>
            <a:r>
              <a:rPr lang="en-US" sz="6000" dirty="0" err="1" smtClean="0"/>
              <a:t>HashPipe</a:t>
            </a:r>
            <a:r>
              <a:rPr lang="en-US" sz="6000" dirty="0" smtClean="0"/>
              <a:t> Accuracy</a:t>
            </a:r>
            <a:endParaRPr lang="en-US" sz="6000" dirty="0"/>
          </a:p>
        </p:txBody>
      </p:sp>
      <p:sp>
        <p:nvSpPr>
          <p:cNvPr id="3" name="Content Placeholder 2"/>
          <p:cNvSpPr>
            <a:spLocks noGrp="1"/>
          </p:cNvSpPr>
          <p:nvPr>
            <p:ph idx="1"/>
          </p:nvPr>
        </p:nvSpPr>
        <p:spPr>
          <a:xfrm>
            <a:off x="1038224" y="2003898"/>
            <a:ext cx="2551282" cy="3268493"/>
          </a:xfrm>
        </p:spPr>
        <p:txBody>
          <a:bodyPr>
            <a:noAutofit/>
          </a:bodyPr>
          <a:lstStyle/>
          <a:p>
            <a:r>
              <a:rPr lang="en-US" sz="2800" dirty="0" smtClean="0"/>
              <a:t>5-10</a:t>
            </a:r>
            <a:r>
              <a:rPr lang="en-US" sz="2800" dirty="0"/>
              <a:t>% false negatives for the </a:t>
            </a:r>
            <a:r>
              <a:rPr lang="en-US" sz="2800" dirty="0" smtClean="0"/>
              <a:t>detecting heavy </a:t>
            </a:r>
            <a:r>
              <a:rPr lang="en-US" sz="2800" dirty="0"/>
              <a:t>hitters </a:t>
            </a:r>
            <a:endParaRPr lang="en-US" sz="2800" dirty="0" smtClean="0"/>
          </a:p>
          <a:p>
            <a:r>
              <a:rPr lang="en-US" sz="2800" dirty="0" smtClean="0"/>
              <a:t>4500 </a:t>
            </a:r>
            <a:r>
              <a:rPr lang="en-US" sz="2800" dirty="0"/>
              <a:t>flow </a:t>
            </a:r>
            <a:r>
              <a:rPr lang="en-US" sz="2800" dirty="0" smtClean="0"/>
              <a:t>counters on traces with 400,000 flows</a:t>
            </a:r>
          </a:p>
        </p:txBody>
      </p:sp>
      <p:sp>
        <p:nvSpPr>
          <p:cNvPr id="4" name="Slide Number Placeholder 3"/>
          <p:cNvSpPr>
            <a:spLocks noGrp="1"/>
          </p:cNvSpPr>
          <p:nvPr>
            <p:ph type="sldNum" sz="quarter" idx="12"/>
          </p:nvPr>
        </p:nvSpPr>
        <p:spPr/>
        <p:txBody>
          <a:bodyPr/>
          <a:lstStyle/>
          <a:p>
            <a:fld id="{EA943FD0-2A29-414E-BB98-12E42BCF2FE0}" type="slidenum">
              <a:rPr lang="en-US" smtClean="0"/>
              <a:t>21</a:t>
            </a:fld>
            <a:endParaRPr lang="en-US"/>
          </a:p>
        </p:txBody>
      </p:sp>
      <p:pic>
        <p:nvPicPr>
          <p:cNvPr id="5" name="Picture 4"/>
          <p:cNvPicPr>
            <a:picLocks noChangeAspect="1"/>
          </p:cNvPicPr>
          <p:nvPr/>
        </p:nvPicPr>
        <p:blipFill>
          <a:blip r:embed="rId4"/>
          <a:stretch>
            <a:fillRect/>
          </a:stretch>
        </p:blipFill>
        <p:spPr>
          <a:xfrm>
            <a:off x="3863915" y="1765642"/>
            <a:ext cx="7718485" cy="4535424"/>
          </a:xfrm>
          <a:prstGeom prst="rect">
            <a:avLst/>
          </a:prstGeom>
        </p:spPr>
      </p:pic>
    </p:spTree>
    <p:custDataLst>
      <p:tags r:id="rId1"/>
    </p:custDataLst>
    <p:extLst>
      <p:ext uri="{BB962C8B-B14F-4D97-AF65-F5344CB8AC3E}">
        <p14:creationId xmlns:p14="http://schemas.microsoft.com/office/powerpoint/2010/main" val="841730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552" y="156167"/>
            <a:ext cx="10058400" cy="1450757"/>
          </a:xfrm>
        </p:spPr>
        <p:txBody>
          <a:bodyPr>
            <a:noAutofit/>
          </a:bodyPr>
          <a:lstStyle/>
          <a:p>
            <a:r>
              <a:rPr lang="en-US" sz="6000" dirty="0" err="1" smtClean="0"/>
              <a:t>HashPipe</a:t>
            </a:r>
            <a:r>
              <a:rPr lang="en-US" sz="6000" smtClean="0"/>
              <a:t> Accuracy</a:t>
            </a:r>
            <a:endParaRPr lang="en-US" sz="6000" dirty="0"/>
          </a:p>
        </p:txBody>
      </p:sp>
      <p:sp>
        <p:nvSpPr>
          <p:cNvPr id="3" name="Content Placeholder 2"/>
          <p:cNvSpPr>
            <a:spLocks noGrp="1"/>
          </p:cNvSpPr>
          <p:nvPr>
            <p:ph idx="1"/>
          </p:nvPr>
        </p:nvSpPr>
        <p:spPr>
          <a:xfrm>
            <a:off x="1038224" y="2003898"/>
            <a:ext cx="2551282" cy="3268493"/>
          </a:xfrm>
        </p:spPr>
        <p:txBody>
          <a:bodyPr>
            <a:noAutofit/>
          </a:bodyPr>
          <a:lstStyle/>
          <a:p>
            <a:r>
              <a:rPr lang="en-US" sz="2800" dirty="0" smtClean="0"/>
              <a:t>5-10</a:t>
            </a:r>
            <a:r>
              <a:rPr lang="en-US" sz="2800" dirty="0"/>
              <a:t>% false negatives for the </a:t>
            </a:r>
            <a:r>
              <a:rPr lang="en-US" sz="2800" dirty="0" smtClean="0"/>
              <a:t>detecting heavy </a:t>
            </a:r>
            <a:r>
              <a:rPr lang="en-US" sz="2800" dirty="0"/>
              <a:t>hitters </a:t>
            </a:r>
            <a:endParaRPr lang="en-US" sz="2800" dirty="0" smtClean="0"/>
          </a:p>
          <a:p>
            <a:r>
              <a:rPr lang="en-US" sz="2800" dirty="0" smtClean="0"/>
              <a:t>4500 </a:t>
            </a:r>
            <a:r>
              <a:rPr lang="en-US" sz="2800" dirty="0"/>
              <a:t>flow </a:t>
            </a:r>
            <a:r>
              <a:rPr lang="en-US" sz="2800" dirty="0" smtClean="0"/>
              <a:t>counters on traces with 400,000 flows</a:t>
            </a:r>
          </a:p>
        </p:txBody>
      </p:sp>
      <p:sp>
        <p:nvSpPr>
          <p:cNvPr id="4" name="Slide Number Placeholder 3"/>
          <p:cNvSpPr>
            <a:spLocks noGrp="1"/>
          </p:cNvSpPr>
          <p:nvPr>
            <p:ph type="sldNum" sz="quarter" idx="12"/>
          </p:nvPr>
        </p:nvSpPr>
        <p:spPr/>
        <p:txBody>
          <a:bodyPr/>
          <a:lstStyle/>
          <a:p>
            <a:fld id="{EA943FD0-2A29-414E-BB98-12E42BCF2FE0}" type="slidenum">
              <a:rPr lang="en-US" smtClean="0"/>
              <a:t>22</a:t>
            </a:fld>
            <a:endParaRPr lang="en-US"/>
          </a:p>
        </p:txBody>
      </p:sp>
      <p:pic>
        <p:nvPicPr>
          <p:cNvPr id="5" name="Picture 4"/>
          <p:cNvPicPr>
            <a:picLocks noChangeAspect="1"/>
          </p:cNvPicPr>
          <p:nvPr/>
        </p:nvPicPr>
        <p:blipFill>
          <a:blip r:embed="rId4"/>
          <a:stretch>
            <a:fillRect/>
          </a:stretch>
        </p:blipFill>
        <p:spPr>
          <a:xfrm>
            <a:off x="3868615" y="1753919"/>
            <a:ext cx="7717886" cy="4535424"/>
          </a:xfrm>
          <a:prstGeom prst="rect">
            <a:avLst/>
          </a:prstGeom>
        </p:spPr>
      </p:pic>
    </p:spTree>
    <p:custDataLst>
      <p:tags r:id="rId1"/>
    </p:custDataLst>
    <p:extLst>
      <p:ext uri="{BB962C8B-B14F-4D97-AF65-F5344CB8AC3E}">
        <p14:creationId xmlns:p14="http://schemas.microsoft.com/office/powerpoint/2010/main" val="178263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Competing Schemes</a:t>
            </a:r>
            <a:endParaRPr lang="en-US" sz="6000" dirty="0"/>
          </a:p>
        </p:txBody>
      </p:sp>
      <p:sp>
        <p:nvSpPr>
          <p:cNvPr id="4" name="Content Placeholder 3"/>
          <p:cNvSpPr>
            <a:spLocks noGrp="1"/>
          </p:cNvSpPr>
          <p:nvPr>
            <p:ph idx="1"/>
          </p:nvPr>
        </p:nvSpPr>
        <p:spPr>
          <a:xfrm>
            <a:off x="1208175" y="1896894"/>
            <a:ext cx="9836609" cy="4280170"/>
          </a:xfrm>
        </p:spPr>
        <p:txBody>
          <a:bodyPr>
            <a:noAutofit/>
          </a:bodyPr>
          <a:lstStyle/>
          <a:p>
            <a:pPr marL="0" indent="0">
              <a:buNone/>
            </a:pPr>
            <a:r>
              <a:rPr lang="en-US" sz="2800" i="1" dirty="0" smtClean="0"/>
              <a:t>Sample and Hold</a:t>
            </a:r>
          </a:p>
          <a:p>
            <a:pPr marL="578358" lvl="1" indent="-285750"/>
            <a:r>
              <a:rPr lang="en-US" sz="2800" dirty="0" smtClean="0"/>
              <a:t>Sample packets of new flows</a:t>
            </a:r>
          </a:p>
          <a:p>
            <a:pPr marL="578358" lvl="1" indent="-285750"/>
            <a:r>
              <a:rPr lang="en-US" sz="2800" dirty="0" smtClean="0"/>
              <a:t>Increment counters for all packets of a flow once sampled</a:t>
            </a:r>
          </a:p>
          <a:p>
            <a:pPr marL="292608" lvl="1" indent="0">
              <a:buNone/>
            </a:pPr>
            <a:endParaRPr lang="en-US" sz="2800" dirty="0" smtClean="0"/>
          </a:p>
          <a:p>
            <a:pPr marL="0" indent="0">
              <a:buNone/>
            </a:pPr>
            <a:r>
              <a:rPr lang="en-US" sz="2800" i="1" dirty="0" smtClean="0"/>
              <a:t>Count-Min Sketch</a:t>
            </a:r>
            <a:endParaRPr lang="en-US" sz="2800" dirty="0" smtClean="0"/>
          </a:p>
          <a:p>
            <a:pPr marL="578358" lvl="1" indent="-285750"/>
            <a:r>
              <a:rPr lang="en-US" sz="2800" dirty="0" smtClean="0"/>
              <a:t>Increment counters for every packet at </a:t>
            </a:r>
            <a:r>
              <a:rPr lang="en-US" sz="2800" i="1" dirty="0" smtClean="0"/>
              <a:t>d </a:t>
            </a:r>
            <a:r>
              <a:rPr lang="en-US" sz="2800" dirty="0" smtClean="0"/>
              <a:t>hashed locations</a:t>
            </a:r>
          </a:p>
          <a:p>
            <a:pPr marL="578358" lvl="1" indent="-285750"/>
            <a:r>
              <a:rPr lang="en-US" sz="2800" dirty="0" smtClean="0"/>
              <a:t>Estimate using minimum among </a:t>
            </a:r>
            <a:r>
              <a:rPr lang="en-US" sz="2800" i="1" dirty="0" smtClean="0"/>
              <a:t>d</a:t>
            </a:r>
            <a:r>
              <a:rPr lang="en-US" sz="2800" dirty="0" smtClean="0"/>
              <a:t> location</a:t>
            </a:r>
          </a:p>
          <a:p>
            <a:pPr marL="578358" lvl="1" indent="-285750"/>
            <a:r>
              <a:rPr lang="en-US" sz="2800" dirty="0" smtClean="0"/>
              <a:t>Track heavy hitters in cache</a:t>
            </a:r>
            <a:endParaRPr lang="en-US" sz="2800" dirty="0"/>
          </a:p>
        </p:txBody>
      </p:sp>
      <p:sp>
        <p:nvSpPr>
          <p:cNvPr id="5" name="Slide Number Placeholder 4"/>
          <p:cNvSpPr>
            <a:spLocks noGrp="1"/>
          </p:cNvSpPr>
          <p:nvPr>
            <p:ph type="sldNum" sz="quarter" idx="12"/>
          </p:nvPr>
        </p:nvSpPr>
        <p:spPr/>
        <p:txBody>
          <a:bodyPr/>
          <a:lstStyle/>
          <a:p>
            <a:fld id="{EA943FD0-2A29-414E-BB98-12E42BCF2FE0}" type="slidenum">
              <a:rPr lang="en-US" smtClean="0"/>
              <a:t>23</a:t>
            </a:fld>
            <a:endParaRPr lang="en-US"/>
          </a:p>
        </p:txBody>
      </p:sp>
    </p:spTree>
    <p:custDataLst>
      <p:tags r:id="rId1"/>
    </p:custDataLst>
    <p:extLst>
      <p:ext uri="{BB962C8B-B14F-4D97-AF65-F5344CB8AC3E}">
        <p14:creationId xmlns:p14="http://schemas.microsoft.com/office/powerpoint/2010/main" val="2681489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552" y="156167"/>
            <a:ext cx="10058400" cy="1450757"/>
          </a:xfrm>
        </p:spPr>
        <p:txBody>
          <a:bodyPr>
            <a:normAutofit/>
          </a:bodyPr>
          <a:lstStyle/>
          <a:p>
            <a:r>
              <a:rPr lang="en-US" sz="6000" dirty="0" err="1" smtClean="0"/>
              <a:t>HashPipe</a:t>
            </a:r>
            <a:r>
              <a:rPr lang="en-US" sz="6000" dirty="0" smtClean="0"/>
              <a:t> vs. Existing Solutions</a:t>
            </a:r>
            <a:endParaRPr lang="en-US" sz="6000" dirty="0"/>
          </a:p>
        </p:txBody>
      </p:sp>
      <p:sp>
        <p:nvSpPr>
          <p:cNvPr id="5" name="Slide Number Placeholder 4"/>
          <p:cNvSpPr>
            <a:spLocks noGrp="1"/>
          </p:cNvSpPr>
          <p:nvPr>
            <p:ph type="sldNum" sz="quarter" idx="12"/>
          </p:nvPr>
        </p:nvSpPr>
        <p:spPr/>
        <p:txBody>
          <a:bodyPr/>
          <a:lstStyle/>
          <a:p>
            <a:fld id="{EA943FD0-2A29-414E-BB98-12E42BCF2FE0}" type="slidenum">
              <a:rPr lang="en-US" smtClean="0"/>
              <a:t>24</a:t>
            </a:fld>
            <a:endParaRPr lang="en-US"/>
          </a:p>
        </p:txBody>
      </p:sp>
      <p:pic>
        <p:nvPicPr>
          <p:cNvPr id="6" name="Picture 5"/>
          <p:cNvPicPr>
            <a:picLocks noChangeAspect="1"/>
          </p:cNvPicPr>
          <p:nvPr/>
        </p:nvPicPr>
        <p:blipFill>
          <a:blip r:embed="rId4"/>
          <a:stretch>
            <a:fillRect/>
          </a:stretch>
        </p:blipFill>
        <p:spPr>
          <a:xfrm>
            <a:off x="2647245" y="1807415"/>
            <a:ext cx="6897510" cy="4451878"/>
          </a:xfrm>
          <a:prstGeom prst="rect">
            <a:avLst/>
          </a:prstGeom>
        </p:spPr>
      </p:pic>
    </p:spTree>
    <p:custDataLst>
      <p:tags r:id="rId1"/>
    </p:custDataLst>
    <p:extLst>
      <p:ext uri="{BB962C8B-B14F-4D97-AF65-F5344CB8AC3E}">
        <p14:creationId xmlns:p14="http://schemas.microsoft.com/office/powerpoint/2010/main" val="401593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552" y="156167"/>
            <a:ext cx="10058400" cy="1450757"/>
          </a:xfrm>
        </p:spPr>
        <p:txBody>
          <a:bodyPr>
            <a:normAutofit/>
          </a:bodyPr>
          <a:lstStyle/>
          <a:p>
            <a:r>
              <a:rPr lang="en-US" sz="6000" dirty="0" err="1" smtClean="0"/>
              <a:t>HashPipe</a:t>
            </a:r>
            <a:r>
              <a:rPr lang="en-US" sz="6000" dirty="0" smtClean="0"/>
              <a:t> vs Existing Solutions</a:t>
            </a:r>
            <a:endParaRPr lang="en-US" sz="6000" dirty="0"/>
          </a:p>
        </p:txBody>
      </p:sp>
      <p:sp>
        <p:nvSpPr>
          <p:cNvPr id="5" name="Slide Number Placeholder 4"/>
          <p:cNvSpPr>
            <a:spLocks noGrp="1"/>
          </p:cNvSpPr>
          <p:nvPr>
            <p:ph type="sldNum" sz="quarter" idx="12"/>
          </p:nvPr>
        </p:nvSpPr>
        <p:spPr/>
        <p:txBody>
          <a:bodyPr/>
          <a:lstStyle/>
          <a:p>
            <a:fld id="{EA943FD0-2A29-414E-BB98-12E42BCF2FE0}" type="slidenum">
              <a:rPr lang="en-US" smtClean="0"/>
              <a:t>25</a:t>
            </a:fld>
            <a:endParaRPr lang="en-US"/>
          </a:p>
        </p:txBody>
      </p:sp>
      <p:pic>
        <p:nvPicPr>
          <p:cNvPr id="6" name="Picture 5"/>
          <p:cNvPicPr>
            <a:picLocks noChangeAspect="1"/>
          </p:cNvPicPr>
          <p:nvPr/>
        </p:nvPicPr>
        <p:blipFill>
          <a:blip r:embed="rId4"/>
          <a:stretch>
            <a:fillRect/>
          </a:stretch>
        </p:blipFill>
        <p:spPr>
          <a:xfrm>
            <a:off x="2648712" y="1804799"/>
            <a:ext cx="6894576" cy="4457110"/>
          </a:xfrm>
          <a:prstGeom prst="rect">
            <a:avLst/>
          </a:prstGeom>
        </p:spPr>
      </p:pic>
    </p:spTree>
    <p:custDataLst>
      <p:tags r:id="rId1"/>
    </p:custDataLst>
    <p:extLst>
      <p:ext uri="{BB962C8B-B14F-4D97-AF65-F5344CB8AC3E}">
        <p14:creationId xmlns:p14="http://schemas.microsoft.com/office/powerpoint/2010/main" val="1124191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552" y="156167"/>
            <a:ext cx="10058400" cy="1450757"/>
          </a:xfrm>
        </p:spPr>
        <p:txBody>
          <a:bodyPr>
            <a:normAutofit/>
          </a:bodyPr>
          <a:lstStyle/>
          <a:p>
            <a:r>
              <a:rPr lang="en-US" sz="6000" dirty="0" err="1" smtClean="0"/>
              <a:t>HashPipe</a:t>
            </a:r>
            <a:r>
              <a:rPr lang="en-US" sz="6000" dirty="0" smtClean="0"/>
              <a:t> vs Existing Solutions</a:t>
            </a:r>
            <a:endParaRPr lang="en-US" sz="6000" dirty="0"/>
          </a:p>
        </p:txBody>
      </p:sp>
      <p:sp>
        <p:nvSpPr>
          <p:cNvPr id="5" name="Slide Number Placeholder 4"/>
          <p:cNvSpPr>
            <a:spLocks noGrp="1"/>
          </p:cNvSpPr>
          <p:nvPr>
            <p:ph type="sldNum" sz="quarter" idx="12"/>
          </p:nvPr>
        </p:nvSpPr>
        <p:spPr/>
        <p:txBody>
          <a:bodyPr/>
          <a:lstStyle/>
          <a:p>
            <a:fld id="{EA943FD0-2A29-414E-BB98-12E42BCF2FE0}" type="slidenum">
              <a:rPr lang="en-US" smtClean="0"/>
              <a:t>26</a:t>
            </a:fld>
            <a:endParaRPr lang="en-US"/>
          </a:p>
        </p:txBody>
      </p:sp>
      <p:pic>
        <p:nvPicPr>
          <p:cNvPr id="8" name="Picture 7"/>
          <p:cNvPicPr>
            <a:picLocks noChangeAspect="1"/>
          </p:cNvPicPr>
          <p:nvPr/>
        </p:nvPicPr>
        <p:blipFill>
          <a:blip r:embed="rId4"/>
          <a:stretch>
            <a:fillRect/>
          </a:stretch>
        </p:blipFill>
        <p:spPr>
          <a:xfrm>
            <a:off x="2647245" y="1807415"/>
            <a:ext cx="6897510" cy="4451878"/>
          </a:xfrm>
          <a:prstGeom prst="rect">
            <a:avLst/>
          </a:prstGeom>
        </p:spPr>
      </p:pic>
    </p:spTree>
    <p:custDataLst>
      <p:tags r:id="rId1"/>
    </p:custDataLst>
    <p:extLst>
      <p:ext uri="{BB962C8B-B14F-4D97-AF65-F5344CB8AC3E}">
        <p14:creationId xmlns:p14="http://schemas.microsoft.com/office/powerpoint/2010/main" val="3757995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Contributions and Future Work</a:t>
            </a:r>
            <a:endParaRPr lang="en-US" sz="6000" dirty="0"/>
          </a:p>
        </p:txBody>
      </p:sp>
      <p:sp>
        <p:nvSpPr>
          <p:cNvPr id="3" name="Content Placeholder 2"/>
          <p:cNvSpPr>
            <a:spLocks noGrp="1"/>
          </p:cNvSpPr>
          <p:nvPr>
            <p:ph idx="1"/>
          </p:nvPr>
        </p:nvSpPr>
        <p:spPr>
          <a:xfrm>
            <a:off x="1097280" y="1952739"/>
            <a:ext cx="10058400" cy="4023360"/>
          </a:xfrm>
        </p:spPr>
        <p:txBody>
          <a:bodyPr>
            <a:normAutofit/>
          </a:bodyPr>
          <a:lstStyle/>
          <a:p>
            <a:pPr marL="0" indent="0">
              <a:buNone/>
            </a:pPr>
            <a:r>
              <a:rPr lang="en-US" sz="2800" dirty="0" smtClean="0"/>
              <a:t>Contributions:</a:t>
            </a:r>
          </a:p>
          <a:p>
            <a:pPr lvl="1">
              <a:buSzPct val="50000"/>
              <a:buFont typeface="Courier New" panose="02070309020205020404" pitchFamily="49" charset="0"/>
              <a:buChar char="o"/>
            </a:pPr>
            <a:r>
              <a:rPr lang="en-US" sz="2800" dirty="0" smtClean="0"/>
              <a:t> Heavy hitter detection on programmable data planes</a:t>
            </a:r>
          </a:p>
          <a:p>
            <a:pPr lvl="1">
              <a:buSzPct val="50000"/>
              <a:buFont typeface="Courier New" panose="02070309020205020404" pitchFamily="49" charset="0"/>
              <a:buChar char="o"/>
            </a:pPr>
            <a:r>
              <a:rPr lang="en-US" sz="2800" dirty="0"/>
              <a:t> </a:t>
            </a:r>
            <a:r>
              <a:rPr lang="en-US" sz="2800" dirty="0" smtClean="0"/>
              <a:t>Pipelined hash table with preferential eviction of smaller flows</a:t>
            </a:r>
          </a:p>
          <a:p>
            <a:pPr lvl="1">
              <a:buSzPct val="50000"/>
              <a:buFont typeface="Courier New" panose="02070309020205020404" pitchFamily="49" charset="0"/>
              <a:buChar char="o"/>
            </a:pPr>
            <a:r>
              <a:rPr lang="en-US" sz="2800" dirty="0" smtClean="0"/>
              <a:t> P4 prototype - </a:t>
            </a:r>
            <a:r>
              <a:rPr lang="en-US" sz="2800" dirty="0">
                <a:solidFill>
                  <a:srgbClr val="0070C0"/>
                </a:solidFill>
              </a:rPr>
              <a:t>https://github.com/vibhaa/iw15-heavyhitters</a:t>
            </a:r>
          </a:p>
          <a:p>
            <a:pPr lvl="1">
              <a:buSzPct val="50000"/>
              <a:buFont typeface="Courier New" panose="02070309020205020404" pitchFamily="49" charset="0"/>
              <a:buChar char="o"/>
            </a:pPr>
            <a:endParaRPr lang="en-US" sz="2800" dirty="0" smtClean="0"/>
          </a:p>
          <a:p>
            <a:pPr marL="0" indent="0">
              <a:buSzPct val="50000"/>
              <a:buNone/>
            </a:pPr>
            <a:r>
              <a:rPr lang="en-US" sz="2800" dirty="0" smtClean="0"/>
              <a:t>Future Work:</a:t>
            </a:r>
          </a:p>
          <a:p>
            <a:pPr lvl="1">
              <a:buSzPct val="50000"/>
              <a:buFont typeface="Courier New" panose="02070309020205020404" pitchFamily="49" charset="0"/>
              <a:buChar char="o"/>
            </a:pPr>
            <a:r>
              <a:rPr lang="en-US" sz="2800" dirty="0" smtClean="0"/>
              <a:t> Analytical results and theoretical bounds</a:t>
            </a:r>
          </a:p>
          <a:p>
            <a:pPr lvl="1">
              <a:buSzPct val="50000"/>
              <a:buFont typeface="Courier New" panose="02070309020205020404" pitchFamily="49" charset="0"/>
              <a:buChar char="o"/>
            </a:pPr>
            <a:r>
              <a:rPr lang="en-US" sz="2800" dirty="0" smtClean="0"/>
              <a:t> Controlled experiments on synthetic traces</a:t>
            </a:r>
          </a:p>
          <a:p>
            <a:pPr lvl="1">
              <a:buSzPct val="50000"/>
              <a:buFont typeface="Courier New" panose="02070309020205020404" pitchFamily="49" charset="0"/>
              <a:buChar char="o"/>
            </a:pPr>
            <a:endParaRPr lang="en-US" sz="2800" dirty="0"/>
          </a:p>
          <a:p>
            <a:pPr lvl="1">
              <a:buSzPct val="50000"/>
              <a:buFont typeface="Courier New" panose="02070309020205020404" pitchFamily="49" charset="0"/>
              <a:buChar char="o"/>
            </a:pPr>
            <a:endParaRPr lang="en-US" sz="2800" dirty="0"/>
          </a:p>
        </p:txBody>
      </p:sp>
      <p:sp>
        <p:nvSpPr>
          <p:cNvPr id="4" name="Slide Number Placeholder 3"/>
          <p:cNvSpPr>
            <a:spLocks noGrp="1"/>
          </p:cNvSpPr>
          <p:nvPr>
            <p:ph type="sldNum" sz="quarter" idx="12"/>
          </p:nvPr>
        </p:nvSpPr>
        <p:spPr/>
        <p:txBody>
          <a:bodyPr/>
          <a:lstStyle/>
          <a:p>
            <a:fld id="{EA943FD0-2A29-414E-BB98-12E42BCF2FE0}" type="slidenum">
              <a:rPr lang="en-US" smtClean="0"/>
              <a:t>27</a:t>
            </a:fld>
            <a:endParaRPr lang="en-US"/>
          </a:p>
        </p:txBody>
      </p:sp>
    </p:spTree>
    <p:custDataLst>
      <p:tags r:id="rId1"/>
    </p:custDataLst>
    <p:extLst>
      <p:ext uri="{BB962C8B-B14F-4D97-AF65-F5344CB8AC3E}">
        <p14:creationId xmlns:p14="http://schemas.microsoft.com/office/powerpoint/2010/main" val="3205819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769366" y="2665925"/>
            <a:ext cx="8825658" cy="1197055"/>
          </a:xfrm>
        </p:spPr>
        <p:txBody>
          <a:bodyPr/>
          <a:lstStyle/>
          <a:p>
            <a:r>
              <a:rPr lang="en-US" dirty="0" smtClean="0"/>
              <a:t>THANK YOU</a:t>
            </a:r>
            <a:endParaRPr lang="en-US" dirty="0"/>
          </a:p>
        </p:txBody>
      </p:sp>
      <p:sp>
        <p:nvSpPr>
          <p:cNvPr id="3" name="Title 8"/>
          <p:cNvSpPr txBox="1">
            <a:spLocks/>
          </p:cNvSpPr>
          <p:nvPr/>
        </p:nvSpPr>
        <p:spPr>
          <a:xfrm>
            <a:off x="4090378" y="4491482"/>
            <a:ext cx="8825658" cy="119705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3600" dirty="0" smtClean="0"/>
              <a:t>vibhaa@princeton.edu</a:t>
            </a:r>
            <a:endParaRPr lang="en-US" sz="3600" dirty="0"/>
          </a:p>
        </p:txBody>
      </p:sp>
      <p:sp>
        <p:nvSpPr>
          <p:cNvPr id="2" name="Slide Number Placeholder 1"/>
          <p:cNvSpPr>
            <a:spLocks noGrp="1"/>
          </p:cNvSpPr>
          <p:nvPr>
            <p:ph type="sldNum" sz="quarter" idx="12"/>
          </p:nvPr>
        </p:nvSpPr>
        <p:spPr/>
        <p:txBody>
          <a:bodyPr/>
          <a:lstStyle/>
          <a:p>
            <a:fld id="{EA943FD0-2A29-414E-BB98-12E42BCF2FE0}" type="slidenum">
              <a:rPr lang="en-US" smtClean="0"/>
              <a:t>28</a:t>
            </a:fld>
            <a:endParaRPr lang="en-US"/>
          </a:p>
        </p:txBody>
      </p:sp>
    </p:spTree>
    <p:extLst>
      <p:ext uri="{BB962C8B-B14F-4D97-AF65-F5344CB8AC3E}">
        <p14:creationId xmlns:p14="http://schemas.microsoft.com/office/powerpoint/2010/main" val="248245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224618" y="2685380"/>
            <a:ext cx="6123664" cy="1197055"/>
          </a:xfrm>
        </p:spPr>
        <p:txBody>
          <a:bodyPr>
            <a:normAutofit/>
          </a:bodyPr>
          <a:lstStyle/>
          <a:p>
            <a:r>
              <a:rPr lang="en-US" dirty="0" smtClean="0"/>
              <a:t>Backup Slides</a:t>
            </a:r>
            <a:endParaRPr lang="en-US" dirty="0"/>
          </a:p>
        </p:txBody>
      </p:sp>
      <p:sp>
        <p:nvSpPr>
          <p:cNvPr id="2" name="Slide Number Placeholder 1"/>
          <p:cNvSpPr>
            <a:spLocks noGrp="1"/>
          </p:cNvSpPr>
          <p:nvPr>
            <p:ph type="sldNum" sz="quarter" idx="12"/>
          </p:nvPr>
        </p:nvSpPr>
        <p:spPr/>
        <p:txBody>
          <a:bodyPr/>
          <a:lstStyle/>
          <a:p>
            <a:fld id="{EA943FD0-2A29-414E-BB98-12E42BCF2FE0}" type="slidenum">
              <a:rPr lang="en-US" smtClean="0"/>
              <a:t>29</a:t>
            </a:fld>
            <a:endParaRPr lang="en-US"/>
          </a:p>
        </p:txBody>
      </p:sp>
    </p:spTree>
    <p:extLst>
      <p:ext uri="{BB962C8B-B14F-4D97-AF65-F5344CB8AC3E}">
        <p14:creationId xmlns:p14="http://schemas.microsoft.com/office/powerpoint/2010/main" val="3158201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smtClean="0"/>
              <a:t>Why detect heavy hitters?</a:t>
            </a:r>
            <a:endParaRPr lang="en-US" sz="6000" dirty="0"/>
          </a:p>
        </p:txBody>
      </p:sp>
      <p:pic>
        <p:nvPicPr>
          <p:cNvPr id="22" name="Content Placeholder 2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24864" y="3604492"/>
            <a:ext cx="700614" cy="505843"/>
          </a:xfrm>
        </p:spPr>
      </p:pic>
      <p:sp>
        <p:nvSpPr>
          <p:cNvPr id="4" name="Slide Number Placeholder 3"/>
          <p:cNvSpPr>
            <a:spLocks noGrp="1"/>
          </p:cNvSpPr>
          <p:nvPr>
            <p:ph type="sldNum" sz="quarter" idx="12"/>
          </p:nvPr>
        </p:nvSpPr>
        <p:spPr/>
        <p:txBody>
          <a:bodyPr/>
          <a:lstStyle/>
          <a:p>
            <a:fld id="{EA943FD0-2A29-414E-BB98-12E42BCF2FE0}" type="slidenum">
              <a:rPr lang="en-US" smtClean="0"/>
              <a:t>3</a:t>
            </a:fld>
            <a:endParaRPr lang="en-US"/>
          </a:p>
        </p:txBody>
      </p:sp>
      <p:grpSp>
        <p:nvGrpSpPr>
          <p:cNvPr id="21" name="Group 20"/>
          <p:cNvGrpSpPr/>
          <p:nvPr/>
        </p:nvGrpSpPr>
        <p:grpSpPr>
          <a:xfrm>
            <a:off x="2295382" y="3042754"/>
            <a:ext cx="7605076" cy="2515033"/>
            <a:chOff x="2202969" y="3477191"/>
            <a:chExt cx="7605076" cy="2515033"/>
          </a:xfrm>
        </p:grpSpPr>
        <p:grpSp>
          <p:nvGrpSpPr>
            <p:cNvPr id="6" name="Group 5"/>
            <p:cNvGrpSpPr/>
            <p:nvPr/>
          </p:nvGrpSpPr>
          <p:grpSpPr>
            <a:xfrm>
              <a:off x="2202969" y="3477191"/>
              <a:ext cx="7605076" cy="2515033"/>
              <a:chOff x="6385985" y="5481280"/>
              <a:chExt cx="6156776" cy="2048138"/>
            </a:xfrm>
          </p:grpSpPr>
          <p:pic>
            <p:nvPicPr>
              <p:cNvPr id="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9211" y="6246304"/>
                <a:ext cx="1145664" cy="681717"/>
              </a:xfrm>
              <a:prstGeom prst="rect">
                <a:avLst/>
              </a:prstGeom>
              <a:noFill/>
              <a:ln>
                <a:noFill/>
              </a:ln>
              <a:effectLst/>
              <a:extLst>
                <a:ext uri="{909E8E84-426E-40dd-AFC4-6F175D3DCCD1}">
                  <a14:hiddenFill xmlns:a14="http://schemas.microsoft.com/office/drawing/2010/main" xmlns="" xmlns:lc="http://schemas.openxmlformats.org/drawingml/2006/lockedCanvas">
                    <a:blipFill dpi="0" rotWithShape="0">
                      <a:blip/>
                      <a:srcRect/>
                      <a:stretch>
                        <a:fillRect/>
                      </a:stretch>
                    </a:blipFill>
                  </a14:hiddenFill>
                </a:ext>
                <a:ext uri="{91240B29-F687-4f45-9708-019B960494DF}">
                  <a14:hiddenLine xmlns:a14="http://schemas.microsoft.com/office/drawing/2010/main" xmlns="" xmlns:lc="http://schemas.openxmlformats.org/drawingml/2006/lockedCanvas" w="9525">
                    <a:solidFill>
                      <a:srgbClr val="000000"/>
                    </a:solidFill>
                    <a:round/>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pic>
          <p:pic>
            <p:nvPicPr>
              <p:cNvPr id="1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7097" y="5481280"/>
                <a:ext cx="1145664" cy="681717"/>
              </a:xfrm>
              <a:prstGeom prst="rect">
                <a:avLst/>
              </a:prstGeom>
              <a:noFill/>
              <a:ln>
                <a:noFill/>
              </a:ln>
              <a:effectLst/>
              <a:extLst>
                <a:ext uri="{909E8E84-426E-40dd-AFC4-6F175D3DCCD1}">
                  <a14:hiddenFill xmlns:a14="http://schemas.microsoft.com/office/drawing/2010/main" xmlns="" xmlns:lc="http://schemas.openxmlformats.org/drawingml/2006/lockedCanvas">
                    <a:blipFill dpi="0" rotWithShape="0">
                      <a:blip/>
                      <a:srcRect/>
                      <a:stretch>
                        <a:fillRect/>
                      </a:stretch>
                    </a:blipFill>
                  </a14:hiddenFill>
                </a:ext>
                <a:ext uri="{91240B29-F687-4f45-9708-019B960494DF}">
                  <a14:hiddenLine xmlns:a14="http://schemas.microsoft.com/office/drawing/2010/main" xmlns="" xmlns:lc="http://schemas.openxmlformats.org/drawingml/2006/lockedCanvas" w="9525">
                    <a:solidFill>
                      <a:srgbClr val="000000"/>
                    </a:solidFill>
                    <a:round/>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pic>
          <p:sp>
            <p:nvSpPr>
              <p:cNvPr id="15" name="Line 21"/>
              <p:cNvSpPr>
                <a:spLocks noChangeShapeType="1"/>
              </p:cNvSpPr>
              <p:nvPr/>
            </p:nvSpPr>
            <p:spPr bwMode="auto">
              <a:xfrm>
                <a:off x="9713670" y="6587162"/>
                <a:ext cx="1683427" cy="521463"/>
              </a:xfrm>
              <a:prstGeom prst="line">
                <a:avLst/>
              </a:prstGeom>
              <a:noFill/>
              <a:ln w="36720">
                <a:solidFill>
                  <a:srgbClr val="000000"/>
                </a:solidFill>
                <a:round/>
                <a:headEnd/>
                <a:tailEnd/>
              </a:ln>
              <a:effectLst/>
              <a:extLst>
                <a:ext uri="{909E8E84-426E-40dd-AFC4-6F175D3DCCD1}">
                  <a14:hiddenFill xmlns:a14="http://schemas.microsoft.com/office/drawing/2010/main" xmlns="" xmlns:lc="http://schemas.openxmlformats.org/drawingml/2006/lockedCanvas">
                    <a:noFill/>
                  </a14:hiddenFill>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cs typeface="Arial" charset="0"/>
                </a:endParaRPr>
              </a:p>
            </p:txBody>
          </p:sp>
          <p:pic>
            <p:nvPicPr>
              <p:cNvPr id="18"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7097" y="6847701"/>
                <a:ext cx="1145664" cy="681717"/>
              </a:xfrm>
              <a:prstGeom prst="rect">
                <a:avLst/>
              </a:prstGeom>
              <a:noFill/>
              <a:ln>
                <a:noFill/>
              </a:ln>
              <a:effectLst/>
              <a:extLst>
                <a:ext uri="{909E8E84-426E-40dd-AFC4-6F175D3DCCD1}">
                  <a14:hiddenFill xmlns:a14="http://schemas.microsoft.com/office/drawing/2010/main" xmlns="" xmlns:lc="http://schemas.openxmlformats.org/drawingml/2006/lockedCanvas">
                    <a:blipFill dpi="0" rotWithShape="0">
                      <a:blip/>
                      <a:srcRect/>
                      <a:stretch>
                        <a:fillRect/>
                      </a:stretch>
                    </a:blipFill>
                  </a14:hiddenFill>
                </a:ext>
                <a:ext uri="{91240B29-F687-4f45-9708-019B960494DF}">
                  <a14:hiddenLine xmlns:a14="http://schemas.microsoft.com/office/drawing/2010/main" xmlns="" xmlns:lc="http://schemas.openxmlformats.org/drawingml/2006/lockedCanvas" w="9525">
                    <a:solidFill>
                      <a:srgbClr val="000000"/>
                    </a:solidFill>
                    <a:round/>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pic>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5985" y="6246304"/>
                <a:ext cx="1145664" cy="681717"/>
              </a:xfrm>
              <a:prstGeom prst="rect">
                <a:avLst/>
              </a:prstGeom>
              <a:noFill/>
              <a:ln>
                <a:noFill/>
              </a:ln>
              <a:effectLst/>
              <a:extLst>
                <a:ext uri="{909E8E84-426E-40dd-AFC4-6F175D3DCCD1}">
                  <a14:hiddenFill xmlns:a14="http://schemas.microsoft.com/office/drawing/2010/main" xmlns="" xmlns:lc="http://schemas.openxmlformats.org/drawingml/2006/lockedCanvas">
                    <a:blipFill dpi="0" rotWithShape="0">
                      <a:blip/>
                      <a:srcRect/>
                      <a:stretch>
                        <a:fillRect/>
                      </a:stretch>
                    </a:blipFill>
                  </a14:hiddenFill>
                </a:ext>
                <a:ext uri="{91240B29-F687-4f45-9708-019B960494DF}">
                  <a14:hiddenLine xmlns:a14="http://schemas.microsoft.com/office/drawing/2010/main" xmlns="" xmlns:lc="http://schemas.openxmlformats.org/drawingml/2006/lockedCanvas" w="9525">
                    <a:solidFill>
                      <a:srgbClr val="000000"/>
                    </a:solidFill>
                    <a:round/>
                    <a:headEnd/>
                    <a:tailEnd/>
                  </a14:hiddenLine>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pic>
        </p:grpSp>
        <p:sp>
          <p:nvSpPr>
            <p:cNvPr id="16" name="Line 21"/>
            <p:cNvSpPr>
              <a:spLocks noChangeShapeType="1"/>
            </p:cNvSpPr>
            <p:nvPr/>
          </p:nvSpPr>
          <p:spPr bwMode="auto">
            <a:xfrm flipV="1">
              <a:off x="6313454" y="3825925"/>
              <a:ext cx="2079432" cy="804653"/>
            </a:xfrm>
            <a:prstGeom prst="line">
              <a:avLst/>
            </a:prstGeom>
            <a:noFill/>
            <a:ln w="36720">
              <a:solidFill>
                <a:srgbClr val="000000"/>
              </a:solidFill>
              <a:round/>
              <a:headEnd/>
              <a:tailEnd/>
            </a:ln>
            <a:effectLst/>
            <a:extLst>
              <a:ext uri="{909E8E84-426E-40dd-AFC4-6F175D3DCCD1}">
                <a14:hiddenFill xmlns:a14="http://schemas.microsoft.com/office/drawing/2010/main" xmlns="" xmlns:lc="http://schemas.openxmlformats.org/drawingml/2006/lockedCanvas">
                  <a:noFill/>
                </a14:hiddenFill>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cs typeface="Arial" charset="0"/>
              </a:endParaRPr>
            </a:p>
          </p:txBody>
        </p:sp>
        <p:sp>
          <p:nvSpPr>
            <p:cNvPr id="20" name="Line 21"/>
            <p:cNvSpPr>
              <a:spLocks noChangeShapeType="1"/>
            </p:cNvSpPr>
            <p:nvPr/>
          </p:nvSpPr>
          <p:spPr bwMode="auto">
            <a:xfrm>
              <a:off x="3381074" y="4710561"/>
              <a:ext cx="1703982" cy="13838"/>
            </a:xfrm>
            <a:prstGeom prst="line">
              <a:avLst/>
            </a:prstGeom>
            <a:noFill/>
            <a:ln w="36720">
              <a:solidFill>
                <a:srgbClr val="000000"/>
              </a:solidFill>
              <a:round/>
              <a:headEnd/>
              <a:tailEnd/>
            </a:ln>
            <a:effectLst/>
            <a:extLst>
              <a:ext uri="{909E8E84-426E-40dd-AFC4-6F175D3DCCD1}">
                <a14:hiddenFill xmlns:a14="http://schemas.microsoft.com/office/drawing/2010/main" xmlns="" xmlns:lc="http://schemas.openxmlformats.org/drawingml/2006/lockedCanvas">
                  <a:noFill/>
                </a14:hiddenFill>
              </a:ext>
              <a:ext uri="{AF507438-7753-43e0-B8FC-AC1667EBCBE1}">
                <a14:hiddenEffects xmlns:a14="http://schemas.microsoft.com/office/drawing/2010/main" xmlns="" xmlns:lc="http://schemas.openxmlformats.org/drawingml/2006/lockedCanvas">
                  <a:effectLst>
                    <a:outerShdw blurRad="63500" dist="38099" dir="2700000" algn="ctr" rotWithShape="0">
                      <a:srgbClr val="000000">
                        <a:alpha val="74998"/>
                      </a:srgb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a:cs typeface="Arial" charset="0"/>
              </a:endParaRPr>
            </a:p>
          </p:txBody>
        </p:sp>
      </p:grpSp>
      <p:pic>
        <p:nvPicPr>
          <p:cNvPr id="23" name="Content Placeholder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1313" y="4532534"/>
            <a:ext cx="700614" cy="500438"/>
          </a:xfrm>
          <a:prstGeom prst="rect">
            <a:avLst/>
          </a:prstGeom>
        </p:spPr>
      </p:pic>
      <p:graphicFrame>
        <p:nvGraphicFramePr>
          <p:cNvPr id="24" name="Table 23"/>
          <p:cNvGraphicFramePr>
            <a:graphicFrameLocks noGrp="1"/>
          </p:cNvGraphicFramePr>
          <p:nvPr>
            <p:extLst>
              <p:ext uri="{D42A27DB-BD31-4B8C-83A1-F6EECF244321}">
                <p14:modId xmlns:p14="http://schemas.microsoft.com/office/powerpoint/2010/main" val="1850931237"/>
              </p:ext>
            </p:extLst>
          </p:nvPr>
        </p:nvGraphicFramePr>
        <p:xfrm>
          <a:off x="4989740" y="4734721"/>
          <a:ext cx="1734762" cy="1483360"/>
        </p:xfrm>
        <a:graphic>
          <a:graphicData uri="http://schemas.openxmlformats.org/drawingml/2006/table">
            <a:tbl>
              <a:tblPr firstRow="1" bandRow="1">
                <a:tableStyleId>{5C22544A-7EE6-4342-B048-85BDC9FD1C3A}</a:tableStyleId>
              </a:tblPr>
              <a:tblGrid>
                <a:gridCol w="867381"/>
                <a:gridCol w="867381"/>
              </a:tblGrid>
              <a:tr h="370840">
                <a:tc>
                  <a:txBody>
                    <a:bodyPr/>
                    <a:lstStyle/>
                    <a:p>
                      <a:r>
                        <a:rPr lang="en-US" dirty="0" smtClean="0"/>
                        <a:t>Flow</a:t>
                      </a:r>
                      <a:endParaRPr lang="en-US" dirty="0"/>
                    </a:p>
                  </a:txBody>
                  <a:tcPr/>
                </a:tc>
                <a:tc>
                  <a:txBody>
                    <a:bodyPr/>
                    <a:lstStyle/>
                    <a:p>
                      <a:r>
                        <a:rPr lang="en-US" dirty="0" smtClean="0"/>
                        <a:t>Count</a:t>
                      </a:r>
                      <a:endParaRPr lang="en-US" dirty="0"/>
                    </a:p>
                  </a:txBody>
                  <a:tcPr/>
                </a:tc>
              </a:tr>
              <a:tr h="370840">
                <a:tc>
                  <a:txBody>
                    <a:bodyPr/>
                    <a:lstStyle/>
                    <a:p>
                      <a:r>
                        <a:rPr lang="en-US" dirty="0" smtClean="0"/>
                        <a:t>f1</a:t>
                      </a:r>
                      <a:endParaRPr lang="en-US" dirty="0"/>
                    </a:p>
                  </a:txBody>
                  <a:tcPr/>
                </a:tc>
                <a:tc>
                  <a:txBody>
                    <a:bodyPr/>
                    <a:lstStyle/>
                    <a:p>
                      <a:r>
                        <a:rPr lang="en-US" dirty="0" smtClean="0"/>
                        <a:t>100</a:t>
                      </a:r>
                      <a:endParaRPr lang="en-US" dirty="0"/>
                    </a:p>
                  </a:txBody>
                  <a:tcPr/>
                </a:tc>
              </a:tr>
              <a:tr h="370840">
                <a:tc>
                  <a:txBody>
                    <a:bodyPr/>
                    <a:lstStyle/>
                    <a:p>
                      <a:r>
                        <a:rPr lang="en-US" dirty="0" smtClean="0"/>
                        <a:t>f2</a:t>
                      </a:r>
                      <a:endParaRPr lang="en-US" dirty="0"/>
                    </a:p>
                  </a:txBody>
                  <a:tcPr/>
                </a:tc>
                <a:tc>
                  <a:txBody>
                    <a:bodyPr/>
                    <a:lstStyle/>
                    <a:p>
                      <a:r>
                        <a:rPr lang="en-US" dirty="0" smtClean="0"/>
                        <a:t>75</a:t>
                      </a:r>
                      <a:endParaRPr lang="en-US" dirty="0"/>
                    </a:p>
                  </a:txBody>
                  <a:tcPr/>
                </a:tc>
              </a:tr>
              <a:tr h="370840">
                <a:tc>
                  <a:txBody>
                    <a:bodyPr/>
                    <a:lstStyle/>
                    <a:p>
                      <a:r>
                        <a:rPr lang="en-US" dirty="0" smtClean="0"/>
                        <a:t>f3</a:t>
                      </a:r>
                      <a:endParaRPr lang="en-US" dirty="0"/>
                    </a:p>
                  </a:txBody>
                  <a:tcPr/>
                </a:tc>
                <a:tc>
                  <a:txBody>
                    <a:bodyPr/>
                    <a:lstStyle/>
                    <a:p>
                      <a:r>
                        <a:rPr lang="en-US" dirty="0" smtClean="0"/>
                        <a:t>5</a:t>
                      </a:r>
                      <a:endParaRPr lang="en-US" dirty="0"/>
                    </a:p>
                  </a:txBody>
                  <a:tcPr/>
                </a:tc>
              </a:tr>
            </a:tbl>
          </a:graphicData>
        </a:graphic>
      </p:graphicFrame>
      <p:sp>
        <p:nvSpPr>
          <p:cNvPr id="25" name="TextBox 24"/>
          <p:cNvSpPr txBox="1"/>
          <p:nvPr/>
        </p:nvSpPr>
        <p:spPr>
          <a:xfrm>
            <a:off x="6859684" y="2782347"/>
            <a:ext cx="564445" cy="369332"/>
          </a:xfrm>
          <a:prstGeom prst="rect">
            <a:avLst/>
          </a:prstGeom>
          <a:noFill/>
        </p:spPr>
        <p:txBody>
          <a:bodyPr wrap="square" rtlCol="0">
            <a:spAutoFit/>
          </a:bodyPr>
          <a:lstStyle/>
          <a:p>
            <a:r>
              <a:rPr lang="en-US" dirty="0" smtClean="0"/>
              <a:t>f1</a:t>
            </a:r>
            <a:endParaRPr lang="en-US" dirty="0"/>
          </a:p>
        </p:txBody>
      </p:sp>
      <p:sp>
        <p:nvSpPr>
          <p:cNvPr id="26" name="TextBox 25"/>
          <p:cNvSpPr txBox="1"/>
          <p:nvPr/>
        </p:nvSpPr>
        <p:spPr>
          <a:xfrm>
            <a:off x="3832601" y="4992750"/>
            <a:ext cx="564445" cy="369332"/>
          </a:xfrm>
          <a:prstGeom prst="rect">
            <a:avLst/>
          </a:prstGeom>
          <a:noFill/>
        </p:spPr>
        <p:txBody>
          <a:bodyPr wrap="square" rtlCol="0">
            <a:spAutoFit/>
          </a:bodyPr>
          <a:lstStyle/>
          <a:p>
            <a:r>
              <a:rPr lang="en-US" dirty="0" smtClean="0"/>
              <a:t>f2</a:t>
            </a:r>
            <a:endParaRPr lang="en-US" dirty="0"/>
          </a:p>
        </p:txBody>
      </p:sp>
      <p:pic>
        <p:nvPicPr>
          <p:cNvPr id="27" name="Content Placeholder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0172" y="3141380"/>
            <a:ext cx="700614" cy="505843"/>
          </a:xfrm>
          <a:prstGeom prst="rect">
            <a:avLst/>
          </a:prstGeom>
        </p:spPr>
      </p:pic>
      <p:pic>
        <p:nvPicPr>
          <p:cNvPr id="28" name="Content Placeholder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3181" y="5101287"/>
            <a:ext cx="700614" cy="500438"/>
          </a:xfrm>
          <a:prstGeom prst="rect">
            <a:avLst/>
          </a:prstGeom>
        </p:spPr>
      </p:pic>
      <p:sp>
        <p:nvSpPr>
          <p:cNvPr id="29" name="TextBox 28"/>
          <p:cNvSpPr txBox="1"/>
          <p:nvPr/>
        </p:nvSpPr>
        <p:spPr>
          <a:xfrm>
            <a:off x="3671502" y="3277891"/>
            <a:ext cx="564445" cy="369332"/>
          </a:xfrm>
          <a:prstGeom prst="rect">
            <a:avLst/>
          </a:prstGeom>
          <a:noFill/>
        </p:spPr>
        <p:txBody>
          <a:bodyPr wrap="square" rtlCol="0">
            <a:spAutoFit/>
          </a:bodyPr>
          <a:lstStyle/>
          <a:p>
            <a:r>
              <a:rPr lang="en-US" dirty="0" smtClean="0"/>
              <a:t>f1</a:t>
            </a:r>
            <a:endParaRPr lang="en-US" dirty="0"/>
          </a:p>
        </p:txBody>
      </p:sp>
      <p:sp>
        <p:nvSpPr>
          <p:cNvPr id="30" name="TextBox 29"/>
          <p:cNvSpPr txBox="1"/>
          <p:nvPr/>
        </p:nvSpPr>
        <p:spPr>
          <a:xfrm>
            <a:off x="7469581" y="4782753"/>
            <a:ext cx="564445" cy="369332"/>
          </a:xfrm>
          <a:prstGeom prst="rect">
            <a:avLst/>
          </a:prstGeom>
          <a:noFill/>
        </p:spPr>
        <p:txBody>
          <a:bodyPr wrap="square" rtlCol="0">
            <a:spAutoFit/>
          </a:bodyPr>
          <a:lstStyle/>
          <a:p>
            <a:r>
              <a:rPr lang="en-US" dirty="0" smtClean="0"/>
              <a:t>f2</a:t>
            </a:r>
            <a:endParaRPr lang="en-US" dirty="0"/>
          </a:p>
        </p:txBody>
      </p:sp>
      <p:sp>
        <p:nvSpPr>
          <p:cNvPr id="31" name="Content Placeholder 2"/>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sz="2800" dirty="0" smtClean="0"/>
              <a:t> Trouble-shooting and anomaly detection </a:t>
            </a:r>
          </a:p>
          <a:p>
            <a:pPr marL="0" indent="0">
              <a:buFont typeface="Calibri" panose="020F0502020204030204" pitchFamily="34" charset="0"/>
              <a:buNone/>
            </a:pPr>
            <a:r>
              <a:rPr lang="en-US" sz="2800" dirty="0" smtClean="0"/>
              <a:t> Dynamic routing or scheduling of heavy flows</a:t>
            </a:r>
          </a:p>
        </p:txBody>
      </p:sp>
    </p:spTree>
    <p:extLst>
      <p:ext uri="{BB962C8B-B14F-4D97-AF65-F5344CB8AC3E}">
        <p14:creationId xmlns:p14="http://schemas.microsoft.com/office/powerpoint/2010/main" val="101133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6" grpId="0"/>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tretch>
            <a:fillRect/>
          </a:stretch>
        </p:blipFill>
        <p:spPr>
          <a:xfrm>
            <a:off x="2383276" y="977968"/>
            <a:ext cx="5525311" cy="5331365"/>
          </a:xfrm>
          <a:prstGeom prst="rect">
            <a:avLst/>
          </a:prstGeom>
        </p:spPr>
      </p:pic>
      <p:sp>
        <p:nvSpPr>
          <p:cNvPr id="2" name="Title 1"/>
          <p:cNvSpPr>
            <a:spLocks noGrp="1"/>
          </p:cNvSpPr>
          <p:nvPr>
            <p:ph type="title" idx="4294967295"/>
          </p:nvPr>
        </p:nvSpPr>
        <p:spPr>
          <a:xfrm>
            <a:off x="865762" y="145916"/>
            <a:ext cx="5331337" cy="783414"/>
          </a:xfrm>
        </p:spPr>
        <p:txBody>
          <a:bodyPr>
            <a:normAutofit fontScale="90000"/>
          </a:bodyPr>
          <a:lstStyle/>
          <a:p>
            <a:r>
              <a:rPr lang="en-US" dirty="0" smtClean="0"/>
              <a:t>P4 prototype – Stage 1</a:t>
            </a:r>
            <a:endParaRPr lang="en-US" dirty="0"/>
          </a:p>
        </p:txBody>
      </p:sp>
      <p:sp>
        <p:nvSpPr>
          <p:cNvPr id="3" name="Slide Number Placeholder 2"/>
          <p:cNvSpPr>
            <a:spLocks noGrp="1"/>
          </p:cNvSpPr>
          <p:nvPr>
            <p:ph type="sldNum" sz="quarter" idx="12"/>
          </p:nvPr>
        </p:nvSpPr>
        <p:spPr/>
        <p:txBody>
          <a:bodyPr/>
          <a:lstStyle/>
          <a:p>
            <a:fld id="{EA943FD0-2A29-414E-BB98-12E42BCF2FE0}" type="slidenum">
              <a:rPr lang="en-US" smtClean="0"/>
              <a:t>30</a:t>
            </a:fld>
            <a:endParaRPr lang="en-US"/>
          </a:p>
        </p:txBody>
      </p:sp>
    </p:spTree>
    <p:extLst>
      <p:ext uri="{BB962C8B-B14F-4D97-AF65-F5344CB8AC3E}">
        <p14:creationId xmlns:p14="http://schemas.microsoft.com/office/powerpoint/2010/main" val="3376103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5762" y="145916"/>
            <a:ext cx="9075906" cy="783414"/>
          </a:xfrm>
        </p:spPr>
        <p:txBody>
          <a:bodyPr>
            <a:normAutofit/>
          </a:bodyPr>
          <a:lstStyle/>
          <a:p>
            <a:r>
              <a:rPr lang="en-US" dirty="0" smtClean="0"/>
              <a:t>P4 prototype – Stage 2 onwards</a:t>
            </a:r>
            <a:endParaRPr lang="en-US" dirty="0"/>
          </a:p>
        </p:txBody>
      </p:sp>
      <p:pic>
        <p:nvPicPr>
          <p:cNvPr id="5" name="Picture 4"/>
          <p:cNvPicPr>
            <a:picLocks noChangeAspect="1"/>
          </p:cNvPicPr>
          <p:nvPr/>
        </p:nvPicPr>
        <p:blipFill>
          <a:blip r:embed="rId2"/>
          <a:stretch>
            <a:fillRect/>
          </a:stretch>
        </p:blipFill>
        <p:spPr>
          <a:xfrm>
            <a:off x="2383275" y="1371722"/>
            <a:ext cx="5525311" cy="3881235"/>
          </a:xfrm>
          <a:prstGeom prst="rect">
            <a:avLst/>
          </a:prstGeom>
        </p:spPr>
      </p:pic>
      <p:sp>
        <p:nvSpPr>
          <p:cNvPr id="3" name="Slide Number Placeholder 2"/>
          <p:cNvSpPr>
            <a:spLocks noGrp="1"/>
          </p:cNvSpPr>
          <p:nvPr>
            <p:ph type="sldNum" sz="quarter" idx="12"/>
          </p:nvPr>
        </p:nvSpPr>
        <p:spPr/>
        <p:txBody>
          <a:bodyPr/>
          <a:lstStyle/>
          <a:p>
            <a:fld id="{EA943FD0-2A29-414E-BB98-12E42BCF2FE0}" type="slidenum">
              <a:rPr lang="en-US" smtClean="0"/>
              <a:t>31</a:t>
            </a:fld>
            <a:endParaRPr lang="en-US"/>
          </a:p>
        </p:txBody>
      </p:sp>
    </p:spTree>
    <p:extLst>
      <p:ext uri="{BB962C8B-B14F-4D97-AF65-F5344CB8AC3E}">
        <p14:creationId xmlns:p14="http://schemas.microsoft.com/office/powerpoint/2010/main" val="340672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552" y="156167"/>
            <a:ext cx="10058400" cy="1450757"/>
          </a:xfrm>
        </p:spPr>
        <p:txBody>
          <a:bodyPr>
            <a:normAutofit/>
          </a:bodyPr>
          <a:lstStyle/>
          <a:p>
            <a:r>
              <a:rPr lang="en-US" sz="6000" dirty="0" err="1" smtClean="0"/>
              <a:t>HashPipe</a:t>
            </a:r>
            <a:r>
              <a:rPr lang="en-US" sz="6000" dirty="0" smtClean="0"/>
              <a:t> vs Idealized Schemes</a:t>
            </a:r>
            <a:endParaRPr lang="en-US" sz="6000" dirty="0"/>
          </a:p>
        </p:txBody>
      </p:sp>
      <p:sp>
        <p:nvSpPr>
          <p:cNvPr id="3" name="Content Placeholder 2"/>
          <p:cNvSpPr>
            <a:spLocks noGrp="1"/>
          </p:cNvSpPr>
          <p:nvPr>
            <p:ph idx="1"/>
          </p:nvPr>
        </p:nvSpPr>
        <p:spPr>
          <a:xfrm>
            <a:off x="1300871" y="2645924"/>
            <a:ext cx="2570738" cy="2636196"/>
          </a:xfrm>
        </p:spPr>
        <p:txBody>
          <a:bodyPr>
            <a:normAutofit/>
          </a:bodyPr>
          <a:lstStyle/>
          <a:p>
            <a:pPr marL="0" indent="0">
              <a:buNone/>
            </a:pPr>
            <a:r>
              <a:rPr lang="en-US" sz="2800" dirty="0" smtClean="0"/>
              <a:t>Performance of three schemes is comparable</a:t>
            </a:r>
          </a:p>
          <a:p>
            <a:pPr marL="0" indent="0">
              <a:buNone/>
            </a:pPr>
            <a:r>
              <a:rPr lang="en-US" sz="2800" dirty="0" err="1" smtClean="0"/>
              <a:t>HashPipe</a:t>
            </a:r>
            <a:r>
              <a:rPr lang="en-US" sz="2800" dirty="0" smtClean="0"/>
              <a:t> may o</a:t>
            </a:r>
            <a:r>
              <a:rPr lang="en-US" sz="2800" i="1" dirty="0" smtClean="0"/>
              <a:t>utperform </a:t>
            </a:r>
            <a:r>
              <a:rPr lang="en-US" sz="2800" dirty="0" err="1" smtClean="0"/>
              <a:t>SpaceSaving</a:t>
            </a:r>
            <a:endParaRPr lang="en-US" sz="2800" dirty="0" smtClean="0"/>
          </a:p>
        </p:txBody>
      </p:sp>
      <p:pic>
        <p:nvPicPr>
          <p:cNvPr id="7" name="Picture 6"/>
          <p:cNvPicPr>
            <a:picLocks noChangeAspect="1"/>
          </p:cNvPicPr>
          <p:nvPr/>
        </p:nvPicPr>
        <p:blipFill>
          <a:blip r:embed="rId4"/>
          <a:stretch>
            <a:fillRect/>
          </a:stretch>
        </p:blipFill>
        <p:spPr>
          <a:xfrm>
            <a:off x="4007796" y="1815628"/>
            <a:ext cx="7391075" cy="4442567"/>
          </a:xfrm>
          <a:prstGeom prst="rect">
            <a:avLst/>
          </a:prstGeom>
        </p:spPr>
      </p:pic>
      <p:sp>
        <p:nvSpPr>
          <p:cNvPr id="8" name="Slide Number Placeholder 7"/>
          <p:cNvSpPr>
            <a:spLocks noGrp="1"/>
          </p:cNvSpPr>
          <p:nvPr>
            <p:ph type="sldNum" sz="quarter" idx="12"/>
          </p:nvPr>
        </p:nvSpPr>
        <p:spPr/>
        <p:txBody>
          <a:bodyPr/>
          <a:lstStyle/>
          <a:p>
            <a:fld id="{EA943FD0-2A29-414E-BB98-12E42BCF2FE0}" type="slidenum">
              <a:rPr lang="en-US" smtClean="0"/>
              <a:t>32</a:t>
            </a:fld>
            <a:endParaRPr lang="en-US"/>
          </a:p>
        </p:txBody>
      </p:sp>
    </p:spTree>
    <p:custDataLst>
      <p:tags r:id="rId1"/>
    </p:custDataLst>
    <p:extLst>
      <p:ext uri="{BB962C8B-B14F-4D97-AF65-F5344CB8AC3E}">
        <p14:creationId xmlns:p14="http://schemas.microsoft.com/office/powerpoint/2010/main" val="333312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Programmable Switches</a:t>
            </a:r>
            <a:endParaRPr lang="en-US" sz="6000" dirty="0"/>
          </a:p>
        </p:txBody>
      </p:sp>
      <p:sp>
        <p:nvSpPr>
          <p:cNvPr id="10" name="Content Placeholder 9"/>
          <p:cNvSpPr>
            <a:spLocks noGrp="1"/>
          </p:cNvSpPr>
          <p:nvPr>
            <p:ph idx="1"/>
          </p:nvPr>
        </p:nvSpPr>
        <p:spPr>
          <a:xfrm>
            <a:off x="1196002" y="1865189"/>
            <a:ext cx="10058400" cy="4023360"/>
          </a:xfrm>
        </p:spPr>
        <p:txBody>
          <a:bodyPr/>
          <a:lstStyle/>
          <a:p>
            <a:pPr marL="0" indent="0">
              <a:buNone/>
            </a:pPr>
            <a:r>
              <a:rPr lang="en-US" sz="2800" dirty="0" smtClean="0"/>
              <a:t>New switches that allow us to run novel algorithms</a:t>
            </a:r>
          </a:p>
          <a:p>
            <a:pPr marL="0" indent="0">
              <a:buNone/>
            </a:pPr>
            <a:endParaRPr lang="en-US" sz="2800" dirty="0" smtClean="0"/>
          </a:p>
          <a:p>
            <a:pPr marL="0" indent="0">
              <a:buNone/>
            </a:pPr>
            <a:r>
              <a:rPr lang="en-US" sz="2800" dirty="0" smtClean="0"/>
              <a:t>Barefoot Tofino, RMT, Xilinx, </a:t>
            </a:r>
            <a:r>
              <a:rPr lang="en-US" sz="2800" dirty="0" err="1" smtClean="0"/>
              <a:t>Netronome</a:t>
            </a:r>
            <a:r>
              <a:rPr lang="en-US" sz="2800" dirty="0" smtClean="0"/>
              <a:t>, etc.</a:t>
            </a:r>
          </a:p>
          <a:p>
            <a:pPr marL="0" indent="0">
              <a:buNone/>
            </a:pPr>
            <a:endParaRPr lang="en-US" sz="2800" dirty="0" smtClean="0"/>
          </a:p>
          <a:p>
            <a:pPr marL="0" indent="0">
              <a:buNone/>
            </a:pPr>
            <a:r>
              <a:rPr lang="en-US" sz="2800" dirty="0" smtClean="0"/>
              <a:t>Languages like P4 to program the switches</a:t>
            </a:r>
          </a:p>
        </p:txBody>
      </p:sp>
      <p:sp>
        <p:nvSpPr>
          <p:cNvPr id="3" name="Slide Number Placeholder 2"/>
          <p:cNvSpPr>
            <a:spLocks noGrp="1"/>
          </p:cNvSpPr>
          <p:nvPr>
            <p:ph type="sldNum" sz="quarter" idx="12"/>
          </p:nvPr>
        </p:nvSpPr>
        <p:spPr/>
        <p:txBody>
          <a:bodyPr/>
          <a:lstStyle/>
          <a:p>
            <a:fld id="{EA943FD0-2A29-414E-BB98-12E42BCF2FE0}" type="slidenum">
              <a:rPr lang="en-US" smtClean="0"/>
              <a:t>33</a:t>
            </a:fld>
            <a:endParaRPr lang="en-US"/>
          </a:p>
        </p:txBody>
      </p:sp>
    </p:spTree>
    <p:extLst>
      <p:ext uri="{BB962C8B-B14F-4D97-AF65-F5344CB8AC3E}">
        <p14:creationId xmlns:p14="http://schemas.microsoft.com/office/powerpoint/2010/main" val="297910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Problem Statement</a:t>
            </a:r>
            <a:endParaRPr lang="en-US" sz="6000" dirty="0"/>
          </a:p>
        </p:txBody>
      </p:sp>
      <p:sp>
        <p:nvSpPr>
          <p:cNvPr id="3" name="Content Placeholder 2"/>
          <p:cNvSpPr>
            <a:spLocks noGrp="1"/>
          </p:cNvSpPr>
          <p:nvPr>
            <p:ph idx="1"/>
          </p:nvPr>
        </p:nvSpPr>
        <p:spPr/>
        <p:txBody>
          <a:bodyPr>
            <a:normAutofit/>
          </a:bodyPr>
          <a:lstStyle/>
          <a:p>
            <a:pPr marL="0" indent="0">
              <a:buNone/>
            </a:pPr>
            <a:r>
              <a:rPr lang="en-US" sz="2800" dirty="0" smtClean="0"/>
              <a:t> Restrict processing to data plane</a:t>
            </a:r>
          </a:p>
          <a:p>
            <a:pPr marL="0" indent="0">
              <a:buNone/>
            </a:pPr>
            <a:endParaRPr lang="en-US" sz="2800" dirty="0"/>
          </a:p>
          <a:p>
            <a:pPr marL="0" indent="0">
              <a:buNone/>
            </a:pPr>
            <a:r>
              <a:rPr lang="en-US" sz="2800" dirty="0"/>
              <a:t> Low </a:t>
            </a:r>
            <a:r>
              <a:rPr lang="en-US" sz="2800" dirty="0" smtClean="0"/>
              <a:t>data plane </a:t>
            </a:r>
            <a:r>
              <a:rPr lang="en-US" sz="2800" dirty="0"/>
              <a:t>state</a:t>
            </a:r>
          </a:p>
          <a:p>
            <a:pPr marL="0" indent="0">
              <a:buNone/>
            </a:pPr>
            <a:endParaRPr lang="en-US" sz="2800" dirty="0"/>
          </a:p>
          <a:p>
            <a:pPr marL="0" indent="0">
              <a:buNone/>
            </a:pPr>
            <a:r>
              <a:rPr lang="en-US" sz="2800" dirty="0" smtClean="0"/>
              <a:t> High accuracy</a:t>
            </a:r>
          </a:p>
          <a:p>
            <a:pPr marL="0" indent="0">
              <a:buNone/>
            </a:pPr>
            <a:endParaRPr lang="en-US" sz="2800" dirty="0"/>
          </a:p>
          <a:p>
            <a:pPr marL="0" indent="0">
              <a:buNone/>
            </a:pPr>
            <a:r>
              <a:rPr lang="en-US" sz="2800" dirty="0" smtClean="0"/>
              <a:t> Line-rate </a:t>
            </a:r>
            <a:r>
              <a:rPr lang="en-US" sz="2800" dirty="0"/>
              <a:t>packet processing</a:t>
            </a:r>
          </a:p>
          <a:p>
            <a:pPr marL="0" indent="0">
              <a:buNone/>
            </a:pPr>
            <a:endParaRPr lang="en-US" sz="2800" dirty="0"/>
          </a:p>
          <a:p>
            <a:pPr marL="0" indent="0">
              <a:buNone/>
            </a:pPr>
            <a:endParaRPr lang="en-US" sz="2800" dirty="0"/>
          </a:p>
        </p:txBody>
      </p:sp>
      <p:sp>
        <p:nvSpPr>
          <p:cNvPr id="4" name="Slide Number Placeholder 3"/>
          <p:cNvSpPr>
            <a:spLocks noGrp="1"/>
          </p:cNvSpPr>
          <p:nvPr>
            <p:ph type="sldNum" sz="quarter" idx="12"/>
          </p:nvPr>
        </p:nvSpPr>
        <p:spPr/>
        <p:txBody>
          <a:bodyPr/>
          <a:lstStyle/>
          <a:p>
            <a:fld id="{EA943FD0-2A29-414E-BB98-12E42BCF2FE0}" type="slidenum">
              <a:rPr lang="en-US" smtClean="0"/>
              <a:t>4</a:t>
            </a:fld>
            <a:endParaRPr lang="en-US"/>
          </a:p>
        </p:txBody>
      </p:sp>
    </p:spTree>
    <p:extLst>
      <p:ext uri="{BB962C8B-B14F-4D97-AF65-F5344CB8AC3E}">
        <p14:creationId xmlns:p14="http://schemas.microsoft.com/office/powerpoint/2010/main" val="300950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578906" cy="1450757"/>
          </a:xfrm>
        </p:spPr>
        <p:txBody>
          <a:bodyPr>
            <a:normAutofit/>
          </a:bodyPr>
          <a:lstStyle/>
          <a:p>
            <a:r>
              <a:rPr lang="en-US" sz="6000" dirty="0" smtClean="0"/>
              <a:t>Emerging Programmable Switches</a:t>
            </a:r>
            <a:endParaRPr lang="en-US" sz="6000" dirty="0"/>
          </a:p>
        </p:txBody>
      </p:sp>
      <p:sp>
        <p:nvSpPr>
          <p:cNvPr id="10" name="Content Placeholder 9"/>
          <p:cNvSpPr>
            <a:spLocks noGrp="1"/>
          </p:cNvSpPr>
          <p:nvPr>
            <p:ph idx="1"/>
          </p:nvPr>
        </p:nvSpPr>
        <p:spPr>
          <a:xfrm>
            <a:off x="1196002" y="1865189"/>
            <a:ext cx="10058400" cy="4023360"/>
          </a:xfrm>
        </p:spPr>
        <p:txBody>
          <a:bodyPr/>
          <a:lstStyle/>
          <a:p>
            <a:pPr marL="0" indent="0">
              <a:buNone/>
            </a:pPr>
            <a:r>
              <a:rPr lang="en-US" sz="2800" dirty="0" smtClean="0"/>
              <a:t>Programmable switches with </a:t>
            </a:r>
            <a:r>
              <a:rPr lang="en-US" sz="2800" dirty="0" err="1" smtClean="0"/>
              <a:t>stateful</a:t>
            </a:r>
            <a:r>
              <a:rPr lang="en-US" sz="2800" dirty="0" smtClean="0"/>
              <a:t> memory</a:t>
            </a:r>
          </a:p>
          <a:p>
            <a:pPr marL="0" indent="0">
              <a:buNone/>
            </a:pPr>
            <a:r>
              <a:rPr lang="en-US" sz="2800" dirty="0"/>
              <a:t>Basic arithmetic on stored </a:t>
            </a:r>
            <a:r>
              <a:rPr lang="en-US" sz="2800" dirty="0" smtClean="0"/>
              <a:t>state</a:t>
            </a:r>
          </a:p>
          <a:p>
            <a:pPr marL="0" indent="0">
              <a:buNone/>
            </a:pPr>
            <a:r>
              <a:rPr lang="en-US" sz="2800" dirty="0" smtClean="0"/>
              <a:t>Pipelined operations over multiple stages</a:t>
            </a:r>
            <a:endParaRPr lang="en-US" sz="2800" dirty="0"/>
          </a:p>
          <a:p>
            <a:pPr marL="0" indent="0">
              <a:buNone/>
            </a:pPr>
            <a:r>
              <a:rPr lang="en-US" sz="2800" dirty="0" smtClean="0"/>
              <a:t>State carried in packets across stages</a:t>
            </a:r>
          </a:p>
          <a:p>
            <a:pPr marL="0" indent="0">
              <a:buNone/>
            </a:pPr>
            <a:endParaRPr lang="en-US" sz="2800" dirty="0" smtClean="0"/>
          </a:p>
          <a:p>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972652585"/>
              </p:ext>
            </p:extLst>
          </p:nvPr>
        </p:nvGraphicFramePr>
        <p:xfrm>
          <a:off x="3030244" y="4090277"/>
          <a:ext cx="1221154" cy="1920240"/>
        </p:xfrm>
        <a:graphic>
          <a:graphicData uri="http://schemas.openxmlformats.org/drawingml/2006/table">
            <a:tbl>
              <a:tblPr firstRow="1" bandRow="1">
                <a:tableStyleId>{5C22544A-7EE6-4342-B048-85BDC9FD1C3A}</a:tableStyleId>
              </a:tblPr>
              <a:tblGrid>
                <a:gridCol w="1221154"/>
              </a:tblGrid>
              <a:tr h="306233">
                <a:tc>
                  <a:txBody>
                    <a:bodyPr/>
                    <a:lstStyle/>
                    <a:p>
                      <a:r>
                        <a:rPr lang="en-US" sz="2400" dirty="0" smtClean="0"/>
                        <a:t>Stage 1</a:t>
                      </a:r>
                      <a:endParaRPr lang="en-US" sz="2400" dirty="0"/>
                    </a:p>
                  </a:txBody>
                  <a:tcPr/>
                </a:tc>
              </a:tr>
              <a:tr h="306233">
                <a:tc>
                  <a:txBody>
                    <a:bodyPr/>
                    <a:lstStyle/>
                    <a:p>
                      <a:endParaRPr lang="en-US" dirty="0"/>
                    </a:p>
                  </a:txBody>
                  <a:tcPr/>
                </a:tc>
              </a:tr>
              <a:tr h="306233">
                <a:tc>
                  <a:txBody>
                    <a:bodyPr/>
                    <a:lstStyle/>
                    <a:p>
                      <a:endParaRPr lang="en-US" dirty="0"/>
                    </a:p>
                  </a:txBody>
                  <a:tcPr/>
                </a:tc>
              </a:tr>
              <a:tr h="306233">
                <a:tc>
                  <a:txBody>
                    <a:bodyPr/>
                    <a:lstStyle/>
                    <a:p>
                      <a:endParaRPr lang="en-US" dirty="0"/>
                    </a:p>
                  </a:txBody>
                  <a:tcPr/>
                </a:tc>
              </a:tr>
              <a:tr h="306233">
                <a:tc>
                  <a:txBody>
                    <a:bodyPr/>
                    <a:lstStyle/>
                    <a:p>
                      <a:endParaRPr lang="en-US" dirty="0"/>
                    </a:p>
                  </a:txBody>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195499325"/>
              </p:ext>
            </p:extLst>
          </p:nvPr>
        </p:nvGraphicFramePr>
        <p:xfrm>
          <a:off x="4818013" y="4084416"/>
          <a:ext cx="1223522" cy="1920240"/>
        </p:xfrm>
        <a:graphic>
          <a:graphicData uri="http://schemas.openxmlformats.org/drawingml/2006/table">
            <a:tbl>
              <a:tblPr firstRow="1" bandRow="1">
                <a:tableStyleId>{5C22544A-7EE6-4342-B048-85BDC9FD1C3A}</a:tableStyleId>
              </a:tblPr>
              <a:tblGrid>
                <a:gridCol w="1223522"/>
              </a:tblGrid>
              <a:tr h="306233">
                <a:tc>
                  <a:txBody>
                    <a:bodyPr/>
                    <a:lstStyle/>
                    <a:p>
                      <a:r>
                        <a:rPr lang="en-US" sz="2400" dirty="0" smtClean="0"/>
                        <a:t>Stage 2</a:t>
                      </a:r>
                      <a:endParaRPr lang="en-US" sz="2400" dirty="0"/>
                    </a:p>
                  </a:txBody>
                  <a:tcPr/>
                </a:tc>
              </a:tr>
              <a:tr h="306233">
                <a:tc>
                  <a:txBody>
                    <a:bodyPr/>
                    <a:lstStyle/>
                    <a:p>
                      <a:endParaRPr lang="en-US" dirty="0"/>
                    </a:p>
                  </a:txBody>
                  <a:tcPr/>
                </a:tc>
              </a:tr>
              <a:tr h="306233">
                <a:tc>
                  <a:txBody>
                    <a:bodyPr/>
                    <a:lstStyle/>
                    <a:p>
                      <a:endParaRPr lang="en-US"/>
                    </a:p>
                  </a:txBody>
                  <a:tcPr/>
                </a:tc>
              </a:tr>
              <a:tr h="306233">
                <a:tc>
                  <a:txBody>
                    <a:bodyPr/>
                    <a:lstStyle/>
                    <a:p>
                      <a:endParaRPr lang="en-US"/>
                    </a:p>
                  </a:txBody>
                  <a:tcPr/>
                </a:tc>
              </a:tr>
              <a:tr h="306233">
                <a:tc>
                  <a:txBody>
                    <a:bodyPr/>
                    <a:lstStyle/>
                    <a:p>
                      <a:endParaRPr lang="en-US" dirty="0"/>
                    </a:p>
                  </a:txBody>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17063540"/>
              </p:ext>
            </p:extLst>
          </p:nvPr>
        </p:nvGraphicFramePr>
        <p:xfrm>
          <a:off x="6676121" y="4096138"/>
          <a:ext cx="1216683" cy="1920240"/>
        </p:xfrm>
        <a:graphic>
          <a:graphicData uri="http://schemas.openxmlformats.org/drawingml/2006/table">
            <a:tbl>
              <a:tblPr firstRow="1" bandRow="1">
                <a:tableStyleId>{5C22544A-7EE6-4342-B048-85BDC9FD1C3A}</a:tableStyleId>
              </a:tblPr>
              <a:tblGrid>
                <a:gridCol w="1216683"/>
              </a:tblGrid>
              <a:tr h="306233">
                <a:tc>
                  <a:txBody>
                    <a:bodyPr/>
                    <a:lstStyle/>
                    <a:p>
                      <a:r>
                        <a:rPr lang="en-US" sz="2400" dirty="0" smtClean="0"/>
                        <a:t>Stage 3</a:t>
                      </a:r>
                      <a:endParaRPr lang="en-US" sz="2400" dirty="0"/>
                    </a:p>
                  </a:txBody>
                  <a:tcPr/>
                </a:tc>
              </a:tr>
              <a:tr h="306233">
                <a:tc>
                  <a:txBody>
                    <a:bodyPr/>
                    <a:lstStyle/>
                    <a:p>
                      <a:endParaRPr lang="en-US" dirty="0"/>
                    </a:p>
                  </a:txBody>
                  <a:tcPr/>
                </a:tc>
              </a:tr>
              <a:tr h="306233">
                <a:tc>
                  <a:txBody>
                    <a:bodyPr/>
                    <a:lstStyle/>
                    <a:p>
                      <a:endParaRPr lang="en-US"/>
                    </a:p>
                  </a:txBody>
                  <a:tcPr/>
                </a:tc>
              </a:tr>
              <a:tr h="306233">
                <a:tc>
                  <a:txBody>
                    <a:bodyPr/>
                    <a:lstStyle/>
                    <a:p>
                      <a:endParaRPr lang="en-US"/>
                    </a:p>
                  </a:txBody>
                  <a:tcPr/>
                </a:tc>
              </a:tr>
              <a:tr h="306233">
                <a:tc>
                  <a:txBody>
                    <a:bodyPr/>
                    <a:lstStyle/>
                    <a:p>
                      <a:endParaRPr lang="en-US" dirty="0"/>
                    </a:p>
                  </a:txBody>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069798693"/>
              </p:ext>
            </p:extLst>
          </p:nvPr>
        </p:nvGraphicFramePr>
        <p:xfrm>
          <a:off x="8577384" y="4096138"/>
          <a:ext cx="1235316" cy="1920240"/>
        </p:xfrm>
        <a:graphic>
          <a:graphicData uri="http://schemas.openxmlformats.org/drawingml/2006/table">
            <a:tbl>
              <a:tblPr firstRow="1" bandRow="1">
                <a:tableStyleId>{5C22544A-7EE6-4342-B048-85BDC9FD1C3A}</a:tableStyleId>
              </a:tblPr>
              <a:tblGrid>
                <a:gridCol w="1235316"/>
              </a:tblGrid>
              <a:tr h="306233">
                <a:tc>
                  <a:txBody>
                    <a:bodyPr/>
                    <a:lstStyle/>
                    <a:p>
                      <a:r>
                        <a:rPr lang="en-US" sz="2400" dirty="0" smtClean="0"/>
                        <a:t>Stage 4</a:t>
                      </a:r>
                      <a:endParaRPr lang="en-US" sz="2400" dirty="0"/>
                    </a:p>
                  </a:txBody>
                  <a:tcPr/>
                </a:tc>
              </a:tr>
              <a:tr h="306233">
                <a:tc>
                  <a:txBody>
                    <a:bodyPr/>
                    <a:lstStyle/>
                    <a:p>
                      <a:endParaRPr lang="en-US"/>
                    </a:p>
                  </a:txBody>
                  <a:tcPr/>
                </a:tc>
              </a:tr>
              <a:tr h="306233">
                <a:tc>
                  <a:txBody>
                    <a:bodyPr/>
                    <a:lstStyle/>
                    <a:p>
                      <a:endParaRPr lang="en-US" dirty="0"/>
                    </a:p>
                  </a:txBody>
                  <a:tcPr/>
                </a:tc>
              </a:tr>
              <a:tr h="306233">
                <a:tc>
                  <a:txBody>
                    <a:bodyPr/>
                    <a:lstStyle/>
                    <a:p>
                      <a:endParaRPr lang="en-US"/>
                    </a:p>
                  </a:txBody>
                  <a:tcPr/>
                </a:tc>
              </a:tr>
              <a:tr h="306233">
                <a:tc>
                  <a:txBody>
                    <a:bodyPr/>
                    <a:lstStyle/>
                    <a:p>
                      <a:endParaRPr lang="en-US" dirty="0"/>
                    </a:p>
                  </a:txBody>
                  <a:tcPr/>
                </a:tc>
              </a:tr>
            </a:tbl>
          </a:graphicData>
        </a:graphic>
      </p:graphicFrame>
      <p:sp>
        <p:nvSpPr>
          <p:cNvPr id="22" name="Right Arrow 21"/>
          <p:cNvSpPr/>
          <p:nvPr/>
        </p:nvSpPr>
        <p:spPr>
          <a:xfrm>
            <a:off x="4251398" y="5005981"/>
            <a:ext cx="52753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6102668" y="5005981"/>
            <a:ext cx="52753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7999852" y="5005981"/>
            <a:ext cx="52753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a:off x="2208768" y="5009400"/>
            <a:ext cx="52753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712306" y="4636649"/>
            <a:ext cx="1229247" cy="461665"/>
          </a:xfrm>
          <a:prstGeom prst="rect">
            <a:avLst/>
          </a:prstGeom>
          <a:noFill/>
        </p:spPr>
        <p:txBody>
          <a:bodyPr wrap="none" rtlCol="0">
            <a:spAutoFit/>
          </a:bodyPr>
          <a:lstStyle/>
          <a:p>
            <a:r>
              <a:rPr lang="en-US" sz="2400" dirty="0" smtClean="0"/>
              <a:t>Packet p</a:t>
            </a:r>
            <a:endParaRPr lang="en-US" sz="2400" dirty="0"/>
          </a:p>
        </p:txBody>
      </p:sp>
      <p:sp>
        <p:nvSpPr>
          <p:cNvPr id="3" name="Slide Number Placeholder 2"/>
          <p:cNvSpPr>
            <a:spLocks noGrp="1"/>
          </p:cNvSpPr>
          <p:nvPr>
            <p:ph type="sldNum" sz="quarter" idx="12"/>
          </p:nvPr>
        </p:nvSpPr>
        <p:spPr/>
        <p:txBody>
          <a:bodyPr/>
          <a:lstStyle/>
          <a:p>
            <a:fld id="{EA943FD0-2A29-414E-BB98-12E42BCF2FE0}" type="slidenum">
              <a:rPr lang="en-US" smtClean="0"/>
              <a:t>5</a:t>
            </a:fld>
            <a:endParaRPr lang="en-US"/>
          </a:p>
        </p:txBody>
      </p:sp>
    </p:spTree>
    <p:extLst>
      <p:ext uri="{BB962C8B-B14F-4D97-AF65-F5344CB8AC3E}">
        <p14:creationId xmlns:p14="http://schemas.microsoft.com/office/powerpoint/2010/main" val="90157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animBg="1"/>
      <p:bldP spid="23" grpId="0" animBg="1"/>
      <p:bldP spid="24" grpId="0" animBg="1"/>
      <p:bldP spid="25" grpId="0" animBg="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Constraints</a:t>
            </a:r>
            <a:endParaRPr lang="en-US" sz="6000" dirty="0"/>
          </a:p>
        </p:txBody>
      </p:sp>
      <p:sp>
        <p:nvSpPr>
          <p:cNvPr id="3" name="Content Placeholder 2"/>
          <p:cNvSpPr>
            <a:spLocks noGrp="1"/>
          </p:cNvSpPr>
          <p:nvPr>
            <p:ph idx="1"/>
          </p:nvPr>
        </p:nvSpPr>
        <p:spPr>
          <a:xfrm>
            <a:off x="1204284" y="1845734"/>
            <a:ext cx="10058400" cy="4023360"/>
          </a:xfrm>
        </p:spPr>
        <p:txBody>
          <a:bodyPr>
            <a:normAutofit/>
          </a:bodyPr>
          <a:lstStyle/>
          <a:p>
            <a:pPr marL="0" indent="0">
              <a:buNone/>
            </a:pPr>
            <a:r>
              <a:rPr lang="en-US" sz="2800" dirty="0"/>
              <a:t>Small, </a:t>
            </a:r>
            <a:r>
              <a:rPr lang="en-US" sz="2800" dirty="0" smtClean="0"/>
              <a:t>deterministic </a:t>
            </a:r>
            <a:r>
              <a:rPr lang="en-US" sz="2800" dirty="0"/>
              <a:t>time budget </a:t>
            </a:r>
            <a:r>
              <a:rPr lang="en-US" sz="2800" dirty="0" smtClean="0"/>
              <a:t>for packet processing at each stage</a:t>
            </a:r>
          </a:p>
          <a:p>
            <a:pPr marL="0" indent="0">
              <a:buNone/>
            </a:pPr>
            <a:endParaRPr lang="en-US" sz="2800" dirty="0" smtClean="0"/>
          </a:p>
          <a:p>
            <a:pPr marL="0" indent="0">
              <a:buNone/>
            </a:pPr>
            <a:r>
              <a:rPr lang="en-US" sz="2800" dirty="0" smtClean="0"/>
              <a:t>Limited </a:t>
            </a:r>
            <a:r>
              <a:rPr lang="en-US" sz="2800" dirty="0"/>
              <a:t>number of accesses to </a:t>
            </a:r>
            <a:r>
              <a:rPr lang="en-US" sz="2800" dirty="0" err="1" smtClean="0"/>
              <a:t>stateful</a:t>
            </a:r>
            <a:r>
              <a:rPr lang="en-US" sz="2800" dirty="0" smtClean="0"/>
              <a:t> memory per stage</a:t>
            </a:r>
          </a:p>
          <a:p>
            <a:pPr marL="0" indent="0">
              <a:buNone/>
            </a:pPr>
            <a:endParaRPr lang="en-US" sz="2800" dirty="0" smtClean="0"/>
          </a:p>
          <a:p>
            <a:pPr marL="0" indent="0">
              <a:buNone/>
            </a:pPr>
            <a:r>
              <a:rPr lang="en-US" sz="2800" dirty="0" smtClean="0"/>
              <a:t>Limited </a:t>
            </a:r>
            <a:r>
              <a:rPr lang="en-US" sz="2800" dirty="0"/>
              <a:t>amount of </a:t>
            </a:r>
            <a:r>
              <a:rPr lang="en-US" sz="2800" dirty="0" smtClean="0"/>
              <a:t>memory </a:t>
            </a:r>
            <a:r>
              <a:rPr lang="en-US" sz="2800" dirty="0"/>
              <a:t>per </a:t>
            </a:r>
            <a:r>
              <a:rPr lang="en-US" sz="2800" dirty="0" smtClean="0"/>
              <a:t>stage</a:t>
            </a:r>
          </a:p>
          <a:p>
            <a:pPr marL="0" indent="0">
              <a:buNone/>
            </a:pPr>
            <a:endParaRPr lang="en-US" sz="2800" dirty="0"/>
          </a:p>
          <a:p>
            <a:pPr marL="0" indent="0">
              <a:buNone/>
            </a:pPr>
            <a:r>
              <a:rPr lang="en-US" sz="2800" dirty="0" smtClean="0"/>
              <a:t>No packet recirculation</a:t>
            </a:r>
            <a:endParaRPr lang="en-US" sz="2800" dirty="0"/>
          </a:p>
        </p:txBody>
      </p:sp>
      <p:sp>
        <p:nvSpPr>
          <p:cNvPr id="4" name="Slide Number Placeholder 3"/>
          <p:cNvSpPr>
            <a:spLocks noGrp="1"/>
          </p:cNvSpPr>
          <p:nvPr>
            <p:ph type="sldNum" sz="quarter" idx="12"/>
          </p:nvPr>
        </p:nvSpPr>
        <p:spPr/>
        <p:txBody>
          <a:bodyPr/>
          <a:lstStyle/>
          <a:p>
            <a:fld id="{EA943FD0-2A29-414E-BB98-12E42BCF2FE0}" type="slidenum">
              <a:rPr lang="en-US" smtClean="0"/>
              <a:t>6</a:t>
            </a:fld>
            <a:endParaRPr lang="en-US"/>
          </a:p>
        </p:txBody>
      </p:sp>
    </p:spTree>
    <p:custDataLst>
      <p:tags r:id="rId1"/>
    </p:custDataLst>
    <p:extLst>
      <p:ext uri="{BB962C8B-B14F-4D97-AF65-F5344CB8AC3E}">
        <p14:creationId xmlns:p14="http://schemas.microsoft.com/office/powerpoint/2010/main" val="802895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Existing Work</a:t>
            </a:r>
            <a:endParaRPr lang="en-US" sz="6000" dirty="0"/>
          </a:p>
        </p:txBody>
      </p:sp>
      <p:sp>
        <p:nvSpPr>
          <p:cNvPr id="4" name="Slide Number Placeholder 3"/>
          <p:cNvSpPr>
            <a:spLocks noGrp="1"/>
          </p:cNvSpPr>
          <p:nvPr>
            <p:ph type="sldNum" sz="quarter" idx="12"/>
          </p:nvPr>
        </p:nvSpPr>
        <p:spPr/>
        <p:txBody>
          <a:bodyPr/>
          <a:lstStyle/>
          <a:p>
            <a:fld id="{EA943FD0-2A29-414E-BB98-12E42BCF2FE0}" type="slidenum">
              <a:rPr lang="en-US" smtClean="0"/>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954795"/>
              </p:ext>
            </p:extLst>
          </p:nvPr>
        </p:nvGraphicFramePr>
        <p:xfrm>
          <a:off x="1272760" y="1953930"/>
          <a:ext cx="9939723" cy="4226476"/>
        </p:xfrm>
        <a:graphic>
          <a:graphicData uri="http://schemas.openxmlformats.org/drawingml/2006/table">
            <a:tbl>
              <a:tblPr firstRow="1" bandRow="1">
                <a:tableStyleId>{5C22544A-7EE6-4342-B048-85BDC9FD1C3A}</a:tableStyleId>
              </a:tblPr>
              <a:tblGrid>
                <a:gridCol w="3404748"/>
                <a:gridCol w="3341077"/>
                <a:gridCol w="3193898"/>
              </a:tblGrid>
              <a:tr h="660316">
                <a:tc>
                  <a:txBody>
                    <a:bodyPr/>
                    <a:lstStyle/>
                    <a:p>
                      <a:r>
                        <a:rPr lang="en-US" sz="2400" dirty="0" smtClean="0"/>
                        <a:t>Technique</a:t>
                      </a:r>
                      <a:endParaRPr lang="en-US" sz="2400" dirty="0"/>
                    </a:p>
                  </a:txBody>
                  <a:tcPr/>
                </a:tc>
                <a:tc>
                  <a:txBody>
                    <a:bodyPr/>
                    <a:lstStyle/>
                    <a:p>
                      <a:r>
                        <a:rPr lang="en-US" sz="2400" dirty="0" smtClean="0"/>
                        <a:t>Pros</a:t>
                      </a:r>
                      <a:endParaRPr lang="en-US" sz="2400" dirty="0"/>
                    </a:p>
                  </a:txBody>
                  <a:tcPr/>
                </a:tc>
                <a:tc>
                  <a:txBody>
                    <a:bodyPr/>
                    <a:lstStyle/>
                    <a:p>
                      <a:r>
                        <a:rPr lang="en-US" sz="2400" dirty="0" smtClean="0"/>
                        <a:t>Cons</a:t>
                      </a:r>
                      <a:endParaRPr lang="en-US" sz="2400" dirty="0"/>
                    </a:p>
                  </a:txBody>
                  <a:tcPr/>
                </a:tc>
              </a:tr>
              <a:tr h="908024">
                <a:tc>
                  <a:txBody>
                    <a:bodyPr/>
                    <a:lstStyle/>
                    <a:p>
                      <a:r>
                        <a:rPr lang="en-US" sz="2400" dirty="0" smtClean="0"/>
                        <a:t>Sampling</a:t>
                      </a:r>
                      <a:r>
                        <a:rPr lang="en-US" sz="2400" baseline="0" dirty="0" smtClean="0"/>
                        <a:t>-based (</a:t>
                      </a:r>
                      <a:r>
                        <a:rPr lang="en-US" sz="2400" baseline="0" dirty="0" err="1" smtClean="0"/>
                        <a:t>Netflow</a:t>
                      </a:r>
                      <a:r>
                        <a:rPr lang="en-US" sz="2400" baseline="0" dirty="0" smtClean="0"/>
                        <a:t>, </a:t>
                      </a:r>
                      <a:r>
                        <a:rPr lang="en-US" sz="2400" baseline="0" dirty="0" err="1" smtClean="0"/>
                        <a:t>sflow</a:t>
                      </a:r>
                      <a:r>
                        <a:rPr lang="en-US" sz="2400" baseline="0" dirty="0" smtClean="0"/>
                        <a:t>, Sample &amp; Hold)</a:t>
                      </a:r>
                    </a:p>
                    <a:p>
                      <a:endParaRPr lang="en-US" sz="2400" dirty="0"/>
                    </a:p>
                  </a:txBody>
                  <a:tcPr/>
                </a:tc>
                <a:tc>
                  <a:txBody>
                    <a:bodyPr/>
                    <a:lstStyle/>
                    <a:p>
                      <a:r>
                        <a:rPr lang="en-US" sz="2400" baseline="0" dirty="0" smtClean="0"/>
                        <a:t>Small “flow memory” to track heavy flows</a:t>
                      </a:r>
                      <a:endParaRPr lang="en-US" sz="2400" dirty="0"/>
                    </a:p>
                  </a:txBody>
                  <a:tcPr/>
                </a:tc>
                <a:tc>
                  <a:txBody>
                    <a:bodyPr/>
                    <a:lstStyle/>
                    <a:p>
                      <a:r>
                        <a:rPr lang="en-US" sz="2400" baseline="0" dirty="0" smtClean="0"/>
                        <a:t>Underestimates counts for heavy flows</a:t>
                      </a:r>
                      <a:endParaRPr lang="en-US" sz="2400" dirty="0"/>
                    </a:p>
                  </a:txBody>
                  <a:tcPr/>
                </a:tc>
              </a:tr>
              <a:tr h="908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Sketching-based (Count, Count-Min, Reversible)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r>
                        <a:rPr lang="en-US" sz="2400" dirty="0" smtClean="0"/>
                        <a:t>Statistics</a:t>
                      </a:r>
                      <a:r>
                        <a:rPr lang="en-US" sz="2400" baseline="0" dirty="0" smtClean="0"/>
                        <a:t> for </a:t>
                      </a:r>
                      <a:r>
                        <a:rPr lang="en-US" sz="2400" b="0" i="1" baseline="0" dirty="0" smtClean="0"/>
                        <a:t>all</a:t>
                      </a:r>
                      <a:r>
                        <a:rPr lang="en-US" sz="2400" b="0" baseline="0" dirty="0" smtClean="0"/>
                        <a:t> </a:t>
                      </a:r>
                      <a:r>
                        <a:rPr lang="en-US" sz="2400" baseline="0" dirty="0" smtClean="0"/>
                        <a:t>flows in single data structure</a:t>
                      </a:r>
                      <a:endParaRPr lang="en-US" sz="2400" dirty="0"/>
                    </a:p>
                  </a:txBody>
                  <a:tcPr/>
                </a:tc>
                <a:tc>
                  <a:txBody>
                    <a:bodyPr/>
                    <a:lstStyle/>
                    <a:p>
                      <a:r>
                        <a:rPr lang="en-US" sz="2400" dirty="0" smtClean="0"/>
                        <a:t>No flow identifier</a:t>
                      </a:r>
                      <a:r>
                        <a:rPr lang="en-US" sz="2400" baseline="0" dirty="0" smtClean="0"/>
                        <a:t> to</a:t>
                      </a:r>
                      <a:r>
                        <a:rPr lang="en-US" sz="2400" dirty="0" smtClean="0"/>
                        <a:t> count association</a:t>
                      </a:r>
                      <a:endParaRPr lang="en-US" sz="2400" dirty="0"/>
                    </a:p>
                  </a:txBody>
                  <a:tcPr/>
                </a:tc>
              </a:tr>
              <a:tr h="908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t>Counting-based (</a:t>
                      </a:r>
                      <a:r>
                        <a:rPr lang="en-US" sz="2400" b="1" i="1" dirty="0" smtClean="0"/>
                        <a:t>Space Saving</a:t>
                      </a:r>
                      <a:r>
                        <a:rPr lang="en-US" sz="2400" dirty="0" smtClean="0"/>
                        <a:t>, </a:t>
                      </a:r>
                      <a:r>
                        <a:rPr lang="en-US" sz="2400" dirty="0" err="1" smtClean="0"/>
                        <a:t>Misra-Gries</a:t>
                      </a:r>
                      <a:r>
                        <a:rPr lang="en-US" sz="24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smtClean="0"/>
                    </a:p>
                  </a:txBody>
                  <a:tcPr/>
                </a:tc>
                <a:tc>
                  <a:txBody>
                    <a:bodyPr/>
                    <a:lstStyle/>
                    <a:p>
                      <a:r>
                        <a:rPr lang="en-US" sz="2400" dirty="0" smtClean="0"/>
                        <a:t>Summary</a:t>
                      </a:r>
                      <a:r>
                        <a:rPr lang="en-US" sz="2400" baseline="0" dirty="0" smtClean="0"/>
                        <a:t> structure with heavy flow ids and counters</a:t>
                      </a:r>
                      <a:endParaRPr lang="en-US" sz="2400" dirty="0"/>
                    </a:p>
                  </a:txBody>
                  <a:tcPr/>
                </a:tc>
                <a:tc>
                  <a:txBody>
                    <a:bodyPr/>
                    <a:lstStyle/>
                    <a:p>
                      <a:r>
                        <a:rPr lang="en-US" sz="2400" dirty="0" smtClean="0"/>
                        <a:t>Occasional updates to multiple counters</a:t>
                      </a:r>
                      <a:endParaRPr lang="en-US" sz="2400" dirty="0"/>
                    </a:p>
                  </a:txBody>
                  <a:tcPr/>
                </a:tc>
              </a:tr>
            </a:tbl>
          </a:graphicData>
        </a:graphic>
      </p:graphicFrame>
    </p:spTree>
    <p:extLst>
      <p:ext uri="{BB962C8B-B14F-4D97-AF65-F5344CB8AC3E}">
        <p14:creationId xmlns:p14="http://schemas.microsoft.com/office/powerpoint/2010/main" val="39182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688" y="116733"/>
            <a:ext cx="11145312" cy="1587338"/>
          </a:xfrm>
        </p:spPr>
        <p:txBody>
          <a:bodyPr>
            <a:noAutofit/>
          </a:bodyPr>
          <a:lstStyle/>
          <a:p>
            <a:r>
              <a:rPr lang="en-US" sz="5900" dirty="0" smtClean="0"/>
              <a:t>Motivation: Space-Saving Algorithm</a:t>
            </a:r>
            <a:r>
              <a:rPr lang="en-US" sz="5900" baseline="30000" dirty="0" smtClean="0"/>
              <a:t>1</a:t>
            </a:r>
            <a:endParaRPr lang="en-US" sz="5900" baseline="30000" dirty="0"/>
          </a:p>
        </p:txBody>
      </p:sp>
      <p:sp>
        <p:nvSpPr>
          <p:cNvPr id="3" name="Content Placeholder 2"/>
          <p:cNvSpPr>
            <a:spLocks noGrp="1"/>
          </p:cNvSpPr>
          <p:nvPr>
            <p:ph idx="1"/>
          </p:nvPr>
        </p:nvSpPr>
        <p:spPr>
          <a:xfrm>
            <a:off x="1046688" y="1902859"/>
            <a:ext cx="8825659" cy="3416300"/>
          </a:xfrm>
        </p:spPr>
        <p:txBody>
          <a:bodyPr>
            <a:normAutofit/>
          </a:bodyPr>
          <a:lstStyle/>
          <a:p>
            <a:pPr marL="201168" lvl="1" indent="0">
              <a:buNone/>
            </a:pPr>
            <a:r>
              <a:rPr lang="en-US" sz="2800" i="1" dirty="0" smtClean="0"/>
              <a:t>O</a:t>
            </a:r>
            <a:r>
              <a:rPr lang="en-US" sz="2800" dirty="0" smtClean="0"/>
              <a:t>(</a:t>
            </a:r>
            <a:r>
              <a:rPr lang="en-US" sz="2800" i="1" dirty="0" smtClean="0"/>
              <a:t>k</a:t>
            </a:r>
            <a:r>
              <a:rPr lang="en-US" sz="2800" dirty="0" smtClean="0"/>
              <a:t>) space to store heavy flows </a:t>
            </a:r>
          </a:p>
          <a:p>
            <a:pPr marL="201168" lvl="1" indent="0">
              <a:buNone/>
            </a:pPr>
            <a:endParaRPr lang="en-US" sz="2800" dirty="0"/>
          </a:p>
          <a:p>
            <a:pPr marL="201168" lvl="1" indent="0">
              <a:buNone/>
            </a:pPr>
            <a:r>
              <a:rPr lang="en-US" sz="2800" dirty="0" smtClean="0"/>
              <a:t>Provable </a:t>
            </a:r>
            <a:r>
              <a:rPr lang="en-US" sz="2800" dirty="0"/>
              <a:t>guarantees </a:t>
            </a:r>
            <a:r>
              <a:rPr lang="en-US" sz="2800" dirty="0" smtClean="0"/>
              <a:t>on accuracy</a:t>
            </a:r>
          </a:p>
          <a:p>
            <a:pPr marL="201168" lvl="1" indent="0">
              <a:buNone/>
            </a:pPr>
            <a:endParaRPr lang="en-US" sz="2800" dirty="0" smtClean="0"/>
          </a:p>
          <a:p>
            <a:pPr marL="201168" lvl="1" indent="0">
              <a:buNone/>
            </a:pPr>
            <a:r>
              <a:rPr lang="en-US" sz="2800" dirty="0"/>
              <a:t>E</a:t>
            </a:r>
            <a:r>
              <a:rPr lang="en-US" sz="2800" dirty="0" smtClean="0"/>
              <a:t>vict the minimum to insert new flow</a:t>
            </a:r>
          </a:p>
          <a:p>
            <a:pPr marL="201168" lvl="1" indent="0">
              <a:buNone/>
            </a:pPr>
            <a:endParaRPr lang="en-US" sz="2800" dirty="0" smtClean="0"/>
          </a:p>
          <a:p>
            <a:pPr marL="201168" lvl="1" indent="0">
              <a:buNone/>
            </a:pPr>
            <a:r>
              <a:rPr lang="en-US" sz="2800" dirty="0" smtClean="0"/>
              <a:t>Multiple reads but exactly one write per packet</a:t>
            </a:r>
          </a:p>
        </p:txBody>
      </p:sp>
      <p:sp>
        <p:nvSpPr>
          <p:cNvPr id="4" name="Slide Number Placeholder 3"/>
          <p:cNvSpPr>
            <a:spLocks noGrp="1"/>
          </p:cNvSpPr>
          <p:nvPr>
            <p:ph type="sldNum" sz="quarter" idx="12"/>
          </p:nvPr>
        </p:nvSpPr>
        <p:spPr/>
        <p:txBody>
          <a:bodyPr/>
          <a:lstStyle/>
          <a:p>
            <a:fld id="{EA943FD0-2A29-414E-BB98-12E42BCF2FE0}" type="slidenum">
              <a:rPr lang="en-US" smtClean="0"/>
              <a:t>8</a:t>
            </a:fld>
            <a:endParaRPr lang="en-US"/>
          </a:p>
        </p:txBody>
      </p:sp>
      <p:sp>
        <p:nvSpPr>
          <p:cNvPr id="6" name="TextBox 5"/>
          <p:cNvSpPr txBox="1"/>
          <p:nvPr/>
        </p:nvSpPr>
        <p:spPr>
          <a:xfrm>
            <a:off x="812800" y="5517947"/>
            <a:ext cx="10871200" cy="646331"/>
          </a:xfrm>
          <a:prstGeom prst="rect">
            <a:avLst/>
          </a:prstGeom>
          <a:noFill/>
        </p:spPr>
        <p:txBody>
          <a:bodyPr wrap="square" rtlCol="0">
            <a:spAutoFit/>
          </a:bodyPr>
          <a:lstStyle/>
          <a:p>
            <a:r>
              <a:rPr lang="en-US" baseline="30000" dirty="0" smtClean="0"/>
              <a:t>1</a:t>
            </a:r>
            <a:r>
              <a:rPr lang="en-US" dirty="0" smtClean="0"/>
              <a:t>Metwally</a:t>
            </a:r>
            <a:r>
              <a:rPr lang="en-US" dirty="0"/>
              <a:t>, Ahmed, </a:t>
            </a:r>
            <a:r>
              <a:rPr lang="en-US" dirty="0" err="1"/>
              <a:t>Divyakant</a:t>
            </a:r>
            <a:r>
              <a:rPr lang="en-US" dirty="0"/>
              <a:t> Agrawal, and Amr El </a:t>
            </a:r>
            <a:r>
              <a:rPr lang="en-US" dirty="0" err="1"/>
              <a:t>Abbadi</a:t>
            </a:r>
            <a:r>
              <a:rPr lang="en-US" dirty="0"/>
              <a:t>. "Efficient computation of frequent and top-k elements in data streams." </a:t>
            </a:r>
            <a:r>
              <a:rPr lang="en-US" i="1" dirty="0"/>
              <a:t>International Conference on Database Theory</a:t>
            </a:r>
            <a:r>
              <a:rPr lang="en-US" dirty="0"/>
              <a:t>. Springer Berlin Heidelberg, 2005.</a:t>
            </a:r>
          </a:p>
        </p:txBody>
      </p:sp>
    </p:spTree>
    <p:custDataLst>
      <p:tags r:id="rId1"/>
    </p:custDataLst>
    <p:extLst>
      <p:ext uri="{BB962C8B-B14F-4D97-AF65-F5344CB8AC3E}">
        <p14:creationId xmlns:p14="http://schemas.microsoft.com/office/powerpoint/2010/main" val="7440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688" y="116733"/>
            <a:ext cx="10782145" cy="1587338"/>
          </a:xfrm>
        </p:spPr>
        <p:txBody>
          <a:bodyPr>
            <a:noAutofit/>
          </a:bodyPr>
          <a:lstStyle/>
          <a:p>
            <a:r>
              <a:rPr lang="en-US" sz="6000" dirty="0" smtClean="0"/>
              <a:t>Space Saving Algorithm</a:t>
            </a:r>
            <a:endParaRPr lang="en-US" sz="6000" dirty="0"/>
          </a:p>
        </p:txBody>
      </p:sp>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753991" y="1881132"/>
            <a:ext cx="924467" cy="776408"/>
          </a:xfrm>
        </p:spPr>
      </p:pic>
      <p:graphicFrame>
        <p:nvGraphicFramePr>
          <p:cNvPr id="7" name="Table 6"/>
          <p:cNvGraphicFramePr>
            <a:graphicFrameLocks noGrp="1"/>
          </p:cNvGraphicFramePr>
          <p:nvPr>
            <p:extLst>
              <p:ext uri="{D42A27DB-BD31-4B8C-83A1-F6EECF244321}">
                <p14:modId xmlns:p14="http://schemas.microsoft.com/office/powerpoint/2010/main" val="2013741757"/>
              </p:ext>
            </p:extLst>
          </p:nvPr>
        </p:nvGraphicFramePr>
        <p:xfrm>
          <a:off x="2974607" y="2281463"/>
          <a:ext cx="2078326" cy="2682240"/>
        </p:xfrm>
        <a:graphic>
          <a:graphicData uri="http://schemas.openxmlformats.org/drawingml/2006/table">
            <a:tbl>
              <a:tblPr firstRow="1" bandRow="1">
                <a:tableStyleId>{5C22544A-7EE6-4342-B048-85BDC9FD1C3A}</a:tableStyleId>
              </a:tblPr>
              <a:tblGrid>
                <a:gridCol w="1039163"/>
                <a:gridCol w="1039163"/>
              </a:tblGrid>
              <a:tr h="310789">
                <a:tc>
                  <a:txBody>
                    <a:bodyPr/>
                    <a:lstStyle/>
                    <a:p>
                      <a:r>
                        <a:rPr lang="en-US" sz="2000" dirty="0" smtClean="0"/>
                        <a:t>Flow Id</a:t>
                      </a:r>
                      <a:endParaRPr lang="en-US" sz="2000" dirty="0"/>
                    </a:p>
                  </a:txBody>
                  <a:tcPr/>
                </a:tc>
                <a:tc>
                  <a:txBody>
                    <a:bodyPr/>
                    <a:lstStyle/>
                    <a:p>
                      <a:r>
                        <a:rPr lang="en-US" sz="2000" dirty="0" smtClean="0"/>
                        <a:t>Packet Count</a:t>
                      </a:r>
                      <a:endParaRPr lang="en-US" sz="2000" dirty="0"/>
                    </a:p>
                  </a:txBody>
                  <a:tcPr/>
                </a:tc>
              </a:tr>
              <a:tr h="310789">
                <a:tc>
                  <a:txBody>
                    <a:bodyPr/>
                    <a:lstStyle/>
                    <a:p>
                      <a:r>
                        <a:rPr lang="en-US" sz="2000" dirty="0" smtClean="0"/>
                        <a:t>K1</a:t>
                      </a:r>
                      <a:endParaRPr lang="en-US" sz="2000" dirty="0"/>
                    </a:p>
                  </a:txBody>
                  <a:tcPr/>
                </a:tc>
                <a:tc>
                  <a:txBody>
                    <a:bodyPr/>
                    <a:lstStyle/>
                    <a:p>
                      <a:r>
                        <a:rPr lang="en-US" sz="2000" dirty="0" smtClean="0"/>
                        <a:t>4</a:t>
                      </a:r>
                      <a:endParaRPr lang="en-US" sz="2000" dirty="0"/>
                    </a:p>
                  </a:txBody>
                  <a:tcPr/>
                </a:tc>
              </a:tr>
              <a:tr h="310789">
                <a:tc>
                  <a:txBody>
                    <a:bodyPr/>
                    <a:lstStyle/>
                    <a:p>
                      <a:r>
                        <a:rPr lang="en-US" sz="2000" dirty="0" smtClean="0"/>
                        <a:t>K2</a:t>
                      </a:r>
                      <a:endParaRPr lang="en-US" sz="2000" dirty="0"/>
                    </a:p>
                  </a:txBody>
                  <a:tcPr/>
                </a:tc>
                <a:tc>
                  <a:txBody>
                    <a:bodyPr/>
                    <a:lstStyle/>
                    <a:p>
                      <a:r>
                        <a:rPr lang="en-US" sz="2000" dirty="0" smtClean="0"/>
                        <a:t>2</a:t>
                      </a:r>
                      <a:endParaRPr lang="en-US" sz="2000" dirty="0"/>
                    </a:p>
                  </a:txBody>
                  <a:tcPr/>
                </a:tc>
              </a:tr>
              <a:tr h="310789">
                <a:tc>
                  <a:txBody>
                    <a:bodyPr/>
                    <a:lstStyle/>
                    <a:p>
                      <a:r>
                        <a:rPr lang="en-US" sz="2000" dirty="0" smtClean="0"/>
                        <a:t>K3</a:t>
                      </a:r>
                      <a:endParaRPr lang="en-US" sz="2000" dirty="0"/>
                    </a:p>
                  </a:txBody>
                  <a:tcPr/>
                </a:tc>
                <a:tc>
                  <a:txBody>
                    <a:bodyPr/>
                    <a:lstStyle/>
                    <a:p>
                      <a:r>
                        <a:rPr lang="en-US" sz="2000" dirty="0" smtClean="0"/>
                        <a:t>7</a:t>
                      </a:r>
                      <a:endParaRPr lang="en-US" sz="2000" dirty="0"/>
                    </a:p>
                  </a:txBody>
                  <a:tcPr/>
                </a:tc>
              </a:tr>
              <a:tr h="310789">
                <a:tc>
                  <a:txBody>
                    <a:bodyPr/>
                    <a:lstStyle/>
                    <a:p>
                      <a:r>
                        <a:rPr lang="en-US" sz="2000" dirty="0" smtClean="0"/>
                        <a:t>K4</a:t>
                      </a:r>
                      <a:endParaRPr lang="en-US" sz="2000" dirty="0"/>
                    </a:p>
                  </a:txBody>
                  <a:tcPr/>
                </a:tc>
                <a:tc>
                  <a:txBody>
                    <a:bodyPr/>
                    <a:lstStyle/>
                    <a:p>
                      <a:r>
                        <a:rPr lang="en-US" sz="2000" dirty="0" smtClean="0"/>
                        <a:t>10</a:t>
                      </a:r>
                      <a:endParaRPr lang="en-US" sz="2000" dirty="0"/>
                    </a:p>
                  </a:txBody>
                  <a:tcPr/>
                </a:tc>
              </a:tr>
              <a:tr h="234176">
                <a:tc>
                  <a:txBody>
                    <a:bodyPr/>
                    <a:lstStyle/>
                    <a:p>
                      <a:r>
                        <a:rPr lang="en-US" sz="2000" b="0" i="0" dirty="0" smtClean="0"/>
                        <a:t>K5</a:t>
                      </a:r>
                      <a:endParaRPr lang="en-US" sz="2000" b="0" i="0" dirty="0"/>
                    </a:p>
                  </a:txBody>
                  <a:tcPr/>
                </a:tc>
                <a:tc>
                  <a:txBody>
                    <a:bodyPr/>
                    <a:lstStyle/>
                    <a:p>
                      <a:r>
                        <a:rPr lang="en-US" sz="2000" b="0" i="0" dirty="0" smtClean="0"/>
                        <a:t>1</a:t>
                      </a:r>
                      <a:endParaRPr lang="en-US" sz="2000" b="0" i="0" dirty="0"/>
                    </a:p>
                  </a:txBody>
                  <a:tcPr/>
                </a:tc>
              </a:tr>
            </a:tbl>
          </a:graphicData>
        </a:graphic>
      </p:graphicFrame>
      <p:sp>
        <p:nvSpPr>
          <p:cNvPr id="14" name="Oval 13"/>
          <p:cNvSpPr/>
          <p:nvPr/>
        </p:nvSpPr>
        <p:spPr>
          <a:xfrm>
            <a:off x="2951593" y="4549425"/>
            <a:ext cx="1849750" cy="397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54330" y="3879361"/>
            <a:ext cx="925032" cy="707886"/>
          </a:xfrm>
          <a:prstGeom prst="rect">
            <a:avLst/>
          </a:prstGeom>
          <a:noFill/>
        </p:spPr>
        <p:txBody>
          <a:bodyPr wrap="square" rtlCol="0">
            <a:spAutoFit/>
          </a:bodyPr>
          <a:lstStyle/>
          <a:p>
            <a:r>
              <a:rPr lang="en-US" sz="2000" dirty="0" smtClean="0"/>
              <a:t>New Key K6</a:t>
            </a:r>
            <a:endParaRPr lang="en-US" sz="2000" dirty="0"/>
          </a:p>
        </p:txBody>
      </p:sp>
      <p:sp>
        <p:nvSpPr>
          <p:cNvPr id="17" name="Right Arrow 16"/>
          <p:cNvSpPr/>
          <p:nvPr/>
        </p:nvSpPr>
        <p:spPr>
          <a:xfrm>
            <a:off x="2025163" y="4587247"/>
            <a:ext cx="81828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859378" y="4572611"/>
            <a:ext cx="3813034" cy="707886"/>
          </a:xfrm>
          <a:prstGeom prst="rect">
            <a:avLst/>
          </a:prstGeom>
          <a:noFill/>
        </p:spPr>
        <p:txBody>
          <a:bodyPr wrap="square" rtlCol="0">
            <a:spAutoFit/>
          </a:bodyPr>
          <a:lstStyle/>
          <a:p>
            <a:r>
              <a:rPr lang="en-US" sz="2000" b="1" dirty="0" smtClean="0"/>
              <a:t>Entire table scan</a:t>
            </a:r>
          </a:p>
          <a:p>
            <a:r>
              <a:rPr lang="en-US" sz="2000" b="1" dirty="0" smtClean="0"/>
              <a:t>Complex data structures</a:t>
            </a:r>
            <a:endParaRPr lang="en-US" sz="2000" b="1"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5856" y="3879361"/>
            <a:ext cx="787784" cy="693250"/>
          </a:xfrm>
          <a:prstGeom prst="rect">
            <a:avLst/>
          </a:prstGeom>
        </p:spPr>
      </p:pic>
      <p:sp>
        <p:nvSpPr>
          <p:cNvPr id="4" name="Slide Number Placeholder 3"/>
          <p:cNvSpPr>
            <a:spLocks noGrp="1"/>
          </p:cNvSpPr>
          <p:nvPr>
            <p:ph type="sldNum" sz="quarter" idx="12"/>
          </p:nvPr>
        </p:nvSpPr>
        <p:spPr/>
        <p:txBody>
          <a:bodyPr/>
          <a:lstStyle/>
          <a:p>
            <a:fld id="{EA943FD0-2A29-414E-BB98-12E42BCF2FE0}" type="slidenum">
              <a:rPr lang="en-US" smtClean="0"/>
              <a:t>9</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657866285"/>
              </p:ext>
            </p:extLst>
          </p:nvPr>
        </p:nvGraphicFramePr>
        <p:xfrm>
          <a:off x="5243423" y="2308630"/>
          <a:ext cx="2078326" cy="2682240"/>
        </p:xfrm>
        <a:graphic>
          <a:graphicData uri="http://schemas.openxmlformats.org/drawingml/2006/table">
            <a:tbl>
              <a:tblPr firstRow="1" bandRow="1">
                <a:tableStyleId>{5C22544A-7EE6-4342-B048-85BDC9FD1C3A}</a:tableStyleId>
              </a:tblPr>
              <a:tblGrid>
                <a:gridCol w="1039163"/>
                <a:gridCol w="1039163"/>
              </a:tblGrid>
              <a:tr h="310789">
                <a:tc>
                  <a:txBody>
                    <a:bodyPr/>
                    <a:lstStyle/>
                    <a:p>
                      <a:r>
                        <a:rPr lang="en-US" sz="2000" dirty="0" smtClean="0"/>
                        <a:t>Flow Id</a:t>
                      </a:r>
                      <a:endParaRPr lang="en-US" sz="2000" dirty="0"/>
                    </a:p>
                  </a:txBody>
                  <a:tcPr/>
                </a:tc>
                <a:tc>
                  <a:txBody>
                    <a:bodyPr/>
                    <a:lstStyle/>
                    <a:p>
                      <a:r>
                        <a:rPr lang="en-US" sz="2000" dirty="0" smtClean="0"/>
                        <a:t>Packet Count</a:t>
                      </a:r>
                      <a:endParaRPr lang="en-US" sz="2000" dirty="0"/>
                    </a:p>
                  </a:txBody>
                  <a:tcPr/>
                </a:tc>
              </a:tr>
              <a:tr h="310789">
                <a:tc>
                  <a:txBody>
                    <a:bodyPr/>
                    <a:lstStyle/>
                    <a:p>
                      <a:r>
                        <a:rPr lang="en-US" sz="2000" dirty="0" smtClean="0"/>
                        <a:t>K1</a:t>
                      </a:r>
                      <a:endParaRPr lang="en-US" sz="2000" dirty="0"/>
                    </a:p>
                  </a:txBody>
                  <a:tcPr/>
                </a:tc>
                <a:tc>
                  <a:txBody>
                    <a:bodyPr/>
                    <a:lstStyle/>
                    <a:p>
                      <a:r>
                        <a:rPr lang="en-US" sz="2000" dirty="0" smtClean="0"/>
                        <a:t>4</a:t>
                      </a:r>
                      <a:endParaRPr lang="en-US" sz="2000" dirty="0"/>
                    </a:p>
                  </a:txBody>
                  <a:tcPr/>
                </a:tc>
              </a:tr>
              <a:tr h="310789">
                <a:tc>
                  <a:txBody>
                    <a:bodyPr/>
                    <a:lstStyle/>
                    <a:p>
                      <a:r>
                        <a:rPr lang="en-US" sz="2000" dirty="0" smtClean="0"/>
                        <a:t>K2</a:t>
                      </a:r>
                      <a:endParaRPr lang="en-US" sz="2000" dirty="0"/>
                    </a:p>
                  </a:txBody>
                  <a:tcPr/>
                </a:tc>
                <a:tc>
                  <a:txBody>
                    <a:bodyPr/>
                    <a:lstStyle/>
                    <a:p>
                      <a:r>
                        <a:rPr lang="en-US" sz="2000" dirty="0" smtClean="0"/>
                        <a:t>2</a:t>
                      </a:r>
                      <a:endParaRPr lang="en-US" sz="2000" dirty="0"/>
                    </a:p>
                  </a:txBody>
                  <a:tcPr/>
                </a:tc>
              </a:tr>
              <a:tr h="310789">
                <a:tc>
                  <a:txBody>
                    <a:bodyPr/>
                    <a:lstStyle/>
                    <a:p>
                      <a:r>
                        <a:rPr lang="en-US" sz="2000" dirty="0" smtClean="0"/>
                        <a:t>K3</a:t>
                      </a:r>
                      <a:endParaRPr lang="en-US" sz="2000" dirty="0"/>
                    </a:p>
                  </a:txBody>
                  <a:tcPr/>
                </a:tc>
                <a:tc>
                  <a:txBody>
                    <a:bodyPr/>
                    <a:lstStyle/>
                    <a:p>
                      <a:r>
                        <a:rPr lang="en-US" sz="2000" dirty="0" smtClean="0"/>
                        <a:t>7</a:t>
                      </a:r>
                      <a:endParaRPr lang="en-US" sz="2000" dirty="0"/>
                    </a:p>
                  </a:txBody>
                  <a:tcPr/>
                </a:tc>
              </a:tr>
              <a:tr h="310789">
                <a:tc>
                  <a:txBody>
                    <a:bodyPr/>
                    <a:lstStyle/>
                    <a:p>
                      <a:r>
                        <a:rPr lang="en-US" sz="2000" dirty="0" smtClean="0"/>
                        <a:t>K4</a:t>
                      </a:r>
                      <a:endParaRPr lang="en-US" sz="2000" dirty="0"/>
                    </a:p>
                  </a:txBody>
                  <a:tcPr/>
                </a:tc>
                <a:tc>
                  <a:txBody>
                    <a:bodyPr/>
                    <a:lstStyle/>
                    <a:p>
                      <a:r>
                        <a:rPr lang="en-US" sz="2000" dirty="0" smtClean="0"/>
                        <a:t>10</a:t>
                      </a:r>
                      <a:endParaRPr lang="en-US" sz="2000" dirty="0"/>
                    </a:p>
                  </a:txBody>
                  <a:tcPr/>
                </a:tc>
              </a:tr>
              <a:tr h="234176">
                <a:tc>
                  <a:txBody>
                    <a:bodyPr/>
                    <a:lstStyle/>
                    <a:p>
                      <a:r>
                        <a:rPr lang="en-US" sz="2000" b="1" i="1" dirty="0" smtClean="0"/>
                        <a:t>K6</a:t>
                      </a:r>
                      <a:endParaRPr lang="en-US" sz="2000" b="1" i="1" dirty="0"/>
                    </a:p>
                  </a:txBody>
                  <a:tcPr/>
                </a:tc>
                <a:tc>
                  <a:txBody>
                    <a:bodyPr/>
                    <a:lstStyle/>
                    <a:p>
                      <a:r>
                        <a:rPr lang="en-US" sz="2000" b="1" i="1" dirty="0" smtClean="0"/>
                        <a:t>2</a:t>
                      </a:r>
                      <a:endParaRPr lang="en-US" sz="2000" b="1" i="1" dirty="0"/>
                    </a:p>
                  </a:txBody>
                  <a:tcPr/>
                </a:tc>
              </a:tr>
            </a:tbl>
          </a:graphicData>
        </a:graphic>
      </p:graphicFrame>
      <p:sp>
        <p:nvSpPr>
          <p:cNvPr id="18" name="TextBox 17"/>
          <p:cNvSpPr txBox="1"/>
          <p:nvPr/>
        </p:nvSpPr>
        <p:spPr>
          <a:xfrm>
            <a:off x="7859378" y="2578081"/>
            <a:ext cx="3671169" cy="707886"/>
          </a:xfrm>
          <a:prstGeom prst="rect">
            <a:avLst/>
          </a:prstGeom>
          <a:noFill/>
        </p:spPr>
        <p:txBody>
          <a:bodyPr wrap="square" rtlCol="0">
            <a:spAutoFit/>
          </a:bodyPr>
          <a:lstStyle/>
          <a:p>
            <a:r>
              <a:rPr lang="en-US" sz="2000" b="1" dirty="0" smtClean="0"/>
              <a:t>High accuracy</a:t>
            </a:r>
          </a:p>
          <a:p>
            <a:r>
              <a:rPr lang="en-US" sz="2000" b="1" dirty="0" smtClean="0"/>
              <a:t>Exactly one write</a:t>
            </a:r>
            <a:endParaRPr lang="en-US" sz="2000" b="1" dirty="0"/>
          </a:p>
        </p:txBody>
      </p:sp>
    </p:spTree>
    <p:custDataLst>
      <p:tags r:id="rId1"/>
    </p:custDataLst>
    <p:extLst>
      <p:ext uri="{BB962C8B-B14F-4D97-AF65-F5344CB8AC3E}">
        <p14:creationId xmlns:p14="http://schemas.microsoft.com/office/powerpoint/2010/main" val="2665366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5" grpId="0"/>
      <p:bldP spid="17" grpId="0" animBg="1"/>
      <p:bldP spid="10"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6.3"/>
</p:tagLst>
</file>

<file path=ppt/tags/tag10.xml><?xml version="1.0" encoding="utf-8"?>
<p:tagLst xmlns:a="http://schemas.openxmlformats.org/drawingml/2006/main" xmlns:r="http://schemas.openxmlformats.org/officeDocument/2006/relationships" xmlns:p="http://schemas.openxmlformats.org/presentationml/2006/main">
  <p:tag name="TIMING" val="|1.4"/>
</p:tagLst>
</file>

<file path=ppt/tags/tag11.xml><?xml version="1.0" encoding="utf-8"?>
<p:tagLst xmlns:a="http://schemas.openxmlformats.org/drawingml/2006/main" xmlns:r="http://schemas.openxmlformats.org/officeDocument/2006/relationships" xmlns:p="http://schemas.openxmlformats.org/presentationml/2006/main">
  <p:tag name="TIMING" val="|1.2|3.2"/>
</p:tagLst>
</file>

<file path=ppt/tags/tag12.xml><?xml version="1.0" encoding="utf-8"?>
<p:tagLst xmlns:a="http://schemas.openxmlformats.org/drawingml/2006/main" xmlns:r="http://schemas.openxmlformats.org/officeDocument/2006/relationships" xmlns:p="http://schemas.openxmlformats.org/presentationml/2006/main">
  <p:tag name="TIMING" val="|1.2|3.2"/>
</p:tagLst>
</file>

<file path=ppt/tags/tag13.xml><?xml version="1.0" encoding="utf-8"?>
<p:tagLst xmlns:a="http://schemas.openxmlformats.org/drawingml/2006/main" xmlns:r="http://schemas.openxmlformats.org/officeDocument/2006/relationships" xmlns:p="http://schemas.openxmlformats.org/presentationml/2006/main">
  <p:tag name="TIMING" val="|1.2|3.2"/>
</p:tagLst>
</file>

<file path=ppt/tags/tag14.xml><?xml version="1.0" encoding="utf-8"?>
<p:tagLst xmlns:a="http://schemas.openxmlformats.org/drawingml/2006/main" xmlns:r="http://schemas.openxmlformats.org/officeDocument/2006/relationships" xmlns:p="http://schemas.openxmlformats.org/presentationml/2006/main">
  <p:tag name="TIMING" val="|1.2|3.2"/>
</p:tagLst>
</file>

<file path=ppt/tags/tag15.xml><?xml version="1.0" encoding="utf-8"?>
<p:tagLst xmlns:a="http://schemas.openxmlformats.org/drawingml/2006/main" xmlns:r="http://schemas.openxmlformats.org/officeDocument/2006/relationships" xmlns:p="http://schemas.openxmlformats.org/presentationml/2006/main">
  <p:tag name="TIMING" val="|1.2|3.2"/>
</p:tagLst>
</file>

<file path=ppt/tags/tag16.xml><?xml version="1.0" encoding="utf-8"?>
<p:tagLst xmlns:a="http://schemas.openxmlformats.org/drawingml/2006/main" xmlns:r="http://schemas.openxmlformats.org/officeDocument/2006/relationships" xmlns:p="http://schemas.openxmlformats.org/presentationml/2006/main">
  <p:tag name="TIMING" val="|1.2|3.2"/>
</p:tagLst>
</file>

<file path=ppt/tags/tag17.xml><?xml version="1.0" encoding="utf-8"?>
<p:tagLst xmlns:a="http://schemas.openxmlformats.org/drawingml/2006/main" xmlns:r="http://schemas.openxmlformats.org/officeDocument/2006/relationships" xmlns:p="http://schemas.openxmlformats.org/presentationml/2006/main">
  <p:tag name="TIMING" val="|1.2|3.2"/>
</p:tagLst>
</file>

<file path=ppt/tags/tag18.xml><?xml version="1.0" encoding="utf-8"?>
<p:tagLst xmlns:a="http://schemas.openxmlformats.org/drawingml/2006/main" xmlns:r="http://schemas.openxmlformats.org/officeDocument/2006/relationships" xmlns:p="http://schemas.openxmlformats.org/presentationml/2006/main">
  <p:tag name="TIMING" val="|1.2|3.2"/>
</p:tagLst>
</file>

<file path=ppt/tags/tag19.xml><?xml version="1.0" encoding="utf-8"?>
<p:tagLst xmlns:a="http://schemas.openxmlformats.org/drawingml/2006/main" xmlns:r="http://schemas.openxmlformats.org/officeDocument/2006/relationships" xmlns:p="http://schemas.openxmlformats.org/presentationml/2006/main">
  <p:tag name="TIMING" val="|1.2|3.2"/>
</p:tagLst>
</file>

<file path=ppt/tags/tag2.xml><?xml version="1.0" encoding="utf-8"?>
<p:tagLst xmlns:a="http://schemas.openxmlformats.org/drawingml/2006/main" xmlns:r="http://schemas.openxmlformats.org/officeDocument/2006/relationships" xmlns:p="http://schemas.openxmlformats.org/presentationml/2006/main">
  <p:tag name="TIMING" val="|2.2"/>
</p:tagLst>
</file>

<file path=ppt/tags/tag20.xml><?xml version="1.0" encoding="utf-8"?>
<p:tagLst xmlns:a="http://schemas.openxmlformats.org/drawingml/2006/main" xmlns:r="http://schemas.openxmlformats.org/officeDocument/2006/relationships" xmlns:p="http://schemas.openxmlformats.org/presentationml/2006/main">
  <p:tag name="TIMING" val="|0.9|7.1|7.9"/>
</p:tagLst>
</file>

<file path=ppt/tags/tag21.xml><?xml version="1.0" encoding="utf-8"?>
<p:tagLst xmlns:a="http://schemas.openxmlformats.org/drawingml/2006/main" xmlns:r="http://schemas.openxmlformats.org/officeDocument/2006/relationships" xmlns:p="http://schemas.openxmlformats.org/presentationml/2006/main">
  <p:tag name="TIMING" val="|1.2|3.2"/>
</p:tagLst>
</file>

<file path=ppt/tags/tag3.xml><?xml version="1.0" encoding="utf-8"?>
<p:tagLst xmlns:a="http://schemas.openxmlformats.org/drawingml/2006/main" xmlns:r="http://schemas.openxmlformats.org/officeDocument/2006/relationships" xmlns:p="http://schemas.openxmlformats.org/presentationml/2006/main">
  <p:tag name="TIMING" val="|2.4|23.1|18.5|14.4"/>
</p:tagLst>
</file>

<file path=ppt/tags/tag4.xml><?xml version="1.0" encoding="utf-8"?>
<p:tagLst xmlns:a="http://schemas.openxmlformats.org/drawingml/2006/main" xmlns:r="http://schemas.openxmlformats.org/officeDocument/2006/relationships" xmlns:p="http://schemas.openxmlformats.org/presentationml/2006/main">
  <p:tag name="TIMING" val="|1|0.8|84.6"/>
</p:tagLst>
</file>

<file path=ppt/tags/tag5.xml><?xml version="1.0" encoding="utf-8"?>
<p:tagLst xmlns:a="http://schemas.openxmlformats.org/drawingml/2006/main" xmlns:r="http://schemas.openxmlformats.org/officeDocument/2006/relationships" xmlns:p="http://schemas.openxmlformats.org/presentationml/2006/main">
  <p:tag name="TIMING" val="|1|0.8|84.6"/>
</p:tagLst>
</file>

<file path=ppt/tags/tag6.xml><?xml version="1.0" encoding="utf-8"?>
<p:tagLst xmlns:a="http://schemas.openxmlformats.org/drawingml/2006/main" xmlns:r="http://schemas.openxmlformats.org/officeDocument/2006/relationships" xmlns:p="http://schemas.openxmlformats.org/presentationml/2006/main">
  <p:tag name="TIMING" val="|1.4"/>
</p:tagLst>
</file>

<file path=ppt/tags/tag7.xml><?xml version="1.0" encoding="utf-8"?>
<p:tagLst xmlns:a="http://schemas.openxmlformats.org/drawingml/2006/main" xmlns:r="http://schemas.openxmlformats.org/officeDocument/2006/relationships" xmlns:p="http://schemas.openxmlformats.org/presentationml/2006/main">
  <p:tag name="TIMING" val="|1.4"/>
</p:tagLst>
</file>

<file path=ppt/tags/tag8.xml><?xml version="1.0" encoding="utf-8"?>
<p:tagLst xmlns:a="http://schemas.openxmlformats.org/drawingml/2006/main" xmlns:r="http://schemas.openxmlformats.org/officeDocument/2006/relationships" xmlns:p="http://schemas.openxmlformats.org/presentationml/2006/main">
  <p:tag name="TIMING" val="|1.4"/>
</p:tagLst>
</file>

<file path=ppt/tags/tag9.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12590</TotalTime>
  <Words>5266</Words>
  <Application>Microsoft Office PowerPoint</Application>
  <PresentationFormat>Widescreen</PresentationFormat>
  <Paragraphs>541</Paragraphs>
  <Slides>33</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Courier New</vt:lpstr>
      <vt:lpstr>Retrospect</vt:lpstr>
      <vt:lpstr>Heavy-Hitter Detection Entirely in the Data Plane</vt:lpstr>
      <vt:lpstr>Heavy Hitter Flows</vt:lpstr>
      <vt:lpstr>Why detect heavy hitters?</vt:lpstr>
      <vt:lpstr>Problem Statement</vt:lpstr>
      <vt:lpstr>Emerging Programmable Switches</vt:lpstr>
      <vt:lpstr>Constraints</vt:lpstr>
      <vt:lpstr>Existing Work</vt:lpstr>
      <vt:lpstr>Motivation: Space-Saving Algorithm1</vt:lpstr>
      <vt:lpstr>Space Saving Algorithm</vt:lpstr>
      <vt:lpstr>Towards HashPipe</vt:lpstr>
      <vt:lpstr>Our Solution - HashPipe</vt:lpstr>
      <vt:lpstr>Our Solution - HashPipe</vt:lpstr>
      <vt:lpstr>HashPipe</vt:lpstr>
      <vt:lpstr>HashPipe</vt:lpstr>
      <vt:lpstr>HashPipe</vt:lpstr>
      <vt:lpstr>HashPipe Summary</vt:lpstr>
      <vt:lpstr>Implementation </vt:lpstr>
      <vt:lpstr>Evaluation Setup</vt:lpstr>
      <vt:lpstr>Tuning HashPipe</vt:lpstr>
      <vt:lpstr>HashPipe Accuracy</vt:lpstr>
      <vt:lpstr>HashPipe Accuracy</vt:lpstr>
      <vt:lpstr>HashPipe Accuracy</vt:lpstr>
      <vt:lpstr>Competing Schemes</vt:lpstr>
      <vt:lpstr>HashPipe vs. Existing Solutions</vt:lpstr>
      <vt:lpstr>HashPipe vs Existing Solutions</vt:lpstr>
      <vt:lpstr>HashPipe vs Existing Solutions</vt:lpstr>
      <vt:lpstr>Contributions and Future Work</vt:lpstr>
      <vt:lpstr>THANK YOU</vt:lpstr>
      <vt:lpstr>Backup Slides</vt:lpstr>
      <vt:lpstr>P4 prototype – Stage 1</vt:lpstr>
      <vt:lpstr>P4 prototype – Stage 2 onwards</vt:lpstr>
      <vt:lpstr>HashPipe vs Idealized Schemes</vt:lpstr>
      <vt:lpstr>Programmable Switches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the Big Losers In a Network</dc:title>
  <dc:creator>vibzo</dc:creator>
  <cp:lastModifiedBy>Vibhaalakshmi Sivaraman</cp:lastModifiedBy>
  <cp:revision>425</cp:revision>
  <dcterms:created xsi:type="dcterms:W3CDTF">2015-12-09T22:01:36Z</dcterms:created>
  <dcterms:modified xsi:type="dcterms:W3CDTF">2017-04-03T14:57:03Z</dcterms:modified>
</cp:coreProperties>
</file>