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31"/>
  </p:notesMasterIdLst>
  <p:handoutMasterIdLst>
    <p:handoutMasterId r:id="rId32"/>
  </p:handoutMasterIdLst>
  <p:sldIdLst>
    <p:sldId id="257" r:id="rId2"/>
    <p:sldId id="562" r:id="rId3"/>
    <p:sldId id="624" r:id="rId4"/>
    <p:sldId id="626" r:id="rId5"/>
    <p:sldId id="627" r:id="rId6"/>
    <p:sldId id="628" r:id="rId7"/>
    <p:sldId id="635" r:id="rId8"/>
    <p:sldId id="637" r:id="rId9"/>
    <p:sldId id="638" r:id="rId10"/>
    <p:sldId id="639" r:id="rId11"/>
    <p:sldId id="640" r:id="rId12"/>
    <p:sldId id="629" r:id="rId13"/>
    <p:sldId id="631" r:id="rId14"/>
    <p:sldId id="641" r:id="rId15"/>
    <p:sldId id="630" r:id="rId16"/>
    <p:sldId id="649" r:id="rId17"/>
    <p:sldId id="650" r:id="rId18"/>
    <p:sldId id="652" r:id="rId19"/>
    <p:sldId id="653" r:id="rId20"/>
    <p:sldId id="642" r:id="rId21"/>
    <p:sldId id="643" r:id="rId22"/>
    <p:sldId id="632" r:id="rId23"/>
    <p:sldId id="644" r:id="rId24"/>
    <p:sldId id="645" r:id="rId25"/>
    <p:sldId id="625" r:id="rId26"/>
    <p:sldId id="646" r:id="rId27"/>
    <p:sldId id="636" r:id="rId28"/>
    <p:sldId id="647" r:id="rId29"/>
    <p:sldId id="648" r:id="rId30"/>
  </p:sldIdLst>
  <p:sldSz cx="11887200" cy="6858000"/>
  <p:notesSz cx="9601200" cy="7315200"/>
  <p:defaultTextStyle>
    <a:defPPr>
      <a:defRPr lang="en-US"/>
    </a:defPPr>
    <a:lvl1pPr algn="ctr" rtl="0" fontAlgn="base">
      <a:spcBef>
        <a:spcPct val="0"/>
      </a:spcBef>
      <a:spcAft>
        <a:spcPct val="0"/>
      </a:spcAft>
      <a:defRPr sz="2000" b="1" kern="1200">
        <a:solidFill>
          <a:schemeClr val="tx1"/>
        </a:solidFill>
        <a:latin typeface="Courier New" pitchFamily="-1" charset="0"/>
        <a:ea typeface="+mn-ea"/>
        <a:cs typeface="+mn-cs"/>
      </a:defRPr>
    </a:lvl1pPr>
    <a:lvl2pPr marL="457200" algn="ctr" rtl="0" fontAlgn="base">
      <a:spcBef>
        <a:spcPct val="0"/>
      </a:spcBef>
      <a:spcAft>
        <a:spcPct val="0"/>
      </a:spcAft>
      <a:defRPr sz="2000" b="1" kern="1200">
        <a:solidFill>
          <a:schemeClr val="tx1"/>
        </a:solidFill>
        <a:latin typeface="Courier New" pitchFamily="-1" charset="0"/>
        <a:ea typeface="+mn-ea"/>
        <a:cs typeface="+mn-cs"/>
      </a:defRPr>
    </a:lvl2pPr>
    <a:lvl3pPr marL="914400" algn="ctr" rtl="0" fontAlgn="base">
      <a:spcBef>
        <a:spcPct val="0"/>
      </a:spcBef>
      <a:spcAft>
        <a:spcPct val="0"/>
      </a:spcAft>
      <a:defRPr sz="2000" b="1" kern="1200">
        <a:solidFill>
          <a:schemeClr val="tx1"/>
        </a:solidFill>
        <a:latin typeface="Courier New" pitchFamily="-1" charset="0"/>
        <a:ea typeface="+mn-ea"/>
        <a:cs typeface="+mn-cs"/>
      </a:defRPr>
    </a:lvl3pPr>
    <a:lvl4pPr marL="1371600" algn="ctr" rtl="0" fontAlgn="base">
      <a:spcBef>
        <a:spcPct val="0"/>
      </a:spcBef>
      <a:spcAft>
        <a:spcPct val="0"/>
      </a:spcAft>
      <a:defRPr sz="2000" b="1" kern="1200">
        <a:solidFill>
          <a:schemeClr val="tx1"/>
        </a:solidFill>
        <a:latin typeface="Courier New" pitchFamily="-1" charset="0"/>
        <a:ea typeface="+mn-ea"/>
        <a:cs typeface="+mn-cs"/>
      </a:defRPr>
    </a:lvl4pPr>
    <a:lvl5pPr marL="1828800" algn="ctr" rtl="0" fontAlgn="base">
      <a:spcBef>
        <a:spcPct val="0"/>
      </a:spcBef>
      <a:spcAft>
        <a:spcPct val="0"/>
      </a:spcAft>
      <a:defRPr sz="2000" b="1" kern="1200">
        <a:solidFill>
          <a:schemeClr val="tx1"/>
        </a:solidFill>
        <a:latin typeface="Courier New" pitchFamily="-1" charset="0"/>
        <a:ea typeface="+mn-ea"/>
        <a:cs typeface="+mn-cs"/>
      </a:defRPr>
    </a:lvl5pPr>
    <a:lvl6pPr marL="2286000" algn="l" defTabSz="457200" rtl="0" eaLnBrk="1" latinLnBrk="0" hangingPunct="1">
      <a:defRPr sz="2000" b="1" kern="1200">
        <a:solidFill>
          <a:schemeClr val="tx1"/>
        </a:solidFill>
        <a:latin typeface="Courier New" pitchFamily="-1" charset="0"/>
        <a:ea typeface="+mn-ea"/>
        <a:cs typeface="+mn-cs"/>
      </a:defRPr>
    </a:lvl6pPr>
    <a:lvl7pPr marL="2743200" algn="l" defTabSz="457200" rtl="0" eaLnBrk="1" latinLnBrk="0" hangingPunct="1">
      <a:defRPr sz="2000" b="1" kern="1200">
        <a:solidFill>
          <a:schemeClr val="tx1"/>
        </a:solidFill>
        <a:latin typeface="Courier New" pitchFamily="-1" charset="0"/>
        <a:ea typeface="+mn-ea"/>
        <a:cs typeface="+mn-cs"/>
      </a:defRPr>
    </a:lvl7pPr>
    <a:lvl8pPr marL="3200400" algn="l" defTabSz="457200" rtl="0" eaLnBrk="1" latinLnBrk="0" hangingPunct="1">
      <a:defRPr sz="2000" b="1" kern="1200">
        <a:solidFill>
          <a:schemeClr val="tx1"/>
        </a:solidFill>
        <a:latin typeface="Courier New" pitchFamily="-1" charset="0"/>
        <a:ea typeface="+mn-ea"/>
        <a:cs typeface="+mn-cs"/>
      </a:defRPr>
    </a:lvl8pPr>
    <a:lvl9pPr marL="3657600" algn="l" defTabSz="457200" rtl="0" eaLnBrk="1" latinLnBrk="0" hangingPunct="1">
      <a:defRPr sz="2000" b="1" kern="1200">
        <a:solidFill>
          <a:schemeClr val="tx1"/>
        </a:solidFill>
        <a:latin typeface="Courier New" pitchFamily="-1"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8F00"/>
    <a:srgbClr val="FF5C5E"/>
    <a:srgbClr val="991200"/>
    <a:srgbClr val="0000FF"/>
    <a:srgbClr val="011790"/>
    <a:srgbClr val="1E4899"/>
    <a:srgbClr val="92D050"/>
    <a:srgbClr val="FF6501"/>
    <a:srgbClr val="FF9300"/>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85" autoAdjust="0"/>
    <p:restoredTop sz="83842" autoAdjust="0"/>
  </p:normalViewPr>
  <p:slideViewPr>
    <p:cSldViewPr snapToGrid="0">
      <p:cViewPr>
        <p:scale>
          <a:sx n="112" d="100"/>
          <a:sy n="112" d="100"/>
        </p:scale>
        <p:origin x="640" y="568"/>
      </p:cViewPr>
      <p:guideLst>
        <p:guide orient="horz" pos="2160"/>
        <p:guide pos="3744"/>
      </p:guideLst>
    </p:cSldViewPr>
  </p:slideViewPr>
  <p:outlineViewPr>
    <p:cViewPr>
      <p:scale>
        <a:sx n="33" d="100"/>
        <a:sy n="33" d="100"/>
      </p:scale>
      <p:origin x="0" y="13848"/>
    </p:cViewPr>
  </p:outlineViewPr>
  <p:notesTextViewPr>
    <p:cViewPr>
      <p:scale>
        <a:sx n="20" d="100"/>
        <a:sy n="20" d="100"/>
      </p:scale>
      <p:origin x="0" y="0"/>
    </p:cViewPr>
  </p:notesTextViewPr>
  <p:sorterViewPr>
    <p:cViewPr>
      <p:scale>
        <a:sx n="120" d="100"/>
        <a:sy n="120"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4160937" cy="365276"/>
          </a:xfrm>
          <a:prstGeom prst="rect">
            <a:avLst/>
          </a:prstGeom>
          <a:noFill/>
          <a:ln w="9525">
            <a:noFill/>
            <a:miter lim="800000"/>
            <a:headEnd/>
            <a:tailEnd/>
          </a:ln>
          <a:effectLst/>
        </p:spPr>
        <p:txBody>
          <a:bodyPr vert="horz" wrap="square" lIns="96645" tIns="48322" rIns="96645" bIns="48322" numCol="1" anchor="t" anchorCtr="0" compatLnSpc="1">
            <a:prstTxWarp prst="textNoShape">
              <a:avLst/>
            </a:prstTxWarp>
          </a:bodyPr>
          <a:lstStyle>
            <a:lvl1pPr algn="l" defTabSz="966788">
              <a:defRPr sz="1300">
                <a:latin typeface="Courier New" pitchFamily="-107" charset="0"/>
              </a:defRPr>
            </a:lvl1pPr>
          </a:lstStyle>
          <a:p>
            <a:pPr>
              <a:defRPr/>
            </a:pPr>
            <a:endParaRPr lang="en-US" dirty="0">
              <a:latin typeface="Arial" charset="0"/>
            </a:endParaRPr>
          </a:p>
        </p:txBody>
      </p:sp>
      <p:sp>
        <p:nvSpPr>
          <p:cNvPr id="106499" name="Rectangle 3"/>
          <p:cNvSpPr>
            <a:spLocks noGrp="1" noChangeArrowheads="1"/>
          </p:cNvSpPr>
          <p:nvPr>
            <p:ph type="dt" sz="quarter" idx="1"/>
          </p:nvPr>
        </p:nvSpPr>
        <p:spPr bwMode="auto">
          <a:xfrm>
            <a:off x="5440265" y="0"/>
            <a:ext cx="4160936" cy="365276"/>
          </a:xfrm>
          <a:prstGeom prst="rect">
            <a:avLst/>
          </a:prstGeom>
          <a:noFill/>
          <a:ln w="9525">
            <a:noFill/>
            <a:miter lim="800000"/>
            <a:headEnd/>
            <a:tailEnd/>
          </a:ln>
          <a:effectLst/>
        </p:spPr>
        <p:txBody>
          <a:bodyPr vert="horz" wrap="square" lIns="96645" tIns="48322" rIns="96645" bIns="48322" numCol="1" anchor="t" anchorCtr="0" compatLnSpc="1">
            <a:prstTxWarp prst="textNoShape">
              <a:avLst/>
            </a:prstTxWarp>
          </a:bodyPr>
          <a:lstStyle>
            <a:lvl1pPr algn="r" defTabSz="966788">
              <a:defRPr sz="1300">
                <a:latin typeface="Courier New" pitchFamily="-107" charset="0"/>
              </a:defRPr>
            </a:lvl1pPr>
          </a:lstStyle>
          <a:p>
            <a:pPr>
              <a:defRPr/>
            </a:pPr>
            <a:endParaRPr lang="en-US" dirty="0">
              <a:latin typeface="Arial" charset="0"/>
            </a:endParaRPr>
          </a:p>
        </p:txBody>
      </p:sp>
      <p:sp>
        <p:nvSpPr>
          <p:cNvPr id="106500" name="Rectangle 4"/>
          <p:cNvSpPr>
            <a:spLocks noGrp="1" noChangeArrowheads="1"/>
          </p:cNvSpPr>
          <p:nvPr>
            <p:ph type="ftr" sz="quarter" idx="2"/>
          </p:nvPr>
        </p:nvSpPr>
        <p:spPr bwMode="auto">
          <a:xfrm>
            <a:off x="0" y="6949924"/>
            <a:ext cx="4160937" cy="365276"/>
          </a:xfrm>
          <a:prstGeom prst="rect">
            <a:avLst/>
          </a:prstGeom>
          <a:noFill/>
          <a:ln w="9525">
            <a:noFill/>
            <a:miter lim="800000"/>
            <a:headEnd/>
            <a:tailEnd/>
          </a:ln>
          <a:effectLst/>
        </p:spPr>
        <p:txBody>
          <a:bodyPr vert="horz" wrap="square" lIns="96645" tIns="48322" rIns="96645" bIns="48322" numCol="1" anchor="b" anchorCtr="0" compatLnSpc="1">
            <a:prstTxWarp prst="textNoShape">
              <a:avLst/>
            </a:prstTxWarp>
          </a:bodyPr>
          <a:lstStyle>
            <a:lvl1pPr algn="l" defTabSz="966788">
              <a:defRPr sz="1300">
                <a:latin typeface="Courier New" pitchFamily="-107" charset="0"/>
              </a:defRPr>
            </a:lvl1pPr>
          </a:lstStyle>
          <a:p>
            <a:pPr>
              <a:defRPr/>
            </a:pPr>
            <a:endParaRPr lang="en-US" dirty="0">
              <a:latin typeface="Arial" charset="0"/>
            </a:endParaRPr>
          </a:p>
        </p:txBody>
      </p:sp>
      <p:sp>
        <p:nvSpPr>
          <p:cNvPr id="106501" name="Rectangle 5"/>
          <p:cNvSpPr>
            <a:spLocks noGrp="1" noChangeArrowheads="1"/>
          </p:cNvSpPr>
          <p:nvPr>
            <p:ph type="sldNum" sz="quarter" idx="3"/>
          </p:nvPr>
        </p:nvSpPr>
        <p:spPr bwMode="auto">
          <a:xfrm>
            <a:off x="5440265" y="6949924"/>
            <a:ext cx="4160936" cy="365276"/>
          </a:xfrm>
          <a:prstGeom prst="rect">
            <a:avLst/>
          </a:prstGeom>
          <a:noFill/>
          <a:ln w="9525">
            <a:noFill/>
            <a:miter lim="800000"/>
            <a:headEnd/>
            <a:tailEnd/>
          </a:ln>
          <a:effectLst/>
        </p:spPr>
        <p:txBody>
          <a:bodyPr vert="horz" wrap="square" lIns="96645" tIns="48322" rIns="96645" bIns="48322" numCol="1" anchor="b" anchorCtr="0" compatLnSpc="1">
            <a:prstTxWarp prst="textNoShape">
              <a:avLst/>
            </a:prstTxWarp>
          </a:bodyPr>
          <a:lstStyle>
            <a:lvl1pPr algn="r" defTabSz="966788">
              <a:defRPr sz="1300">
                <a:latin typeface="Courier New" pitchFamily="-107" charset="0"/>
              </a:defRPr>
            </a:lvl1pPr>
          </a:lstStyle>
          <a:p>
            <a:pPr>
              <a:defRPr/>
            </a:pPr>
            <a:fld id="{227F3E45-4A14-2D47-8F04-4BB42089EFB5}" type="slidenum">
              <a:rPr lang="en-US">
                <a:latin typeface="Arial" charset="0"/>
              </a:rPr>
              <a:pPr>
                <a:defRPr/>
              </a:pPr>
              <a:t>‹#›</a:t>
            </a:fld>
            <a:endParaRPr lang="en-US" dirty="0">
              <a:latin typeface="Arial" charset="0"/>
            </a:endParaRPr>
          </a:p>
        </p:txBody>
      </p:sp>
    </p:spTree>
    <p:extLst>
      <p:ext uri="{BB962C8B-B14F-4D97-AF65-F5344CB8AC3E}">
        <p14:creationId xmlns:p14="http://schemas.microsoft.com/office/powerpoint/2010/main" val="3779570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bwMode="auto">
          <a:xfrm>
            <a:off x="0" y="0"/>
            <a:ext cx="4160937" cy="365276"/>
          </a:xfrm>
          <a:prstGeom prst="rect">
            <a:avLst/>
          </a:prstGeom>
          <a:noFill/>
          <a:ln w="9525">
            <a:noFill/>
            <a:miter lim="800000"/>
            <a:headEnd/>
            <a:tailEnd/>
          </a:ln>
          <a:effectLst/>
        </p:spPr>
        <p:txBody>
          <a:bodyPr vert="horz" wrap="square" lIns="95738" tIns="47869" rIns="95738" bIns="47869" numCol="1" anchor="t" anchorCtr="0" compatLnSpc="1">
            <a:prstTxWarp prst="textNoShape">
              <a:avLst/>
            </a:prstTxWarp>
          </a:bodyPr>
          <a:lstStyle>
            <a:lvl1pPr algn="l" defTabSz="957263">
              <a:defRPr sz="1300" b="0">
                <a:latin typeface="Times New Roman" pitchFamily="-107" charset="0"/>
              </a:defRPr>
            </a:lvl1pPr>
          </a:lstStyle>
          <a:p>
            <a:pPr>
              <a:defRPr/>
            </a:pPr>
            <a:endParaRPr lang="en-US"/>
          </a:p>
        </p:txBody>
      </p:sp>
      <p:sp>
        <p:nvSpPr>
          <p:cNvPr id="176131" name="Rectangle 3"/>
          <p:cNvSpPr>
            <a:spLocks noGrp="1" noChangeArrowheads="1"/>
          </p:cNvSpPr>
          <p:nvPr>
            <p:ph type="dt" idx="1"/>
          </p:nvPr>
        </p:nvSpPr>
        <p:spPr bwMode="auto">
          <a:xfrm>
            <a:off x="5438180" y="0"/>
            <a:ext cx="4160937" cy="365276"/>
          </a:xfrm>
          <a:prstGeom prst="rect">
            <a:avLst/>
          </a:prstGeom>
          <a:noFill/>
          <a:ln w="9525">
            <a:noFill/>
            <a:miter lim="800000"/>
            <a:headEnd/>
            <a:tailEnd/>
          </a:ln>
          <a:effectLst/>
        </p:spPr>
        <p:txBody>
          <a:bodyPr vert="horz" wrap="square" lIns="95738" tIns="47869" rIns="95738" bIns="47869" numCol="1" anchor="t" anchorCtr="0" compatLnSpc="1">
            <a:prstTxWarp prst="textNoShape">
              <a:avLst/>
            </a:prstTxWarp>
          </a:bodyPr>
          <a:lstStyle>
            <a:lvl1pPr algn="r" defTabSz="957263">
              <a:defRPr sz="1300" b="0">
                <a:latin typeface="Times New Roman" pitchFamily="-107"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2424113" y="549275"/>
            <a:ext cx="4752975" cy="2743200"/>
          </a:xfrm>
          <a:prstGeom prst="rect">
            <a:avLst/>
          </a:prstGeom>
          <a:noFill/>
          <a:ln w="9525">
            <a:solidFill>
              <a:srgbClr val="000000"/>
            </a:solidFill>
            <a:miter lim="800000"/>
            <a:headEnd/>
            <a:tailEnd/>
          </a:ln>
        </p:spPr>
      </p:sp>
      <p:sp>
        <p:nvSpPr>
          <p:cNvPr id="176133" name="Rectangle 5"/>
          <p:cNvSpPr>
            <a:spLocks noGrp="1" noChangeArrowheads="1"/>
          </p:cNvSpPr>
          <p:nvPr>
            <p:ph type="body" sz="quarter" idx="3"/>
          </p:nvPr>
        </p:nvSpPr>
        <p:spPr bwMode="auto">
          <a:xfrm>
            <a:off x="960538" y="3474963"/>
            <a:ext cx="7680127" cy="3291114"/>
          </a:xfrm>
          <a:prstGeom prst="rect">
            <a:avLst/>
          </a:prstGeom>
          <a:noFill/>
          <a:ln w="9525">
            <a:noFill/>
            <a:miter lim="800000"/>
            <a:headEnd/>
            <a:tailEnd/>
          </a:ln>
          <a:effectLst/>
        </p:spPr>
        <p:txBody>
          <a:bodyPr vert="horz" wrap="square" lIns="95738" tIns="47869" rIns="95738" bIns="4786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6134" name="Rectangle 6"/>
          <p:cNvSpPr>
            <a:spLocks noGrp="1" noChangeArrowheads="1"/>
          </p:cNvSpPr>
          <p:nvPr>
            <p:ph type="ftr" sz="quarter" idx="4"/>
          </p:nvPr>
        </p:nvSpPr>
        <p:spPr bwMode="auto">
          <a:xfrm>
            <a:off x="0" y="6948715"/>
            <a:ext cx="4160937" cy="365276"/>
          </a:xfrm>
          <a:prstGeom prst="rect">
            <a:avLst/>
          </a:prstGeom>
          <a:noFill/>
          <a:ln w="9525">
            <a:noFill/>
            <a:miter lim="800000"/>
            <a:headEnd/>
            <a:tailEnd/>
          </a:ln>
          <a:effectLst/>
        </p:spPr>
        <p:txBody>
          <a:bodyPr vert="horz" wrap="square" lIns="95738" tIns="47869" rIns="95738" bIns="47869" numCol="1" anchor="b" anchorCtr="0" compatLnSpc="1">
            <a:prstTxWarp prst="textNoShape">
              <a:avLst/>
            </a:prstTxWarp>
          </a:bodyPr>
          <a:lstStyle>
            <a:lvl1pPr algn="l" defTabSz="957263">
              <a:defRPr sz="1300" b="0">
                <a:latin typeface="Times New Roman" pitchFamily="-107" charset="0"/>
              </a:defRPr>
            </a:lvl1pPr>
          </a:lstStyle>
          <a:p>
            <a:pPr>
              <a:defRPr/>
            </a:pPr>
            <a:endParaRPr lang="en-US"/>
          </a:p>
        </p:txBody>
      </p:sp>
      <p:sp>
        <p:nvSpPr>
          <p:cNvPr id="176135" name="Rectangle 7"/>
          <p:cNvSpPr>
            <a:spLocks noGrp="1" noChangeArrowheads="1"/>
          </p:cNvSpPr>
          <p:nvPr>
            <p:ph type="sldNum" sz="quarter" idx="5"/>
          </p:nvPr>
        </p:nvSpPr>
        <p:spPr bwMode="auto">
          <a:xfrm>
            <a:off x="5438180" y="6948715"/>
            <a:ext cx="4160937" cy="365276"/>
          </a:xfrm>
          <a:prstGeom prst="rect">
            <a:avLst/>
          </a:prstGeom>
          <a:noFill/>
          <a:ln w="9525">
            <a:noFill/>
            <a:miter lim="800000"/>
            <a:headEnd/>
            <a:tailEnd/>
          </a:ln>
          <a:effectLst/>
        </p:spPr>
        <p:txBody>
          <a:bodyPr vert="horz" wrap="square" lIns="95738" tIns="47869" rIns="95738" bIns="47869" numCol="1" anchor="b" anchorCtr="0" compatLnSpc="1">
            <a:prstTxWarp prst="textNoShape">
              <a:avLst/>
            </a:prstTxWarp>
          </a:bodyPr>
          <a:lstStyle>
            <a:lvl1pPr algn="r" defTabSz="957263">
              <a:defRPr sz="1300" b="0">
                <a:latin typeface="Times New Roman" pitchFamily="-107" charset="0"/>
              </a:defRPr>
            </a:lvl1pPr>
          </a:lstStyle>
          <a:p>
            <a:pPr>
              <a:defRPr/>
            </a:pPr>
            <a:fld id="{B069701C-02A1-CE43-ADB4-E98A80C283F2}" type="slidenum">
              <a:rPr lang="en-US"/>
              <a:pPr>
                <a:defRPr/>
              </a:pPr>
              <a:t>‹#›</a:t>
            </a:fld>
            <a:endParaRPr lang="en-US"/>
          </a:p>
        </p:txBody>
      </p:sp>
    </p:spTree>
    <p:extLst>
      <p:ext uri="{BB962C8B-B14F-4D97-AF65-F5344CB8AC3E}">
        <p14:creationId xmlns:p14="http://schemas.microsoft.com/office/powerpoint/2010/main" val="7651505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4113" y="549275"/>
            <a:ext cx="475297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69701C-02A1-CE43-ADB4-E98A80C283F2}" type="slidenum">
              <a:rPr lang="en-US" smtClean="0"/>
              <a:pPr>
                <a:defRPr/>
              </a:pPr>
              <a:t>1</a:t>
            </a:fld>
            <a:endParaRPr lang="en-US"/>
          </a:p>
        </p:txBody>
      </p:sp>
    </p:spTree>
    <p:extLst>
      <p:ext uri="{BB962C8B-B14F-4D97-AF65-F5344CB8AC3E}">
        <p14:creationId xmlns:p14="http://schemas.microsoft.com/office/powerpoint/2010/main" val="201366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1D7E-A2A5-A29D-2150-F1BACF5FD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25E4F-0AE6-032B-812B-A749C975D8BD}"/>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A973984B-BFC2-E140-2778-67C9D99C16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65500E-A295-C0B5-6169-59B609A6B523}"/>
              </a:ext>
            </a:extLst>
          </p:cNvPr>
          <p:cNvSpPr>
            <a:spLocks noGrp="1"/>
          </p:cNvSpPr>
          <p:nvPr>
            <p:ph type="sldNum" sz="quarter" idx="10"/>
          </p:nvPr>
        </p:nvSpPr>
        <p:spPr/>
        <p:txBody>
          <a:bodyPr/>
          <a:lstStyle/>
          <a:p>
            <a:pPr>
              <a:defRPr/>
            </a:pPr>
            <a:fld id="{B069701C-02A1-CE43-ADB4-E98A80C283F2}" type="slidenum">
              <a:rPr lang="en-US" smtClean="0"/>
              <a:pPr>
                <a:defRPr/>
              </a:pPr>
              <a:t>10</a:t>
            </a:fld>
            <a:endParaRPr lang="en-US"/>
          </a:p>
        </p:txBody>
      </p:sp>
    </p:spTree>
    <p:extLst>
      <p:ext uri="{BB962C8B-B14F-4D97-AF65-F5344CB8AC3E}">
        <p14:creationId xmlns:p14="http://schemas.microsoft.com/office/powerpoint/2010/main" val="277972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8E0E9-0847-B652-64B2-9590BC767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92F34-2FBF-B815-4E0F-C0C15BD1C3AC}"/>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E871F67E-7AB2-7743-42F0-ED9C64ECB5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BA0087-BC09-418A-4D58-653F2A9FED87}"/>
              </a:ext>
            </a:extLst>
          </p:cNvPr>
          <p:cNvSpPr>
            <a:spLocks noGrp="1"/>
          </p:cNvSpPr>
          <p:nvPr>
            <p:ph type="sldNum" sz="quarter" idx="10"/>
          </p:nvPr>
        </p:nvSpPr>
        <p:spPr/>
        <p:txBody>
          <a:bodyPr/>
          <a:lstStyle/>
          <a:p>
            <a:pPr>
              <a:defRPr/>
            </a:pPr>
            <a:fld id="{B069701C-02A1-CE43-ADB4-E98A80C283F2}" type="slidenum">
              <a:rPr lang="en-US" smtClean="0"/>
              <a:pPr>
                <a:defRPr/>
              </a:pPr>
              <a:t>11</a:t>
            </a:fld>
            <a:endParaRPr lang="en-US"/>
          </a:p>
        </p:txBody>
      </p:sp>
    </p:spTree>
    <p:extLst>
      <p:ext uri="{BB962C8B-B14F-4D97-AF65-F5344CB8AC3E}">
        <p14:creationId xmlns:p14="http://schemas.microsoft.com/office/powerpoint/2010/main" val="3544647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35832-E3C8-1901-531F-2502FE07D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42CA1-0DFD-FEDE-FCE6-932DDC980211}"/>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3652507F-F7CA-7639-388B-6EE89187FC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651ABE-81D6-CF43-EA1B-E22F52F0B5E1}"/>
              </a:ext>
            </a:extLst>
          </p:cNvPr>
          <p:cNvSpPr>
            <a:spLocks noGrp="1"/>
          </p:cNvSpPr>
          <p:nvPr>
            <p:ph type="sldNum" sz="quarter" idx="10"/>
          </p:nvPr>
        </p:nvSpPr>
        <p:spPr/>
        <p:txBody>
          <a:bodyPr/>
          <a:lstStyle/>
          <a:p>
            <a:pPr>
              <a:defRPr/>
            </a:pPr>
            <a:fld id="{B069701C-02A1-CE43-ADB4-E98A80C283F2}" type="slidenum">
              <a:rPr lang="en-US" smtClean="0"/>
              <a:pPr>
                <a:defRPr/>
              </a:pPr>
              <a:t>12</a:t>
            </a:fld>
            <a:endParaRPr lang="en-US"/>
          </a:p>
        </p:txBody>
      </p:sp>
    </p:spTree>
    <p:extLst>
      <p:ext uri="{BB962C8B-B14F-4D97-AF65-F5344CB8AC3E}">
        <p14:creationId xmlns:p14="http://schemas.microsoft.com/office/powerpoint/2010/main" val="11670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706F-3645-427A-DBC5-F910903C6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B00EE-2615-A433-F900-CE993B757BF0}"/>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6230A744-B298-0F4A-303E-555939BBBB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BE06AE-6302-DCAA-6B88-63CA22406F47}"/>
              </a:ext>
            </a:extLst>
          </p:cNvPr>
          <p:cNvSpPr>
            <a:spLocks noGrp="1"/>
          </p:cNvSpPr>
          <p:nvPr>
            <p:ph type="sldNum" sz="quarter" idx="10"/>
          </p:nvPr>
        </p:nvSpPr>
        <p:spPr/>
        <p:txBody>
          <a:bodyPr/>
          <a:lstStyle/>
          <a:p>
            <a:pPr>
              <a:defRPr/>
            </a:pPr>
            <a:fld id="{B069701C-02A1-CE43-ADB4-E98A80C283F2}" type="slidenum">
              <a:rPr lang="en-US" smtClean="0"/>
              <a:pPr>
                <a:defRPr/>
              </a:pPr>
              <a:t>13</a:t>
            </a:fld>
            <a:endParaRPr lang="en-US"/>
          </a:p>
        </p:txBody>
      </p:sp>
    </p:spTree>
    <p:extLst>
      <p:ext uri="{BB962C8B-B14F-4D97-AF65-F5344CB8AC3E}">
        <p14:creationId xmlns:p14="http://schemas.microsoft.com/office/powerpoint/2010/main" val="1406193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40DEF-48B2-DB7E-DCC6-6566785BE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33849-7333-7F7F-E27F-845E1AA3C187}"/>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1EE1B0CF-858D-52E1-61E6-0E2957D593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C85390-9F0C-41FC-4D2D-D259631F696D}"/>
              </a:ext>
            </a:extLst>
          </p:cNvPr>
          <p:cNvSpPr>
            <a:spLocks noGrp="1"/>
          </p:cNvSpPr>
          <p:nvPr>
            <p:ph type="sldNum" sz="quarter" idx="10"/>
          </p:nvPr>
        </p:nvSpPr>
        <p:spPr/>
        <p:txBody>
          <a:bodyPr/>
          <a:lstStyle/>
          <a:p>
            <a:pPr>
              <a:defRPr/>
            </a:pPr>
            <a:fld id="{B069701C-02A1-CE43-ADB4-E98A80C283F2}" type="slidenum">
              <a:rPr lang="en-US" smtClean="0"/>
              <a:pPr>
                <a:defRPr/>
              </a:pPr>
              <a:t>14</a:t>
            </a:fld>
            <a:endParaRPr lang="en-US"/>
          </a:p>
        </p:txBody>
      </p:sp>
    </p:spTree>
    <p:extLst>
      <p:ext uri="{BB962C8B-B14F-4D97-AF65-F5344CB8AC3E}">
        <p14:creationId xmlns:p14="http://schemas.microsoft.com/office/powerpoint/2010/main" val="23739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4AD23-F862-34DB-BE6F-C18E95340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69BFE-1CBB-9C7E-A74F-3DD8412D81B8}"/>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753D1498-0B5B-77F7-4F0B-0399908157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8A7FA5-5479-22C2-6208-80C66791D43D}"/>
              </a:ext>
            </a:extLst>
          </p:cNvPr>
          <p:cNvSpPr>
            <a:spLocks noGrp="1"/>
          </p:cNvSpPr>
          <p:nvPr>
            <p:ph type="sldNum" sz="quarter" idx="10"/>
          </p:nvPr>
        </p:nvSpPr>
        <p:spPr/>
        <p:txBody>
          <a:bodyPr/>
          <a:lstStyle/>
          <a:p>
            <a:pPr>
              <a:defRPr/>
            </a:pPr>
            <a:fld id="{B069701C-02A1-CE43-ADB4-E98A80C283F2}" type="slidenum">
              <a:rPr lang="en-US" smtClean="0"/>
              <a:pPr>
                <a:defRPr/>
              </a:pPr>
              <a:t>15</a:t>
            </a:fld>
            <a:endParaRPr lang="en-US"/>
          </a:p>
        </p:txBody>
      </p:sp>
    </p:spTree>
    <p:extLst>
      <p:ext uri="{BB962C8B-B14F-4D97-AF65-F5344CB8AC3E}">
        <p14:creationId xmlns:p14="http://schemas.microsoft.com/office/powerpoint/2010/main" val="3571614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03D4-6392-6FB8-28AF-902CDC103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B9B90B-8DCC-3EB6-F522-C52BE8593913}"/>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044F4B43-7D0E-AD03-21B9-B8F4232FA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08D89D-F784-9632-01ED-84C7D96A7B9B}"/>
              </a:ext>
            </a:extLst>
          </p:cNvPr>
          <p:cNvSpPr>
            <a:spLocks noGrp="1"/>
          </p:cNvSpPr>
          <p:nvPr>
            <p:ph type="sldNum" sz="quarter" idx="10"/>
          </p:nvPr>
        </p:nvSpPr>
        <p:spPr/>
        <p:txBody>
          <a:bodyPr/>
          <a:lstStyle/>
          <a:p>
            <a:pPr>
              <a:defRPr/>
            </a:pPr>
            <a:fld id="{B069701C-02A1-CE43-ADB4-E98A80C283F2}" type="slidenum">
              <a:rPr lang="en-US" smtClean="0"/>
              <a:pPr>
                <a:defRPr/>
              </a:pPr>
              <a:t>16</a:t>
            </a:fld>
            <a:endParaRPr lang="en-US"/>
          </a:p>
        </p:txBody>
      </p:sp>
    </p:spTree>
    <p:extLst>
      <p:ext uri="{BB962C8B-B14F-4D97-AF65-F5344CB8AC3E}">
        <p14:creationId xmlns:p14="http://schemas.microsoft.com/office/powerpoint/2010/main" val="2362803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3A55-23C2-10BC-5970-12C57682C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33166-2F1F-A246-34A9-ACE3A6B0053C}"/>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5489FF4B-611B-AB2C-4BAE-335BE3221E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D38B39-FC32-D2EA-F210-F52130DC564C}"/>
              </a:ext>
            </a:extLst>
          </p:cNvPr>
          <p:cNvSpPr>
            <a:spLocks noGrp="1"/>
          </p:cNvSpPr>
          <p:nvPr>
            <p:ph type="sldNum" sz="quarter" idx="10"/>
          </p:nvPr>
        </p:nvSpPr>
        <p:spPr/>
        <p:txBody>
          <a:bodyPr/>
          <a:lstStyle/>
          <a:p>
            <a:pPr>
              <a:defRPr/>
            </a:pPr>
            <a:fld id="{B069701C-02A1-CE43-ADB4-E98A80C283F2}" type="slidenum">
              <a:rPr lang="en-US" smtClean="0"/>
              <a:pPr>
                <a:defRPr/>
              </a:pPr>
              <a:t>17</a:t>
            </a:fld>
            <a:endParaRPr lang="en-US"/>
          </a:p>
        </p:txBody>
      </p:sp>
    </p:spTree>
    <p:extLst>
      <p:ext uri="{BB962C8B-B14F-4D97-AF65-F5344CB8AC3E}">
        <p14:creationId xmlns:p14="http://schemas.microsoft.com/office/powerpoint/2010/main" val="144176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1611C-393F-EEC1-FD5F-2F13C3390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4CB4C-7889-EAE6-7225-390AFB94D470}"/>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4029085A-CE7C-AF83-AF23-D5B854BFB4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0F2552-2675-55FE-82FF-8AEF3197F870}"/>
              </a:ext>
            </a:extLst>
          </p:cNvPr>
          <p:cNvSpPr>
            <a:spLocks noGrp="1"/>
          </p:cNvSpPr>
          <p:nvPr>
            <p:ph type="sldNum" sz="quarter" idx="10"/>
          </p:nvPr>
        </p:nvSpPr>
        <p:spPr/>
        <p:txBody>
          <a:bodyPr/>
          <a:lstStyle/>
          <a:p>
            <a:pPr>
              <a:defRPr/>
            </a:pPr>
            <a:fld id="{B069701C-02A1-CE43-ADB4-E98A80C283F2}" type="slidenum">
              <a:rPr lang="en-US" smtClean="0"/>
              <a:pPr>
                <a:defRPr/>
              </a:pPr>
              <a:t>18</a:t>
            </a:fld>
            <a:endParaRPr lang="en-US"/>
          </a:p>
        </p:txBody>
      </p:sp>
    </p:spTree>
    <p:extLst>
      <p:ext uri="{BB962C8B-B14F-4D97-AF65-F5344CB8AC3E}">
        <p14:creationId xmlns:p14="http://schemas.microsoft.com/office/powerpoint/2010/main" val="1145338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41CE-05EE-F578-B3D7-DBA4DC93D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991C3-42F2-2243-330C-90DFF1162731}"/>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B122ACD4-09D5-09D8-775A-C79D9B7CCE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BE82E7-C1E5-AED3-FA0F-7C61E7173C87}"/>
              </a:ext>
            </a:extLst>
          </p:cNvPr>
          <p:cNvSpPr>
            <a:spLocks noGrp="1"/>
          </p:cNvSpPr>
          <p:nvPr>
            <p:ph type="sldNum" sz="quarter" idx="10"/>
          </p:nvPr>
        </p:nvSpPr>
        <p:spPr/>
        <p:txBody>
          <a:bodyPr/>
          <a:lstStyle/>
          <a:p>
            <a:pPr>
              <a:defRPr/>
            </a:pPr>
            <a:fld id="{B069701C-02A1-CE43-ADB4-E98A80C283F2}" type="slidenum">
              <a:rPr lang="en-US" smtClean="0"/>
              <a:pPr>
                <a:defRPr/>
              </a:pPr>
              <a:t>19</a:t>
            </a:fld>
            <a:endParaRPr lang="en-US"/>
          </a:p>
        </p:txBody>
      </p:sp>
    </p:spTree>
    <p:extLst>
      <p:ext uri="{BB962C8B-B14F-4D97-AF65-F5344CB8AC3E}">
        <p14:creationId xmlns:p14="http://schemas.microsoft.com/office/powerpoint/2010/main" val="57134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4113" y="549275"/>
            <a:ext cx="4752975"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69701C-02A1-CE43-ADB4-E98A80C283F2}" type="slidenum">
              <a:rPr lang="en-US" smtClean="0"/>
              <a:pPr>
                <a:defRPr/>
              </a:pPr>
              <a:t>2</a:t>
            </a:fld>
            <a:endParaRPr lang="en-US"/>
          </a:p>
        </p:txBody>
      </p:sp>
    </p:spTree>
    <p:extLst>
      <p:ext uri="{BB962C8B-B14F-4D97-AF65-F5344CB8AC3E}">
        <p14:creationId xmlns:p14="http://schemas.microsoft.com/office/powerpoint/2010/main" val="73031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578F6-9BDE-6D84-62FC-556F987D7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9BB15-2D69-2381-967D-908459E38DC3}"/>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9F46952A-0E5E-1CC3-0878-9CA2ECC6266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AE027B58-9070-491F-02C2-5CC8A477A913}"/>
              </a:ext>
            </a:extLst>
          </p:cNvPr>
          <p:cNvSpPr>
            <a:spLocks noGrp="1"/>
          </p:cNvSpPr>
          <p:nvPr>
            <p:ph type="sldNum" sz="quarter" idx="10"/>
          </p:nvPr>
        </p:nvSpPr>
        <p:spPr/>
        <p:txBody>
          <a:bodyPr/>
          <a:lstStyle/>
          <a:p>
            <a:pPr>
              <a:defRPr/>
            </a:pPr>
            <a:fld id="{B069701C-02A1-CE43-ADB4-E98A80C283F2}" type="slidenum">
              <a:rPr lang="en-US" smtClean="0"/>
              <a:pPr>
                <a:defRPr/>
              </a:pPr>
              <a:t>20</a:t>
            </a:fld>
            <a:endParaRPr lang="en-US"/>
          </a:p>
        </p:txBody>
      </p:sp>
    </p:spTree>
    <p:extLst>
      <p:ext uri="{BB962C8B-B14F-4D97-AF65-F5344CB8AC3E}">
        <p14:creationId xmlns:p14="http://schemas.microsoft.com/office/powerpoint/2010/main" val="4015979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700B-3211-7D57-6C80-0946EC715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40677-0D55-9C7F-1BA9-CFC5E524C2DF}"/>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BB11845D-FA35-CE26-BFF0-BC8AC93B20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8901A2-5DBE-B786-E366-D5E16C4888F3}"/>
              </a:ext>
            </a:extLst>
          </p:cNvPr>
          <p:cNvSpPr>
            <a:spLocks noGrp="1"/>
          </p:cNvSpPr>
          <p:nvPr>
            <p:ph type="sldNum" sz="quarter" idx="10"/>
          </p:nvPr>
        </p:nvSpPr>
        <p:spPr/>
        <p:txBody>
          <a:bodyPr/>
          <a:lstStyle/>
          <a:p>
            <a:pPr>
              <a:defRPr/>
            </a:pPr>
            <a:fld id="{B069701C-02A1-CE43-ADB4-E98A80C283F2}" type="slidenum">
              <a:rPr lang="en-US" smtClean="0"/>
              <a:pPr>
                <a:defRPr/>
              </a:pPr>
              <a:t>21</a:t>
            </a:fld>
            <a:endParaRPr lang="en-US"/>
          </a:p>
        </p:txBody>
      </p:sp>
    </p:spTree>
    <p:extLst>
      <p:ext uri="{BB962C8B-B14F-4D97-AF65-F5344CB8AC3E}">
        <p14:creationId xmlns:p14="http://schemas.microsoft.com/office/powerpoint/2010/main" val="198510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4C77D-B047-91A4-6834-544B09336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8CF4-41DC-6F2A-15CF-0E7C934D23DC}"/>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03C18214-1466-434F-C71D-B1C479D0B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DB5A7F-A7E6-D16A-FD53-BCD30FD5D79D}"/>
              </a:ext>
            </a:extLst>
          </p:cNvPr>
          <p:cNvSpPr>
            <a:spLocks noGrp="1"/>
          </p:cNvSpPr>
          <p:nvPr>
            <p:ph type="sldNum" sz="quarter" idx="10"/>
          </p:nvPr>
        </p:nvSpPr>
        <p:spPr/>
        <p:txBody>
          <a:bodyPr/>
          <a:lstStyle/>
          <a:p>
            <a:pPr>
              <a:defRPr/>
            </a:pPr>
            <a:fld id="{B069701C-02A1-CE43-ADB4-E98A80C283F2}" type="slidenum">
              <a:rPr lang="en-US" smtClean="0"/>
              <a:pPr>
                <a:defRPr/>
              </a:pPr>
              <a:t>22</a:t>
            </a:fld>
            <a:endParaRPr lang="en-US"/>
          </a:p>
        </p:txBody>
      </p:sp>
    </p:spTree>
    <p:extLst>
      <p:ext uri="{BB962C8B-B14F-4D97-AF65-F5344CB8AC3E}">
        <p14:creationId xmlns:p14="http://schemas.microsoft.com/office/powerpoint/2010/main" val="1930691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7DD74-F688-AFED-1485-C8B028412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58F94-E37D-6390-51FB-530BE2CCCD81}"/>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C0D9B5C9-6DD6-C12A-35A3-BD4B38D65A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7016AB-D6AF-7574-9CAD-9314FDBFC26C}"/>
              </a:ext>
            </a:extLst>
          </p:cNvPr>
          <p:cNvSpPr>
            <a:spLocks noGrp="1"/>
          </p:cNvSpPr>
          <p:nvPr>
            <p:ph type="sldNum" sz="quarter" idx="10"/>
          </p:nvPr>
        </p:nvSpPr>
        <p:spPr/>
        <p:txBody>
          <a:bodyPr/>
          <a:lstStyle/>
          <a:p>
            <a:pPr>
              <a:defRPr/>
            </a:pPr>
            <a:fld id="{B069701C-02A1-CE43-ADB4-E98A80C283F2}" type="slidenum">
              <a:rPr lang="en-US" smtClean="0"/>
              <a:pPr>
                <a:defRPr/>
              </a:pPr>
              <a:t>23</a:t>
            </a:fld>
            <a:endParaRPr lang="en-US"/>
          </a:p>
        </p:txBody>
      </p:sp>
    </p:spTree>
    <p:extLst>
      <p:ext uri="{BB962C8B-B14F-4D97-AF65-F5344CB8AC3E}">
        <p14:creationId xmlns:p14="http://schemas.microsoft.com/office/powerpoint/2010/main" val="755976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9D3A9-D383-DD77-42AF-742BFB0D0E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9706D-5CA6-A4DF-C79D-8B658963C667}"/>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4DDB3C78-C88F-1F0B-35DD-4337FB6F81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5BCF5-AD14-BAA3-F3A5-C0ECE7A47406}"/>
              </a:ext>
            </a:extLst>
          </p:cNvPr>
          <p:cNvSpPr>
            <a:spLocks noGrp="1"/>
          </p:cNvSpPr>
          <p:nvPr>
            <p:ph type="sldNum" sz="quarter" idx="10"/>
          </p:nvPr>
        </p:nvSpPr>
        <p:spPr/>
        <p:txBody>
          <a:bodyPr/>
          <a:lstStyle/>
          <a:p>
            <a:pPr>
              <a:defRPr/>
            </a:pPr>
            <a:fld id="{B069701C-02A1-CE43-ADB4-E98A80C283F2}" type="slidenum">
              <a:rPr lang="en-US" smtClean="0"/>
              <a:pPr>
                <a:defRPr/>
              </a:pPr>
              <a:t>24</a:t>
            </a:fld>
            <a:endParaRPr lang="en-US"/>
          </a:p>
        </p:txBody>
      </p:sp>
    </p:spTree>
    <p:extLst>
      <p:ext uri="{BB962C8B-B14F-4D97-AF65-F5344CB8AC3E}">
        <p14:creationId xmlns:p14="http://schemas.microsoft.com/office/powerpoint/2010/main" val="2988317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820A6-84A9-D2F3-642A-20A41E6BE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716EF-2104-A96C-C455-053CF907CDAE}"/>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A5D834A2-E550-3C5F-00F0-ED0DD54EA0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370850-2D66-D3D9-1EE0-526CAE9603EA}"/>
              </a:ext>
            </a:extLst>
          </p:cNvPr>
          <p:cNvSpPr>
            <a:spLocks noGrp="1"/>
          </p:cNvSpPr>
          <p:nvPr>
            <p:ph type="sldNum" sz="quarter" idx="10"/>
          </p:nvPr>
        </p:nvSpPr>
        <p:spPr/>
        <p:txBody>
          <a:bodyPr/>
          <a:lstStyle/>
          <a:p>
            <a:pPr>
              <a:defRPr/>
            </a:pPr>
            <a:fld id="{B069701C-02A1-CE43-ADB4-E98A80C283F2}" type="slidenum">
              <a:rPr lang="en-US" smtClean="0"/>
              <a:pPr>
                <a:defRPr/>
              </a:pPr>
              <a:t>25</a:t>
            </a:fld>
            <a:endParaRPr lang="en-US"/>
          </a:p>
        </p:txBody>
      </p:sp>
    </p:spTree>
    <p:extLst>
      <p:ext uri="{BB962C8B-B14F-4D97-AF65-F5344CB8AC3E}">
        <p14:creationId xmlns:p14="http://schemas.microsoft.com/office/powerpoint/2010/main" val="4239344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D0991-553A-00B7-D2FC-758BAAAD8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E47A2-5D95-E1AC-19BE-5D48285E2380}"/>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BC065D88-27CF-966B-F650-B541DA45FD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68CE1B-79CB-D7E5-B38B-30C440FAF449}"/>
              </a:ext>
            </a:extLst>
          </p:cNvPr>
          <p:cNvSpPr>
            <a:spLocks noGrp="1"/>
          </p:cNvSpPr>
          <p:nvPr>
            <p:ph type="sldNum" sz="quarter" idx="10"/>
          </p:nvPr>
        </p:nvSpPr>
        <p:spPr/>
        <p:txBody>
          <a:bodyPr/>
          <a:lstStyle/>
          <a:p>
            <a:pPr>
              <a:defRPr/>
            </a:pPr>
            <a:fld id="{B069701C-02A1-CE43-ADB4-E98A80C283F2}" type="slidenum">
              <a:rPr lang="en-US" smtClean="0"/>
              <a:pPr>
                <a:defRPr/>
              </a:pPr>
              <a:t>26</a:t>
            </a:fld>
            <a:endParaRPr lang="en-US"/>
          </a:p>
        </p:txBody>
      </p:sp>
    </p:spTree>
    <p:extLst>
      <p:ext uri="{BB962C8B-B14F-4D97-AF65-F5344CB8AC3E}">
        <p14:creationId xmlns:p14="http://schemas.microsoft.com/office/powerpoint/2010/main" val="244439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38159-EF55-094B-07FF-D8500B520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A2518-929A-08B4-54EB-D1FB9E02DCB5}"/>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4B10E284-DA05-1C22-568D-CF26DB9876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C91595-0430-2603-BC7E-6E1A94B02C5D}"/>
              </a:ext>
            </a:extLst>
          </p:cNvPr>
          <p:cNvSpPr>
            <a:spLocks noGrp="1"/>
          </p:cNvSpPr>
          <p:nvPr>
            <p:ph type="sldNum" sz="quarter" idx="10"/>
          </p:nvPr>
        </p:nvSpPr>
        <p:spPr/>
        <p:txBody>
          <a:bodyPr/>
          <a:lstStyle/>
          <a:p>
            <a:pPr>
              <a:defRPr/>
            </a:pPr>
            <a:fld id="{B069701C-02A1-CE43-ADB4-E98A80C283F2}" type="slidenum">
              <a:rPr lang="en-US" smtClean="0"/>
              <a:pPr>
                <a:defRPr/>
              </a:pPr>
              <a:t>27</a:t>
            </a:fld>
            <a:endParaRPr lang="en-US"/>
          </a:p>
        </p:txBody>
      </p:sp>
    </p:spTree>
    <p:extLst>
      <p:ext uri="{BB962C8B-B14F-4D97-AF65-F5344CB8AC3E}">
        <p14:creationId xmlns:p14="http://schemas.microsoft.com/office/powerpoint/2010/main" val="1699707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55915-046C-695D-167E-B4EC10B05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DD587-F1E4-BDBA-8120-7A9757E6EF4A}"/>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C5AABB0A-481C-B4E4-E852-AEA1D3C545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84DBEB-3506-4937-670A-53145E7423A9}"/>
              </a:ext>
            </a:extLst>
          </p:cNvPr>
          <p:cNvSpPr>
            <a:spLocks noGrp="1"/>
          </p:cNvSpPr>
          <p:nvPr>
            <p:ph type="sldNum" sz="quarter" idx="10"/>
          </p:nvPr>
        </p:nvSpPr>
        <p:spPr/>
        <p:txBody>
          <a:bodyPr/>
          <a:lstStyle/>
          <a:p>
            <a:pPr>
              <a:defRPr/>
            </a:pPr>
            <a:fld id="{B069701C-02A1-CE43-ADB4-E98A80C283F2}" type="slidenum">
              <a:rPr lang="en-US" smtClean="0"/>
              <a:pPr>
                <a:defRPr/>
              </a:pPr>
              <a:t>28</a:t>
            </a:fld>
            <a:endParaRPr lang="en-US"/>
          </a:p>
        </p:txBody>
      </p:sp>
    </p:spTree>
    <p:extLst>
      <p:ext uri="{BB962C8B-B14F-4D97-AF65-F5344CB8AC3E}">
        <p14:creationId xmlns:p14="http://schemas.microsoft.com/office/powerpoint/2010/main" val="1705799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4AE2A-14D4-A33E-0AB8-861899425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7D475-65A5-5C97-F305-489C8DB3AF14}"/>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4597CB14-E257-F200-1BB9-511BDC3222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C18D6D-FD4D-5BD0-57C2-6F11F8E09F56}"/>
              </a:ext>
            </a:extLst>
          </p:cNvPr>
          <p:cNvSpPr>
            <a:spLocks noGrp="1"/>
          </p:cNvSpPr>
          <p:nvPr>
            <p:ph type="sldNum" sz="quarter" idx="10"/>
          </p:nvPr>
        </p:nvSpPr>
        <p:spPr/>
        <p:txBody>
          <a:bodyPr/>
          <a:lstStyle/>
          <a:p>
            <a:pPr>
              <a:defRPr/>
            </a:pPr>
            <a:fld id="{B069701C-02A1-CE43-ADB4-E98A80C283F2}" type="slidenum">
              <a:rPr lang="en-US" smtClean="0"/>
              <a:pPr>
                <a:defRPr/>
              </a:pPr>
              <a:t>29</a:t>
            </a:fld>
            <a:endParaRPr lang="en-US"/>
          </a:p>
        </p:txBody>
      </p:sp>
    </p:spTree>
    <p:extLst>
      <p:ext uri="{BB962C8B-B14F-4D97-AF65-F5344CB8AC3E}">
        <p14:creationId xmlns:p14="http://schemas.microsoft.com/office/powerpoint/2010/main" val="545369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5AA2D-A42A-CF4A-68B1-D01D796DA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DE4EA-CAB3-F090-43AB-832EFE7CA58F}"/>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EB628704-E9C5-ED58-56A5-7F6A72DDD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4926B7-0335-FFBB-5EF3-1BD24F37D501}"/>
              </a:ext>
            </a:extLst>
          </p:cNvPr>
          <p:cNvSpPr>
            <a:spLocks noGrp="1"/>
          </p:cNvSpPr>
          <p:nvPr>
            <p:ph type="sldNum" sz="quarter" idx="10"/>
          </p:nvPr>
        </p:nvSpPr>
        <p:spPr/>
        <p:txBody>
          <a:bodyPr/>
          <a:lstStyle/>
          <a:p>
            <a:pPr>
              <a:defRPr/>
            </a:pPr>
            <a:fld id="{B069701C-02A1-CE43-ADB4-E98A80C283F2}" type="slidenum">
              <a:rPr lang="en-US" smtClean="0"/>
              <a:pPr>
                <a:defRPr/>
              </a:pPr>
              <a:t>3</a:t>
            </a:fld>
            <a:endParaRPr lang="en-US"/>
          </a:p>
        </p:txBody>
      </p:sp>
    </p:spTree>
    <p:extLst>
      <p:ext uri="{BB962C8B-B14F-4D97-AF65-F5344CB8AC3E}">
        <p14:creationId xmlns:p14="http://schemas.microsoft.com/office/powerpoint/2010/main" val="394557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7E4A-B31C-DDD9-2312-05FB2EA05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AFE00-F46A-1783-90E3-349FA03C6057}"/>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ADDCA7FB-0C05-4795-86E1-F7B99C3CE3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FDF2BA-03C7-00B0-7055-87F8B9FAF76D}"/>
              </a:ext>
            </a:extLst>
          </p:cNvPr>
          <p:cNvSpPr>
            <a:spLocks noGrp="1"/>
          </p:cNvSpPr>
          <p:nvPr>
            <p:ph type="sldNum" sz="quarter" idx="10"/>
          </p:nvPr>
        </p:nvSpPr>
        <p:spPr/>
        <p:txBody>
          <a:bodyPr/>
          <a:lstStyle/>
          <a:p>
            <a:pPr>
              <a:defRPr/>
            </a:pPr>
            <a:fld id="{B069701C-02A1-CE43-ADB4-E98A80C283F2}" type="slidenum">
              <a:rPr lang="en-US" smtClean="0"/>
              <a:pPr>
                <a:defRPr/>
              </a:pPr>
              <a:t>4</a:t>
            </a:fld>
            <a:endParaRPr lang="en-US"/>
          </a:p>
        </p:txBody>
      </p:sp>
    </p:spTree>
    <p:extLst>
      <p:ext uri="{BB962C8B-B14F-4D97-AF65-F5344CB8AC3E}">
        <p14:creationId xmlns:p14="http://schemas.microsoft.com/office/powerpoint/2010/main" val="2856865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46205-D918-623C-A947-90149F091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CA91A-399C-E5D6-8813-D9F46BB4EF1E}"/>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DDC93839-9C3E-10DF-AEFB-22F95A85766A}"/>
              </a:ext>
            </a:extLst>
          </p:cNvPr>
          <p:cNvSpPr>
            <a:spLocks noGrp="1"/>
          </p:cNvSpPr>
          <p:nvPr>
            <p:ph type="body" idx="1"/>
          </p:nvPr>
        </p:nvSpPr>
        <p:spPr/>
        <p:txBody>
          <a:bodyPr/>
          <a:lstStyle/>
          <a:p>
            <a:pPr>
              <a:spcBef>
                <a:spcPts val="800"/>
              </a:spcBef>
              <a:spcAft>
                <a:spcPts val="0"/>
              </a:spcAft>
              <a:buNone/>
            </a:pPr>
            <a:endParaRPr lang="en-US" sz="1200" dirty="0"/>
          </a:p>
        </p:txBody>
      </p:sp>
      <p:sp>
        <p:nvSpPr>
          <p:cNvPr id="4" name="Slide Number Placeholder 3">
            <a:extLst>
              <a:ext uri="{FF2B5EF4-FFF2-40B4-BE49-F238E27FC236}">
                <a16:creationId xmlns:a16="http://schemas.microsoft.com/office/drawing/2014/main" id="{17511406-695C-6983-DA9E-5543CEA20712}"/>
              </a:ext>
            </a:extLst>
          </p:cNvPr>
          <p:cNvSpPr>
            <a:spLocks noGrp="1"/>
          </p:cNvSpPr>
          <p:nvPr>
            <p:ph type="sldNum" sz="quarter" idx="10"/>
          </p:nvPr>
        </p:nvSpPr>
        <p:spPr/>
        <p:txBody>
          <a:bodyPr/>
          <a:lstStyle/>
          <a:p>
            <a:pPr>
              <a:defRPr/>
            </a:pPr>
            <a:fld id="{B069701C-02A1-CE43-ADB4-E98A80C283F2}" type="slidenum">
              <a:rPr lang="en-US" smtClean="0"/>
              <a:pPr>
                <a:defRPr/>
              </a:pPr>
              <a:t>5</a:t>
            </a:fld>
            <a:endParaRPr lang="en-US"/>
          </a:p>
        </p:txBody>
      </p:sp>
    </p:spTree>
    <p:extLst>
      <p:ext uri="{BB962C8B-B14F-4D97-AF65-F5344CB8AC3E}">
        <p14:creationId xmlns:p14="http://schemas.microsoft.com/office/powerpoint/2010/main" val="424827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6BC1E-D5D5-47FE-8A13-3E6DCC053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4B2B9-B1F3-17BC-0FB8-83B2A2C23092}"/>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078044F4-9323-1A6D-7B86-73379C2013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741016-E929-4FEB-8107-E04B8C5EAB9B}"/>
              </a:ext>
            </a:extLst>
          </p:cNvPr>
          <p:cNvSpPr>
            <a:spLocks noGrp="1"/>
          </p:cNvSpPr>
          <p:nvPr>
            <p:ph type="sldNum" sz="quarter" idx="10"/>
          </p:nvPr>
        </p:nvSpPr>
        <p:spPr/>
        <p:txBody>
          <a:bodyPr/>
          <a:lstStyle/>
          <a:p>
            <a:pPr>
              <a:defRPr/>
            </a:pPr>
            <a:fld id="{B069701C-02A1-CE43-ADB4-E98A80C283F2}" type="slidenum">
              <a:rPr lang="en-US" smtClean="0"/>
              <a:pPr>
                <a:defRPr/>
              </a:pPr>
              <a:t>6</a:t>
            </a:fld>
            <a:endParaRPr lang="en-US"/>
          </a:p>
        </p:txBody>
      </p:sp>
    </p:spTree>
    <p:extLst>
      <p:ext uri="{BB962C8B-B14F-4D97-AF65-F5344CB8AC3E}">
        <p14:creationId xmlns:p14="http://schemas.microsoft.com/office/powerpoint/2010/main" val="97965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3123A-69AE-E764-CFD2-94BA7152B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6E098C-635B-C9FA-1C4A-0A143679B23B}"/>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208307B1-FF33-6C9C-EE6A-14B9972BA0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E8B1D6-35BE-1B74-5DB3-53E25F80EFCC}"/>
              </a:ext>
            </a:extLst>
          </p:cNvPr>
          <p:cNvSpPr>
            <a:spLocks noGrp="1"/>
          </p:cNvSpPr>
          <p:nvPr>
            <p:ph type="sldNum" sz="quarter" idx="10"/>
          </p:nvPr>
        </p:nvSpPr>
        <p:spPr/>
        <p:txBody>
          <a:bodyPr/>
          <a:lstStyle/>
          <a:p>
            <a:pPr>
              <a:defRPr/>
            </a:pPr>
            <a:fld id="{B069701C-02A1-CE43-ADB4-E98A80C283F2}" type="slidenum">
              <a:rPr lang="en-US" smtClean="0"/>
              <a:pPr>
                <a:defRPr/>
              </a:pPr>
              <a:t>7</a:t>
            </a:fld>
            <a:endParaRPr lang="en-US"/>
          </a:p>
        </p:txBody>
      </p:sp>
    </p:spTree>
    <p:extLst>
      <p:ext uri="{BB962C8B-B14F-4D97-AF65-F5344CB8AC3E}">
        <p14:creationId xmlns:p14="http://schemas.microsoft.com/office/powerpoint/2010/main" val="3779835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A32D8-510E-139C-BE7B-D0AC5728B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E5482-B4C8-B69B-8EC0-A2A917390214}"/>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884374DE-7BD8-944D-E4AB-2C79889236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7A2045-4551-4C9E-F284-28AD2B66A98A}"/>
              </a:ext>
            </a:extLst>
          </p:cNvPr>
          <p:cNvSpPr>
            <a:spLocks noGrp="1"/>
          </p:cNvSpPr>
          <p:nvPr>
            <p:ph type="sldNum" sz="quarter" idx="10"/>
          </p:nvPr>
        </p:nvSpPr>
        <p:spPr/>
        <p:txBody>
          <a:bodyPr/>
          <a:lstStyle/>
          <a:p>
            <a:pPr>
              <a:defRPr/>
            </a:pPr>
            <a:fld id="{B069701C-02A1-CE43-ADB4-E98A80C283F2}" type="slidenum">
              <a:rPr lang="en-US" smtClean="0"/>
              <a:pPr>
                <a:defRPr/>
              </a:pPr>
              <a:t>8</a:t>
            </a:fld>
            <a:endParaRPr lang="en-US"/>
          </a:p>
        </p:txBody>
      </p:sp>
    </p:spTree>
    <p:extLst>
      <p:ext uri="{BB962C8B-B14F-4D97-AF65-F5344CB8AC3E}">
        <p14:creationId xmlns:p14="http://schemas.microsoft.com/office/powerpoint/2010/main" val="34980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720F0-99EB-C01D-90BA-833835A10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59B5DC-064C-D472-30D0-ECAFE6ACD65D}"/>
              </a:ext>
            </a:extLst>
          </p:cNvPr>
          <p:cNvSpPr>
            <a:spLocks noGrp="1" noRot="1" noChangeAspect="1"/>
          </p:cNvSpPr>
          <p:nvPr>
            <p:ph type="sldImg"/>
          </p:nvPr>
        </p:nvSpPr>
        <p:spPr>
          <a:xfrm>
            <a:off x="2424113" y="549275"/>
            <a:ext cx="4752975" cy="2743200"/>
          </a:xfrm>
        </p:spPr>
      </p:sp>
      <p:sp>
        <p:nvSpPr>
          <p:cNvPr id="3" name="Notes Placeholder 2">
            <a:extLst>
              <a:ext uri="{FF2B5EF4-FFF2-40B4-BE49-F238E27FC236}">
                <a16:creationId xmlns:a16="http://schemas.microsoft.com/office/drawing/2014/main" id="{9F0FF3A7-A1D0-E00F-6D83-855EA629DE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A5BA75-29D7-474F-F6A0-D27B4B040998}"/>
              </a:ext>
            </a:extLst>
          </p:cNvPr>
          <p:cNvSpPr>
            <a:spLocks noGrp="1"/>
          </p:cNvSpPr>
          <p:nvPr>
            <p:ph type="sldNum" sz="quarter" idx="10"/>
          </p:nvPr>
        </p:nvSpPr>
        <p:spPr/>
        <p:txBody>
          <a:bodyPr/>
          <a:lstStyle/>
          <a:p>
            <a:pPr>
              <a:defRPr/>
            </a:pPr>
            <a:fld id="{B069701C-02A1-CE43-ADB4-E98A80C283F2}" type="slidenum">
              <a:rPr lang="en-US" smtClean="0"/>
              <a:pPr>
                <a:defRPr/>
              </a:pPr>
              <a:t>9</a:t>
            </a:fld>
            <a:endParaRPr lang="en-US"/>
          </a:p>
        </p:txBody>
      </p:sp>
    </p:spTree>
    <p:extLst>
      <p:ext uri="{BB962C8B-B14F-4D97-AF65-F5344CB8AC3E}">
        <p14:creationId xmlns:p14="http://schemas.microsoft.com/office/powerpoint/2010/main" val="3619238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5300" y="685800"/>
            <a:ext cx="10896600" cy="1905000"/>
          </a:xfrm>
          <a:prstGeom prst="rect">
            <a:avLst/>
          </a:prstGeom>
        </p:spPr>
        <p:txBody>
          <a:bodyPr anchor="b"/>
          <a:lstStyle>
            <a:lvl1pPr algn="ctr">
              <a:defRPr/>
            </a:lvl1pPr>
          </a:lstStyle>
          <a:p>
            <a:r>
              <a:rPr lang="en-US" dirty="0"/>
              <a:t>Click to edit Master title style</a:t>
            </a:r>
          </a:p>
        </p:txBody>
      </p:sp>
      <p:sp>
        <p:nvSpPr>
          <p:cNvPr id="3" name="Subtitle 2"/>
          <p:cNvSpPr>
            <a:spLocks noGrp="1"/>
          </p:cNvSpPr>
          <p:nvPr>
            <p:ph type="subTitle" idx="1"/>
          </p:nvPr>
        </p:nvSpPr>
        <p:spPr>
          <a:xfrm>
            <a:off x="1783080" y="4495800"/>
            <a:ext cx="8321040" cy="1752600"/>
          </a:xfrm>
        </p:spPr>
        <p:txBody>
          <a:bodyPr/>
          <a:lstStyle>
            <a:lvl1pPr marL="0" indent="0" algn="ctr">
              <a:buNone/>
              <a:defRPr sz="2800">
                <a:solidFill>
                  <a:srgbClr val="000000"/>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pic>
        <p:nvPicPr>
          <p:cNvPr id="7" name="Picture 6" descr="Princeton_shield.tif"/>
          <p:cNvPicPr>
            <a:picLocks noChangeAspect="1"/>
          </p:cNvPicPr>
          <p:nvPr userDrawn="1"/>
        </p:nvPicPr>
        <p:blipFill rotWithShape="1">
          <a:blip r:embed="rId2">
            <a:extLst>
              <a:ext uri="{28A0092B-C50C-407E-A947-70E740481C1C}">
                <a14:useLocalDpi xmlns:a14="http://schemas.microsoft.com/office/drawing/2010/main" val="0"/>
              </a:ext>
            </a:extLst>
          </a:blip>
          <a:srcRect r="11866"/>
          <a:stretch/>
        </p:blipFill>
        <p:spPr>
          <a:xfrm>
            <a:off x="5419765" y="2971801"/>
            <a:ext cx="1047670" cy="1018171"/>
          </a:xfrm>
          <a:prstGeom prst="rect">
            <a:avLst/>
          </a:prstGeom>
        </p:spPr>
      </p:pic>
      <p:cxnSp>
        <p:nvCxnSpPr>
          <p:cNvPr id="8" name="Straight Connector 7"/>
          <p:cNvCxnSpPr/>
          <p:nvPr userDrawn="1"/>
        </p:nvCxnSpPr>
        <p:spPr>
          <a:xfrm>
            <a:off x="198120" y="43434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939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29974" y="4800600"/>
            <a:ext cx="713232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29974" y="612775"/>
            <a:ext cx="7132320" cy="4114800"/>
          </a:xfrm>
        </p:spPr>
        <p:txBody>
          <a:bodyPr rtlCol="0">
            <a:normAutofit/>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endParaRPr lang="en-US" noProof="0"/>
          </a:p>
        </p:txBody>
      </p:sp>
      <p:sp>
        <p:nvSpPr>
          <p:cNvPr id="4" name="Text Placeholder 3"/>
          <p:cNvSpPr>
            <a:spLocks noGrp="1"/>
          </p:cNvSpPr>
          <p:nvPr>
            <p:ph type="body" sz="half" idx="2"/>
          </p:nvPr>
        </p:nvSpPr>
        <p:spPr>
          <a:xfrm>
            <a:off x="2329974" y="5367338"/>
            <a:ext cx="7132320" cy="804862"/>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E0B851-7313-6B4B-90F0-D21AC23BC811}" type="slidenum">
              <a:rPr lang="en-US"/>
              <a:pPr>
                <a:defRPr/>
              </a:pPr>
              <a:t>‹#›</a:t>
            </a:fld>
            <a:endParaRPr lang="en-US"/>
          </a:p>
        </p:txBody>
      </p:sp>
    </p:spTree>
    <p:extLst>
      <p:ext uri="{BB962C8B-B14F-4D97-AF65-F5344CB8AC3E}">
        <p14:creationId xmlns:p14="http://schemas.microsoft.com/office/powerpoint/2010/main" val="298878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B8A700-9ACA-CA49-8640-C2576E344D56}" type="slidenum">
              <a:rPr lang="en-US"/>
              <a:pPr>
                <a:defRPr/>
              </a:pPr>
              <a:t>‹#›</a:t>
            </a:fld>
            <a:endParaRPr lang="en-US"/>
          </a:p>
        </p:txBody>
      </p:sp>
      <p:sp>
        <p:nvSpPr>
          <p:cNvPr id="7" name="Title Placeholder 1"/>
          <p:cNvSpPr>
            <a:spLocks noGrp="1"/>
          </p:cNvSpPr>
          <p:nvPr>
            <p:ph type="title"/>
          </p:nvPr>
        </p:nvSpPr>
        <p:spPr bwMode="auto">
          <a:xfrm>
            <a:off x="198120" y="152400"/>
            <a:ext cx="104013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8" name="Picture 7" descr="Princeton_shield.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8480" y="457200"/>
            <a:ext cx="891540" cy="763628"/>
          </a:xfrm>
          <a:prstGeom prst="rect">
            <a:avLst/>
          </a:prstGeom>
        </p:spPr>
      </p:pic>
      <p:cxnSp>
        <p:nvCxnSpPr>
          <p:cNvPr id="9" name="Straight Connector 8"/>
          <p:cNvCxnSpPr/>
          <p:nvPr userDrawn="1"/>
        </p:nvCxnSpPr>
        <p:spPr>
          <a:xfrm>
            <a:off x="198120" y="12954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769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8220" y="274639"/>
            <a:ext cx="267462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94360" y="274639"/>
            <a:ext cx="782574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1C1C3E-524C-584F-BE26-32C52DE4BAA2}" type="slidenum">
              <a:rPr lang="en-US"/>
              <a:pPr>
                <a:defRPr/>
              </a:pPr>
              <a:t>‹#›</a:t>
            </a:fld>
            <a:endParaRPr lang="en-US"/>
          </a:p>
        </p:txBody>
      </p:sp>
    </p:spTree>
    <p:extLst>
      <p:ext uri="{BB962C8B-B14F-4D97-AF65-F5344CB8AC3E}">
        <p14:creationId xmlns:p14="http://schemas.microsoft.com/office/powerpoint/2010/main" val="293385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255" y="1449421"/>
            <a:ext cx="11134765" cy="5008124"/>
          </a:xfrm>
        </p:spPr>
        <p:txBody>
          <a:bodyPr>
            <a:normAutofit/>
          </a:bodyPr>
          <a:lstStyle>
            <a:lvl1pPr>
              <a:lnSpc>
                <a:spcPct val="100000"/>
              </a:lnSpc>
              <a:spcBef>
                <a:spcPts val="3000"/>
              </a:spcBef>
              <a:spcAft>
                <a:spcPts val="800"/>
              </a:spcAft>
              <a:defRPr sz="3000" baseline="0">
                <a:solidFill>
                  <a:schemeClr val="tx1"/>
                </a:solidFill>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baseline="0"/>
            </a:lvl2pPr>
            <a:lvl3pPr>
              <a:lnSpc>
                <a:spcPct val="90000"/>
              </a:lnSpc>
              <a:spcBef>
                <a:spcPts val="800"/>
              </a:spcBef>
              <a:defRPr sz="2400"/>
            </a:lvl3pPr>
            <a:lvl4pPr>
              <a:lnSpc>
                <a:spcPct val="90000"/>
              </a:lnSpc>
              <a:spcBef>
                <a:spcPts val="800"/>
              </a:spcBef>
              <a:defRPr sz="2200"/>
            </a:lvl4pPr>
            <a:lvl5pPr>
              <a:lnSpc>
                <a:spcPct val="90000"/>
              </a:lnSpc>
              <a:spcBef>
                <a:spcPts val="800"/>
              </a:spcBef>
              <a:defRPr sz="2200"/>
            </a:lvl5pPr>
          </a:lstStyle>
          <a:p>
            <a:pPr lvl="0"/>
            <a:r>
              <a:rPr lang="en-US" dirty="0"/>
              <a:t>Click to edit Master text styles and more text and more text</a:t>
            </a:r>
          </a:p>
          <a:p>
            <a:pPr lvl="1"/>
            <a:r>
              <a:rPr lang="en-US" dirty="0"/>
              <a:t>Second level test test test test test test test test test test test test test test test test test test </a:t>
            </a:r>
          </a:p>
          <a:p>
            <a:pPr lvl="2"/>
            <a:r>
              <a:rPr lang="en-US" dirty="0"/>
              <a:t>Third level</a:t>
            </a:r>
          </a:p>
          <a:p>
            <a:pPr lvl="3"/>
            <a:r>
              <a:rPr lang="en-US" dirty="0"/>
              <a:t>Fourth level</a:t>
            </a:r>
          </a:p>
          <a:p>
            <a:pPr lvl="4"/>
            <a:r>
              <a:rPr lang="en-US" dirty="0"/>
              <a:t>Fifth level</a:t>
            </a:r>
          </a:p>
          <a:p>
            <a:pPr lvl="0"/>
            <a:r>
              <a:rPr lang="en-US" dirty="0"/>
              <a:t>Second main line</a:t>
            </a:r>
          </a:p>
          <a:p>
            <a:pPr lvl="1"/>
            <a:r>
              <a:rPr lang="en-US" dirty="0"/>
              <a:t>Second level</a:t>
            </a:r>
          </a:p>
          <a:p>
            <a:pPr lvl="0"/>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9111C5-E04E-4942-8174-12BB645D56A6}" type="slidenum">
              <a:rPr lang="en-US"/>
              <a:pPr>
                <a:defRPr/>
              </a:pPr>
              <a:t>‹#›</a:t>
            </a:fld>
            <a:endParaRPr lang="en-US" dirty="0"/>
          </a:p>
        </p:txBody>
      </p:sp>
      <p:sp>
        <p:nvSpPr>
          <p:cNvPr id="7" name="Title Placeholder 1"/>
          <p:cNvSpPr>
            <a:spLocks noGrp="1"/>
          </p:cNvSpPr>
          <p:nvPr>
            <p:ph type="title"/>
          </p:nvPr>
        </p:nvSpPr>
        <p:spPr bwMode="auto">
          <a:xfrm>
            <a:off x="455255" y="16215"/>
            <a:ext cx="11134765"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nSpc>
                <a:spcPct val="80000"/>
              </a:lnSpc>
              <a:defRPr sz="4000" spc="-100"/>
            </a:lvl1pPr>
          </a:lstStyle>
          <a:p>
            <a:pPr lvl="0"/>
            <a:r>
              <a:rPr lang="en-US" dirty="0"/>
              <a:t>Click to edit Master title style</a:t>
            </a:r>
          </a:p>
        </p:txBody>
      </p:sp>
      <p:cxnSp>
        <p:nvCxnSpPr>
          <p:cNvPr id="9" name="Straight Connector 8"/>
          <p:cNvCxnSpPr/>
          <p:nvPr userDrawn="1"/>
        </p:nvCxnSpPr>
        <p:spPr>
          <a:xfrm>
            <a:off x="198120" y="125649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650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4085" y="2845761"/>
            <a:ext cx="10104120" cy="1166478"/>
          </a:xfrm>
          <a:prstGeom prst="rect">
            <a:avLst/>
          </a:prstGeom>
        </p:spPr>
        <p:txBody>
          <a:bodyPr anchor="ctr"/>
          <a:lstStyle>
            <a:lvl1pPr algn="ctr">
              <a:defRPr sz="4000" b="1" cap="none" baseline="0"/>
            </a:lvl1pPr>
          </a:lstStyle>
          <a:p>
            <a:r>
              <a:rPr lang="en-US" dirty="0"/>
              <a:t>Click to edit Master title style</a:t>
            </a:r>
          </a:p>
        </p:txBody>
      </p:sp>
      <p:sp>
        <p:nvSpPr>
          <p:cNvPr id="3" name="Text Placeholder 2"/>
          <p:cNvSpPr>
            <a:spLocks noGrp="1"/>
          </p:cNvSpPr>
          <p:nvPr>
            <p:ph type="body" idx="1"/>
          </p:nvPr>
        </p:nvSpPr>
        <p:spPr>
          <a:xfrm>
            <a:off x="1004085" y="4069954"/>
            <a:ext cx="10104120" cy="988430"/>
          </a:xfrm>
        </p:spPr>
        <p:txBody>
          <a:bodyPr anchor="ctr">
            <a:normAutofit/>
          </a:bodyPr>
          <a:lstStyle>
            <a:lvl1pPr marL="0" indent="0" algn="ctr">
              <a:buNone/>
              <a:defRPr sz="3200">
                <a:solidFill>
                  <a:schemeClr val="tx1">
                    <a:lumMod val="65000"/>
                    <a:lumOff val="35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559B53-AEC7-9D43-BD4D-FB123296CDE3}" type="slidenum">
              <a:rPr lang="en-US"/>
              <a:pPr>
                <a:defRPr/>
              </a:pPr>
              <a:t>‹#›</a:t>
            </a:fld>
            <a:endParaRPr lang="en-US"/>
          </a:p>
        </p:txBody>
      </p:sp>
    </p:spTree>
    <p:extLst>
      <p:ext uri="{BB962C8B-B14F-4D97-AF65-F5344CB8AC3E}">
        <p14:creationId xmlns:p14="http://schemas.microsoft.com/office/powerpoint/2010/main" val="48687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4085" y="2845761"/>
            <a:ext cx="10104120" cy="1166478"/>
          </a:xfrm>
          <a:prstGeom prst="rect">
            <a:avLst/>
          </a:prstGeom>
        </p:spPr>
        <p:txBody>
          <a:bodyPr anchor="ctr"/>
          <a:lstStyle>
            <a:lvl1pPr algn="ctr">
              <a:defRPr sz="4000" b="1"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004085" y="4069954"/>
            <a:ext cx="10104120" cy="988430"/>
          </a:xfrm>
        </p:spPr>
        <p:txBody>
          <a:bodyPr anchor="ctr">
            <a:normAutofit/>
          </a:bodyPr>
          <a:lstStyle>
            <a:lvl1pPr marL="0" indent="0" algn="ctr">
              <a:buNone/>
              <a:defRPr sz="3200">
                <a:solidFill>
                  <a:schemeClr val="bg1"/>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559B53-AEC7-9D43-BD4D-FB123296CDE3}" type="slidenum">
              <a:rPr lang="en-US"/>
              <a:pPr>
                <a:defRPr/>
              </a:pPr>
              <a:t>‹#›</a:t>
            </a:fld>
            <a:endParaRPr lang="en-US"/>
          </a:p>
        </p:txBody>
      </p:sp>
    </p:spTree>
    <p:extLst>
      <p:ext uri="{BB962C8B-B14F-4D97-AF65-F5344CB8AC3E}">
        <p14:creationId xmlns:p14="http://schemas.microsoft.com/office/powerpoint/2010/main" val="122608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2054" y="1470346"/>
            <a:ext cx="5642488" cy="4877434"/>
          </a:xfrm>
        </p:spPr>
        <p:txBody>
          <a:bodyPr>
            <a:norm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42660" y="1470346"/>
            <a:ext cx="5542635" cy="4877434"/>
          </a:xfrm>
        </p:spPr>
        <p:txBody>
          <a:bodyPr>
            <a:normAutofit/>
          </a:bodyPr>
          <a:lstStyle>
            <a:lvl1pPr>
              <a:defRPr sz="2600"/>
            </a:lvl1pPr>
            <a:lvl2pPr>
              <a:defRPr sz="2600"/>
            </a:lvl2pPr>
            <a:lvl3pPr>
              <a:defRPr sz="2600"/>
            </a:lvl3pPr>
            <a:lvl4pPr>
              <a:defRPr sz="2600"/>
            </a:lvl4pPr>
            <a:lvl5pPr>
              <a:defRPr sz="2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200562-6296-9E41-94C7-4DAE5BF4E447}" type="slidenum">
              <a:rPr lang="en-US"/>
              <a:pPr>
                <a:defRPr/>
              </a:pPr>
              <a:t>‹#›</a:t>
            </a:fld>
            <a:endParaRPr lang="en-US"/>
          </a:p>
        </p:txBody>
      </p:sp>
      <p:sp>
        <p:nvSpPr>
          <p:cNvPr id="8" name="Title Placeholder 1"/>
          <p:cNvSpPr>
            <a:spLocks noGrp="1"/>
          </p:cNvSpPr>
          <p:nvPr>
            <p:ph type="title"/>
          </p:nvPr>
        </p:nvSpPr>
        <p:spPr bwMode="auto">
          <a:xfrm>
            <a:off x="198120" y="152400"/>
            <a:ext cx="104013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nSpc>
                <a:spcPct val="80000"/>
              </a:lnSpc>
              <a:defRPr spc="-100"/>
            </a:lvl1pPr>
          </a:lstStyle>
          <a:p>
            <a:pPr lvl="0"/>
            <a:r>
              <a:rPr lang="en-US" dirty="0"/>
              <a:t>Click to edit Master title style</a:t>
            </a:r>
          </a:p>
        </p:txBody>
      </p:sp>
      <p:cxnSp>
        <p:nvCxnSpPr>
          <p:cNvPr id="10" name="Straight Connector 9"/>
          <p:cNvCxnSpPr/>
          <p:nvPr userDrawn="1"/>
        </p:nvCxnSpPr>
        <p:spPr>
          <a:xfrm>
            <a:off x="198120" y="12954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7573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4360" y="1535113"/>
            <a:ext cx="5252244"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60" y="2174875"/>
            <a:ext cx="52522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38534" y="1535113"/>
            <a:ext cx="5254308" cy="63976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38534" y="2174875"/>
            <a:ext cx="52543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4929D7-7AD0-024D-8F69-58F7A677FF78}" type="slidenum">
              <a:rPr lang="en-US"/>
              <a:pPr>
                <a:defRPr/>
              </a:pPr>
              <a:t>‹#›</a:t>
            </a:fld>
            <a:endParaRPr lang="en-US"/>
          </a:p>
        </p:txBody>
      </p:sp>
      <p:sp>
        <p:nvSpPr>
          <p:cNvPr id="10" name="Title Placeholder 1"/>
          <p:cNvSpPr>
            <a:spLocks noGrp="1"/>
          </p:cNvSpPr>
          <p:nvPr>
            <p:ph type="title"/>
          </p:nvPr>
        </p:nvSpPr>
        <p:spPr bwMode="auto">
          <a:xfrm>
            <a:off x="198120" y="152400"/>
            <a:ext cx="104013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nSpc>
                <a:spcPct val="80000"/>
              </a:lnSpc>
              <a:defRPr/>
            </a:lvl1pPr>
          </a:lstStyle>
          <a:p>
            <a:pPr lvl="0"/>
            <a:r>
              <a:rPr lang="en-US" dirty="0"/>
              <a:t>Click to edit Master title style</a:t>
            </a:r>
          </a:p>
        </p:txBody>
      </p:sp>
      <p:cxnSp>
        <p:nvCxnSpPr>
          <p:cNvPr id="12" name="Straight Connector 11"/>
          <p:cNvCxnSpPr/>
          <p:nvPr userDrawn="1"/>
        </p:nvCxnSpPr>
        <p:spPr>
          <a:xfrm>
            <a:off x="198120" y="12954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57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4934AC4-E5A6-0446-ADDB-6CB25A5DDD13}" type="slidenum">
              <a:rPr lang="en-US"/>
              <a:pPr>
                <a:defRPr/>
              </a:pPr>
              <a:t>‹#›</a:t>
            </a:fld>
            <a:endParaRPr lang="en-US"/>
          </a:p>
        </p:txBody>
      </p:sp>
      <p:sp>
        <p:nvSpPr>
          <p:cNvPr id="6" name="Title Placeholder 1"/>
          <p:cNvSpPr>
            <a:spLocks noGrp="1"/>
          </p:cNvSpPr>
          <p:nvPr>
            <p:ph type="title"/>
          </p:nvPr>
        </p:nvSpPr>
        <p:spPr bwMode="auto">
          <a:xfrm>
            <a:off x="198120" y="152400"/>
            <a:ext cx="104013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nSpc>
                <a:spcPct val="80000"/>
              </a:lnSpc>
              <a:defRPr spc="-100"/>
            </a:lvl1pPr>
          </a:lstStyle>
          <a:p>
            <a:pPr lvl="0"/>
            <a:r>
              <a:rPr lang="en-US" dirty="0"/>
              <a:t>Click to edit Master title style</a:t>
            </a:r>
          </a:p>
        </p:txBody>
      </p:sp>
      <p:cxnSp>
        <p:nvCxnSpPr>
          <p:cNvPr id="8" name="Straight Connector 7"/>
          <p:cNvCxnSpPr/>
          <p:nvPr userDrawn="1"/>
        </p:nvCxnSpPr>
        <p:spPr>
          <a:xfrm>
            <a:off x="198120" y="1219200"/>
            <a:ext cx="11391900" cy="0"/>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372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8025072-9793-DD45-A50B-C84D5FD44B45}" type="slidenum">
              <a:rPr lang="en-US"/>
              <a:pPr>
                <a:defRPr/>
              </a:pPr>
              <a:t>‹#›</a:t>
            </a:fld>
            <a:endParaRPr lang="en-US"/>
          </a:p>
        </p:txBody>
      </p:sp>
    </p:spTree>
    <p:extLst>
      <p:ext uri="{BB962C8B-B14F-4D97-AF65-F5344CB8AC3E}">
        <p14:creationId xmlns:p14="http://schemas.microsoft.com/office/powerpoint/2010/main" val="139108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2" y="273050"/>
            <a:ext cx="3910807"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647565" y="273052"/>
            <a:ext cx="66452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94362" y="1435102"/>
            <a:ext cx="3910807" cy="4691063"/>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1BDEDE-40D3-1C4C-B3CB-CF078D2D5C07}" type="slidenum">
              <a:rPr lang="en-US"/>
              <a:pPr>
                <a:defRPr/>
              </a:pPr>
              <a:t>‹#›</a:t>
            </a:fld>
            <a:endParaRPr lang="en-US"/>
          </a:p>
        </p:txBody>
      </p:sp>
    </p:spTree>
    <p:extLst>
      <p:ext uri="{BB962C8B-B14F-4D97-AF65-F5344CB8AC3E}">
        <p14:creationId xmlns:p14="http://schemas.microsoft.com/office/powerpoint/2010/main" val="1804066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198120" y="1447800"/>
            <a:ext cx="11391900" cy="5029200"/>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98120" y="6553203"/>
            <a:ext cx="2773680" cy="2127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dirty="0"/>
          </a:p>
        </p:txBody>
      </p:sp>
      <p:sp>
        <p:nvSpPr>
          <p:cNvPr id="5" name="Footer Placeholder 4"/>
          <p:cNvSpPr>
            <a:spLocks noGrp="1"/>
          </p:cNvSpPr>
          <p:nvPr>
            <p:ph type="ftr" sz="quarter" idx="3"/>
          </p:nvPr>
        </p:nvSpPr>
        <p:spPr>
          <a:xfrm>
            <a:off x="4061460" y="6553203"/>
            <a:ext cx="3764280" cy="2127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dirty="0"/>
          </a:p>
        </p:txBody>
      </p:sp>
      <p:sp>
        <p:nvSpPr>
          <p:cNvPr id="6" name="Slide Number Placeholder 5"/>
          <p:cNvSpPr>
            <a:spLocks noGrp="1"/>
          </p:cNvSpPr>
          <p:nvPr>
            <p:ph type="sldNum" sz="quarter" idx="4"/>
          </p:nvPr>
        </p:nvSpPr>
        <p:spPr>
          <a:xfrm>
            <a:off x="8816340" y="6553203"/>
            <a:ext cx="2773680" cy="212725"/>
          </a:xfrm>
          <a:prstGeom prst="rect">
            <a:avLst/>
          </a:prstGeom>
        </p:spPr>
        <p:txBody>
          <a:bodyPr vert="horz" lIns="36000" tIns="36000" rIns="36000" bIns="36000" rtlCol="0" anchor="ctr"/>
          <a:lstStyle>
            <a:lvl1pPr algn="r">
              <a:defRPr sz="1400" b="1">
                <a:solidFill>
                  <a:srgbClr val="FF6600"/>
                </a:solidFill>
                <a:latin typeface="+mn-lt"/>
              </a:defRPr>
            </a:lvl1pPr>
          </a:lstStyle>
          <a:p>
            <a:pPr>
              <a:defRPr/>
            </a:pPr>
            <a:fld id="{62406363-7E77-DB4B-97E5-317AD9418D55}" type="slidenum">
              <a:rPr lang="en-US" smtClean="0"/>
              <a:pPr>
                <a:defRPr/>
              </a:pPr>
              <a:t>‹#›</a:t>
            </a:fld>
            <a:endParaRPr lang="en-US"/>
          </a:p>
        </p:txBody>
      </p:sp>
    </p:spTree>
    <p:extLst>
      <p:ext uri="{BB962C8B-B14F-4D97-AF65-F5344CB8AC3E}">
        <p14:creationId xmlns:p14="http://schemas.microsoft.com/office/powerpoint/2010/main" val="6472131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85" r:id="rId3"/>
    <p:sldLayoutId id="214748368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457182" rtl="0" eaLnBrk="0" fontAlgn="base" hangingPunct="0">
        <a:spcBef>
          <a:spcPct val="0"/>
        </a:spcBef>
        <a:spcAft>
          <a:spcPct val="0"/>
        </a:spcAft>
        <a:defRPr sz="3600" b="1" kern="1200">
          <a:solidFill>
            <a:schemeClr val="tx1"/>
          </a:solidFill>
          <a:latin typeface="+mj-lt"/>
          <a:ea typeface="ＭＳ Ｐゴシック" pitchFamily="-1" charset="-128"/>
          <a:cs typeface="ＭＳ Ｐゴシック" pitchFamily="-1" charset="-128"/>
        </a:defRPr>
      </a:lvl1pPr>
      <a:lvl2pPr algn="ctr" defTabSz="457182" rtl="0" eaLnBrk="0" fontAlgn="base" hangingPunct="0">
        <a:spcBef>
          <a:spcPct val="0"/>
        </a:spcBef>
        <a:spcAft>
          <a:spcPct val="0"/>
        </a:spcAft>
        <a:defRPr sz="4400">
          <a:solidFill>
            <a:srgbClr val="000090"/>
          </a:solidFill>
          <a:latin typeface="Calibri" pitchFamily="-1" charset="0"/>
          <a:ea typeface="ＭＳ Ｐゴシック" pitchFamily="-1" charset="-128"/>
          <a:cs typeface="ＭＳ Ｐゴシック" pitchFamily="-1" charset="-128"/>
        </a:defRPr>
      </a:lvl2pPr>
      <a:lvl3pPr algn="ctr" defTabSz="457182" rtl="0" eaLnBrk="0" fontAlgn="base" hangingPunct="0">
        <a:spcBef>
          <a:spcPct val="0"/>
        </a:spcBef>
        <a:spcAft>
          <a:spcPct val="0"/>
        </a:spcAft>
        <a:defRPr sz="4400">
          <a:solidFill>
            <a:srgbClr val="000090"/>
          </a:solidFill>
          <a:latin typeface="Calibri" pitchFamily="-1" charset="0"/>
          <a:ea typeface="ＭＳ Ｐゴシック" pitchFamily="-1" charset="-128"/>
          <a:cs typeface="ＭＳ Ｐゴシック" pitchFamily="-1" charset="-128"/>
        </a:defRPr>
      </a:lvl3pPr>
      <a:lvl4pPr algn="ctr" defTabSz="457182" rtl="0" eaLnBrk="0" fontAlgn="base" hangingPunct="0">
        <a:spcBef>
          <a:spcPct val="0"/>
        </a:spcBef>
        <a:spcAft>
          <a:spcPct val="0"/>
        </a:spcAft>
        <a:defRPr sz="4400">
          <a:solidFill>
            <a:srgbClr val="000090"/>
          </a:solidFill>
          <a:latin typeface="Calibri" pitchFamily="-1" charset="0"/>
          <a:ea typeface="ＭＳ Ｐゴシック" pitchFamily="-1" charset="-128"/>
          <a:cs typeface="ＭＳ Ｐゴシック" pitchFamily="-1" charset="-128"/>
        </a:defRPr>
      </a:lvl4pPr>
      <a:lvl5pPr algn="ctr" defTabSz="457182" rtl="0" eaLnBrk="0" fontAlgn="base" hangingPunct="0">
        <a:spcBef>
          <a:spcPct val="0"/>
        </a:spcBef>
        <a:spcAft>
          <a:spcPct val="0"/>
        </a:spcAft>
        <a:defRPr sz="4400">
          <a:solidFill>
            <a:srgbClr val="000090"/>
          </a:solidFill>
          <a:latin typeface="Calibri" pitchFamily="-1" charset="0"/>
          <a:ea typeface="ＭＳ Ｐゴシック" pitchFamily="-1" charset="-128"/>
          <a:cs typeface="ＭＳ Ｐゴシック" pitchFamily="-1" charset="-128"/>
        </a:defRPr>
      </a:lvl5pPr>
      <a:lvl6pPr marL="457182" algn="ctr" defTabSz="457182"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363" algn="ctr" defTabSz="457182"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545" algn="ctr" defTabSz="457182"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727" algn="ctr" defTabSz="457182"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886" indent="-342886"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ＭＳ Ｐゴシック" pitchFamily="-1" charset="-128"/>
        </a:defRPr>
      </a:lvl1pPr>
      <a:lvl2pPr marL="742920" indent="-285739"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mn-cs"/>
        </a:defRPr>
      </a:lvl2pPr>
      <a:lvl3pPr marL="1142954" indent="-228591"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80000"/>
        </a:lnSpc>
        <a:spcBef>
          <a:spcPct val="20000"/>
        </a:spcBef>
        <a:spcAft>
          <a:spcPct val="0"/>
        </a:spcAft>
        <a:buFont typeface="Arial" pitchFamily="-1" charset="0"/>
        <a:buChar char="»"/>
        <a:defRPr sz="24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r>
              <a:rPr lang="en-US" sz="6000" b="0" dirty="0"/>
              <a:t>AI Systems:</a:t>
            </a:r>
            <a:br>
              <a:rPr lang="en-US" sz="6000" b="0" dirty="0"/>
            </a:br>
            <a:r>
              <a:rPr lang="en-US" sz="6000" b="0" dirty="0"/>
              <a:t>Building GenAI workflows</a:t>
            </a:r>
            <a:endParaRPr lang="en-US" sz="6000" dirty="0"/>
          </a:p>
        </p:txBody>
      </p:sp>
      <p:sp>
        <p:nvSpPr>
          <p:cNvPr id="15363" name="Rectangle 3"/>
          <p:cNvSpPr>
            <a:spLocks noGrp="1" noChangeArrowheads="1"/>
          </p:cNvSpPr>
          <p:nvPr>
            <p:ph type="subTitle" idx="1"/>
          </p:nvPr>
        </p:nvSpPr>
        <p:spPr>
          <a:xfrm>
            <a:off x="1371600" y="4475749"/>
            <a:ext cx="9144000" cy="2382253"/>
          </a:xfrm>
        </p:spPr>
        <p:txBody>
          <a:bodyPr>
            <a:normAutofit/>
          </a:bodyPr>
          <a:lstStyle/>
          <a:p>
            <a:r>
              <a:rPr lang="en-US" sz="3200" dirty="0">
                <a:solidFill>
                  <a:schemeClr val="tx1"/>
                </a:solidFill>
              </a:rPr>
              <a:t>COS 418/518: Distributed Systems</a:t>
            </a:r>
            <a:endParaRPr lang="en-US" sz="3200" i="1" dirty="0">
              <a:solidFill>
                <a:schemeClr val="tx1"/>
              </a:solidFill>
            </a:endParaRPr>
          </a:p>
          <a:p>
            <a:r>
              <a:rPr lang="en-US" sz="3000" dirty="0"/>
              <a:t>Lecture 21</a:t>
            </a:r>
          </a:p>
          <a:p>
            <a:endParaRPr lang="en-US" sz="3000" dirty="0"/>
          </a:p>
          <a:p>
            <a:r>
              <a:rPr lang="en-US" sz="3000" u="sng" dirty="0"/>
              <a:t>Mike Freedman</a:t>
            </a:r>
            <a:r>
              <a:rPr lang="en-US" sz="3000" dirty="0"/>
              <a:t>, Wyatt Lloyd</a:t>
            </a:r>
          </a:p>
          <a:p>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1C5A1-43F0-E3B3-68B2-43FE414DA90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224487-2253-DAB7-FFDD-DB11C359CE01}"/>
              </a:ext>
            </a:extLst>
          </p:cNvPr>
          <p:cNvSpPr>
            <a:spLocks noGrp="1"/>
          </p:cNvSpPr>
          <p:nvPr>
            <p:ph type="sldNum" sz="quarter" idx="12"/>
          </p:nvPr>
        </p:nvSpPr>
        <p:spPr/>
        <p:txBody>
          <a:bodyPr/>
          <a:lstStyle/>
          <a:p>
            <a:pPr>
              <a:defRPr/>
            </a:pPr>
            <a:fld id="{729111C5-E04E-4942-8174-12BB645D56A6}" type="slidenum">
              <a:rPr lang="en-US" smtClean="0"/>
              <a:pPr>
                <a:defRPr/>
              </a:pPr>
              <a:t>10</a:t>
            </a:fld>
            <a:endParaRPr lang="en-US"/>
          </a:p>
        </p:txBody>
      </p:sp>
      <p:sp>
        <p:nvSpPr>
          <p:cNvPr id="4" name="Title 3">
            <a:extLst>
              <a:ext uri="{FF2B5EF4-FFF2-40B4-BE49-F238E27FC236}">
                <a16:creationId xmlns:a16="http://schemas.microsoft.com/office/drawing/2014/main" id="{80ACA149-4673-F6BC-5153-ED343FEE2182}"/>
              </a:ext>
            </a:extLst>
          </p:cNvPr>
          <p:cNvSpPr>
            <a:spLocks noGrp="1"/>
          </p:cNvSpPr>
          <p:nvPr>
            <p:ph type="title"/>
          </p:nvPr>
        </p:nvSpPr>
        <p:spPr>
          <a:xfrm>
            <a:off x="455255" y="16215"/>
            <a:ext cx="11431945" cy="1066800"/>
          </a:xfrm>
        </p:spPr>
        <p:txBody>
          <a:bodyPr/>
          <a:lstStyle/>
          <a:p>
            <a:r>
              <a:rPr lang="en-US" dirty="0"/>
              <a:t>Few-shot:  Named Entity Recognition (NER)</a:t>
            </a:r>
          </a:p>
        </p:txBody>
      </p:sp>
      <p:sp>
        <p:nvSpPr>
          <p:cNvPr id="7" name="Content Placeholder 6">
            <a:extLst>
              <a:ext uri="{FF2B5EF4-FFF2-40B4-BE49-F238E27FC236}">
                <a16:creationId xmlns:a16="http://schemas.microsoft.com/office/drawing/2014/main" id="{71F0D95F-0D5B-93E8-2EF9-8EEF47645204}"/>
              </a:ext>
            </a:extLst>
          </p:cNvPr>
          <p:cNvSpPr>
            <a:spLocks noGrp="1"/>
          </p:cNvSpPr>
          <p:nvPr>
            <p:ph idx="1"/>
          </p:nvPr>
        </p:nvSpPr>
        <p:spPr>
          <a:xfrm>
            <a:off x="455255" y="1449421"/>
            <a:ext cx="11134765" cy="5103782"/>
          </a:xfrm>
        </p:spPr>
        <p:txBody>
          <a:bodyPr>
            <a:noAutofit/>
          </a:bodyPr>
          <a:lstStyle/>
          <a:p>
            <a:pPr>
              <a:spcBef>
                <a:spcPts val="800"/>
              </a:spcBef>
              <a:spcAft>
                <a:spcPts val="0"/>
              </a:spcAft>
            </a:pPr>
            <a:r>
              <a:rPr lang="en-US" sz="2400" dirty="0"/>
              <a:t>Extract the names of people, locations, and organizations.</a:t>
            </a:r>
          </a:p>
          <a:p>
            <a:pPr marL="0" indent="0">
              <a:spcBef>
                <a:spcPts val="800"/>
              </a:spcBef>
              <a:spcAft>
                <a:spcPts val="0"/>
              </a:spcAft>
              <a:buNone/>
            </a:pPr>
            <a:endParaRPr lang="en-US" sz="2400" i="1" dirty="0"/>
          </a:p>
          <a:p>
            <a:pPr>
              <a:spcBef>
                <a:spcPts val="800"/>
              </a:spcBef>
              <a:spcAft>
                <a:spcPts val="0"/>
              </a:spcAft>
            </a:pPr>
            <a:r>
              <a:rPr lang="en-US" sz="2400" dirty="0"/>
              <a:t>Text: "Barack Obama was born in Hawaii and was president of the United States."  </a:t>
            </a:r>
          </a:p>
          <a:p>
            <a:pPr>
              <a:spcBef>
                <a:spcPts val="800"/>
              </a:spcBef>
              <a:spcAft>
                <a:spcPts val="0"/>
              </a:spcAft>
            </a:pPr>
            <a:r>
              <a:rPr lang="en-US" sz="2400" dirty="0"/>
              <a:t>Entities: Person: Barack Obama; Location: Hawaii; Organization: United States</a:t>
            </a:r>
          </a:p>
          <a:p>
            <a:pPr>
              <a:spcBef>
                <a:spcPts val="800"/>
              </a:spcBef>
              <a:spcAft>
                <a:spcPts val="0"/>
              </a:spcAft>
            </a:pPr>
            <a:endParaRPr lang="en-US" sz="2400" dirty="0"/>
          </a:p>
          <a:p>
            <a:pPr>
              <a:spcBef>
                <a:spcPts val="800"/>
              </a:spcBef>
              <a:spcAft>
                <a:spcPts val="0"/>
              </a:spcAft>
            </a:pPr>
            <a:r>
              <a:rPr lang="en-US" sz="2400" dirty="0"/>
              <a:t>Text: "Sundar Pichai is the CEO of Google, which is based in Mountain View."  </a:t>
            </a:r>
          </a:p>
          <a:p>
            <a:pPr>
              <a:spcBef>
                <a:spcPts val="800"/>
              </a:spcBef>
              <a:spcAft>
                <a:spcPts val="0"/>
              </a:spcAft>
            </a:pPr>
            <a:r>
              <a:rPr lang="en-US" sz="2400" dirty="0"/>
              <a:t>Entities:</a:t>
            </a:r>
          </a:p>
        </p:txBody>
      </p:sp>
    </p:spTree>
    <p:extLst>
      <p:ext uri="{BB962C8B-B14F-4D97-AF65-F5344CB8AC3E}">
        <p14:creationId xmlns:p14="http://schemas.microsoft.com/office/powerpoint/2010/main" val="3966818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EBD9-5C9B-292B-EED2-1DE807A59B2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0496CE-FD63-21E3-0F34-85B97B0AD541}"/>
              </a:ext>
            </a:extLst>
          </p:cNvPr>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
        <p:nvSpPr>
          <p:cNvPr id="4" name="Title 3">
            <a:extLst>
              <a:ext uri="{FF2B5EF4-FFF2-40B4-BE49-F238E27FC236}">
                <a16:creationId xmlns:a16="http://schemas.microsoft.com/office/drawing/2014/main" id="{FD3991D6-ED8F-90CC-36B6-9ADC1768542A}"/>
              </a:ext>
            </a:extLst>
          </p:cNvPr>
          <p:cNvSpPr>
            <a:spLocks noGrp="1"/>
          </p:cNvSpPr>
          <p:nvPr>
            <p:ph type="title"/>
          </p:nvPr>
        </p:nvSpPr>
        <p:spPr/>
        <p:txBody>
          <a:bodyPr/>
          <a:lstStyle/>
          <a:p>
            <a:r>
              <a:rPr lang="en-US" dirty="0"/>
              <a:t>Few-shot prompting</a:t>
            </a:r>
          </a:p>
        </p:txBody>
      </p:sp>
      <p:sp>
        <p:nvSpPr>
          <p:cNvPr id="7" name="Content Placeholder 6">
            <a:extLst>
              <a:ext uri="{FF2B5EF4-FFF2-40B4-BE49-F238E27FC236}">
                <a16:creationId xmlns:a16="http://schemas.microsoft.com/office/drawing/2014/main" id="{AED69624-0D1B-FBD6-4292-EBBA12DCE97C}"/>
              </a:ext>
            </a:extLst>
          </p:cNvPr>
          <p:cNvSpPr>
            <a:spLocks noGrp="1"/>
          </p:cNvSpPr>
          <p:nvPr>
            <p:ph idx="1"/>
          </p:nvPr>
        </p:nvSpPr>
        <p:spPr/>
        <p:txBody>
          <a:bodyPr>
            <a:normAutofit/>
          </a:bodyPr>
          <a:lstStyle/>
          <a:p>
            <a:r>
              <a:rPr lang="en-US" dirty="0"/>
              <a:t>Write a blog post in the style of Mike Freedman, describing X.</a:t>
            </a:r>
          </a:p>
          <a:p>
            <a:r>
              <a:rPr lang="en-US" dirty="0"/>
              <a:t>Examples:   &lt;Two recent blog posts&gt;</a:t>
            </a:r>
          </a:p>
        </p:txBody>
      </p:sp>
    </p:spTree>
    <p:extLst>
      <p:ext uri="{BB962C8B-B14F-4D97-AF65-F5344CB8AC3E}">
        <p14:creationId xmlns:p14="http://schemas.microsoft.com/office/powerpoint/2010/main" val="220074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25EB9-1B7A-24A8-B00C-21CFBE7711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E77393-80E7-AF05-C3BF-C32A023A99F9}"/>
              </a:ext>
            </a:extLst>
          </p:cNvPr>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
        <p:nvSpPr>
          <p:cNvPr id="4" name="Title 3">
            <a:extLst>
              <a:ext uri="{FF2B5EF4-FFF2-40B4-BE49-F238E27FC236}">
                <a16:creationId xmlns:a16="http://schemas.microsoft.com/office/drawing/2014/main" id="{EBF1B6AB-8881-C180-A121-A83ADB365602}"/>
              </a:ext>
            </a:extLst>
          </p:cNvPr>
          <p:cNvSpPr>
            <a:spLocks noGrp="1"/>
          </p:cNvSpPr>
          <p:nvPr>
            <p:ph type="title"/>
          </p:nvPr>
        </p:nvSpPr>
        <p:spPr/>
        <p:txBody>
          <a:bodyPr/>
          <a:lstStyle/>
          <a:p>
            <a:r>
              <a:rPr lang="en-US" dirty="0"/>
              <a:t>What if your context is really large?</a:t>
            </a:r>
          </a:p>
        </p:txBody>
      </p:sp>
      <p:sp>
        <p:nvSpPr>
          <p:cNvPr id="7" name="Content Placeholder 6">
            <a:extLst>
              <a:ext uri="{FF2B5EF4-FFF2-40B4-BE49-F238E27FC236}">
                <a16:creationId xmlns:a16="http://schemas.microsoft.com/office/drawing/2014/main" id="{A13635E2-76FF-B9A1-12BD-5247AB2F4940}"/>
              </a:ext>
            </a:extLst>
          </p:cNvPr>
          <p:cNvSpPr>
            <a:spLocks noGrp="1"/>
          </p:cNvSpPr>
          <p:nvPr>
            <p:ph idx="1"/>
          </p:nvPr>
        </p:nvSpPr>
        <p:spPr>
          <a:xfrm>
            <a:off x="455255" y="1573967"/>
            <a:ext cx="11134765" cy="4092315"/>
          </a:xfrm>
        </p:spPr>
        <p:txBody>
          <a:bodyPr>
            <a:noAutofit/>
          </a:bodyPr>
          <a:lstStyle/>
          <a:p>
            <a:pPr>
              <a:spcBef>
                <a:spcPts val="800"/>
              </a:spcBef>
              <a:spcAft>
                <a:spcPts val="0"/>
              </a:spcAft>
            </a:pPr>
            <a:r>
              <a:rPr lang="en-US" sz="2400" dirty="0"/>
              <a:t>Examples:</a:t>
            </a:r>
          </a:p>
          <a:p>
            <a:pPr lvl="1">
              <a:spcAft>
                <a:spcPts val="0"/>
              </a:spcAft>
            </a:pPr>
            <a:r>
              <a:rPr lang="en-US" sz="2200" dirty="0"/>
              <a:t>Software repository with 1M lines of source code</a:t>
            </a:r>
            <a:endParaRPr lang="en-US" sz="2400" dirty="0"/>
          </a:p>
          <a:p>
            <a:pPr lvl="1">
              <a:spcAft>
                <a:spcPts val="0"/>
              </a:spcAft>
            </a:pPr>
            <a:r>
              <a:rPr lang="en-US" sz="2200" dirty="0"/>
              <a:t>100s of pages of technical documentation</a:t>
            </a:r>
            <a:endParaRPr lang="en-US" sz="2400" dirty="0"/>
          </a:p>
          <a:p>
            <a:pPr lvl="1">
              <a:spcAft>
                <a:spcPts val="0"/>
              </a:spcAft>
            </a:pPr>
            <a:r>
              <a:rPr lang="en-US" sz="2200" dirty="0"/>
              <a:t>Internal corporate knowledge base / intranet</a:t>
            </a:r>
          </a:p>
          <a:p>
            <a:pPr>
              <a:spcAft>
                <a:spcPts val="0"/>
              </a:spcAft>
            </a:pPr>
            <a:r>
              <a:rPr lang="en-US" sz="2200" dirty="0"/>
              <a:t>Enter Retrieval-Augmented Generation (RAG)…</a:t>
            </a:r>
          </a:p>
          <a:p>
            <a:pPr>
              <a:spcAft>
                <a:spcPts val="0"/>
              </a:spcAft>
            </a:pPr>
            <a:endParaRPr lang="en-US" sz="2400" dirty="0"/>
          </a:p>
        </p:txBody>
      </p:sp>
    </p:spTree>
    <p:extLst>
      <p:ext uri="{BB962C8B-B14F-4D97-AF65-F5344CB8AC3E}">
        <p14:creationId xmlns:p14="http://schemas.microsoft.com/office/powerpoint/2010/main" val="1116107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2301-A515-3C97-4D1B-3AB1017445D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D0AF94-8ECD-526B-DC91-1A0BA000BE69}"/>
              </a:ext>
            </a:extLst>
          </p:cNvPr>
          <p:cNvSpPr>
            <a:spLocks noGrp="1"/>
          </p:cNvSpPr>
          <p:nvPr>
            <p:ph idx="1"/>
          </p:nvPr>
        </p:nvSpPr>
        <p:spPr>
          <a:xfrm>
            <a:off x="2442982" y="7737977"/>
            <a:ext cx="8565205" cy="1909115"/>
          </a:xfrm>
        </p:spPr>
        <p:txBody>
          <a:bodyPr>
            <a:noAutofit/>
          </a:bodyPr>
          <a:lstStyle/>
          <a:p>
            <a:pPr>
              <a:spcBef>
                <a:spcPts val="800"/>
              </a:spcBef>
              <a:spcAft>
                <a:spcPts val="0"/>
              </a:spcAft>
              <a:buNone/>
            </a:pPr>
            <a:r>
              <a:rPr lang="en-US" sz="1400" dirty="0"/>
              <a:t>RAG = Embedding + Vector Search + LLM</a:t>
            </a:r>
          </a:p>
          <a:p>
            <a:pPr>
              <a:spcBef>
                <a:spcPts val="800"/>
              </a:spcBef>
              <a:spcAft>
                <a:spcPts val="0"/>
              </a:spcAft>
              <a:buNone/>
            </a:pPr>
            <a:r>
              <a:rPr lang="en-US" sz="1400" dirty="0"/>
              <a:t>Pipeline:</a:t>
            </a:r>
          </a:p>
          <a:p>
            <a:pPr>
              <a:spcBef>
                <a:spcPts val="800"/>
              </a:spcBef>
              <a:spcAft>
                <a:spcPts val="0"/>
              </a:spcAft>
              <a:buFont typeface="+mj-lt"/>
              <a:buAutoNum type="arabicPeriod"/>
            </a:pPr>
            <a:endParaRPr lang="en-US" sz="1400" dirty="0"/>
          </a:p>
          <a:p>
            <a:pPr>
              <a:spcBef>
                <a:spcPts val="800"/>
              </a:spcBef>
              <a:spcAft>
                <a:spcPts val="0"/>
              </a:spcAft>
              <a:buNone/>
            </a:pPr>
            <a:endParaRPr lang="en-US" sz="1400" b="1" dirty="0"/>
          </a:p>
          <a:p>
            <a:pPr>
              <a:spcBef>
                <a:spcPts val="800"/>
              </a:spcBef>
              <a:spcAft>
                <a:spcPts val="0"/>
              </a:spcAft>
              <a:buNone/>
            </a:pPr>
            <a:r>
              <a:rPr lang="en-US" sz="1400" b="1" dirty="0"/>
              <a:t>Technical Pipeline</a:t>
            </a:r>
            <a:r>
              <a:rPr lang="en-US" sz="1400" dirty="0"/>
              <a:t>:</a:t>
            </a:r>
          </a:p>
          <a:p>
            <a:pPr>
              <a:spcBef>
                <a:spcPts val="800"/>
              </a:spcBef>
              <a:spcAft>
                <a:spcPts val="0"/>
              </a:spcAft>
              <a:buFont typeface="+mj-lt"/>
              <a:buAutoNum type="arabicPeriod"/>
            </a:pPr>
            <a:r>
              <a:rPr lang="en-US" sz="1400" dirty="0"/>
              <a:t>User query converted to embedding vector.</a:t>
            </a:r>
          </a:p>
          <a:p>
            <a:pPr>
              <a:spcBef>
                <a:spcPts val="800"/>
              </a:spcBef>
              <a:spcAft>
                <a:spcPts val="0"/>
              </a:spcAft>
              <a:buFont typeface="+mj-lt"/>
              <a:buAutoNum type="arabicPeriod"/>
            </a:pPr>
            <a:r>
              <a:rPr lang="en-US" sz="1400" dirty="0"/>
              <a:t>Embedding used for semantic vector search to retrieve relevant documents (context retrieval step).</a:t>
            </a:r>
          </a:p>
          <a:p>
            <a:pPr>
              <a:spcBef>
                <a:spcPts val="800"/>
              </a:spcBef>
              <a:spcAft>
                <a:spcPts val="0"/>
              </a:spcAft>
              <a:buFont typeface="+mj-lt"/>
              <a:buAutoNum type="arabicPeriod"/>
            </a:pPr>
            <a:r>
              <a:rPr lang="en-US" sz="1400" dirty="0"/>
              <a:t>Retrieved documents included in prompt, feeding into generative model (LLM).</a:t>
            </a:r>
          </a:p>
          <a:p>
            <a:pPr>
              <a:spcBef>
                <a:spcPts val="800"/>
              </a:spcBef>
              <a:spcAft>
                <a:spcPts val="0"/>
              </a:spcAft>
              <a:buFont typeface="+mj-lt"/>
              <a:buAutoNum type="arabicPeriod"/>
            </a:pPr>
            <a:r>
              <a:rPr lang="en-US" sz="1400" dirty="0"/>
              <a:t>Generative model outputs response conditioned explicitly on retrieved context.</a:t>
            </a:r>
          </a:p>
          <a:p>
            <a:pPr>
              <a:spcBef>
                <a:spcPts val="800"/>
              </a:spcBef>
              <a:spcAft>
                <a:spcPts val="0"/>
              </a:spcAft>
              <a:buNone/>
            </a:pPr>
            <a:r>
              <a:rPr lang="en-US" sz="1400" b="1" dirty="0"/>
              <a:t>Advantages</a:t>
            </a:r>
            <a:r>
              <a:rPr lang="en-US" sz="1400" dirty="0"/>
              <a:t>:</a:t>
            </a:r>
          </a:p>
          <a:p>
            <a:pPr>
              <a:spcBef>
                <a:spcPts val="800"/>
              </a:spcBef>
              <a:spcAft>
                <a:spcPts val="0"/>
              </a:spcAft>
              <a:buFont typeface="Arial" panose="020B0604020202020204" pitchFamily="34" charset="0"/>
              <a:buChar char="•"/>
            </a:pPr>
            <a:r>
              <a:rPr lang="en-US" sz="1400" dirty="0"/>
              <a:t>Reduces hallucination by grounding responses in actual retrieved data.</a:t>
            </a:r>
          </a:p>
          <a:p>
            <a:pPr>
              <a:spcBef>
                <a:spcPts val="800"/>
              </a:spcBef>
              <a:spcAft>
                <a:spcPts val="0"/>
              </a:spcAft>
              <a:buFont typeface="Arial" panose="020B0604020202020204" pitchFamily="34" charset="0"/>
              <a:buChar char="•"/>
            </a:pPr>
            <a:r>
              <a:rPr lang="en-US" sz="1400" dirty="0"/>
              <a:t>Combines the strengths of embeddings (semantic accuracy) and generative models (expressiveness).</a:t>
            </a:r>
          </a:p>
          <a:p>
            <a:pPr>
              <a:spcBef>
                <a:spcPts val="800"/>
              </a:spcBef>
              <a:spcAft>
                <a:spcPts val="0"/>
              </a:spcAft>
              <a:buNone/>
            </a:pPr>
            <a:r>
              <a:rPr lang="en-US" sz="1400" b="1" dirty="0"/>
              <a:t>Example Tech Stack</a:t>
            </a:r>
            <a:r>
              <a:rPr lang="en-US" sz="1400" dirty="0"/>
              <a:t>:</a:t>
            </a:r>
          </a:p>
          <a:p>
            <a:pPr>
              <a:spcBef>
                <a:spcPts val="800"/>
              </a:spcBef>
              <a:spcAft>
                <a:spcPts val="0"/>
              </a:spcAft>
              <a:buFont typeface="Arial" panose="020B0604020202020204" pitchFamily="34" charset="0"/>
              <a:buChar char="•"/>
            </a:pPr>
            <a:r>
              <a:rPr lang="en-US" sz="1400" dirty="0"/>
              <a:t>Embedding model (Sentence-BERT, OpenAI embeddings).</a:t>
            </a:r>
          </a:p>
          <a:p>
            <a:pPr>
              <a:spcBef>
                <a:spcPts val="800"/>
              </a:spcBef>
              <a:spcAft>
                <a:spcPts val="0"/>
              </a:spcAft>
              <a:buFont typeface="Arial" panose="020B0604020202020204" pitchFamily="34" charset="0"/>
              <a:buChar char="•"/>
            </a:pPr>
            <a:r>
              <a:rPr lang="en-US" sz="1400" dirty="0"/>
              <a:t>Vector DB (FAISS, Pinecone).</a:t>
            </a:r>
          </a:p>
          <a:p>
            <a:pPr>
              <a:spcBef>
                <a:spcPts val="800"/>
              </a:spcBef>
              <a:spcAft>
                <a:spcPts val="0"/>
              </a:spcAft>
              <a:buFont typeface="Arial" panose="020B0604020202020204" pitchFamily="34" charset="0"/>
              <a:buChar char="•"/>
            </a:pPr>
            <a:r>
              <a:rPr lang="en-US" sz="1400" dirty="0"/>
              <a:t>LLM (GPT-4 or similar models).</a:t>
            </a:r>
          </a:p>
          <a:p>
            <a:pPr>
              <a:spcBef>
                <a:spcPts val="800"/>
              </a:spcBef>
              <a:spcAft>
                <a:spcPts val="0"/>
              </a:spcAft>
              <a:buFont typeface="Arial" panose="020B0604020202020204" pitchFamily="34" charset="0"/>
              <a:buChar char="•"/>
            </a:pPr>
            <a:endParaRPr lang="en-US" sz="1400" dirty="0"/>
          </a:p>
          <a:p>
            <a:pPr lvl="1">
              <a:spcAft>
                <a:spcPts val="0"/>
              </a:spcAft>
            </a:pPr>
            <a:endParaRPr lang="en-US" sz="1400" dirty="0"/>
          </a:p>
          <a:p>
            <a:pPr lvl="1">
              <a:spcAft>
                <a:spcPts val="0"/>
              </a:spcAft>
            </a:pPr>
            <a:endParaRPr lang="en-US" sz="1400" dirty="0"/>
          </a:p>
        </p:txBody>
      </p:sp>
      <p:sp>
        <p:nvSpPr>
          <p:cNvPr id="3" name="Slide Number Placeholder 2">
            <a:extLst>
              <a:ext uri="{FF2B5EF4-FFF2-40B4-BE49-F238E27FC236}">
                <a16:creationId xmlns:a16="http://schemas.microsoft.com/office/drawing/2014/main" id="{70D5AE92-D678-A101-FD17-8E169AD47D70}"/>
              </a:ext>
            </a:extLst>
          </p:cNvPr>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
        <p:nvSpPr>
          <p:cNvPr id="4" name="Title 3">
            <a:extLst>
              <a:ext uri="{FF2B5EF4-FFF2-40B4-BE49-F238E27FC236}">
                <a16:creationId xmlns:a16="http://schemas.microsoft.com/office/drawing/2014/main" id="{388DC1DB-02D5-9D38-D5B4-A71321645F8F}"/>
              </a:ext>
            </a:extLst>
          </p:cNvPr>
          <p:cNvSpPr>
            <a:spLocks noGrp="1"/>
          </p:cNvSpPr>
          <p:nvPr>
            <p:ph type="title"/>
          </p:nvPr>
        </p:nvSpPr>
        <p:spPr/>
        <p:txBody>
          <a:bodyPr/>
          <a:lstStyle/>
          <a:p>
            <a:r>
              <a:rPr lang="en-US" dirty="0"/>
              <a:t>Retrieval-Augmented Generation (RAG)</a:t>
            </a:r>
          </a:p>
        </p:txBody>
      </p:sp>
      <p:sp>
        <p:nvSpPr>
          <p:cNvPr id="5" name="Rectangle 4">
            <a:extLst>
              <a:ext uri="{FF2B5EF4-FFF2-40B4-BE49-F238E27FC236}">
                <a16:creationId xmlns:a16="http://schemas.microsoft.com/office/drawing/2014/main" id="{DE2B5B55-A449-6B00-C732-F6FB2B0E6BB6}"/>
              </a:ext>
            </a:extLst>
          </p:cNvPr>
          <p:cNvSpPr/>
          <p:nvPr/>
        </p:nvSpPr>
        <p:spPr>
          <a:xfrm>
            <a:off x="2446716" y="4754882"/>
            <a:ext cx="1394933" cy="1123547"/>
          </a:xfrm>
          <a:prstGeom prst="rect">
            <a:avLst/>
          </a:prstGeom>
          <a:solidFill>
            <a:schemeClr val="accent3">
              <a:lumMod val="40000"/>
              <a:lumOff val="6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Data</a:t>
            </a:r>
          </a:p>
          <a:p>
            <a:pPr algn="ctr"/>
            <a:r>
              <a:rPr lang="en-US" sz="2400" b="0" dirty="0">
                <a:solidFill>
                  <a:schemeClr val="tx1"/>
                </a:solidFill>
              </a:rPr>
              <a:t>Set</a:t>
            </a:r>
            <a:endParaRPr lang="en-US" sz="2400" b="0" dirty="0">
              <a:solidFill>
                <a:schemeClr val="tx1"/>
              </a:solidFill>
              <a:latin typeface="+mn-lt"/>
            </a:endParaRPr>
          </a:p>
        </p:txBody>
      </p:sp>
      <p:cxnSp>
        <p:nvCxnSpPr>
          <p:cNvPr id="7" name="Straight Arrow Connector 6">
            <a:extLst>
              <a:ext uri="{FF2B5EF4-FFF2-40B4-BE49-F238E27FC236}">
                <a16:creationId xmlns:a16="http://schemas.microsoft.com/office/drawing/2014/main" id="{E3B9EAA4-A2AD-F605-8E03-74D143B0A630}"/>
              </a:ext>
            </a:extLst>
          </p:cNvPr>
          <p:cNvCxnSpPr>
            <a:cxnSpLocks/>
          </p:cNvCxnSpPr>
          <p:nvPr/>
        </p:nvCxnSpPr>
        <p:spPr>
          <a:xfrm>
            <a:off x="3342811" y="3242869"/>
            <a:ext cx="0" cy="1123547"/>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FD7C4089-4E62-A552-5502-19C5DBB7668F}"/>
              </a:ext>
            </a:extLst>
          </p:cNvPr>
          <p:cNvCxnSpPr>
            <a:cxnSpLocks/>
          </p:cNvCxnSpPr>
          <p:nvPr/>
        </p:nvCxnSpPr>
        <p:spPr>
          <a:xfrm>
            <a:off x="4144783"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A7EE3F64-56B6-FE72-C8F4-19290F673C5A}"/>
              </a:ext>
            </a:extLst>
          </p:cNvPr>
          <p:cNvCxnSpPr>
            <a:cxnSpLocks/>
          </p:cNvCxnSpPr>
          <p:nvPr/>
        </p:nvCxnSpPr>
        <p:spPr>
          <a:xfrm>
            <a:off x="2895603" y="3242869"/>
            <a:ext cx="0" cy="1194217"/>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7A188A5E-9528-0BF3-E6E7-AE8C549FA355}"/>
              </a:ext>
            </a:extLst>
          </p:cNvPr>
          <p:cNvSpPr/>
          <p:nvPr/>
        </p:nvSpPr>
        <p:spPr>
          <a:xfrm>
            <a:off x="6458234" y="2188207"/>
            <a:ext cx="1446607" cy="1293692"/>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9" name="TextBox 18">
            <a:extLst>
              <a:ext uri="{FF2B5EF4-FFF2-40B4-BE49-F238E27FC236}">
                <a16:creationId xmlns:a16="http://schemas.microsoft.com/office/drawing/2014/main" id="{1152E7D6-7476-A863-13E1-5778F9152525}"/>
              </a:ext>
            </a:extLst>
          </p:cNvPr>
          <p:cNvSpPr txBox="1"/>
          <p:nvPr/>
        </p:nvSpPr>
        <p:spPr>
          <a:xfrm>
            <a:off x="1326985" y="3319071"/>
            <a:ext cx="1324402" cy="1015663"/>
          </a:xfrm>
          <a:prstGeom prst="rect">
            <a:avLst/>
          </a:prstGeom>
          <a:noFill/>
        </p:spPr>
        <p:txBody>
          <a:bodyPr wrap="none" rtlCol="0">
            <a:spAutoFit/>
          </a:bodyPr>
          <a:lstStyle/>
          <a:p>
            <a:r>
              <a:rPr lang="en-US" dirty="0">
                <a:latin typeface="Arial" charset="0"/>
                <a:ea typeface="Arial" charset="0"/>
                <a:cs typeface="Arial" charset="0"/>
              </a:rPr>
              <a:t>2. Search</a:t>
            </a:r>
          </a:p>
          <a:p>
            <a:r>
              <a:rPr lang="en-US" dirty="0">
                <a:latin typeface="Arial" charset="0"/>
                <a:ea typeface="Arial" charset="0"/>
                <a:cs typeface="Arial" charset="0"/>
              </a:rPr>
              <a:t>Query:</a:t>
            </a:r>
          </a:p>
          <a:p>
            <a:r>
              <a:rPr lang="en-US" dirty="0">
                <a:latin typeface="Arial" charset="0"/>
                <a:ea typeface="Arial" charset="0"/>
                <a:cs typeface="Arial" charset="0"/>
              </a:rPr>
              <a:t>Input</a:t>
            </a:r>
          </a:p>
        </p:txBody>
      </p:sp>
      <p:sp>
        <p:nvSpPr>
          <p:cNvPr id="20" name="TextBox 19">
            <a:extLst>
              <a:ext uri="{FF2B5EF4-FFF2-40B4-BE49-F238E27FC236}">
                <a16:creationId xmlns:a16="http://schemas.microsoft.com/office/drawing/2014/main" id="{32068A87-9FAB-1D4F-5BA0-6565B1435DE8}"/>
              </a:ext>
            </a:extLst>
          </p:cNvPr>
          <p:cNvSpPr txBox="1"/>
          <p:nvPr/>
        </p:nvSpPr>
        <p:spPr>
          <a:xfrm>
            <a:off x="3746880" y="3310277"/>
            <a:ext cx="1262077" cy="1015663"/>
          </a:xfrm>
          <a:prstGeom prst="rect">
            <a:avLst/>
          </a:prstGeom>
          <a:noFill/>
        </p:spPr>
        <p:txBody>
          <a:bodyPr wrap="none" rtlCol="0">
            <a:spAutoFit/>
          </a:bodyPr>
          <a:lstStyle/>
          <a:p>
            <a:r>
              <a:rPr lang="en-US" dirty="0">
                <a:latin typeface="Arial" charset="0"/>
                <a:ea typeface="Arial" charset="0"/>
                <a:cs typeface="Arial" charset="0"/>
              </a:rPr>
              <a:t>3. Top-K </a:t>
            </a:r>
          </a:p>
          <a:p>
            <a:r>
              <a:rPr lang="en-US" dirty="0">
                <a:latin typeface="Arial" charset="0"/>
                <a:ea typeface="Arial" charset="0"/>
                <a:cs typeface="Arial" charset="0"/>
              </a:rPr>
              <a:t>Results:</a:t>
            </a:r>
          </a:p>
          <a:p>
            <a:r>
              <a:rPr lang="en-US" dirty="0">
                <a:latin typeface="Arial" charset="0"/>
                <a:ea typeface="Arial" charset="0"/>
                <a:cs typeface="Arial" charset="0"/>
              </a:rPr>
              <a:t>Context</a:t>
            </a:r>
          </a:p>
        </p:txBody>
      </p:sp>
      <p:sp>
        <p:nvSpPr>
          <p:cNvPr id="22" name="TextBox 21">
            <a:extLst>
              <a:ext uri="{FF2B5EF4-FFF2-40B4-BE49-F238E27FC236}">
                <a16:creationId xmlns:a16="http://schemas.microsoft.com/office/drawing/2014/main" id="{4A2384BD-4AD4-46CB-A82C-111BE5E2CADF}"/>
              </a:ext>
            </a:extLst>
          </p:cNvPr>
          <p:cNvSpPr txBox="1"/>
          <p:nvPr/>
        </p:nvSpPr>
        <p:spPr>
          <a:xfrm>
            <a:off x="4162699" y="2127167"/>
            <a:ext cx="1907895" cy="707886"/>
          </a:xfrm>
          <a:prstGeom prst="rect">
            <a:avLst/>
          </a:prstGeom>
          <a:noFill/>
        </p:spPr>
        <p:txBody>
          <a:bodyPr wrap="none" rtlCol="0">
            <a:spAutoFit/>
          </a:bodyPr>
          <a:lstStyle/>
          <a:p>
            <a:r>
              <a:rPr lang="en-US" dirty="0">
                <a:latin typeface="Arial" charset="0"/>
                <a:ea typeface="Arial" charset="0"/>
                <a:cs typeface="Arial" charset="0"/>
              </a:rPr>
              <a:t>4. Prompt:</a:t>
            </a:r>
            <a:br>
              <a:rPr lang="en-US" dirty="0">
                <a:latin typeface="Arial" charset="0"/>
                <a:ea typeface="Arial" charset="0"/>
                <a:cs typeface="Arial" charset="0"/>
              </a:rPr>
            </a:br>
            <a:r>
              <a:rPr lang="en-US" dirty="0">
                <a:latin typeface="Arial" charset="0"/>
                <a:ea typeface="Arial" charset="0"/>
                <a:cs typeface="Arial" charset="0"/>
              </a:rPr>
              <a:t>Input, Context</a:t>
            </a:r>
          </a:p>
        </p:txBody>
      </p:sp>
      <p:cxnSp>
        <p:nvCxnSpPr>
          <p:cNvPr id="23" name="Straight Arrow Connector 22">
            <a:extLst>
              <a:ext uri="{FF2B5EF4-FFF2-40B4-BE49-F238E27FC236}">
                <a16:creationId xmlns:a16="http://schemas.microsoft.com/office/drawing/2014/main" id="{79E4D435-ABBB-C07F-0EEB-8266C21971EF}"/>
              </a:ext>
            </a:extLst>
          </p:cNvPr>
          <p:cNvCxnSpPr>
            <a:cxnSpLocks/>
          </p:cNvCxnSpPr>
          <p:nvPr/>
        </p:nvCxnSpPr>
        <p:spPr>
          <a:xfrm>
            <a:off x="8209611"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4C9B4744-5D09-7CF4-C2BB-1797F198D611}"/>
              </a:ext>
            </a:extLst>
          </p:cNvPr>
          <p:cNvSpPr txBox="1"/>
          <p:nvPr/>
        </p:nvSpPr>
        <p:spPr>
          <a:xfrm>
            <a:off x="8312250" y="2127167"/>
            <a:ext cx="1806906" cy="707886"/>
          </a:xfrm>
          <a:prstGeom prst="rect">
            <a:avLst/>
          </a:prstGeom>
          <a:noFill/>
        </p:spPr>
        <p:txBody>
          <a:bodyPr wrap="none" rtlCol="0">
            <a:spAutoFit/>
          </a:bodyPr>
          <a:lstStyle/>
          <a:p>
            <a:r>
              <a:rPr lang="en-US" dirty="0">
                <a:latin typeface="Arial" charset="0"/>
                <a:ea typeface="Arial" charset="0"/>
                <a:cs typeface="Arial" charset="0"/>
              </a:rPr>
              <a:t>5. Generated </a:t>
            </a:r>
          </a:p>
          <a:p>
            <a:r>
              <a:rPr lang="en-US" dirty="0">
                <a:latin typeface="Arial" charset="0"/>
                <a:ea typeface="Arial" charset="0"/>
                <a:cs typeface="Arial" charset="0"/>
              </a:rPr>
              <a:t>Answer</a:t>
            </a:r>
          </a:p>
        </p:txBody>
      </p:sp>
      <p:sp>
        <p:nvSpPr>
          <p:cNvPr id="26" name="TextBox 25">
            <a:extLst>
              <a:ext uri="{FF2B5EF4-FFF2-40B4-BE49-F238E27FC236}">
                <a16:creationId xmlns:a16="http://schemas.microsoft.com/office/drawing/2014/main" id="{23D13794-F2E7-A07F-D8F5-F9955080F809}"/>
              </a:ext>
            </a:extLst>
          </p:cNvPr>
          <p:cNvSpPr txBox="1"/>
          <p:nvPr/>
        </p:nvSpPr>
        <p:spPr>
          <a:xfrm>
            <a:off x="2124208" y="2286031"/>
            <a:ext cx="1218603" cy="461665"/>
          </a:xfrm>
          <a:prstGeom prst="rect">
            <a:avLst/>
          </a:prstGeom>
          <a:noFill/>
        </p:spPr>
        <p:txBody>
          <a:bodyPr wrap="none" rtlCol="0">
            <a:spAutoFit/>
          </a:bodyPr>
          <a:lstStyle/>
          <a:p>
            <a:r>
              <a:rPr lang="en-US" dirty="0">
                <a:latin typeface="Arial" charset="0"/>
                <a:ea typeface="Arial" charset="0"/>
                <a:cs typeface="Arial" charset="0"/>
              </a:rPr>
              <a:t>1. </a:t>
            </a:r>
            <a:r>
              <a:rPr lang="en-US" sz="2400" dirty="0">
                <a:latin typeface="Arial" charset="0"/>
                <a:ea typeface="Arial" charset="0"/>
                <a:cs typeface="Arial" charset="0"/>
              </a:rPr>
              <a:t>Input</a:t>
            </a:r>
          </a:p>
        </p:txBody>
      </p:sp>
    </p:spTree>
    <p:extLst>
      <p:ext uri="{BB962C8B-B14F-4D97-AF65-F5344CB8AC3E}">
        <p14:creationId xmlns:p14="http://schemas.microsoft.com/office/powerpoint/2010/main" val="276824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A24C9-C3A1-D0EC-0B30-654BDA1F8B3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4CD76-067F-44D5-46B0-6B19D78562A9}"/>
              </a:ext>
            </a:extLst>
          </p:cNvPr>
          <p:cNvSpPr>
            <a:spLocks noGrp="1"/>
          </p:cNvSpPr>
          <p:nvPr>
            <p:ph idx="1"/>
          </p:nvPr>
        </p:nvSpPr>
        <p:spPr>
          <a:xfrm>
            <a:off x="2442982" y="7737977"/>
            <a:ext cx="8565205" cy="1909115"/>
          </a:xfrm>
        </p:spPr>
        <p:txBody>
          <a:bodyPr>
            <a:noAutofit/>
          </a:bodyPr>
          <a:lstStyle/>
          <a:p>
            <a:pPr>
              <a:spcBef>
                <a:spcPts val="800"/>
              </a:spcBef>
              <a:spcAft>
                <a:spcPts val="0"/>
              </a:spcAft>
              <a:buNone/>
            </a:pPr>
            <a:r>
              <a:rPr lang="en-US" sz="1400" dirty="0"/>
              <a:t>RAG = Embedding + Vector Search + LLM</a:t>
            </a:r>
          </a:p>
          <a:p>
            <a:pPr>
              <a:spcBef>
                <a:spcPts val="800"/>
              </a:spcBef>
              <a:spcAft>
                <a:spcPts val="0"/>
              </a:spcAft>
              <a:buNone/>
            </a:pPr>
            <a:r>
              <a:rPr lang="en-US" sz="1400" dirty="0"/>
              <a:t>Pipeline:</a:t>
            </a:r>
          </a:p>
          <a:p>
            <a:pPr>
              <a:spcBef>
                <a:spcPts val="800"/>
              </a:spcBef>
              <a:spcAft>
                <a:spcPts val="0"/>
              </a:spcAft>
              <a:buFont typeface="+mj-lt"/>
              <a:buAutoNum type="arabicPeriod"/>
            </a:pPr>
            <a:endParaRPr lang="en-US" sz="1400" dirty="0"/>
          </a:p>
          <a:p>
            <a:pPr>
              <a:spcBef>
                <a:spcPts val="800"/>
              </a:spcBef>
              <a:spcAft>
                <a:spcPts val="0"/>
              </a:spcAft>
              <a:buNone/>
            </a:pPr>
            <a:endParaRPr lang="en-US" sz="1400" b="1" dirty="0"/>
          </a:p>
          <a:p>
            <a:pPr>
              <a:spcBef>
                <a:spcPts val="800"/>
              </a:spcBef>
              <a:spcAft>
                <a:spcPts val="0"/>
              </a:spcAft>
              <a:buNone/>
            </a:pPr>
            <a:r>
              <a:rPr lang="en-US" sz="1400" b="1" dirty="0"/>
              <a:t>Technical Pipeline</a:t>
            </a:r>
            <a:r>
              <a:rPr lang="en-US" sz="1400" dirty="0"/>
              <a:t>:</a:t>
            </a:r>
          </a:p>
          <a:p>
            <a:pPr>
              <a:spcBef>
                <a:spcPts val="800"/>
              </a:spcBef>
              <a:spcAft>
                <a:spcPts val="0"/>
              </a:spcAft>
              <a:buFont typeface="+mj-lt"/>
              <a:buAutoNum type="arabicPeriod"/>
            </a:pPr>
            <a:r>
              <a:rPr lang="en-US" sz="1400" dirty="0"/>
              <a:t>User query converted to embedding vector.</a:t>
            </a:r>
          </a:p>
          <a:p>
            <a:pPr>
              <a:spcBef>
                <a:spcPts val="800"/>
              </a:spcBef>
              <a:spcAft>
                <a:spcPts val="0"/>
              </a:spcAft>
              <a:buFont typeface="+mj-lt"/>
              <a:buAutoNum type="arabicPeriod"/>
            </a:pPr>
            <a:r>
              <a:rPr lang="en-US" sz="1400" dirty="0"/>
              <a:t>Embedding used for semantic vector search to retrieve relevant documents (context retrieval step).</a:t>
            </a:r>
          </a:p>
          <a:p>
            <a:pPr>
              <a:spcBef>
                <a:spcPts val="800"/>
              </a:spcBef>
              <a:spcAft>
                <a:spcPts val="0"/>
              </a:spcAft>
              <a:buFont typeface="+mj-lt"/>
              <a:buAutoNum type="arabicPeriod"/>
            </a:pPr>
            <a:r>
              <a:rPr lang="en-US" sz="1400" dirty="0"/>
              <a:t>Retrieved documents included in prompt, feeding into generative model (LLM).</a:t>
            </a:r>
          </a:p>
          <a:p>
            <a:pPr>
              <a:spcBef>
                <a:spcPts val="800"/>
              </a:spcBef>
              <a:spcAft>
                <a:spcPts val="0"/>
              </a:spcAft>
              <a:buFont typeface="+mj-lt"/>
              <a:buAutoNum type="arabicPeriod"/>
            </a:pPr>
            <a:r>
              <a:rPr lang="en-US" sz="1400" dirty="0"/>
              <a:t>Generative model outputs response conditioned explicitly on retrieved context.</a:t>
            </a:r>
          </a:p>
          <a:p>
            <a:pPr>
              <a:spcBef>
                <a:spcPts val="800"/>
              </a:spcBef>
              <a:spcAft>
                <a:spcPts val="0"/>
              </a:spcAft>
              <a:buNone/>
            </a:pPr>
            <a:r>
              <a:rPr lang="en-US" sz="1400" b="1" dirty="0"/>
              <a:t>Advantages</a:t>
            </a:r>
            <a:r>
              <a:rPr lang="en-US" sz="1400" dirty="0"/>
              <a:t>:</a:t>
            </a:r>
          </a:p>
          <a:p>
            <a:pPr>
              <a:spcBef>
                <a:spcPts val="800"/>
              </a:spcBef>
              <a:spcAft>
                <a:spcPts val="0"/>
              </a:spcAft>
              <a:buFont typeface="Arial" panose="020B0604020202020204" pitchFamily="34" charset="0"/>
              <a:buChar char="•"/>
            </a:pPr>
            <a:r>
              <a:rPr lang="en-US" sz="1400" dirty="0"/>
              <a:t>Reduces hallucination by grounding responses in actual retrieved data.</a:t>
            </a:r>
          </a:p>
          <a:p>
            <a:pPr>
              <a:spcBef>
                <a:spcPts val="800"/>
              </a:spcBef>
              <a:spcAft>
                <a:spcPts val="0"/>
              </a:spcAft>
              <a:buFont typeface="Arial" panose="020B0604020202020204" pitchFamily="34" charset="0"/>
              <a:buChar char="•"/>
            </a:pPr>
            <a:r>
              <a:rPr lang="en-US" sz="1400" dirty="0"/>
              <a:t>Combines the strengths of embeddings (semantic accuracy) and generative models (expressiveness).</a:t>
            </a:r>
          </a:p>
          <a:p>
            <a:pPr>
              <a:spcBef>
                <a:spcPts val="800"/>
              </a:spcBef>
              <a:spcAft>
                <a:spcPts val="0"/>
              </a:spcAft>
              <a:buNone/>
            </a:pPr>
            <a:r>
              <a:rPr lang="en-US" sz="1400" b="1" dirty="0"/>
              <a:t>Example Tech Stack</a:t>
            </a:r>
            <a:r>
              <a:rPr lang="en-US" sz="1400" dirty="0"/>
              <a:t>:</a:t>
            </a:r>
          </a:p>
          <a:p>
            <a:pPr>
              <a:spcBef>
                <a:spcPts val="800"/>
              </a:spcBef>
              <a:spcAft>
                <a:spcPts val="0"/>
              </a:spcAft>
              <a:buFont typeface="Arial" panose="020B0604020202020204" pitchFamily="34" charset="0"/>
              <a:buChar char="•"/>
            </a:pPr>
            <a:r>
              <a:rPr lang="en-US" sz="1400" dirty="0"/>
              <a:t>Embedding model (Sentence-BERT, OpenAI embeddings).</a:t>
            </a:r>
          </a:p>
          <a:p>
            <a:pPr>
              <a:spcBef>
                <a:spcPts val="800"/>
              </a:spcBef>
              <a:spcAft>
                <a:spcPts val="0"/>
              </a:spcAft>
              <a:buFont typeface="Arial" panose="020B0604020202020204" pitchFamily="34" charset="0"/>
              <a:buChar char="•"/>
            </a:pPr>
            <a:r>
              <a:rPr lang="en-US" sz="1400" dirty="0"/>
              <a:t>Vector DB (FAISS, Pinecone).</a:t>
            </a:r>
          </a:p>
          <a:p>
            <a:pPr>
              <a:spcBef>
                <a:spcPts val="800"/>
              </a:spcBef>
              <a:spcAft>
                <a:spcPts val="0"/>
              </a:spcAft>
              <a:buFont typeface="Arial" panose="020B0604020202020204" pitchFamily="34" charset="0"/>
              <a:buChar char="•"/>
            </a:pPr>
            <a:r>
              <a:rPr lang="en-US" sz="1400" dirty="0"/>
              <a:t>LLM (GPT-4 or similar models).</a:t>
            </a:r>
          </a:p>
          <a:p>
            <a:pPr>
              <a:spcBef>
                <a:spcPts val="800"/>
              </a:spcBef>
              <a:spcAft>
                <a:spcPts val="0"/>
              </a:spcAft>
              <a:buFont typeface="Arial" panose="020B0604020202020204" pitchFamily="34" charset="0"/>
              <a:buChar char="•"/>
            </a:pPr>
            <a:endParaRPr lang="en-US" sz="1400" dirty="0"/>
          </a:p>
          <a:p>
            <a:pPr lvl="1">
              <a:spcAft>
                <a:spcPts val="0"/>
              </a:spcAft>
            </a:pPr>
            <a:endParaRPr lang="en-US" sz="1400" dirty="0"/>
          </a:p>
          <a:p>
            <a:pPr lvl="1">
              <a:spcAft>
                <a:spcPts val="0"/>
              </a:spcAft>
            </a:pPr>
            <a:endParaRPr lang="en-US" sz="1400" dirty="0"/>
          </a:p>
        </p:txBody>
      </p:sp>
      <p:sp>
        <p:nvSpPr>
          <p:cNvPr id="3" name="Slide Number Placeholder 2">
            <a:extLst>
              <a:ext uri="{FF2B5EF4-FFF2-40B4-BE49-F238E27FC236}">
                <a16:creationId xmlns:a16="http://schemas.microsoft.com/office/drawing/2014/main" id="{4F5ED6B8-89D0-E951-5353-801EA95F98AF}"/>
              </a:ext>
            </a:extLst>
          </p:cNvPr>
          <p:cNvSpPr>
            <a:spLocks noGrp="1"/>
          </p:cNvSpPr>
          <p:nvPr>
            <p:ph type="sldNum" sz="quarter" idx="12"/>
          </p:nvPr>
        </p:nvSpPr>
        <p:spPr/>
        <p:txBody>
          <a:bodyPr/>
          <a:lstStyle/>
          <a:p>
            <a:pPr>
              <a:defRPr/>
            </a:pPr>
            <a:fld id="{729111C5-E04E-4942-8174-12BB645D56A6}" type="slidenum">
              <a:rPr lang="en-US" smtClean="0"/>
              <a:pPr>
                <a:defRPr/>
              </a:pPr>
              <a:t>14</a:t>
            </a:fld>
            <a:endParaRPr lang="en-US"/>
          </a:p>
        </p:txBody>
      </p:sp>
      <p:sp>
        <p:nvSpPr>
          <p:cNvPr id="4" name="Title 3">
            <a:extLst>
              <a:ext uri="{FF2B5EF4-FFF2-40B4-BE49-F238E27FC236}">
                <a16:creationId xmlns:a16="http://schemas.microsoft.com/office/drawing/2014/main" id="{08AEEF6B-256F-92F8-742B-7FF9DCA3C8DF}"/>
              </a:ext>
            </a:extLst>
          </p:cNvPr>
          <p:cNvSpPr>
            <a:spLocks noGrp="1"/>
          </p:cNvSpPr>
          <p:nvPr>
            <p:ph type="title"/>
          </p:nvPr>
        </p:nvSpPr>
        <p:spPr/>
        <p:txBody>
          <a:bodyPr/>
          <a:lstStyle/>
          <a:p>
            <a:r>
              <a:rPr lang="en-US" dirty="0"/>
              <a:t>How to “search” in RAG?</a:t>
            </a:r>
          </a:p>
        </p:txBody>
      </p:sp>
      <p:sp>
        <p:nvSpPr>
          <p:cNvPr id="10" name="Content Placeholder 6">
            <a:extLst>
              <a:ext uri="{FF2B5EF4-FFF2-40B4-BE49-F238E27FC236}">
                <a16:creationId xmlns:a16="http://schemas.microsoft.com/office/drawing/2014/main" id="{C9B3DEE3-89CA-044D-72EB-3DC0CA7F6003}"/>
              </a:ext>
            </a:extLst>
          </p:cNvPr>
          <p:cNvSpPr txBox="1">
            <a:spLocks/>
          </p:cNvSpPr>
          <p:nvPr/>
        </p:nvSpPr>
        <p:spPr bwMode="auto">
          <a:xfrm>
            <a:off x="455255" y="1573967"/>
            <a:ext cx="11134765" cy="4092315"/>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spcAft>
                <a:spcPts val="0"/>
              </a:spcAft>
            </a:pPr>
            <a:r>
              <a:rPr lang="en-US" sz="2400" b="0" dirty="0"/>
              <a:t>Traditional “keyword search” bad for semantic meaning</a:t>
            </a:r>
          </a:p>
          <a:p>
            <a:pPr lvl="1">
              <a:spcAft>
                <a:spcPts val="0"/>
              </a:spcAft>
            </a:pPr>
            <a:r>
              <a:rPr lang="en-US" sz="2200" b="0" dirty="0"/>
              <a:t>“User” and “person” don’t match in keyword search, but mean similar things in English</a:t>
            </a:r>
          </a:p>
          <a:p>
            <a:pPr>
              <a:spcAft>
                <a:spcPts val="0"/>
              </a:spcAft>
            </a:pPr>
            <a:r>
              <a:rPr lang="en-US" sz="2400" b="0" dirty="0"/>
              <a:t>Semantic search</a:t>
            </a:r>
          </a:p>
          <a:p>
            <a:pPr lvl="1">
              <a:spcAft>
                <a:spcPts val="0"/>
              </a:spcAft>
            </a:pPr>
            <a:r>
              <a:rPr lang="en-US" sz="2200" b="0" dirty="0"/>
              <a:t>Concept: Search by meaning, not exact match</a:t>
            </a:r>
          </a:p>
          <a:p>
            <a:pPr lvl="1">
              <a:spcAft>
                <a:spcPts val="0"/>
              </a:spcAft>
            </a:pPr>
            <a:r>
              <a:rPr lang="en-US" sz="2200" b="0" dirty="0"/>
              <a:t>But how to find nearest items in “semantic space”?</a:t>
            </a:r>
          </a:p>
          <a:p>
            <a:pPr lvl="1">
              <a:spcAft>
                <a:spcPts val="0"/>
              </a:spcAft>
            </a:pPr>
            <a:endParaRPr lang="en-US" sz="2200" b="0" dirty="0"/>
          </a:p>
          <a:p>
            <a:pPr lvl="1">
              <a:spcAft>
                <a:spcPts val="0"/>
              </a:spcAft>
            </a:pPr>
            <a:endParaRPr lang="en-US" sz="2200" b="0" dirty="0"/>
          </a:p>
          <a:p>
            <a:pPr>
              <a:spcBef>
                <a:spcPts val="800"/>
              </a:spcBef>
              <a:spcAft>
                <a:spcPts val="0"/>
              </a:spcAft>
            </a:pPr>
            <a:endParaRPr lang="en-US" sz="2200" b="0" dirty="0"/>
          </a:p>
          <a:p>
            <a:pPr>
              <a:spcAft>
                <a:spcPts val="0"/>
              </a:spcAft>
            </a:pPr>
            <a:endParaRPr lang="en-US" sz="2400" b="0" dirty="0"/>
          </a:p>
        </p:txBody>
      </p:sp>
    </p:spTree>
    <p:extLst>
      <p:ext uri="{BB962C8B-B14F-4D97-AF65-F5344CB8AC3E}">
        <p14:creationId xmlns:p14="http://schemas.microsoft.com/office/powerpoint/2010/main" val="3015764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78545-8436-DF5C-E2B7-5CED19FE74E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D1D9C9-8CB9-ADD0-9012-4DF3F5A97799}"/>
              </a:ext>
            </a:extLst>
          </p:cNvPr>
          <p:cNvSpPr>
            <a:spLocks noGrp="1"/>
          </p:cNvSpPr>
          <p:nvPr>
            <p:ph idx="1"/>
          </p:nvPr>
        </p:nvSpPr>
        <p:spPr>
          <a:xfrm>
            <a:off x="590296" y="1409076"/>
            <a:ext cx="11134765" cy="5250490"/>
          </a:xfrm>
        </p:spPr>
        <p:txBody>
          <a:bodyPr>
            <a:noAutofit/>
          </a:bodyPr>
          <a:lstStyle/>
          <a:p>
            <a:pPr>
              <a:spcAft>
                <a:spcPts val="0"/>
              </a:spcAft>
            </a:pPr>
            <a:r>
              <a:rPr lang="en-US" sz="2200" dirty="0"/>
              <a:t>Method to find similar items (text, images, audio) by comparing mathematical representation of items – called </a:t>
            </a:r>
            <a:r>
              <a:rPr lang="en-US" sz="2200" i="1" dirty="0"/>
              <a:t>embeddings</a:t>
            </a:r>
            <a:r>
              <a:rPr lang="en-US" sz="2200" dirty="0"/>
              <a:t> or </a:t>
            </a:r>
            <a:r>
              <a:rPr lang="en-US" sz="2200" i="1" dirty="0"/>
              <a:t>vectors </a:t>
            </a:r>
            <a:r>
              <a:rPr lang="en-US" sz="2200" dirty="0"/>
              <a:t>–</a:t>
            </a:r>
            <a:r>
              <a:rPr lang="en-US" sz="2200" i="1" dirty="0"/>
              <a:t> </a:t>
            </a:r>
            <a:r>
              <a:rPr lang="en-US" sz="2200" dirty="0"/>
              <a:t>in high-dimension space</a:t>
            </a:r>
          </a:p>
          <a:p>
            <a:pPr>
              <a:spcAft>
                <a:spcPts val="0"/>
              </a:spcAft>
            </a:pPr>
            <a:r>
              <a:rPr lang="en-US" sz="2200" dirty="0"/>
              <a:t>Problem:  Given a set of vectors D and an input vector I, find some </a:t>
            </a:r>
            <a:r>
              <a:rPr lang="en-US" sz="2200" i="1" dirty="0"/>
              <a:t>k</a:t>
            </a:r>
            <a:r>
              <a:rPr lang="en-US" sz="2200" dirty="0"/>
              <a:t> vectors in D that are nearest to I according to a distance metric</a:t>
            </a:r>
          </a:p>
          <a:p>
            <a:pPr lvl="1">
              <a:lnSpc>
                <a:spcPct val="100000"/>
              </a:lnSpc>
              <a:spcAft>
                <a:spcPts val="0"/>
              </a:spcAft>
            </a:pPr>
            <a:r>
              <a:rPr lang="en-US" sz="2000" dirty="0"/>
              <a:t>Common distance metrics:  cosine similarity, Euclidean distance in high-dimensional space</a:t>
            </a:r>
          </a:p>
          <a:p>
            <a:pPr lvl="1">
              <a:lnSpc>
                <a:spcPct val="100000"/>
              </a:lnSpc>
              <a:spcAft>
                <a:spcPts val="0"/>
              </a:spcAft>
            </a:pPr>
            <a:r>
              <a:rPr lang="en-US" sz="2000" dirty="0"/>
              <a:t>Anywhere from 100s of vector embeddings to billions of embeddings</a:t>
            </a:r>
          </a:p>
          <a:p>
            <a:pPr>
              <a:spcAft>
                <a:spcPts val="0"/>
              </a:spcAft>
            </a:pPr>
            <a:r>
              <a:rPr lang="en-US" sz="2200" dirty="0"/>
              <a:t>This is basically a search or indexing problem to find the top-k vectors:</a:t>
            </a:r>
          </a:p>
          <a:p>
            <a:pPr lvl="1">
              <a:lnSpc>
                <a:spcPct val="100000"/>
              </a:lnSpc>
              <a:spcAft>
                <a:spcPts val="0"/>
              </a:spcAft>
            </a:pPr>
            <a:r>
              <a:rPr lang="en-US" sz="2000" dirty="0" err="1"/>
              <a:t>IVFFlat</a:t>
            </a:r>
            <a:r>
              <a:rPr lang="en-US" sz="2000" dirty="0"/>
              <a:t> (</a:t>
            </a:r>
            <a:r>
              <a:rPr lang="en-US" sz="2000" dirty="0" err="1"/>
              <a:t>InVerted</a:t>
            </a:r>
            <a:r>
              <a:rPr lang="en-US" sz="2000" dirty="0"/>
              <a:t> File Flat)</a:t>
            </a:r>
          </a:p>
          <a:p>
            <a:pPr lvl="1">
              <a:lnSpc>
                <a:spcPct val="100000"/>
              </a:lnSpc>
              <a:spcAft>
                <a:spcPts val="0"/>
              </a:spcAft>
            </a:pPr>
            <a:r>
              <a:rPr lang="en-US" sz="2000" dirty="0"/>
              <a:t>HNSW (Hierarchical Navigable Small World Graph)</a:t>
            </a:r>
          </a:p>
          <a:p>
            <a:pPr lvl="1">
              <a:lnSpc>
                <a:spcPct val="100000"/>
              </a:lnSpc>
              <a:spcAft>
                <a:spcPts val="0"/>
              </a:spcAft>
            </a:pPr>
            <a:r>
              <a:rPr lang="en-US" sz="2000" dirty="0" err="1"/>
              <a:t>DiskANN</a:t>
            </a:r>
            <a:r>
              <a:rPr lang="en-US" sz="2000" dirty="0"/>
              <a:t> (Disk-based Approximate Nearest Neighbor)</a:t>
            </a:r>
          </a:p>
          <a:p>
            <a:pPr>
              <a:spcAft>
                <a:spcPts val="0"/>
              </a:spcAft>
            </a:pPr>
            <a:r>
              <a:rPr lang="en-US" sz="2200" dirty="0"/>
              <a:t>Vector DBs:  Pinecone, </a:t>
            </a:r>
            <a:r>
              <a:rPr lang="en-US" sz="2200" dirty="0" err="1"/>
              <a:t>Qdrant</a:t>
            </a:r>
            <a:r>
              <a:rPr lang="en-US" sz="2200" dirty="0"/>
              <a:t>, </a:t>
            </a:r>
            <a:r>
              <a:rPr lang="en-US" sz="2200" dirty="0" err="1"/>
              <a:t>Weaviate</a:t>
            </a:r>
            <a:r>
              <a:rPr lang="en-US" sz="2200" dirty="0"/>
              <a:t>, Postgres </a:t>
            </a:r>
            <a:r>
              <a:rPr lang="en-US" sz="2200" dirty="0" err="1"/>
              <a:t>pgvector</a:t>
            </a:r>
            <a:r>
              <a:rPr lang="en-US" sz="2200" dirty="0"/>
              <a:t>, Timescale </a:t>
            </a:r>
            <a:r>
              <a:rPr lang="en-US" sz="2200" dirty="0" err="1"/>
              <a:t>pgvectorscale</a:t>
            </a:r>
            <a:endParaRPr lang="en-US" sz="2200" dirty="0"/>
          </a:p>
        </p:txBody>
      </p:sp>
      <p:sp>
        <p:nvSpPr>
          <p:cNvPr id="3" name="Slide Number Placeholder 2">
            <a:extLst>
              <a:ext uri="{FF2B5EF4-FFF2-40B4-BE49-F238E27FC236}">
                <a16:creationId xmlns:a16="http://schemas.microsoft.com/office/drawing/2014/main" id="{B903B776-A3BF-6CC8-E2DF-4D2495DFFB1A}"/>
              </a:ext>
            </a:extLst>
          </p:cNvPr>
          <p:cNvSpPr>
            <a:spLocks noGrp="1"/>
          </p:cNvSpPr>
          <p:nvPr>
            <p:ph type="sldNum" sz="quarter" idx="12"/>
          </p:nvPr>
        </p:nvSpPr>
        <p:spPr/>
        <p:txBody>
          <a:bodyPr/>
          <a:lstStyle/>
          <a:p>
            <a:pPr>
              <a:defRPr/>
            </a:pPr>
            <a:fld id="{729111C5-E04E-4942-8174-12BB645D56A6}" type="slidenum">
              <a:rPr lang="en-US" smtClean="0"/>
              <a:pPr>
                <a:defRPr/>
              </a:pPr>
              <a:t>15</a:t>
            </a:fld>
            <a:endParaRPr lang="en-US" dirty="0"/>
          </a:p>
        </p:txBody>
      </p:sp>
      <p:sp>
        <p:nvSpPr>
          <p:cNvPr id="4" name="Title 3">
            <a:extLst>
              <a:ext uri="{FF2B5EF4-FFF2-40B4-BE49-F238E27FC236}">
                <a16:creationId xmlns:a16="http://schemas.microsoft.com/office/drawing/2014/main" id="{9CC864E2-111C-B3D6-800C-183D5734E405}"/>
              </a:ext>
            </a:extLst>
          </p:cNvPr>
          <p:cNvSpPr>
            <a:spLocks noGrp="1"/>
          </p:cNvSpPr>
          <p:nvPr>
            <p:ph type="title"/>
          </p:nvPr>
        </p:nvSpPr>
        <p:spPr/>
        <p:txBody>
          <a:bodyPr/>
          <a:lstStyle/>
          <a:p>
            <a:r>
              <a:rPr lang="en-US" dirty="0"/>
              <a:t>Vector Search on Embeddings</a:t>
            </a:r>
          </a:p>
        </p:txBody>
      </p:sp>
    </p:spTree>
    <p:extLst>
      <p:ext uri="{BB962C8B-B14F-4D97-AF65-F5344CB8AC3E}">
        <p14:creationId xmlns:p14="http://schemas.microsoft.com/office/powerpoint/2010/main" val="280089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F9E47-BA11-93C9-43C8-6BD994FDEA0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A0F55-5FF7-167C-CB57-A5DCC2DD0CB4}"/>
              </a:ext>
            </a:extLst>
          </p:cNvPr>
          <p:cNvSpPr>
            <a:spLocks noGrp="1"/>
          </p:cNvSpPr>
          <p:nvPr>
            <p:ph type="sldNum" sz="quarter" idx="12"/>
          </p:nvPr>
        </p:nvSpPr>
        <p:spPr/>
        <p:txBody>
          <a:bodyPr/>
          <a:lstStyle/>
          <a:p>
            <a:pPr>
              <a:defRPr/>
            </a:pPr>
            <a:fld id="{729111C5-E04E-4942-8174-12BB645D56A6}" type="slidenum">
              <a:rPr lang="en-US" smtClean="0"/>
              <a:pPr>
                <a:defRPr/>
              </a:pPr>
              <a:t>16</a:t>
            </a:fld>
            <a:endParaRPr lang="en-US" dirty="0"/>
          </a:p>
        </p:txBody>
      </p:sp>
      <p:sp>
        <p:nvSpPr>
          <p:cNvPr id="4" name="Title 3">
            <a:extLst>
              <a:ext uri="{FF2B5EF4-FFF2-40B4-BE49-F238E27FC236}">
                <a16:creationId xmlns:a16="http://schemas.microsoft.com/office/drawing/2014/main" id="{AB1B981C-233B-9C27-F6F7-40AF8BEB83C3}"/>
              </a:ext>
            </a:extLst>
          </p:cNvPr>
          <p:cNvSpPr>
            <a:spLocks noGrp="1"/>
          </p:cNvSpPr>
          <p:nvPr>
            <p:ph type="title"/>
          </p:nvPr>
        </p:nvSpPr>
        <p:spPr/>
        <p:txBody>
          <a:bodyPr/>
          <a:lstStyle/>
          <a:p>
            <a:r>
              <a:rPr lang="en-US" dirty="0"/>
              <a:t>Ex: </a:t>
            </a:r>
            <a:r>
              <a:rPr lang="en-US" sz="4000" dirty="0"/>
              <a:t>Hierarchical Navigable Small World Graph</a:t>
            </a:r>
            <a:endParaRPr lang="en-US" dirty="0"/>
          </a:p>
        </p:txBody>
      </p:sp>
      <p:pic>
        <p:nvPicPr>
          <p:cNvPr id="3074" name="Picture 2" descr="A probability skip list structure, we start on the top layer. If our current key is greater than the key we are searching for (or we reach end), we drop to the next layer.">
            <a:extLst>
              <a:ext uri="{FF2B5EF4-FFF2-40B4-BE49-F238E27FC236}">
                <a16:creationId xmlns:a16="http://schemas.microsoft.com/office/drawing/2014/main" id="{98AA374F-A5A3-A5E6-2CA5-01D39295C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12" y="2099041"/>
            <a:ext cx="10821239" cy="28180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1B401AF-AFA9-DD58-1A83-FBF8FBB772C8}"/>
              </a:ext>
            </a:extLst>
          </p:cNvPr>
          <p:cNvSpPr txBox="1"/>
          <p:nvPr/>
        </p:nvSpPr>
        <p:spPr>
          <a:xfrm>
            <a:off x="3886786" y="5971223"/>
            <a:ext cx="4113627" cy="461665"/>
          </a:xfrm>
          <a:prstGeom prst="rect">
            <a:avLst/>
          </a:prstGeom>
          <a:noFill/>
        </p:spPr>
        <p:txBody>
          <a:bodyPr wrap="none" rtlCol="0">
            <a:spAutoFit/>
          </a:bodyPr>
          <a:lstStyle/>
          <a:p>
            <a:r>
              <a:rPr lang="en-US" sz="2400" dirty="0">
                <a:latin typeface="Arial" charset="0"/>
                <a:ea typeface="Arial" charset="0"/>
                <a:cs typeface="Arial" charset="0"/>
              </a:rPr>
              <a:t>Conceptual idea:  Skip List</a:t>
            </a:r>
          </a:p>
        </p:txBody>
      </p:sp>
    </p:spTree>
    <p:extLst>
      <p:ext uri="{BB962C8B-B14F-4D97-AF65-F5344CB8AC3E}">
        <p14:creationId xmlns:p14="http://schemas.microsoft.com/office/powerpoint/2010/main" val="1876960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6DC3-578B-776D-17FA-884D500BBAC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6956B0-57F7-A0D9-7959-8E2C8D7A2A28}"/>
              </a:ext>
            </a:extLst>
          </p:cNvPr>
          <p:cNvSpPr>
            <a:spLocks noGrp="1"/>
          </p:cNvSpPr>
          <p:nvPr>
            <p:ph type="sldNum" sz="quarter" idx="12"/>
          </p:nvPr>
        </p:nvSpPr>
        <p:spPr/>
        <p:txBody>
          <a:bodyPr/>
          <a:lstStyle/>
          <a:p>
            <a:pPr>
              <a:defRPr/>
            </a:pPr>
            <a:fld id="{729111C5-E04E-4942-8174-12BB645D56A6}" type="slidenum">
              <a:rPr lang="en-US" smtClean="0"/>
              <a:pPr>
                <a:defRPr/>
              </a:pPr>
              <a:t>17</a:t>
            </a:fld>
            <a:endParaRPr lang="en-US" dirty="0"/>
          </a:p>
        </p:txBody>
      </p:sp>
      <p:sp>
        <p:nvSpPr>
          <p:cNvPr id="4" name="Title 3">
            <a:extLst>
              <a:ext uri="{FF2B5EF4-FFF2-40B4-BE49-F238E27FC236}">
                <a16:creationId xmlns:a16="http://schemas.microsoft.com/office/drawing/2014/main" id="{47D0820E-9F6B-AA50-31ED-96B5093F4567}"/>
              </a:ext>
            </a:extLst>
          </p:cNvPr>
          <p:cNvSpPr>
            <a:spLocks noGrp="1"/>
          </p:cNvSpPr>
          <p:nvPr>
            <p:ph type="title"/>
          </p:nvPr>
        </p:nvSpPr>
        <p:spPr/>
        <p:txBody>
          <a:bodyPr/>
          <a:lstStyle/>
          <a:p>
            <a:r>
              <a:rPr lang="en-US" dirty="0"/>
              <a:t>Ex: </a:t>
            </a:r>
            <a:r>
              <a:rPr lang="en-US" sz="4000" dirty="0"/>
              <a:t>Hierarchical Navigable Small World Graph</a:t>
            </a:r>
            <a:endParaRPr lang="en-US" dirty="0"/>
          </a:p>
        </p:txBody>
      </p:sp>
      <p:sp>
        <p:nvSpPr>
          <p:cNvPr id="9" name="TextBox 8">
            <a:extLst>
              <a:ext uri="{FF2B5EF4-FFF2-40B4-BE49-F238E27FC236}">
                <a16:creationId xmlns:a16="http://schemas.microsoft.com/office/drawing/2014/main" id="{82FDC096-DBB1-0809-0058-FDCFC4DEF489}"/>
              </a:ext>
            </a:extLst>
          </p:cNvPr>
          <p:cNvSpPr txBox="1"/>
          <p:nvPr/>
        </p:nvSpPr>
        <p:spPr>
          <a:xfrm>
            <a:off x="2872470" y="5975757"/>
            <a:ext cx="6142259" cy="461665"/>
          </a:xfrm>
          <a:prstGeom prst="rect">
            <a:avLst/>
          </a:prstGeom>
          <a:noFill/>
        </p:spPr>
        <p:txBody>
          <a:bodyPr wrap="none" rtlCol="0">
            <a:spAutoFit/>
          </a:bodyPr>
          <a:lstStyle/>
          <a:p>
            <a:r>
              <a:rPr lang="en-US" sz="2400" dirty="0">
                <a:latin typeface="Arial" charset="0"/>
                <a:ea typeface="Arial" charset="0"/>
                <a:cs typeface="Arial" charset="0"/>
              </a:rPr>
              <a:t>Conceptual idea:  Navigable Small World</a:t>
            </a:r>
          </a:p>
        </p:txBody>
      </p:sp>
      <p:pic>
        <p:nvPicPr>
          <p:cNvPr id="4098" name="Picture 2" descr="The search process through a NSW graph. Starting at a pre-defined entry point, the algorithm greedily traverses to connected vertices that are nearer to the query vector.">
            <a:extLst>
              <a:ext uri="{FF2B5EF4-FFF2-40B4-BE49-F238E27FC236}">
                <a16:creationId xmlns:a16="http://schemas.microsoft.com/office/drawing/2014/main" id="{4A7CE3ED-5D13-4152-6289-B87FF49EA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348" y="1718210"/>
            <a:ext cx="6527889" cy="367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92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55214-9979-5197-DCE4-798DCED119E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939253-96C3-5595-CA3F-52ADFA336E4B}"/>
              </a:ext>
            </a:extLst>
          </p:cNvPr>
          <p:cNvSpPr>
            <a:spLocks noGrp="1"/>
          </p:cNvSpPr>
          <p:nvPr>
            <p:ph type="sldNum" sz="quarter" idx="12"/>
          </p:nvPr>
        </p:nvSpPr>
        <p:spPr/>
        <p:txBody>
          <a:bodyPr/>
          <a:lstStyle/>
          <a:p>
            <a:pPr>
              <a:defRPr/>
            </a:pPr>
            <a:fld id="{729111C5-E04E-4942-8174-12BB645D56A6}" type="slidenum">
              <a:rPr lang="en-US" smtClean="0"/>
              <a:pPr>
                <a:defRPr/>
              </a:pPr>
              <a:t>18</a:t>
            </a:fld>
            <a:endParaRPr lang="en-US" dirty="0"/>
          </a:p>
        </p:txBody>
      </p:sp>
      <p:sp>
        <p:nvSpPr>
          <p:cNvPr id="4" name="Title 3">
            <a:extLst>
              <a:ext uri="{FF2B5EF4-FFF2-40B4-BE49-F238E27FC236}">
                <a16:creationId xmlns:a16="http://schemas.microsoft.com/office/drawing/2014/main" id="{4E265F9D-8C5E-19C4-3A5C-50488C47CE14}"/>
              </a:ext>
            </a:extLst>
          </p:cNvPr>
          <p:cNvSpPr>
            <a:spLocks noGrp="1"/>
          </p:cNvSpPr>
          <p:nvPr>
            <p:ph type="title"/>
          </p:nvPr>
        </p:nvSpPr>
        <p:spPr/>
        <p:txBody>
          <a:bodyPr/>
          <a:lstStyle/>
          <a:p>
            <a:r>
              <a:rPr lang="en-US" dirty="0"/>
              <a:t>Ex: </a:t>
            </a:r>
            <a:r>
              <a:rPr lang="en-US" sz="4000" dirty="0"/>
              <a:t>Hierarchical Navigable Small World Graph</a:t>
            </a:r>
            <a:endParaRPr lang="en-US" dirty="0"/>
          </a:p>
        </p:txBody>
      </p:sp>
      <p:sp>
        <p:nvSpPr>
          <p:cNvPr id="9" name="TextBox 8">
            <a:extLst>
              <a:ext uri="{FF2B5EF4-FFF2-40B4-BE49-F238E27FC236}">
                <a16:creationId xmlns:a16="http://schemas.microsoft.com/office/drawing/2014/main" id="{9DFAA2AB-3404-4E49-23C0-83A0A11A9307}"/>
              </a:ext>
            </a:extLst>
          </p:cNvPr>
          <p:cNvSpPr txBox="1"/>
          <p:nvPr/>
        </p:nvSpPr>
        <p:spPr>
          <a:xfrm>
            <a:off x="3272421" y="5975757"/>
            <a:ext cx="5342360" cy="461665"/>
          </a:xfrm>
          <a:prstGeom prst="rect">
            <a:avLst/>
          </a:prstGeom>
          <a:noFill/>
        </p:spPr>
        <p:txBody>
          <a:bodyPr wrap="none" rtlCol="0">
            <a:spAutoFit/>
          </a:bodyPr>
          <a:lstStyle/>
          <a:p>
            <a:r>
              <a:rPr lang="en-US" sz="2400" dirty="0">
                <a:latin typeface="Arial" charset="0"/>
                <a:ea typeface="Arial" charset="0"/>
                <a:cs typeface="Arial" charset="0"/>
              </a:rPr>
              <a:t>Hierarchical Navigable Small World</a:t>
            </a:r>
          </a:p>
        </p:txBody>
      </p:sp>
      <p:pic>
        <p:nvPicPr>
          <p:cNvPr id="6146" name="Picture 2" descr="Layered graph of HNSW, the top layer is our entry point and contains only the longest links, as we move down the layers, the link lengths become shorter and more numerous.">
            <a:extLst>
              <a:ext uri="{FF2B5EF4-FFF2-40B4-BE49-F238E27FC236}">
                <a16:creationId xmlns:a16="http://schemas.microsoft.com/office/drawing/2014/main" id="{DE04B8B6-E55B-A2F1-7AA0-0FDC145E9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210" y="1575905"/>
            <a:ext cx="7506780" cy="4066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698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47D12-0BCE-EEAF-FD10-D571BE2C61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70C646-E7DE-638D-B932-BF8061170E10}"/>
              </a:ext>
            </a:extLst>
          </p:cNvPr>
          <p:cNvSpPr>
            <a:spLocks noGrp="1"/>
          </p:cNvSpPr>
          <p:nvPr>
            <p:ph type="sldNum" sz="quarter" idx="12"/>
          </p:nvPr>
        </p:nvSpPr>
        <p:spPr/>
        <p:txBody>
          <a:bodyPr/>
          <a:lstStyle/>
          <a:p>
            <a:pPr>
              <a:defRPr/>
            </a:pPr>
            <a:fld id="{729111C5-E04E-4942-8174-12BB645D56A6}" type="slidenum">
              <a:rPr lang="en-US" smtClean="0"/>
              <a:pPr>
                <a:defRPr/>
              </a:pPr>
              <a:t>19</a:t>
            </a:fld>
            <a:endParaRPr lang="en-US" dirty="0"/>
          </a:p>
        </p:txBody>
      </p:sp>
      <p:sp>
        <p:nvSpPr>
          <p:cNvPr id="4" name="Title 3">
            <a:extLst>
              <a:ext uri="{FF2B5EF4-FFF2-40B4-BE49-F238E27FC236}">
                <a16:creationId xmlns:a16="http://schemas.microsoft.com/office/drawing/2014/main" id="{58161B8D-8288-A9C4-013B-D30E4DFED96C}"/>
              </a:ext>
            </a:extLst>
          </p:cNvPr>
          <p:cNvSpPr>
            <a:spLocks noGrp="1"/>
          </p:cNvSpPr>
          <p:nvPr>
            <p:ph type="title"/>
          </p:nvPr>
        </p:nvSpPr>
        <p:spPr/>
        <p:txBody>
          <a:bodyPr/>
          <a:lstStyle/>
          <a:p>
            <a:r>
              <a:rPr lang="en-US" dirty="0"/>
              <a:t>Ex: </a:t>
            </a:r>
            <a:r>
              <a:rPr lang="en-US" sz="4000" dirty="0"/>
              <a:t>Hierarchical Navigable Small World Graph</a:t>
            </a:r>
            <a:endParaRPr lang="en-US" dirty="0"/>
          </a:p>
        </p:txBody>
      </p:sp>
      <p:sp>
        <p:nvSpPr>
          <p:cNvPr id="9" name="TextBox 8">
            <a:extLst>
              <a:ext uri="{FF2B5EF4-FFF2-40B4-BE49-F238E27FC236}">
                <a16:creationId xmlns:a16="http://schemas.microsoft.com/office/drawing/2014/main" id="{2C46C073-A888-1553-9E5B-B26961C3AF1A}"/>
              </a:ext>
            </a:extLst>
          </p:cNvPr>
          <p:cNvSpPr txBox="1"/>
          <p:nvPr/>
        </p:nvSpPr>
        <p:spPr>
          <a:xfrm>
            <a:off x="3272421" y="5975757"/>
            <a:ext cx="5342360" cy="461665"/>
          </a:xfrm>
          <a:prstGeom prst="rect">
            <a:avLst/>
          </a:prstGeom>
          <a:noFill/>
        </p:spPr>
        <p:txBody>
          <a:bodyPr wrap="none" rtlCol="0">
            <a:spAutoFit/>
          </a:bodyPr>
          <a:lstStyle/>
          <a:p>
            <a:r>
              <a:rPr lang="en-US" sz="2400" dirty="0">
                <a:latin typeface="Arial" charset="0"/>
                <a:ea typeface="Arial" charset="0"/>
                <a:cs typeface="Arial" charset="0"/>
              </a:rPr>
              <a:t>Hierarchical Navigable Small World</a:t>
            </a:r>
          </a:p>
        </p:txBody>
      </p:sp>
      <p:pic>
        <p:nvPicPr>
          <p:cNvPr id="2" name="Picture 4" descr="The search process through the multi-layer structure of an HNSW graph.">
            <a:extLst>
              <a:ext uri="{FF2B5EF4-FFF2-40B4-BE49-F238E27FC236}">
                <a16:creationId xmlns:a16="http://schemas.microsoft.com/office/drawing/2014/main" id="{067AFED2-4FC7-A2A0-8286-27A78FB41110}"/>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159460" y="1711877"/>
            <a:ext cx="7647480" cy="3908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38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4945" y="1603947"/>
            <a:ext cx="9592058" cy="5161977"/>
          </a:xfrm>
        </p:spPr>
        <p:txBody>
          <a:bodyPr>
            <a:noAutofit/>
          </a:bodyPr>
          <a:lstStyle/>
          <a:p>
            <a:r>
              <a:rPr lang="en-US" sz="2400" dirty="0"/>
              <a:t>Large language models (ChatGPT, Claude, Llama, etc.) are here</a:t>
            </a:r>
          </a:p>
          <a:p>
            <a:r>
              <a:rPr lang="en-US" sz="2400" dirty="0"/>
              <a:t>Today’s topic:  How can we use them when building systems?</a:t>
            </a:r>
          </a:p>
          <a:p>
            <a:r>
              <a:rPr lang="en-US" sz="2400" dirty="0"/>
              <a:t>What we are NOT covering:</a:t>
            </a:r>
          </a:p>
          <a:p>
            <a:pPr lvl="1"/>
            <a:r>
              <a:rPr lang="en-US" sz="2200" dirty="0"/>
              <a:t>How LLMs work:  model architecture, training, serving</a:t>
            </a:r>
          </a:p>
          <a:p>
            <a:pPr lvl="1"/>
            <a:r>
              <a:rPr lang="en-US" sz="2200" dirty="0"/>
              <a:t>See COS 485, COS 568</a:t>
            </a: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2</a:t>
            </a:fld>
            <a:endParaRPr lang="en-US"/>
          </a:p>
        </p:txBody>
      </p:sp>
      <p:sp>
        <p:nvSpPr>
          <p:cNvPr id="4" name="Title 3"/>
          <p:cNvSpPr>
            <a:spLocks noGrp="1"/>
          </p:cNvSpPr>
          <p:nvPr>
            <p:ph type="title"/>
          </p:nvPr>
        </p:nvSpPr>
        <p:spPr/>
        <p:txBody>
          <a:bodyPr/>
          <a:lstStyle/>
          <a:p>
            <a:r>
              <a:rPr lang="en-US" dirty="0"/>
              <a:t>Today’s lecture</a:t>
            </a:r>
          </a:p>
        </p:txBody>
      </p:sp>
    </p:spTree>
    <p:extLst>
      <p:ext uri="{BB962C8B-B14F-4D97-AF65-F5344CB8AC3E}">
        <p14:creationId xmlns:p14="http://schemas.microsoft.com/office/powerpoint/2010/main" val="1945095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44C1C-3852-CF35-4D41-F0C798879FB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8508AB-F12E-F269-00C9-5C66AE5D724D}"/>
              </a:ext>
            </a:extLst>
          </p:cNvPr>
          <p:cNvSpPr>
            <a:spLocks noGrp="1"/>
          </p:cNvSpPr>
          <p:nvPr>
            <p:ph idx="1"/>
          </p:nvPr>
        </p:nvSpPr>
        <p:spPr>
          <a:xfrm>
            <a:off x="455255" y="1497588"/>
            <a:ext cx="5353304" cy="5161977"/>
          </a:xfrm>
        </p:spPr>
        <p:txBody>
          <a:bodyPr>
            <a:noAutofit/>
          </a:bodyPr>
          <a:lstStyle/>
          <a:p>
            <a:pPr marL="914400">
              <a:spcBef>
                <a:spcPts val="1200"/>
              </a:spcBef>
              <a:spcAft>
                <a:spcPts val="0"/>
              </a:spcAft>
              <a:buNone/>
            </a:pPr>
            <a:r>
              <a:rPr lang="en-US" sz="2400" b="1" dirty="0"/>
              <a:t>Vector index creation:</a:t>
            </a:r>
          </a:p>
          <a:p>
            <a:pPr marL="914400">
              <a:spcBef>
                <a:spcPts val="1200"/>
              </a:spcBef>
              <a:spcAft>
                <a:spcPts val="0"/>
              </a:spcAft>
              <a:buFont typeface="Arial" panose="020B0604020202020204" pitchFamily="34" charset="0"/>
              <a:buChar char="•"/>
            </a:pPr>
            <a:r>
              <a:rPr lang="en-US" sz="2200" dirty="0"/>
              <a:t>Take input set of documents.  </a:t>
            </a:r>
          </a:p>
          <a:p>
            <a:pPr marL="914400">
              <a:spcBef>
                <a:spcPts val="1200"/>
              </a:spcBef>
              <a:spcAft>
                <a:spcPts val="0"/>
              </a:spcAft>
              <a:buFont typeface="Arial" panose="020B0604020202020204" pitchFamily="34" charset="0"/>
              <a:buChar char="•"/>
            </a:pPr>
            <a:r>
              <a:rPr lang="en-US" sz="2200" dirty="0"/>
              <a:t>For each input document:</a:t>
            </a:r>
          </a:p>
          <a:p>
            <a:pPr marL="1314434" lvl="2">
              <a:spcBef>
                <a:spcPts val="1200"/>
              </a:spcBef>
              <a:spcAft>
                <a:spcPts val="0"/>
              </a:spcAft>
              <a:buFont typeface="Arial" panose="020B0604020202020204" pitchFamily="34" charset="0"/>
              <a:buChar char="•"/>
            </a:pPr>
            <a:r>
              <a:rPr lang="en-US" sz="2200" dirty="0"/>
              <a:t>Divide document into text chunks</a:t>
            </a:r>
          </a:p>
          <a:p>
            <a:pPr marL="1314434" lvl="2">
              <a:spcBef>
                <a:spcPts val="1200"/>
              </a:spcBef>
              <a:spcAft>
                <a:spcPts val="0"/>
              </a:spcAft>
              <a:buFont typeface="Arial" panose="020B0604020202020204" pitchFamily="34" charset="0"/>
              <a:buChar char="•"/>
            </a:pPr>
            <a:r>
              <a:rPr lang="en-US" sz="2200" dirty="0"/>
              <a:t>For each chunk, use </a:t>
            </a:r>
            <a:r>
              <a:rPr lang="en-US" sz="2200" b="1" i="1" dirty="0"/>
              <a:t>embedding model </a:t>
            </a:r>
            <a:r>
              <a:rPr lang="en-US" sz="2200" dirty="0"/>
              <a:t>to compute vector embedding</a:t>
            </a:r>
          </a:p>
          <a:p>
            <a:pPr marL="1314434" lvl="2">
              <a:spcBef>
                <a:spcPts val="1200"/>
              </a:spcBef>
              <a:spcAft>
                <a:spcPts val="0"/>
              </a:spcAft>
              <a:buFont typeface="Arial" panose="020B0604020202020204" pitchFamily="34" charset="0"/>
              <a:buChar char="•"/>
            </a:pPr>
            <a:r>
              <a:rPr lang="en-US" sz="2200" dirty="0"/>
              <a:t>Insert vector embedding into database</a:t>
            </a:r>
          </a:p>
          <a:p>
            <a:pPr marL="1314434" lvl="2">
              <a:spcBef>
                <a:spcPts val="1200"/>
              </a:spcBef>
              <a:spcAft>
                <a:spcPts val="0"/>
              </a:spcAft>
              <a:buFont typeface="Arial" panose="020B0604020202020204" pitchFamily="34" charset="0"/>
              <a:buChar char="•"/>
            </a:pPr>
            <a:r>
              <a:rPr lang="en-US" sz="2200" dirty="0"/>
              <a:t>Create mapping from vector embedding to text chunk</a:t>
            </a:r>
          </a:p>
          <a:p>
            <a:pPr marL="914400">
              <a:spcBef>
                <a:spcPts val="1200"/>
              </a:spcBef>
              <a:spcAft>
                <a:spcPts val="0"/>
              </a:spcAft>
              <a:buFont typeface="Arial" panose="020B0604020202020204" pitchFamily="34" charset="0"/>
              <a:buChar char="•"/>
            </a:pPr>
            <a:r>
              <a:rPr lang="en-US" sz="2200" dirty="0"/>
              <a:t>Build a vector index on embeddings</a:t>
            </a:r>
            <a:endParaRPr lang="en-US" sz="2400" dirty="0"/>
          </a:p>
        </p:txBody>
      </p:sp>
      <p:sp>
        <p:nvSpPr>
          <p:cNvPr id="3" name="Slide Number Placeholder 2">
            <a:extLst>
              <a:ext uri="{FF2B5EF4-FFF2-40B4-BE49-F238E27FC236}">
                <a16:creationId xmlns:a16="http://schemas.microsoft.com/office/drawing/2014/main" id="{55308E92-96DE-93C7-70B5-81833B9CA7F2}"/>
              </a:ext>
            </a:extLst>
          </p:cNvPr>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4" name="Title 3">
            <a:extLst>
              <a:ext uri="{FF2B5EF4-FFF2-40B4-BE49-F238E27FC236}">
                <a16:creationId xmlns:a16="http://schemas.microsoft.com/office/drawing/2014/main" id="{C12C5C30-1E0D-6B30-EA3D-6EFBC26D931F}"/>
              </a:ext>
            </a:extLst>
          </p:cNvPr>
          <p:cNvSpPr>
            <a:spLocks noGrp="1"/>
          </p:cNvSpPr>
          <p:nvPr>
            <p:ph type="title"/>
          </p:nvPr>
        </p:nvSpPr>
        <p:spPr/>
        <p:txBody>
          <a:bodyPr/>
          <a:lstStyle/>
          <a:p>
            <a:r>
              <a:rPr lang="en-US" dirty="0"/>
              <a:t>Vector Search on Embeddings</a:t>
            </a:r>
          </a:p>
        </p:txBody>
      </p:sp>
      <p:sp>
        <p:nvSpPr>
          <p:cNvPr id="5" name="Content Placeholder 1">
            <a:extLst>
              <a:ext uri="{FF2B5EF4-FFF2-40B4-BE49-F238E27FC236}">
                <a16:creationId xmlns:a16="http://schemas.microsoft.com/office/drawing/2014/main" id="{FDF39E98-F9F1-2837-B9F6-554AFCF40817}"/>
              </a:ext>
            </a:extLst>
          </p:cNvPr>
          <p:cNvSpPr txBox="1">
            <a:spLocks/>
          </p:cNvSpPr>
          <p:nvPr/>
        </p:nvSpPr>
        <p:spPr bwMode="auto">
          <a:xfrm>
            <a:off x="6325851" y="1498658"/>
            <a:ext cx="4886792" cy="5161977"/>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914400">
              <a:spcBef>
                <a:spcPts val="1200"/>
              </a:spcBef>
              <a:spcAft>
                <a:spcPts val="0"/>
              </a:spcAft>
              <a:buFont typeface="Arial" pitchFamily="-1" charset="0"/>
              <a:buNone/>
            </a:pPr>
            <a:r>
              <a:rPr lang="en-US" sz="2400" dirty="0"/>
              <a:t>Vector Search:</a:t>
            </a:r>
          </a:p>
          <a:p>
            <a:pPr marL="914400">
              <a:spcBef>
                <a:spcPts val="1200"/>
              </a:spcBef>
              <a:spcAft>
                <a:spcPts val="0"/>
              </a:spcAft>
              <a:buFont typeface="Arial" panose="020B0604020202020204" pitchFamily="34" charset="0"/>
              <a:buChar char="•"/>
            </a:pPr>
            <a:r>
              <a:rPr lang="en-US" sz="2400" b="0" dirty="0"/>
              <a:t>Given input query</a:t>
            </a:r>
          </a:p>
          <a:p>
            <a:pPr marL="914400">
              <a:spcBef>
                <a:spcPts val="1200"/>
              </a:spcBef>
              <a:spcAft>
                <a:spcPts val="0"/>
              </a:spcAft>
              <a:buFont typeface="Arial" panose="020B0604020202020204" pitchFamily="34" charset="0"/>
              <a:buChar char="•"/>
            </a:pPr>
            <a:r>
              <a:rPr lang="en-US" sz="2400" b="0" dirty="0"/>
              <a:t>Use </a:t>
            </a:r>
            <a:r>
              <a:rPr lang="en-US" sz="2400" i="1" dirty="0"/>
              <a:t>embedding model </a:t>
            </a:r>
            <a:r>
              <a:rPr lang="en-US" sz="2400" b="0" dirty="0"/>
              <a:t>to compute vector embedding of input query</a:t>
            </a:r>
          </a:p>
          <a:p>
            <a:pPr marL="914400">
              <a:spcBef>
                <a:spcPts val="1200"/>
              </a:spcBef>
              <a:spcAft>
                <a:spcPts val="0"/>
              </a:spcAft>
              <a:buFont typeface="Arial" panose="020B0604020202020204" pitchFamily="34" charset="0"/>
              <a:buChar char="•"/>
            </a:pPr>
            <a:r>
              <a:rPr lang="en-US" sz="2400" b="0" dirty="0"/>
              <a:t>Perform </a:t>
            </a:r>
            <a:r>
              <a:rPr lang="en-US" sz="2400" i="1" dirty="0"/>
              <a:t>vector search </a:t>
            </a:r>
            <a:r>
              <a:rPr lang="en-US" sz="2400" b="0" dirty="0"/>
              <a:t>to find top-k embeddings closest to input embedding</a:t>
            </a:r>
          </a:p>
          <a:p>
            <a:pPr marL="914400">
              <a:spcBef>
                <a:spcPts val="1200"/>
              </a:spcBef>
              <a:spcAft>
                <a:spcPts val="0"/>
              </a:spcAft>
              <a:buFont typeface="Arial" panose="020B0604020202020204" pitchFamily="34" charset="0"/>
              <a:buChar char="•"/>
            </a:pPr>
            <a:r>
              <a:rPr lang="en-US" sz="2400" b="0" dirty="0"/>
              <a:t>Lookup text chunk associated with each top-k embedding</a:t>
            </a:r>
          </a:p>
          <a:p>
            <a:pPr marL="914400">
              <a:spcBef>
                <a:spcPts val="1200"/>
              </a:spcBef>
              <a:spcAft>
                <a:spcPts val="0"/>
              </a:spcAft>
              <a:buFont typeface="Arial" panose="020B0604020202020204" pitchFamily="34" charset="0"/>
              <a:buChar char="•"/>
            </a:pPr>
            <a:r>
              <a:rPr lang="en-US" sz="2400" b="0" dirty="0"/>
              <a:t>Return top-k text chunks</a:t>
            </a:r>
          </a:p>
          <a:p>
            <a:pPr marL="914400" lvl="1">
              <a:spcBef>
                <a:spcPts val="1200"/>
              </a:spcBef>
              <a:spcAft>
                <a:spcPts val="0"/>
              </a:spcAft>
            </a:pPr>
            <a:endParaRPr lang="en-US" sz="2400" b="0" dirty="0"/>
          </a:p>
        </p:txBody>
      </p:sp>
    </p:spTree>
    <p:extLst>
      <p:ext uri="{BB962C8B-B14F-4D97-AF65-F5344CB8AC3E}">
        <p14:creationId xmlns:p14="http://schemas.microsoft.com/office/powerpoint/2010/main" val="65507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76AD1-63D0-4857-29C9-97054B3A061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63A9B7-8B7E-780F-DFB4-EC21728A3AB4}"/>
              </a:ext>
            </a:extLst>
          </p:cNvPr>
          <p:cNvSpPr>
            <a:spLocks noGrp="1"/>
          </p:cNvSpPr>
          <p:nvPr>
            <p:ph idx="1"/>
          </p:nvPr>
        </p:nvSpPr>
        <p:spPr>
          <a:xfrm>
            <a:off x="2442982" y="7737977"/>
            <a:ext cx="8565205" cy="1909115"/>
          </a:xfrm>
        </p:spPr>
        <p:txBody>
          <a:bodyPr>
            <a:noAutofit/>
          </a:bodyPr>
          <a:lstStyle/>
          <a:p>
            <a:pPr>
              <a:spcBef>
                <a:spcPts val="800"/>
              </a:spcBef>
              <a:spcAft>
                <a:spcPts val="0"/>
              </a:spcAft>
              <a:buNone/>
            </a:pPr>
            <a:r>
              <a:rPr lang="en-US" sz="1400" dirty="0"/>
              <a:t>RAG = Embedding + Vector Search + LLM</a:t>
            </a:r>
          </a:p>
          <a:p>
            <a:pPr>
              <a:spcBef>
                <a:spcPts val="800"/>
              </a:spcBef>
              <a:spcAft>
                <a:spcPts val="0"/>
              </a:spcAft>
              <a:buNone/>
            </a:pPr>
            <a:r>
              <a:rPr lang="en-US" sz="1400" dirty="0"/>
              <a:t>Pipeline:</a:t>
            </a:r>
          </a:p>
          <a:p>
            <a:pPr>
              <a:spcBef>
                <a:spcPts val="800"/>
              </a:spcBef>
              <a:spcAft>
                <a:spcPts val="0"/>
              </a:spcAft>
              <a:buFont typeface="+mj-lt"/>
              <a:buAutoNum type="arabicPeriod"/>
            </a:pPr>
            <a:endParaRPr lang="en-US" sz="1400" dirty="0"/>
          </a:p>
          <a:p>
            <a:pPr>
              <a:spcBef>
                <a:spcPts val="800"/>
              </a:spcBef>
              <a:spcAft>
                <a:spcPts val="0"/>
              </a:spcAft>
              <a:buNone/>
            </a:pPr>
            <a:endParaRPr lang="en-US" sz="1400" b="1" dirty="0"/>
          </a:p>
          <a:p>
            <a:pPr>
              <a:spcBef>
                <a:spcPts val="800"/>
              </a:spcBef>
              <a:spcAft>
                <a:spcPts val="0"/>
              </a:spcAft>
              <a:buNone/>
            </a:pPr>
            <a:r>
              <a:rPr lang="en-US" sz="1400" b="1" dirty="0"/>
              <a:t>Technical Pipeline</a:t>
            </a:r>
            <a:r>
              <a:rPr lang="en-US" sz="1400" dirty="0"/>
              <a:t>:</a:t>
            </a:r>
          </a:p>
          <a:p>
            <a:pPr>
              <a:spcBef>
                <a:spcPts val="800"/>
              </a:spcBef>
              <a:spcAft>
                <a:spcPts val="0"/>
              </a:spcAft>
              <a:buFont typeface="+mj-lt"/>
              <a:buAutoNum type="arabicPeriod"/>
            </a:pPr>
            <a:r>
              <a:rPr lang="en-US" sz="1400" dirty="0"/>
              <a:t>User query converted to embedding vector.</a:t>
            </a:r>
          </a:p>
          <a:p>
            <a:pPr>
              <a:spcBef>
                <a:spcPts val="800"/>
              </a:spcBef>
              <a:spcAft>
                <a:spcPts val="0"/>
              </a:spcAft>
              <a:buFont typeface="+mj-lt"/>
              <a:buAutoNum type="arabicPeriod"/>
            </a:pPr>
            <a:r>
              <a:rPr lang="en-US" sz="1400" dirty="0"/>
              <a:t>Embedding used for semantic vector search to retrieve relevant documents (context retrieval step).</a:t>
            </a:r>
          </a:p>
          <a:p>
            <a:pPr>
              <a:spcBef>
                <a:spcPts val="800"/>
              </a:spcBef>
              <a:spcAft>
                <a:spcPts val="0"/>
              </a:spcAft>
              <a:buFont typeface="+mj-lt"/>
              <a:buAutoNum type="arabicPeriod"/>
            </a:pPr>
            <a:r>
              <a:rPr lang="en-US" sz="1400" dirty="0"/>
              <a:t>Retrieved documents included in prompt, feeding into generative model (LLM).</a:t>
            </a:r>
          </a:p>
          <a:p>
            <a:pPr>
              <a:spcBef>
                <a:spcPts val="800"/>
              </a:spcBef>
              <a:spcAft>
                <a:spcPts val="0"/>
              </a:spcAft>
              <a:buFont typeface="+mj-lt"/>
              <a:buAutoNum type="arabicPeriod"/>
            </a:pPr>
            <a:r>
              <a:rPr lang="en-US" sz="1400" dirty="0"/>
              <a:t>Generative model outputs response conditioned explicitly on retrieved context.</a:t>
            </a:r>
          </a:p>
          <a:p>
            <a:pPr>
              <a:spcBef>
                <a:spcPts val="800"/>
              </a:spcBef>
              <a:spcAft>
                <a:spcPts val="0"/>
              </a:spcAft>
              <a:buNone/>
            </a:pPr>
            <a:r>
              <a:rPr lang="en-US" sz="1400" b="1" dirty="0"/>
              <a:t>Advantages</a:t>
            </a:r>
            <a:r>
              <a:rPr lang="en-US" sz="1400" dirty="0"/>
              <a:t>:</a:t>
            </a:r>
          </a:p>
          <a:p>
            <a:pPr>
              <a:spcBef>
                <a:spcPts val="800"/>
              </a:spcBef>
              <a:spcAft>
                <a:spcPts val="0"/>
              </a:spcAft>
              <a:buFont typeface="Arial" panose="020B0604020202020204" pitchFamily="34" charset="0"/>
              <a:buChar char="•"/>
            </a:pPr>
            <a:r>
              <a:rPr lang="en-US" sz="1400" dirty="0"/>
              <a:t>Reduces hallucination by grounding responses in actual retrieved data.</a:t>
            </a:r>
          </a:p>
          <a:p>
            <a:pPr>
              <a:spcBef>
                <a:spcPts val="800"/>
              </a:spcBef>
              <a:spcAft>
                <a:spcPts val="0"/>
              </a:spcAft>
              <a:buFont typeface="Arial" panose="020B0604020202020204" pitchFamily="34" charset="0"/>
              <a:buChar char="•"/>
            </a:pPr>
            <a:r>
              <a:rPr lang="en-US" sz="1400" dirty="0"/>
              <a:t>Combines the strengths of embeddings (semantic accuracy) and generative models (expressiveness).</a:t>
            </a:r>
          </a:p>
          <a:p>
            <a:pPr>
              <a:spcBef>
                <a:spcPts val="800"/>
              </a:spcBef>
              <a:spcAft>
                <a:spcPts val="0"/>
              </a:spcAft>
              <a:buNone/>
            </a:pPr>
            <a:r>
              <a:rPr lang="en-US" sz="1400" b="1" dirty="0"/>
              <a:t>Example Tech Stack</a:t>
            </a:r>
            <a:r>
              <a:rPr lang="en-US" sz="1400" dirty="0"/>
              <a:t>:</a:t>
            </a:r>
          </a:p>
          <a:p>
            <a:pPr>
              <a:spcBef>
                <a:spcPts val="800"/>
              </a:spcBef>
              <a:spcAft>
                <a:spcPts val="0"/>
              </a:spcAft>
              <a:buFont typeface="Arial" panose="020B0604020202020204" pitchFamily="34" charset="0"/>
              <a:buChar char="•"/>
            </a:pPr>
            <a:r>
              <a:rPr lang="en-US" sz="1400" dirty="0"/>
              <a:t>Embedding model (Sentence-BERT, OpenAI embeddings).</a:t>
            </a:r>
          </a:p>
          <a:p>
            <a:pPr>
              <a:spcBef>
                <a:spcPts val="800"/>
              </a:spcBef>
              <a:spcAft>
                <a:spcPts val="0"/>
              </a:spcAft>
              <a:buFont typeface="Arial" panose="020B0604020202020204" pitchFamily="34" charset="0"/>
              <a:buChar char="•"/>
            </a:pPr>
            <a:r>
              <a:rPr lang="en-US" sz="1400" dirty="0"/>
              <a:t>Vector DB (FAISS, Pinecone).</a:t>
            </a:r>
          </a:p>
          <a:p>
            <a:pPr>
              <a:spcBef>
                <a:spcPts val="800"/>
              </a:spcBef>
              <a:spcAft>
                <a:spcPts val="0"/>
              </a:spcAft>
              <a:buFont typeface="Arial" panose="020B0604020202020204" pitchFamily="34" charset="0"/>
              <a:buChar char="•"/>
            </a:pPr>
            <a:r>
              <a:rPr lang="en-US" sz="1400" dirty="0"/>
              <a:t>LLM (GPT-4 or similar models).</a:t>
            </a:r>
          </a:p>
          <a:p>
            <a:pPr>
              <a:spcBef>
                <a:spcPts val="800"/>
              </a:spcBef>
              <a:spcAft>
                <a:spcPts val="0"/>
              </a:spcAft>
              <a:buFont typeface="Arial" panose="020B0604020202020204" pitchFamily="34" charset="0"/>
              <a:buChar char="•"/>
            </a:pPr>
            <a:endParaRPr lang="en-US" sz="1400" dirty="0"/>
          </a:p>
          <a:p>
            <a:pPr lvl="1">
              <a:spcAft>
                <a:spcPts val="0"/>
              </a:spcAft>
            </a:pPr>
            <a:endParaRPr lang="en-US" sz="1400" dirty="0"/>
          </a:p>
          <a:p>
            <a:pPr lvl="1">
              <a:spcAft>
                <a:spcPts val="0"/>
              </a:spcAft>
            </a:pPr>
            <a:endParaRPr lang="en-US" sz="1400" dirty="0"/>
          </a:p>
        </p:txBody>
      </p:sp>
      <p:sp>
        <p:nvSpPr>
          <p:cNvPr id="3" name="Slide Number Placeholder 2">
            <a:extLst>
              <a:ext uri="{FF2B5EF4-FFF2-40B4-BE49-F238E27FC236}">
                <a16:creationId xmlns:a16="http://schemas.microsoft.com/office/drawing/2014/main" id="{BD5AF8F0-6B96-FCAD-59D5-193DDD447E9B}"/>
              </a:ext>
            </a:extLst>
          </p:cNvPr>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4" name="Title 3">
            <a:extLst>
              <a:ext uri="{FF2B5EF4-FFF2-40B4-BE49-F238E27FC236}">
                <a16:creationId xmlns:a16="http://schemas.microsoft.com/office/drawing/2014/main" id="{10892520-B859-1BA8-DB12-2AD48739CB2D}"/>
              </a:ext>
            </a:extLst>
          </p:cNvPr>
          <p:cNvSpPr>
            <a:spLocks noGrp="1"/>
          </p:cNvSpPr>
          <p:nvPr>
            <p:ph type="title"/>
          </p:nvPr>
        </p:nvSpPr>
        <p:spPr/>
        <p:txBody>
          <a:bodyPr/>
          <a:lstStyle/>
          <a:p>
            <a:r>
              <a:rPr lang="en-US" dirty="0"/>
              <a:t>Retrieval-Augmented Generation (RAG)</a:t>
            </a:r>
          </a:p>
        </p:txBody>
      </p:sp>
      <p:sp>
        <p:nvSpPr>
          <p:cNvPr id="5" name="Rectangle 4">
            <a:extLst>
              <a:ext uri="{FF2B5EF4-FFF2-40B4-BE49-F238E27FC236}">
                <a16:creationId xmlns:a16="http://schemas.microsoft.com/office/drawing/2014/main" id="{B0F09E0B-939C-2F19-6974-5FAF0AE680FC}"/>
              </a:ext>
            </a:extLst>
          </p:cNvPr>
          <p:cNvSpPr/>
          <p:nvPr/>
        </p:nvSpPr>
        <p:spPr>
          <a:xfrm>
            <a:off x="2414654" y="5196158"/>
            <a:ext cx="1394933" cy="1123547"/>
          </a:xfrm>
          <a:prstGeom prst="rect">
            <a:avLst/>
          </a:prstGeom>
          <a:solidFill>
            <a:schemeClr val="accent3">
              <a:lumMod val="40000"/>
              <a:lumOff val="6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Vector</a:t>
            </a:r>
          </a:p>
          <a:p>
            <a:pPr algn="ctr"/>
            <a:r>
              <a:rPr lang="en-US" sz="2400" b="0" dirty="0">
                <a:solidFill>
                  <a:schemeClr val="tx1"/>
                </a:solidFill>
              </a:rPr>
              <a:t>DB</a:t>
            </a:r>
            <a:endParaRPr lang="en-US" sz="2400" b="0" dirty="0">
              <a:solidFill>
                <a:schemeClr val="tx1"/>
              </a:solidFill>
              <a:latin typeface="+mn-lt"/>
            </a:endParaRPr>
          </a:p>
        </p:txBody>
      </p:sp>
      <p:cxnSp>
        <p:nvCxnSpPr>
          <p:cNvPr id="7" name="Straight Arrow Connector 6">
            <a:extLst>
              <a:ext uri="{FF2B5EF4-FFF2-40B4-BE49-F238E27FC236}">
                <a16:creationId xmlns:a16="http://schemas.microsoft.com/office/drawing/2014/main" id="{8652BDCF-5731-44E9-84D8-AECE19311158}"/>
              </a:ext>
            </a:extLst>
          </p:cNvPr>
          <p:cNvCxnSpPr>
            <a:cxnSpLocks/>
          </p:cNvCxnSpPr>
          <p:nvPr/>
        </p:nvCxnSpPr>
        <p:spPr>
          <a:xfrm>
            <a:off x="3342811" y="3117954"/>
            <a:ext cx="0" cy="1828800"/>
          </a:xfrm>
          <a:prstGeom prst="straightConnector1">
            <a:avLst/>
          </a:prstGeom>
          <a:ln>
            <a:prstDash val="solid"/>
            <a:headEnd type="arrow"/>
            <a:tailEnd type="none"/>
          </a:ln>
          <a:effectLst/>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14C3AD5E-E460-41E8-FD70-CDA778BA7FA6}"/>
              </a:ext>
            </a:extLst>
          </p:cNvPr>
          <p:cNvCxnSpPr>
            <a:cxnSpLocks/>
          </p:cNvCxnSpPr>
          <p:nvPr/>
        </p:nvCxnSpPr>
        <p:spPr>
          <a:xfrm>
            <a:off x="4144783"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28D44A10-5BE4-5789-42D3-0564017ACA09}"/>
              </a:ext>
            </a:extLst>
          </p:cNvPr>
          <p:cNvCxnSpPr>
            <a:cxnSpLocks/>
          </p:cNvCxnSpPr>
          <p:nvPr/>
        </p:nvCxnSpPr>
        <p:spPr>
          <a:xfrm>
            <a:off x="2895603" y="3237662"/>
            <a:ext cx="0" cy="1799033"/>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13" name="Rectangle 12">
            <a:extLst>
              <a:ext uri="{FF2B5EF4-FFF2-40B4-BE49-F238E27FC236}">
                <a16:creationId xmlns:a16="http://schemas.microsoft.com/office/drawing/2014/main" id="{1B21367B-59FF-5038-B053-DD6C403915D5}"/>
              </a:ext>
            </a:extLst>
          </p:cNvPr>
          <p:cNvSpPr/>
          <p:nvPr/>
        </p:nvSpPr>
        <p:spPr>
          <a:xfrm>
            <a:off x="6458234" y="2188207"/>
            <a:ext cx="1446607" cy="1293692"/>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7" name="TextBox 16">
            <a:extLst>
              <a:ext uri="{FF2B5EF4-FFF2-40B4-BE49-F238E27FC236}">
                <a16:creationId xmlns:a16="http://schemas.microsoft.com/office/drawing/2014/main" id="{40E48963-090A-5FD6-8BE8-7525F8067FE0}"/>
              </a:ext>
            </a:extLst>
          </p:cNvPr>
          <p:cNvSpPr txBox="1"/>
          <p:nvPr/>
        </p:nvSpPr>
        <p:spPr>
          <a:xfrm>
            <a:off x="2124208" y="2286031"/>
            <a:ext cx="1218603" cy="461665"/>
          </a:xfrm>
          <a:prstGeom prst="rect">
            <a:avLst/>
          </a:prstGeom>
          <a:noFill/>
        </p:spPr>
        <p:txBody>
          <a:bodyPr wrap="none" rtlCol="0">
            <a:spAutoFit/>
          </a:bodyPr>
          <a:lstStyle/>
          <a:p>
            <a:r>
              <a:rPr lang="en-US" dirty="0">
                <a:latin typeface="Arial" charset="0"/>
                <a:ea typeface="Arial" charset="0"/>
                <a:cs typeface="Arial" charset="0"/>
              </a:rPr>
              <a:t>1. </a:t>
            </a:r>
            <a:r>
              <a:rPr lang="en-US" sz="2400" dirty="0">
                <a:latin typeface="Arial" charset="0"/>
                <a:ea typeface="Arial" charset="0"/>
                <a:cs typeface="Arial" charset="0"/>
              </a:rPr>
              <a:t>Input</a:t>
            </a:r>
          </a:p>
        </p:txBody>
      </p:sp>
      <p:sp>
        <p:nvSpPr>
          <p:cNvPr id="19" name="TextBox 18">
            <a:extLst>
              <a:ext uri="{FF2B5EF4-FFF2-40B4-BE49-F238E27FC236}">
                <a16:creationId xmlns:a16="http://schemas.microsoft.com/office/drawing/2014/main" id="{EABD2613-291B-83E4-2C17-A0E695E1A58A}"/>
              </a:ext>
            </a:extLst>
          </p:cNvPr>
          <p:cNvSpPr txBox="1"/>
          <p:nvPr/>
        </p:nvSpPr>
        <p:spPr>
          <a:xfrm>
            <a:off x="796497" y="2827428"/>
            <a:ext cx="1467068" cy="1015663"/>
          </a:xfrm>
          <a:prstGeom prst="rect">
            <a:avLst/>
          </a:prstGeom>
          <a:noFill/>
        </p:spPr>
        <p:txBody>
          <a:bodyPr wrap="none" rtlCol="0">
            <a:spAutoFit/>
          </a:bodyPr>
          <a:lstStyle/>
          <a:p>
            <a:r>
              <a:rPr lang="en-US" dirty="0">
                <a:latin typeface="Arial" charset="0"/>
                <a:ea typeface="Arial" charset="0"/>
                <a:cs typeface="Arial" charset="0"/>
              </a:rPr>
              <a:t>2a. Search</a:t>
            </a:r>
          </a:p>
          <a:p>
            <a:r>
              <a:rPr lang="en-US" dirty="0">
                <a:latin typeface="Arial" charset="0"/>
                <a:ea typeface="Arial" charset="0"/>
                <a:cs typeface="Arial" charset="0"/>
              </a:rPr>
              <a:t>Query:</a:t>
            </a:r>
          </a:p>
          <a:p>
            <a:r>
              <a:rPr lang="en-US" dirty="0">
                <a:latin typeface="Arial" charset="0"/>
                <a:ea typeface="Arial" charset="0"/>
                <a:cs typeface="Arial" charset="0"/>
              </a:rPr>
              <a:t>Input</a:t>
            </a:r>
          </a:p>
        </p:txBody>
      </p:sp>
      <p:sp>
        <p:nvSpPr>
          <p:cNvPr id="20" name="TextBox 19">
            <a:extLst>
              <a:ext uri="{FF2B5EF4-FFF2-40B4-BE49-F238E27FC236}">
                <a16:creationId xmlns:a16="http://schemas.microsoft.com/office/drawing/2014/main" id="{ABEFBCE1-5D59-73EE-8902-D1340354F637}"/>
              </a:ext>
            </a:extLst>
          </p:cNvPr>
          <p:cNvSpPr txBox="1"/>
          <p:nvPr/>
        </p:nvSpPr>
        <p:spPr>
          <a:xfrm>
            <a:off x="3568474" y="3197155"/>
            <a:ext cx="1419171" cy="1015663"/>
          </a:xfrm>
          <a:prstGeom prst="rect">
            <a:avLst/>
          </a:prstGeom>
          <a:noFill/>
        </p:spPr>
        <p:txBody>
          <a:bodyPr wrap="none" rtlCol="0">
            <a:spAutoFit/>
          </a:bodyPr>
          <a:lstStyle/>
          <a:p>
            <a:r>
              <a:rPr lang="en-US" dirty="0">
                <a:latin typeface="Arial" charset="0"/>
                <a:ea typeface="Arial" charset="0"/>
                <a:cs typeface="Arial" charset="0"/>
              </a:rPr>
              <a:t>3b. Top-K </a:t>
            </a:r>
          </a:p>
          <a:p>
            <a:r>
              <a:rPr lang="en-US" dirty="0">
                <a:latin typeface="Arial" charset="0"/>
                <a:ea typeface="Arial" charset="0"/>
                <a:cs typeface="Arial" charset="0"/>
              </a:rPr>
              <a:t>Results:</a:t>
            </a:r>
          </a:p>
          <a:p>
            <a:r>
              <a:rPr lang="en-US" dirty="0">
                <a:latin typeface="Arial" charset="0"/>
                <a:ea typeface="Arial" charset="0"/>
                <a:cs typeface="Arial" charset="0"/>
              </a:rPr>
              <a:t>Context</a:t>
            </a:r>
          </a:p>
        </p:txBody>
      </p:sp>
      <p:sp>
        <p:nvSpPr>
          <p:cNvPr id="22" name="TextBox 21">
            <a:extLst>
              <a:ext uri="{FF2B5EF4-FFF2-40B4-BE49-F238E27FC236}">
                <a16:creationId xmlns:a16="http://schemas.microsoft.com/office/drawing/2014/main" id="{5FC2935D-35B8-4D51-37B6-A651F705A1A1}"/>
              </a:ext>
            </a:extLst>
          </p:cNvPr>
          <p:cNvSpPr txBox="1"/>
          <p:nvPr/>
        </p:nvSpPr>
        <p:spPr>
          <a:xfrm>
            <a:off x="4162699" y="2127167"/>
            <a:ext cx="1907895" cy="707886"/>
          </a:xfrm>
          <a:prstGeom prst="rect">
            <a:avLst/>
          </a:prstGeom>
          <a:noFill/>
        </p:spPr>
        <p:txBody>
          <a:bodyPr wrap="none" rtlCol="0">
            <a:spAutoFit/>
          </a:bodyPr>
          <a:lstStyle/>
          <a:p>
            <a:r>
              <a:rPr lang="en-US" dirty="0">
                <a:latin typeface="Arial" charset="0"/>
                <a:ea typeface="Arial" charset="0"/>
                <a:cs typeface="Arial" charset="0"/>
              </a:rPr>
              <a:t>4. Prompt:</a:t>
            </a:r>
            <a:br>
              <a:rPr lang="en-US" dirty="0">
                <a:latin typeface="Arial" charset="0"/>
                <a:ea typeface="Arial" charset="0"/>
                <a:cs typeface="Arial" charset="0"/>
              </a:rPr>
            </a:br>
            <a:r>
              <a:rPr lang="en-US" dirty="0">
                <a:latin typeface="Arial" charset="0"/>
                <a:ea typeface="Arial" charset="0"/>
                <a:cs typeface="Arial" charset="0"/>
              </a:rPr>
              <a:t>Input, Context</a:t>
            </a:r>
          </a:p>
        </p:txBody>
      </p:sp>
      <p:cxnSp>
        <p:nvCxnSpPr>
          <p:cNvPr id="23" name="Straight Arrow Connector 22">
            <a:extLst>
              <a:ext uri="{FF2B5EF4-FFF2-40B4-BE49-F238E27FC236}">
                <a16:creationId xmlns:a16="http://schemas.microsoft.com/office/drawing/2014/main" id="{F708782A-B59B-A41D-0D30-E3548B767C19}"/>
              </a:ext>
            </a:extLst>
          </p:cNvPr>
          <p:cNvCxnSpPr>
            <a:cxnSpLocks/>
          </p:cNvCxnSpPr>
          <p:nvPr/>
        </p:nvCxnSpPr>
        <p:spPr>
          <a:xfrm>
            <a:off x="8209611" y="2888104"/>
            <a:ext cx="2008682"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F2D0EA0A-A97C-ACDC-6545-A7986AB0C6AF}"/>
              </a:ext>
            </a:extLst>
          </p:cNvPr>
          <p:cNvSpPr txBox="1"/>
          <p:nvPr/>
        </p:nvSpPr>
        <p:spPr>
          <a:xfrm>
            <a:off x="8312250" y="2127167"/>
            <a:ext cx="1806906" cy="707886"/>
          </a:xfrm>
          <a:prstGeom prst="rect">
            <a:avLst/>
          </a:prstGeom>
          <a:noFill/>
        </p:spPr>
        <p:txBody>
          <a:bodyPr wrap="none" rtlCol="0">
            <a:spAutoFit/>
          </a:bodyPr>
          <a:lstStyle/>
          <a:p>
            <a:r>
              <a:rPr lang="en-US" dirty="0">
                <a:latin typeface="Arial" charset="0"/>
                <a:ea typeface="Arial" charset="0"/>
                <a:cs typeface="Arial" charset="0"/>
              </a:rPr>
              <a:t>5. Generated </a:t>
            </a:r>
          </a:p>
          <a:p>
            <a:r>
              <a:rPr lang="en-US" dirty="0">
                <a:latin typeface="Arial" charset="0"/>
                <a:ea typeface="Arial" charset="0"/>
                <a:cs typeface="Arial" charset="0"/>
              </a:rPr>
              <a:t>Answer</a:t>
            </a:r>
          </a:p>
        </p:txBody>
      </p:sp>
      <p:sp>
        <p:nvSpPr>
          <p:cNvPr id="6" name="Rectangle 5">
            <a:extLst>
              <a:ext uri="{FF2B5EF4-FFF2-40B4-BE49-F238E27FC236}">
                <a16:creationId xmlns:a16="http://schemas.microsoft.com/office/drawing/2014/main" id="{81CEC24E-77C3-9517-F63D-F434CA5482AA}"/>
              </a:ext>
            </a:extLst>
          </p:cNvPr>
          <p:cNvSpPr/>
          <p:nvPr/>
        </p:nvSpPr>
        <p:spPr>
          <a:xfrm>
            <a:off x="2015437" y="3735584"/>
            <a:ext cx="1058735" cy="451708"/>
          </a:xfrm>
          <a:prstGeom prst="rect">
            <a:avLst/>
          </a:prstGeom>
          <a:solidFill>
            <a:srgbClr val="008F00"/>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4" name="TextBox 13">
            <a:extLst>
              <a:ext uri="{FF2B5EF4-FFF2-40B4-BE49-F238E27FC236}">
                <a16:creationId xmlns:a16="http://schemas.microsoft.com/office/drawing/2014/main" id="{DF4D6979-C202-0B61-C64A-B64A2DA87994}"/>
              </a:ext>
            </a:extLst>
          </p:cNvPr>
          <p:cNvSpPr txBox="1"/>
          <p:nvPr/>
        </p:nvSpPr>
        <p:spPr>
          <a:xfrm>
            <a:off x="767048" y="4180495"/>
            <a:ext cx="1582486" cy="1015663"/>
          </a:xfrm>
          <a:prstGeom prst="rect">
            <a:avLst/>
          </a:prstGeom>
          <a:noFill/>
        </p:spPr>
        <p:txBody>
          <a:bodyPr wrap="none" rtlCol="0">
            <a:spAutoFit/>
          </a:bodyPr>
          <a:lstStyle/>
          <a:p>
            <a:r>
              <a:rPr lang="en-US" dirty="0">
                <a:latin typeface="Arial" charset="0"/>
                <a:ea typeface="Arial" charset="0"/>
                <a:cs typeface="Arial" charset="0"/>
              </a:rPr>
              <a:t>2b. Search</a:t>
            </a:r>
          </a:p>
          <a:p>
            <a:r>
              <a:rPr lang="en-US" dirty="0">
                <a:latin typeface="Arial" charset="0"/>
                <a:ea typeface="Arial" charset="0"/>
                <a:cs typeface="Arial" charset="0"/>
              </a:rPr>
              <a:t>Query:</a:t>
            </a:r>
          </a:p>
          <a:p>
            <a:r>
              <a:rPr lang="en-US" dirty="0">
                <a:latin typeface="Arial" charset="0"/>
                <a:ea typeface="Arial" charset="0"/>
                <a:cs typeface="Arial" charset="0"/>
              </a:rPr>
              <a:t>Embedding</a:t>
            </a:r>
          </a:p>
        </p:txBody>
      </p:sp>
      <p:sp>
        <p:nvSpPr>
          <p:cNvPr id="27" name="TextBox 26">
            <a:extLst>
              <a:ext uri="{FF2B5EF4-FFF2-40B4-BE49-F238E27FC236}">
                <a16:creationId xmlns:a16="http://schemas.microsoft.com/office/drawing/2014/main" id="{4E928525-34AB-5C15-E1CA-0D8A2C97F39E}"/>
              </a:ext>
            </a:extLst>
          </p:cNvPr>
          <p:cNvSpPr txBox="1"/>
          <p:nvPr/>
        </p:nvSpPr>
        <p:spPr>
          <a:xfrm>
            <a:off x="3471399" y="4370798"/>
            <a:ext cx="1725152" cy="707886"/>
          </a:xfrm>
          <a:prstGeom prst="rect">
            <a:avLst/>
          </a:prstGeom>
          <a:noFill/>
        </p:spPr>
        <p:txBody>
          <a:bodyPr wrap="none" rtlCol="0">
            <a:spAutoFit/>
          </a:bodyPr>
          <a:lstStyle/>
          <a:p>
            <a:r>
              <a:rPr lang="en-US" dirty="0">
                <a:latin typeface="Arial" charset="0"/>
                <a:ea typeface="Arial" charset="0"/>
                <a:cs typeface="Arial" charset="0"/>
              </a:rPr>
              <a:t>3a. Top-K </a:t>
            </a:r>
          </a:p>
          <a:p>
            <a:r>
              <a:rPr lang="en-US" dirty="0">
                <a:latin typeface="Arial" charset="0"/>
                <a:ea typeface="Arial" charset="0"/>
                <a:cs typeface="Arial" charset="0"/>
              </a:rPr>
              <a:t>Embeddings</a:t>
            </a:r>
          </a:p>
        </p:txBody>
      </p:sp>
    </p:spTree>
    <p:extLst>
      <p:ext uri="{BB962C8B-B14F-4D97-AF65-F5344CB8AC3E}">
        <p14:creationId xmlns:p14="http://schemas.microsoft.com/office/powerpoint/2010/main" val="83265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P spid="14"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3284-EC63-CE87-8AC5-D4CF489A1DA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94CDC-0054-B52C-0E52-19CBE30CE227}"/>
              </a:ext>
            </a:extLst>
          </p:cNvPr>
          <p:cNvSpPr>
            <a:spLocks noGrp="1"/>
          </p:cNvSpPr>
          <p:nvPr>
            <p:ph idx="1"/>
          </p:nvPr>
        </p:nvSpPr>
        <p:spPr>
          <a:xfrm>
            <a:off x="251135" y="1422639"/>
            <a:ext cx="11006478" cy="1867412"/>
          </a:xfrm>
        </p:spPr>
        <p:txBody>
          <a:bodyPr>
            <a:noAutofit/>
          </a:bodyPr>
          <a:lstStyle/>
          <a:p>
            <a:pPr>
              <a:spcBef>
                <a:spcPts val="800"/>
              </a:spcBef>
              <a:spcAft>
                <a:spcPts val="0"/>
              </a:spcAft>
              <a:buFont typeface="Arial" panose="020B0604020202020204" pitchFamily="34" charset="0"/>
              <a:buChar char="•"/>
            </a:pPr>
            <a:r>
              <a:rPr lang="en-US" sz="2200" dirty="0"/>
              <a:t>Generalize notion of “getting context” for our model?</a:t>
            </a:r>
          </a:p>
          <a:p>
            <a:pPr lvl="1">
              <a:spcAft>
                <a:spcPts val="0"/>
              </a:spcAft>
            </a:pPr>
            <a:r>
              <a:rPr lang="en-US" sz="2200" dirty="0"/>
              <a:t>In Nov 2024, Anthropic released MCP, a protocol for structuring how applications and tools can provide context to LLMs.</a:t>
            </a:r>
          </a:p>
          <a:p>
            <a:pPr lvl="1">
              <a:spcAft>
                <a:spcPts val="0"/>
              </a:spcAft>
            </a:pPr>
            <a:r>
              <a:rPr lang="en-US" sz="2200" dirty="0"/>
              <a:t>Think of MCPs as the “APIs” for LLMs</a:t>
            </a:r>
            <a:endParaRPr lang="en-US" sz="2200" i="0" dirty="0">
              <a:solidFill>
                <a:srgbClr val="3E3E3E"/>
              </a:solidFill>
              <a:effectLst/>
            </a:endParaRPr>
          </a:p>
        </p:txBody>
      </p:sp>
      <p:sp>
        <p:nvSpPr>
          <p:cNvPr id="3" name="Slide Number Placeholder 2">
            <a:extLst>
              <a:ext uri="{FF2B5EF4-FFF2-40B4-BE49-F238E27FC236}">
                <a16:creationId xmlns:a16="http://schemas.microsoft.com/office/drawing/2014/main" id="{B6811B35-126A-C9C8-F6B5-A0381EED119D}"/>
              </a:ext>
            </a:extLst>
          </p:cNvPr>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4" name="Title 3">
            <a:extLst>
              <a:ext uri="{FF2B5EF4-FFF2-40B4-BE49-F238E27FC236}">
                <a16:creationId xmlns:a16="http://schemas.microsoft.com/office/drawing/2014/main" id="{FD5B520E-70DE-A3E7-F7FD-365E85FF88EA}"/>
              </a:ext>
            </a:extLst>
          </p:cNvPr>
          <p:cNvSpPr>
            <a:spLocks noGrp="1"/>
          </p:cNvSpPr>
          <p:nvPr>
            <p:ph type="title"/>
          </p:nvPr>
        </p:nvSpPr>
        <p:spPr/>
        <p:txBody>
          <a:bodyPr/>
          <a:lstStyle/>
          <a:p>
            <a:r>
              <a:rPr lang="en-US" dirty="0"/>
              <a:t>Model-Context Protocol (MCP)</a:t>
            </a:r>
          </a:p>
        </p:txBody>
      </p:sp>
      <p:pic>
        <p:nvPicPr>
          <p:cNvPr id="5" name="Picture 4">
            <a:extLst>
              <a:ext uri="{FF2B5EF4-FFF2-40B4-BE49-F238E27FC236}">
                <a16:creationId xmlns:a16="http://schemas.microsoft.com/office/drawing/2014/main" id="{950ED696-4FCB-688F-D056-CA92FC50F093}"/>
              </a:ext>
            </a:extLst>
          </p:cNvPr>
          <p:cNvPicPr>
            <a:picLocks noChangeAspect="1"/>
          </p:cNvPicPr>
          <p:nvPr/>
        </p:nvPicPr>
        <p:blipFill>
          <a:blip r:embed="rId3"/>
          <a:stretch>
            <a:fillRect/>
          </a:stretch>
        </p:blipFill>
        <p:spPr>
          <a:xfrm>
            <a:off x="6818976" y="3213048"/>
            <a:ext cx="4771044" cy="3276634"/>
          </a:xfrm>
          <a:prstGeom prst="rect">
            <a:avLst/>
          </a:prstGeom>
        </p:spPr>
      </p:pic>
      <p:sp>
        <p:nvSpPr>
          <p:cNvPr id="6" name="Content Placeholder 1">
            <a:extLst>
              <a:ext uri="{FF2B5EF4-FFF2-40B4-BE49-F238E27FC236}">
                <a16:creationId xmlns:a16="http://schemas.microsoft.com/office/drawing/2014/main" id="{7B0611D9-4D4F-CDDE-5728-E1491F5EDB41}"/>
              </a:ext>
            </a:extLst>
          </p:cNvPr>
          <p:cNvSpPr txBox="1">
            <a:spLocks/>
          </p:cNvSpPr>
          <p:nvPr/>
        </p:nvSpPr>
        <p:spPr bwMode="auto">
          <a:xfrm>
            <a:off x="297180" y="3268150"/>
            <a:ext cx="6475751" cy="3019454"/>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0" dirty="0">
                <a:solidFill>
                  <a:srgbClr val="3E3E3E"/>
                </a:solidFill>
              </a:rPr>
              <a:t>What do MCP servers expose?</a:t>
            </a:r>
          </a:p>
          <a:p>
            <a:pPr lvl="1"/>
            <a:r>
              <a:rPr lang="en-US" sz="2000" dirty="0">
                <a:solidFill>
                  <a:srgbClr val="3E3E3E"/>
                </a:solidFill>
              </a:rPr>
              <a:t>Resources: </a:t>
            </a:r>
            <a:r>
              <a:rPr lang="en-US" sz="2000" b="0" dirty="0">
                <a:solidFill>
                  <a:srgbClr val="3E3E3E"/>
                </a:solidFill>
              </a:rPr>
              <a:t>File-like data that can be read by clients (like API responses or file contents)</a:t>
            </a:r>
          </a:p>
          <a:p>
            <a:pPr lvl="1"/>
            <a:r>
              <a:rPr lang="en-US" sz="2200" dirty="0">
                <a:solidFill>
                  <a:srgbClr val="3E3E3E"/>
                </a:solidFill>
              </a:rPr>
              <a:t>Tools: </a:t>
            </a:r>
            <a:r>
              <a:rPr lang="en-US" sz="2200" b="0" dirty="0">
                <a:solidFill>
                  <a:srgbClr val="3E3E3E"/>
                </a:solidFill>
              </a:rPr>
              <a:t>Functions that can be called by the LLM (with user approval)</a:t>
            </a:r>
          </a:p>
          <a:p>
            <a:pPr lvl="1"/>
            <a:r>
              <a:rPr lang="en-US" sz="2200" dirty="0">
                <a:solidFill>
                  <a:srgbClr val="3E3E3E"/>
                </a:solidFill>
              </a:rPr>
              <a:t>Prompts: </a:t>
            </a:r>
            <a:r>
              <a:rPr lang="en-US" sz="2200" b="0" dirty="0">
                <a:solidFill>
                  <a:srgbClr val="3E3E3E"/>
                </a:solidFill>
              </a:rPr>
              <a:t>Pre-written templates that help users accomplish specific tasks</a:t>
            </a:r>
          </a:p>
        </p:txBody>
      </p:sp>
    </p:spTree>
    <p:extLst>
      <p:ext uri="{BB962C8B-B14F-4D97-AF65-F5344CB8AC3E}">
        <p14:creationId xmlns:p14="http://schemas.microsoft.com/office/powerpoint/2010/main" val="25889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CBA8A-10F0-3724-4CB3-469B27096DE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829101-920D-1836-6B88-74F909F56EFC}"/>
              </a:ext>
            </a:extLst>
          </p:cNvPr>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sp>
        <p:nvSpPr>
          <p:cNvPr id="4" name="Title 3">
            <a:extLst>
              <a:ext uri="{FF2B5EF4-FFF2-40B4-BE49-F238E27FC236}">
                <a16:creationId xmlns:a16="http://schemas.microsoft.com/office/drawing/2014/main" id="{911BC86C-9627-97B4-001F-9CF1537E4BCB}"/>
              </a:ext>
            </a:extLst>
          </p:cNvPr>
          <p:cNvSpPr>
            <a:spLocks noGrp="1"/>
          </p:cNvSpPr>
          <p:nvPr>
            <p:ph type="title"/>
          </p:nvPr>
        </p:nvSpPr>
        <p:spPr/>
        <p:txBody>
          <a:bodyPr/>
          <a:lstStyle/>
          <a:p>
            <a:r>
              <a:rPr lang="en-US" dirty="0"/>
              <a:t>Model-Context Protocol (MCP)</a:t>
            </a:r>
          </a:p>
        </p:txBody>
      </p:sp>
      <p:pic>
        <p:nvPicPr>
          <p:cNvPr id="8" name="Picture 7">
            <a:extLst>
              <a:ext uri="{FF2B5EF4-FFF2-40B4-BE49-F238E27FC236}">
                <a16:creationId xmlns:a16="http://schemas.microsoft.com/office/drawing/2014/main" id="{3AE6767D-4F5B-FAD6-D196-0504E29E8F0C}"/>
              </a:ext>
            </a:extLst>
          </p:cNvPr>
          <p:cNvPicPr>
            <a:picLocks noChangeAspect="1"/>
          </p:cNvPicPr>
          <p:nvPr/>
        </p:nvPicPr>
        <p:blipFill>
          <a:blip r:embed="rId3"/>
          <a:stretch>
            <a:fillRect/>
          </a:stretch>
        </p:blipFill>
        <p:spPr>
          <a:xfrm>
            <a:off x="437343" y="1800435"/>
            <a:ext cx="5438947" cy="4035348"/>
          </a:xfrm>
          <a:prstGeom prst="rect">
            <a:avLst/>
          </a:prstGeom>
        </p:spPr>
      </p:pic>
      <p:pic>
        <p:nvPicPr>
          <p:cNvPr id="9" name="Picture 8">
            <a:extLst>
              <a:ext uri="{FF2B5EF4-FFF2-40B4-BE49-F238E27FC236}">
                <a16:creationId xmlns:a16="http://schemas.microsoft.com/office/drawing/2014/main" id="{B0BE03EA-6472-0ED9-A5BF-2FA48B6CDBA8}"/>
              </a:ext>
            </a:extLst>
          </p:cNvPr>
          <p:cNvPicPr>
            <a:picLocks noChangeAspect="1"/>
          </p:cNvPicPr>
          <p:nvPr/>
        </p:nvPicPr>
        <p:blipFill>
          <a:blip r:embed="rId4"/>
          <a:stretch>
            <a:fillRect/>
          </a:stretch>
        </p:blipFill>
        <p:spPr>
          <a:xfrm>
            <a:off x="5876290" y="1778003"/>
            <a:ext cx="5415555" cy="4397945"/>
          </a:xfrm>
          <a:prstGeom prst="rect">
            <a:avLst/>
          </a:prstGeom>
        </p:spPr>
      </p:pic>
    </p:spTree>
    <p:extLst>
      <p:ext uri="{BB962C8B-B14F-4D97-AF65-F5344CB8AC3E}">
        <p14:creationId xmlns:p14="http://schemas.microsoft.com/office/powerpoint/2010/main" val="32809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FB9DF-E474-1578-9040-DE5253A9691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520254-30AA-6D43-9AE9-DFAF12EE61F8}"/>
              </a:ext>
            </a:extLst>
          </p:cNvPr>
          <p:cNvSpPr>
            <a:spLocks noGrp="1"/>
          </p:cNvSpPr>
          <p:nvPr>
            <p:ph type="sldNum" sz="quarter" idx="12"/>
          </p:nvPr>
        </p:nvSpPr>
        <p:spPr/>
        <p:txBody>
          <a:bodyPr/>
          <a:lstStyle/>
          <a:p>
            <a:pPr>
              <a:defRPr/>
            </a:pPr>
            <a:fld id="{729111C5-E04E-4942-8174-12BB645D56A6}" type="slidenum">
              <a:rPr lang="en-US" smtClean="0"/>
              <a:pPr>
                <a:defRPr/>
              </a:pPr>
              <a:t>24</a:t>
            </a:fld>
            <a:endParaRPr lang="en-US"/>
          </a:p>
        </p:txBody>
      </p:sp>
      <p:sp>
        <p:nvSpPr>
          <p:cNvPr id="4" name="Title 3">
            <a:extLst>
              <a:ext uri="{FF2B5EF4-FFF2-40B4-BE49-F238E27FC236}">
                <a16:creationId xmlns:a16="http://schemas.microsoft.com/office/drawing/2014/main" id="{D02F7E99-CC1F-CF74-17D7-07B4A68CDB6F}"/>
              </a:ext>
            </a:extLst>
          </p:cNvPr>
          <p:cNvSpPr>
            <a:spLocks noGrp="1"/>
          </p:cNvSpPr>
          <p:nvPr>
            <p:ph type="title"/>
          </p:nvPr>
        </p:nvSpPr>
        <p:spPr/>
        <p:txBody>
          <a:bodyPr/>
          <a:lstStyle/>
          <a:p>
            <a:r>
              <a:rPr lang="en-US" dirty="0"/>
              <a:t>Model-Context Protocol (MCP)</a:t>
            </a:r>
          </a:p>
        </p:txBody>
      </p:sp>
      <p:pic>
        <p:nvPicPr>
          <p:cNvPr id="2" name="Picture 1">
            <a:extLst>
              <a:ext uri="{FF2B5EF4-FFF2-40B4-BE49-F238E27FC236}">
                <a16:creationId xmlns:a16="http://schemas.microsoft.com/office/drawing/2014/main" id="{5344D433-B8AA-A41C-18FF-44514DF4C921}"/>
              </a:ext>
            </a:extLst>
          </p:cNvPr>
          <p:cNvPicPr>
            <a:picLocks noChangeAspect="1"/>
          </p:cNvPicPr>
          <p:nvPr/>
        </p:nvPicPr>
        <p:blipFill>
          <a:blip r:embed="rId3"/>
          <a:stretch>
            <a:fillRect/>
          </a:stretch>
        </p:blipFill>
        <p:spPr>
          <a:xfrm>
            <a:off x="0" y="1544912"/>
            <a:ext cx="6121400" cy="1308100"/>
          </a:xfrm>
          <a:prstGeom prst="rect">
            <a:avLst/>
          </a:prstGeom>
        </p:spPr>
      </p:pic>
      <p:pic>
        <p:nvPicPr>
          <p:cNvPr id="5" name="Picture 4">
            <a:extLst>
              <a:ext uri="{FF2B5EF4-FFF2-40B4-BE49-F238E27FC236}">
                <a16:creationId xmlns:a16="http://schemas.microsoft.com/office/drawing/2014/main" id="{E61287A8-132C-80CA-7BB2-74B68270E3D0}"/>
              </a:ext>
            </a:extLst>
          </p:cNvPr>
          <p:cNvPicPr>
            <a:picLocks noChangeAspect="1"/>
          </p:cNvPicPr>
          <p:nvPr/>
        </p:nvPicPr>
        <p:blipFill>
          <a:blip r:embed="rId4"/>
          <a:stretch>
            <a:fillRect/>
          </a:stretch>
        </p:blipFill>
        <p:spPr>
          <a:xfrm>
            <a:off x="209862" y="3176353"/>
            <a:ext cx="5588000" cy="2933700"/>
          </a:xfrm>
          <a:prstGeom prst="rect">
            <a:avLst/>
          </a:prstGeom>
        </p:spPr>
      </p:pic>
      <p:pic>
        <p:nvPicPr>
          <p:cNvPr id="7" name="Picture 6">
            <a:extLst>
              <a:ext uri="{FF2B5EF4-FFF2-40B4-BE49-F238E27FC236}">
                <a16:creationId xmlns:a16="http://schemas.microsoft.com/office/drawing/2014/main" id="{1F8D0BDA-3C14-E35F-4B1A-FDD699ADF646}"/>
              </a:ext>
            </a:extLst>
          </p:cNvPr>
          <p:cNvPicPr>
            <a:picLocks noChangeAspect="1"/>
          </p:cNvPicPr>
          <p:nvPr/>
        </p:nvPicPr>
        <p:blipFill>
          <a:blip r:embed="rId5"/>
          <a:stretch>
            <a:fillRect/>
          </a:stretch>
        </p:blipFill>
        <p:spPr>
          <a:xfrm>
            <a:off x="6022637" y="1729698"/>
            <a:ext cx="5313908" cy="4714886"/>
          </a:xfrm>
          <a:prstGeom prst="rect">
            <a:avLst/>
          </a:prstGeom>
        </p:spPr>
      </p:pic>
    </p:spTree>
    <p:extLst>
      <p:ext uri="{BB962C8B-B14F-4D97-AF65-F5344CB8AC3E}">
        <p14:creationId xmlns:p14="http://schemas.microsoft.com/office/powerpoint/2010/main" val="140318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550B4-EE4F-E25B-491E-0337DC9AED2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95CAED-1272-9AED-0344-DDB23AE4EF34}"/>
              </a:ext>
            </a:extLst>
          </p:cNvPr>
          <p:cNvSpPr>
            <a:spLocks noGrp="1"/>
          </p:cNvSpPr>
          <p:nvPr>
            <p:ph type="sldNum" sz="quarter" idx="12"/>
          </p:nvPr>
        </p:nvSpPr>
        <p:spPr/>
        <p:txBody>
          <a:bodyPr/>
          <a:lstStyle/>
          <a:p>
            <a:pPr>
              <a:defRPr/>
            </a:pPr>
            <a:fld id="{729111C5-E04E-4942-8174-12BB645D56A6}" type="slidenum">
              <a:rPr lang="en-US" smtClean="0"/>
              <a:pPr>
                <a:defRPr/>
              </a:pPr>
              <a:t>25</a:t>
            </a:fld>
            <a:endParaRPr lang="en-US"/>
          </a:p>
        </p:txBody>
      </p:sp>
      <p:sp>
        <p:nvSpPr>
          <p:cNvPr id="4" name="Title 3">
            <a:extLst>
              <a:ext uri="{FF2B5EF4-FFF2-40B4-BE49-F238E27FC236}">
                <a16:creationId xmlns:a16="http://schemas.microsoft.com/office/drawing/2014/main" id="{CE06C3CD-83A5-DD83-D705-43C7E9C59E61}"/>
              </a:ext>
            </a:extLst>
          </p:cNvPr>
          <p:cNvSpPr>
            <a:spLocks noGrp="1"/>
          </p:cNvSpPr>
          <p:nvPr>
            <p:ph type="title"/>
          </p:nvPr>
        </p:nvSpPr>
        <p:spPr/>
        <p:txBody>
          <a:bodyPr/>
          <a:lstStyle/>
          <a:p>
            <a:r>
              <a:rPr lang="en-US" dirty="0"/>
              <a:t>Example MCP:  Neon Database Server</a:t>
            </a:r>
          </a:p>
        </p:txBody>
      </p:sp>
      <p:pic>
        <p:nvPicPr>
          <p:cNvPr id="16" name="Picture 15">
            <a:extLst>
              <a:ext uri="{FF2B5EF4-FFF2-40B4-BE49-F238E27FC236}">
                <a16:creationId xmlns:a16="http://schemas.microsoft.com/office/drawing/2014/main" id="{47D76451-1E0A-DDEB-3114-06176F963E5B}"/>
              </a:ext>
            </a:extLst>
          </p:cNvPr>
          <p:cNvPicPr>
            <a:picLocks noChangeAspect="1"/>
          </p:cNvPicPr>
          <p:nvPr/>
        </p:nvPicPr>
        <p:blipFill>
          <a:blip r:embed="rId3"/>
          <a:srcRect t="-1" b="1429"/>
          <a:stretch/>
        </p:blipFill>
        <p:spPr>
          <a:xfrm>
            <a:off x="455255" y="1327669"/>
            <a:ext cx="6019228" cy="2339869"/>
          </a:xfrm>
          <a:prstGeom prst="rect">
            <a:avLst/>
          </a:prstGeom>
        </p:spPr>
      </p:pic>
      <p:pic>
        <p:nvPicPr>
          <p:cNvPr id="17" name="Picture 16">
            <a:extLst>
              <a:ext uri="{FF2B5EF4-FFF2-40B4-BE49-F238E27FC236}">
                <a16:creationId xmlns:a16="http://schemas.microsoft.com/office/drawing/2014/main" id="{7E38EB02-513A-DC70-EA82-BB135886E2E9}"/>
              </a:ext>
            </a:extLst>
          </p:cNvPr>
          <p:cNvPicPr>
            <a:picLocks noChangeAspect="1"/>
          </p:cNvPicPr>
          <p:nvPr/>
        </p:nvPicPr>
        <p:blipFill>
          <a:blip r:embed="rId4"/>
          <a:srcRect t="10128" b="-10128"/>
          <a:stretch/>
        </p:blipFill>
        <p:spPr>
          <a:xfrm>
            <a:off x="638810" y="4097676"/>
            <a:ext cx="5279338" cy="2949813"/>
          </a:xfrm>
          <a:prstGeom prst="rect">
            <a:avLst/>
          </a:prstGeom>
        </p:spPr>
      </p:pic>
      <p:pic>
        <p:nvPicPr>
          <p:cNvPr id="18" name="Picture 17">
            <a:extLst>
              <a:ext uri="{FF2B5EF4-FFF2-40B4-BE49-F238E27FC236}">
                <a16:creationId xmlns:a16="http://schemas.microsoft.com/office/drawing/2014/main" id="{641FAEA1-4D61-424A-156E-18521A29A996}"/>
              </a:ext>
            </a:extLst>
          </p:cNvPr>
          <p:cNvPicPr>
            <a:picLocks noChangeAspect="1"/>
          </p:cNvPicPr>
          <p:nvPr/>
        </p:nvPicPr>
        <p:blipFill>
          <a:blip r:embed="rId5"/>
          <a:stretch>
            <a:fillRect/>
          </a:stretch>
        </p:blipFill>
        <p:spPr>
          <a:xfrm>
            <a:off x="5943600" y="4671390"/>
            <a:ext cx="5985030" cy="1277293"/>
          </a:xfrm>
          <a:prstGeom prst="rect">
            <a:avLst/>
          </a:prstGeom>
        </p:spPr>
      </p:pic>
      <p:sp>
        <p:nvSpPr>
          <p:cNvPr id="19" name="TextBox 18">
            <a:extLst>
              <a:ext uri="{FF2B5EF4-FFF2-40B4-BE49-F238E27FC236}">
                <a16:creationId xmlns:a16="http://schemas.microsoft.com/office/drawing/2014/main" id="{19189AE7-DB42-4A95-5F3A-3ED91E6A6077}"/>
              </a:ext>
            </a:extLst>
          </p:cNvPr>
          <p:cNvSpPr txBox="1"/>
          <p:nvPr/>
        </p:nvSpPr>
        <p:spPr>
          <a:xfrm>
            <a:off x="455255" y="3618054"/>
            <a:ext cx="3285066" cy="400110"/>
          </a:xfrm>
          <a:prstGeom prst="rect">
            <a:avLst/>
          </a:prstGeom>
          <a:noFill/>
        </p:spPr>
        <p:txBody>
          <a:bodyPr wrap="none" rtlCol="0">
            <a:spAutoFit/>
          </a:bodyPr>
          <a:lstStyle/>
          <a:p>
            <a:r>
              <a:rPr lang="en-US" dirty="0">
                <a:latin typeface="Arial" charset="0"/>
                <a:ea typeface="Arial" charset="0"/>
                <a:cs typeface="Arial" charset="0"/>
              </a:rPr>
              <a:t>Example:  Tool Discovery</a:t>
            </a:r>
          </a:p>
        </p:txBody>
      </p:sp>
    </p:spTree>
    <p:extLst>
      <p:ext uri="{BB962C8B-B14F-4D97-AF65-F5344CB8AC3E}">
        <p14:creationId xmlns:p14="http://schemas.microsoft.com/office/powerpoint/2010/main" val="226114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747C-AE85-955E-C84E-826535E953B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FAF7E3-BDF1-17F4-3686-E624ED2F3F39}"/>
              </a:ext>
            </a:extLst>
          </p:cNvPr>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
        <p:nvSpPr>
          <p:cNvPr id="4" name="Title 3">
            <a:extLst>
              <a:ext uri="{FF2B5EF4-FFF2-40B4-BE49-F238E27FC236}">
                <a16:creationId xmlns:a16="http://schemas.microsoft.com/office/drawing/2014/main" id="{FBC07D6B-2883-CCAF-13F8-73FFDE3BB1CB}"/>
              </a:ext>
            </a:extLst>
          </p:cNvPr>
          <p:cNvSpPr>
            <a:spLocks noGrp="1"/>
          </p:cNvSpPr>
          <p:nvPr>
            <p:ph type="title"/>
          </p:nvPr>
        </p:nvSpPr>
        <p:spPr/>
        <p:txBody>
          <a:bodyPr/>
          <a:lstStyle/>
          <a:p>
            <a:r>
              <a:rPr lang="en-US" dirty="0"/>
              <a:t>Example MCP:  Neon Database Server</a:t>
            </a:r>
          </a:p>
        </p:txBody>
      </p:sp>
      <p:pic>
        <p:nvPicPr>
          <p:cNvPr id="2" name="Picture 1">
            <a:extLst>
              <a:ext uri="{FF2B5EF4-FFF2-40B4-BE49-F238E27FC236}">
                <a16:creationId xmlns:a16="http://schemas.microsoft.com/office/drawing/2014/main" id="{1A961100-DABC-1056-748D-E5A438B1E67F}"/>
              </a:ext>
            </a:extLst>
          </p:cNvPr>
          <p:cNvPicPr>
            <a:picLocks noChangeAspect="1"/>
          </p:cNvPicPr>
          <p:nvPr/>
        </p:nvPicPr>
        <p:blipFill>
          <a:blip r:embed="rId3"/>
          <a:stretch>
            <a:fillRect/>
          </a:stretch>
        </p:blipFill>
        <p:spPr>
          <a:xfrm>
            <a:off x="314793" y="1491984"/>
            <a:ext cx="6983055" cy="4931613"/>
          </a:xfrm>
          <a:prstGeom prst="rect">
            <a:avLst/>
          </a:prstGeom>
        </p:spPr>
      </p:pic>
      <p:pic>
        <p:nvPicPr>
          <p:cNvPr id="5" name="Picture 4">
            <a:extLst>
              <a:ext uri="{FF2B5EF4-FFF2-40B4-BE49-F238E27FC236}">
                <a16:creationId xmlns:a16="http://schemas.microsoft.com/office/drawing/2014/main" id="{48FC0044-BFC0-B534-9733-322C33F696FC}"/>
              </a:ext>
            </a:extLst>
          </p:cNvPr>
          <p:cNvPicPr>
            <a:picLocks noChangeAspect="1"/>
          </p:cNvPicPr>
          <p:nvPr/>
        </p:nvPicPr>
        <p:blipFill>
          <a:blip r:embed="rId4"/>
          <a:stretch>
            <a:fillRect/>
          </a:stretch>
        </p:blipFill>
        <p:spPr>
          <a:xfrm>
            <a:off x="5897652" y="1665641"/>
            <a:ext cx="5949790" cy="4836880"/>
          </a:xfrm>
          <a:prstGeom prst="rect">
            <a:avLst/>
          </a:prstGeom>
        </p:spPr>
      </p:pic>
    </p:spTree>
    <p:extLst>
      <p:ext uri="{BB962C8B-B14F-4D97-AF65-F5344CB8AC3E}">
        <p14:creationId xmlns:p14="http://schemas.microsoft.com/office/powerpoint/2010/main" val="201296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6223-B350-5A59-5C49-412F6CD7D30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7111D2-3CA6-83CA-B16A-1A3EAF4FA27D}"/>
              </a:ext>
            </a:extLst>
          </p:cNvPr>
          <p:cNvSpPr>
            <a:spLocks noGrp="1"/>
          </p:cNvSpPr>
          <p:nvPr>
            <p:ph type="sldNum" sz="quarter" idx="12"/>
          </p:nvPr>
        </p:nvSpPr>
        <p:spPr/>
        <p:txBody>
          <a:bodyPr/>
          <a:lstStyle/>
          <a:p>
            <a:pPr>
              <a:defRPr/>
            </a:pPr>
            <a:fld id="{729111C5-E04E-4942-8174-12BB645D56A6}" type="slidenum">
              <a:rPr lang="en-US" smtClean="0"/>
              <a:pPr>
                <a:defRPr/>
              </a:pPr>
              <a:t>27</a:t>
            </a:fld>
            <a:endParaRPr lang="en-US"/>
          </a:p>
        </p:txBody>
      </p:sp>
      <p:sp>
        <p:nvSpPr>
          <p:cNvPr id="4" name="Title 3">
            <a:extLst>
              <a:ext uri="{FF2B5EF4-FFF2-40B4-BE49-F238E27FC236}">
                <a16:creationId xmlns:a16="http://schemas.microsoft.com/office/drawing/2014/main" id="{38525F31-0DD5-573C-9499-57BDA8DE9852}"/>
              </a:ext>
            </a:extLst>
          </p:cNvPr>
          <p:cNvSpPr>
            <a:spLocks noGrp="1"/>
          </p:cNvSpPr>
          <p:nvPr>
            <p:ph type="title"/>
          </p:nvPr>
        </p:nvSpPr>
        <p:spPr/>
        <p:txBody>
          <a:bodyPr/>
          <a:lstStyle/>
          <a:p>
            <a:r>
              <a:rPr lang="en-US" dirty="0"/>
              <a:t>Deploying models behind APIs</a:t>
            </a:r>
          </a:p>
        </p:txBody>
      </p:sp>
      <p:sp>
        <p:nvSpPr>
          <p:cNvPr id="6" name="Rectangle 5">
            <a:extLst>
              <a:ext uri="{FF2B5EF4-FFF2-40B4-BE49-F238E27FC236}">
                <a16:creationId xmlns:a16="http://schemas.microsoft.com/office/drawing/2014/main" id="{2096CCD7-15FF-5056-A701-EA5A93D3A0C2}"/>
              </a:ext>
            </a:extLst>
          </p:cNvPr>
          <p:cNvSpPr/>
          <p:nvPr/>
        </p:nvSpPr>
        <p:spPr>
          <a:xfrm>
            <a:off x="8746894" y="1407335"/>
            <a:ext cx="1171823" cy="1054203"/>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8" name="Rectangle 7">
            <a:extLst>
              <a:ext uri="{FF2B5EF4-FFF2-40B4-BE49-F238E27FC236}">
                <a16:creationId xmlns:a16="http://schemas.microsoft.com/office/drawing/2014/main" id="{32BC4310-D7AA-4F9A-9F23-C10E6BF12E25}"/>
              </a:ext>
            </a:extLst>
          </p:cNvPr>
          <p:cNvSpPr/>
          <p:nvPr/>
        </p:nvSpPr>
        <p:spPr>
          <a:xfrm>
            <a:off x="8968868" y="1760279"/>
            <a:ext cx="1171823" cy="1054203"/>
          </a:xfrm>
          <a:prstGeom prst="rect">
            <a:avLst/>
          </a:prstGeom>
          <a:solidFill>
            <a:schemeClr val="accent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9" name="Rectangle 8">
            <a:extLst>
              <a:ext uri="{FF2B5EF4-FFF2-40B4-BE49-F238E27FC236}">
                <a16:creationId xmlns:a16="http://schemas.microsoft.com/office/drawing/2014/main" id="{427BDD74-144C-1DD6-FA37-225CE5E02A57}"/>
              </a:ext>
            </a:extLst>
          </p:cNvPr>
          <p:cNvSpPr/>
          <p:nvPr/>
        </p:nvSpPr>
        <p:spPr>
          <a:xfrm>
            <a:off x="9728643" y="2468186"/>
            <a:ext cx="1171823" cy="1054203"/>
          </a:xfrm>
          <a:prstGeom prst="rect">
            <a:avLst/>
          </a:prstGeom>
          <a:solidFill>
            <a:schemeClr val="tx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0" name="Rectangle 9">
            <a:extLst>
              <a:ext uri="{FF2B5EF4-FFF2-40B4-BE49-F238E27FC236}">
                <a16:creationId xmlns:a16="http://schemas.microsoft.com/office/drawing/2014/main" id="{7128A6DA-1205-CF9F-8891-67563B69B0DB}"/>
              </a:ext>
            </a:extLst>
          </p:cNvPr>
          <p:cNvSpPr/>
          <p:nvPr/>
        </p:nvSpPr>
        <p:spPr>
          <a:xfrm>
            <a:off x="10037293" y="2825493"/>
            <a:ext cx="1171823" cy="1054203"/>
          </a:xfrm>
          <a:prstGeom prst="rect">
            <a:avLst/>
          </a:prstGeom>
          <a:solidFill>
            <a:schemeClr val="tx2"/>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dirty="0">
                <a:solidFill>
                  <a:schemeClr val="tx1"/>
                </a:solidFill>
                <a:latin typeface="+mn-lt"/>
              </a:rPr>
              <a:t>Model</a:t>
            </a:r>
          </a:p>
        </p:txBody>
      </p:sp>
      <p:sp>
        <p:nvSpPr>
          <p:cNvPr id="12" name="Rectangle 11">
            <a:extLst>
              <a:ext uri="{FF2B5EF4-FFF2-40B4-BE49-F238E27FC236}">
                <a16:creationId xmlns:a16="http://schemas.microsoft.com/office/drawing/2014/main" id="{720FEDCA-2DC6-D6D0-9A7D-F25EAE2475F6}"/>
              </a:ext>
            </a:extLst>
          </p:cNvPr>
          <p:cNvSpPr/>
          <p:nvPr/>
        </p:nvSpPr>
        <p:spPr>
          <a:xfrm>
            <a:off x="5053688" y="1616780"/>
            <a:ext cx="1659834" cy="765313"/>
          </a:xfrm>
          <a:prstGeom prst="rect">
            <a:avLst/>
          </a:prstGeom>
          <a:solidFill>
            <a:schemeClr val="accent3">
              <a:lumMod val="40000"/>
              <a:lumOff val="6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0" dirty="0">
                <a:solidFill>
                  <a:schemeClr val="tx1"/>
                </a:solidFill>
                <a:latin typeface="+mn-lt"/>
              </a:rPr>
              <a:t>API endpoint</a:t>
            </a:r>
          </a:p>
        </p:txBody>
      </p:sp>
      <p:cxnSp>
        <p:nvCxnSpPr>
          <p:cNvPr id="15" name="Straight Arrow Connector 14">
            <a:extLst>
              <a:ext uri="{FF2B5EF4-FFF2-40B4-BE49-F238E27FC236}">
                <a16:creationId xmlns:a16="http://schemas.microsoft.com/office/drawing/2014/main" id="{3C6C8547-9846-A556-62F7-701708158BB9}"/>
              </a:ext>
            </a:extLst>
          </p:cNvPr>
          <p:cNvCxnSpPr>
            <a:cxnSpLocks/>
            <a:stCxn id="12" idx="3"/>
            <a:endCxn id="6" idx="1"/>
          </p:cNvCxnSpPr>
          <p:nvPr/>
        </p:nvCxnSpPr>
        <p:spPr>
          <a:xfrm flipV="1">
            <a:off x="6713522" y="1934437"/>
            <a:ext cx="2033372" cy="6500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5551146C-8D40-512F-451F-003093F1F499}"/>
              </a:ext>
            </a:extLst>
          </p:cNvPr>
          <p:cNvCxnSpPr>
            <a:cxnSpLocks/>
            <a:stCxn id="12" idx="3"/>
            <a:endCxn id="8" idx="1"/>
          </p:cNvCxnSpPr>
          <p:nvPr/>
        </p:nvCxnSpPr>
        <p:spPr>
          <a:xfrm>
            <a:off x="6713522" y="1999437"/>
            <a:ext cx="2255346" cy="287944"/>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C57EFBE7-16B6-AB2E-C165-38082FFE8DBA}"/>
              </a:ext>
            </a:extLst>
          </p:cNvPr>
          <p:cNvCxnSpPr>
            <a:cxnSpLocks/>
            <a:stCxn id="12" idx="3"/>
            <a:endCxn id="9" idx="1"/>
          </p:cNvCxnSpPr>
          <p:nvPr/>
        </p:nvCxnSpPr>
        <p:spPr>
          <a:xfrm>
            <a:off x="6713522" y="1999437"/>
            <a:ext cx="3015121" cy="995851"/>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0F884260-A635-AD58-A276-B452C0EAA95B}"/>
              </a:ext>
            </a:extLst>
          </p:cNvPr>
          <p:cNvCxnSpPr>
            <a:cxnSpLocks/>
            <a:stCxn id="12" idx="3"/>
            <a:endCxn id="10" idx="1"/>
          </p:cNvCxnSpPr>
          <p:nvPr/>
        </p:nvCxnSpPr>
        <p:spPr>
          <a:xfrm>
            <a:off x="6713522" y="1999437"/>
            <a:ext cx="3323771" cy="1353158"/>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9B167EEE-993B-7D94-3583-ED7B1278012F}"/>
              </a:ext>
            </a:extLst>
          </p:cNvPr>
          <p:cNvCxnSpPr>
            <a:cxnSpLocks/>
          </p:cNvCxnSpPr>
          <p:nvPr/>
        </p:nvCxnSpPr>
        <p:spPr>
          <a:xfrm flipV="1">
            <a:off x="1703517" y="1669646"/>
            <a:ext cx="3234816" cy="6897"/>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6AFC3F04-4AC8-8EBA-2ED2-7A82E8BEF545}"/>
              </a:ext>
            </a:extLst>
          </p:cNvPr>
          <p:cNvCxnSpPr>
            <a:cxnSpLocks/>
          </p:cNvCxnSpPr>
          <p:nvPr/>
        </p:nvCxnSpPr>
        <p:spPr>
          <a:xfrm>
            <a:off x="2007025" y="1848689"/>
            <a:ext cx="2931307"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522418B3-CA38-7F9C-159E-7E394BDDE972}"/>
              </a:ext>
            </a:extLst>
          </p:cNvPr>
          <p:cNvCxnSpPr>
            <a:cxnSpLocks/>
          </p:cNvCxnSpPr>
          <p:nvPr/>
        </p:nvCxnSpPr>
        <p:spPr>
          <a:xfrm>
            <a:off x="2007025" y="2027732"/>
            <a:ext cx="2931307"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3C1A319F-AE5D-8403-1EF0-A036DE9518BB}"/>
              </a:ext>
            </a:extLst>
          </p:cNvPr>
          <p:cNvCxnSpPr>
            <a:cxnSpLocks/>
          </p:cNvCxnSpPr>
          <p:nvPr/>
        </p:nvCxnSpPr>
        <p:spPr>
          <a:xfrm>
            <a:off x="2007024" y="2206775"/>
            <a:ext cx="2931307"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BDCBBC91-56E5-C06D-92B2-46A960DC1C0D}"/>
              </a:ext>
            </a:extLst>
          </p:cNvPr>
          <p:cNvCxnSpPr>
            <a:cxnSpLocks/>
          </p:cNvCxnSpPr>
          <p:nvPr/>
        </p:nvCxnSpPr>
        <p:spPr>
          <a:xfrm>
            <a:off x="2007023" y="2385818"/>
            <a:ext cx="2931307" cy="0"/>
          </a:xfrm>
          <a:prstGeom prst="straightConnector1">
            <a:avLst/>
          </a:prstGeom>
          <a:ln>
            <a:prstDash val="solid"/>
            <a:headEnd type="none"/>
            <a:tailEnd type="triangle"/>
          </a:ln>
          <a:effectLst/>
        </p:spPr>
        <p:style>
          <a:lnRef idx="3">
            <a:schemeClr val="dk1"/>
          </a:lnRef>
          <a:fillRef idx="0">
            <a:schemeClr val="dk1"/>
          </a:fillRef>
          <a:effectRef idx="2">
            <a:schemeClr val="dk1"/>
          </a:effectRef>
          <a:fontRef idx="minor">
            <a:schemeClr val="tx1"/>
          </a:fontRef>
        </p:style>
      </p:cxnSp>
      <p:sp>
        <p:nvSpPr>
          <p:cNvPr id="49" name="Content Placeholder 6">
            <a:extLst>
              <a:ext uri="{FF2B5EF4-FFF2-40B4-BE49-F238E27FC236}">
                <a16:creationId xmlns:a16="http://schemas.microsoft.com/office/drawing/2014/main" id="{BDC6C930-68CB-C85E-9304-27779B392BDE}"/>
              </a:ext>
            </a:extLst>
          </p:cNvPr>
          <p:cNvSpPr txBox="1">
            <a:spLocks/>
          </p:cNvSpPr>
          <p:nvPr/>
        </p:nvSpPr>
        <p:spPr bwMode="auto">
          <a:xfrm>
            <a:off x="340187" y="2545589"/>
            <a:ext cx="6719554" cy="4289299"/>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00"/>
              </a:spcBef>
              <a:spcAft>
                <a:spcPts val="0"/>
              </a:spcAft>
            </a:pPr>
            <a:r>
              <a:rPr lang="en-US" sz="1800" b="0" dirty="0"/>
              <a:t>Models have significant latency, may get overwhelmed, may fail. </a:t>
            </a:r>
          </a:p>
          <a:p>
            <a:pPr>
              <a:spcBef>
                <a:spcPts val="1200"/>
              </a:spcBef>
              <a:spcAft>
                <a:spcPts val="0"/>
              </a:spcAft>
            </a:pPr>
            <a:r>
              <a:rPr lang="en-US" sz="1800" b="0" dirty="0"/>
              <a:t>API  endpoint:</a:t>
            </a:r>
          </a:p>
          <a:p>
            <a:pPr lvl="1">
              <a:lnSpc>
                <a:spcPct val="100000"/>
              </a:lnSpc>
              <a:spcBef>
                <a:spcPts val="400"/>
              </a:spcBef>
              <a:spcAft>
                <a:spcPts val="0"/>
              </a:spcAft>
            </a:pPr>
            <a:r>
              <a:rPr lang="en-US" sz="1600" b="0" dirty="0"/>
              <a:t>Manage large numbers of open connections with streaming</a:t>
            </a:r>
          </a:p>
          <a:p>
            <a:pPr lvl="1">
              <a:lnSpc>
                <a:spcPct val="100000"/>
              </a:lnSpc>
              <a:spcBef>
                <a:spcPts val="400"/>
              </a:spcBef>
              <a:spcAft>
                <a:spcPts val="0"/>
              </a:spcAft>
            </a:pPr>
            <a:r>
              <a:rPr lang="en-US" sz="1600" b="0" dirty="0"/>
              <a:t>Connection rate limiting to create client back-pressure, avoid overload</a:t>
            </a:r>
          </a:p>
          <a:p>
            <a:pPr lvl="1">
              <a:lnSpc>
                <a:spcPct val="100000"/>
              </a:lnSpc>
              <a:spcBef>
                <a:spcPts val="400"/>
              </a:spcBef>
              <a:spcAft>
                <a:spcPts val="0"/>
              </a:spcAft>
            </a:pPr>
            <a:r>
              <a:rPr lang="en-US" sz="1600" b="0" dirty="0"/>
              <a:t>Implement priority queuing between many clients</a:t>
            </a:r>
          </a:p>
          <a:p>
            <a:pPr>
              <a:spcBef>
                <a:spcPts val="1200"/>
              </a:spcBef>
              <a:spcAft>
                <a:spcPts val="0"/>
              </a:spcAft>
            </a:pPr>
            <a:r>
              <a:rPr lang="en-US" sz="1800" b="0" dirty="0"/>
              <a:t>Client endpoint:</a:t>
            </a:r>
          </a:p>
          <a:p>
            <a:pPr lvl="1">
              <a:lnSpc>
                <a:spcPct val="100000"/>
              </a:lnSpc>
              <a:spcBef>
                <a:spcPts val="400"/>
              </a:spcBef>
              <a:spcAft>
                <a:spcPts val="0"/>
              </a:spcAft>
            </a:pPr>
            <a:r>
              <a:rPr lang="en-US" sz="1600" b="0" dirty="0"/>
              <a:t>Request timeouts and retry logic from errors</a:t>
            </a:r>
          </a:p>
          <a:p>
            <a:pPr lvl="1">
              <a:lnSpc>
                <a:spcPct val="100000"/>
              </a:lnSpc>
              <a:spcBef>
                <a:spcPts val="400"/>
              </a:spcBef>
              <a:spcAft>
                <a:spcPts val="0"/>
              </a:spcAft>
            </a:pPr>
            <a:r>
              <a:rPr lang="en-US" sz="1600" b="0" dirty="0"/>
              <a:t>(Exponential) backoff from rate limiting</a:t>
            </a:r>
          </a:p>
          <a:p>
            <a:pPr>
              <a:spcBef>
                <a:spcPts val="1200"/>
              </a:spcBef>
              <a:spcAft>
                <a:spcPts val="0"/>
              </a:spcAft>
            </a:pPr>
            <a:r>
              <a:rPr lang="en-US" sz="1800" b="0" dirty="0"/>
              <a:t>Common needs </a:t>
            </a:r>
          </a:p>
          <a:p>
            <a:pPr lvl="1">
              <a:lnSpc>
                <a:spcPct val="100000"/>
              </a:lnSpc>
              <a:spcBef>
                <a:spcPts val="400"/>
              </a:spcBef>
              <a:spcAft>
                <a:spcPts val="0"/>
              </a:spcAft>
            </a:pPr>
            <a:r>
              <a:rPr lang="en-US" sz="1600" b="0" dirty="0"/>
              <a:t>Chained tool calling require ordering / sequence numbers </a:t>
            </a:r>
          </a:p>
          <a:p>
            <a:pPr lvl="1">
              <a:lnSpc>
                <a:spcPct val="100000"/>
              </a:lnSpc>
              <a:spcBef>
                <a:spcPts val="400"/>
              </a:spcBef>
              <a:spcAft>
                <a:spcPts val="0"/>
              </a:spcAft>
            </a:pPr>
            <a:r>
              <a:rPr lang="en-US" sz="1600" b="0" dirty="0"/>
              <a:t>Tool calling without idempotency may require transaction numbers</a:t>
            </a:r>
          </a:p>
          <a:p>
            <a:pPr>
              <a:spcBef>
                <a:spcPts val="1200"/>
              </a:spcBef>
              <a:spcAft>
                <a:spcPts val="0"/>
              </a:spcAft>
            </a:pPr>
            <a:r>
              <a:rPr lang="en-US" sz="1800" b="0" dirty="0"/>
              <a:t>Similar problems as many RPC systems!</a:t>
            </a:r>
          </a:p>
        </p:txBody>
      </p:sp>
      <p:sp>
        <p:nvSpPr>
          <p:cNvPr id="52" name="Rectangle 51">
            <a:extLst>
              <a:ext uri="{FF2B5EF4-FFF2-40B4-BE49-F238E27FC236}">
                <a16:creationId xmlns:a16="http://schemas.microsoft.com/office/drawing/2014/main" id="{4815AE16-713C-0DBE-85D1-104D79A569B7}"/>
              </a:ext>
            </a:extLst>
          </p:cNvPr>
          <p:cNvSpPr/>
          <p:nvPr/>
        </p:nvSpPr>
        <p:spPr>
          <a:xfrm>
            <a:off x="340187" y="1649301"/>
            <a:ext cx="1216434" cy="564708"/>
          </a:xfrm>
          <a:prstGeom prst="rect">
            <a:avLst/>
          </a:prstGeom>
          <a:solidFill>
            <a:schemeClr val="accent3">
              <a:lumMod val="40000"/>
              <a:lumOff val="6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0" dirty="0">
                <a:solidFill>
                  <a:schemeClr val="tx1"/>
                </a:solidFill>
                <a:latin typeface="+mn-lt"/>
              </a:rPr>
              <a:t>Client</a:t>
            </a:r>
          </a:p>
        </p:txBody>
      </p:sp>
    </p:spTree>
    <p:extLst>
      <p:ext uri="{BB962C8B-B14F-4D97-AF65-F5344CB8AC3E}">
        <p14:creationId xmlns:p14="http://schemas.microsoft.com/office/powerpoint/2010/main" val="143633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F1E30-770F-BA29-6682-C9625667CC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12B1B-948D-B763-E8E7-7D64C7330083}"/>
              </a:ext>
            </a:extLst>
          </p:cNvPr>
          <p:cNvSpPr>
            <a:spLocks noGrp="1"/>
          </p:cNvSpPr>
          <p:nvPr>
            <p:ph idx="1"/>
          </p:nvPr>
        </p:nvSpPr>
        <p:spPr>
          <a:xfrm>
            <a:off x="694945" y="1603947"/>
            <a:ext cx="9592058" cy="5161977"/>
          </a:xfrm>
        </p:spPr>
        <p:txBody>
          <a:bodyPr>
            <a:noAutofit/>
          </a:bodyPr>
          <a:lstStyle/>
          <a:p>
            <a:r>
              <a:rPr lang="en-US" sz="2400" dirty="0"/>
              <a:t>We’re in the “Cambrian Era” of GenAI models and systems</a:t>
            </a:r>
          </a:p>
          <a:p>
            <a:r>
              <a:rPr lang="en-US" sz="2400" dirty="0"/>
              <a:t>Every 3 months is something new; industry and tools are rapidly changing and evolving. </a:t>
            </a:r>
          </a:p>
          <a:p>
            <a:r>
              <a:rPr lang="en-US" sz="2400" dirty="0"/>
              <a:t>One fundamental difference:  </a:t>
            </a:r>
          </a:p>
          <a:p>
            <a:pPr lvl="1">
              <a:lnSpc>
                <a:spcPct val="100000"/>
              </a:lnSpc>
            </a:pPr>
            <a:r>
              <a:rPr lang="en-US" sz="2200" dirty="0"/>
              <a:t>For past 50 years, our computer systems are heavily deterministic.  We rely on that determinism.  </a:t>
            </a:r>
          </a:p>
          <a:p>
            <a:pPr lvl="1">
              <a:lnSpc>
                <a:spcPct val="100000"/>
              </a:lnSpc>
            </a:pPr>
            <a:r>
              <a:rPr lang="en-US" sz="2200" dirty="0"/>
              <a:t>GenAI systems (and the inputs to them) are inherently non-deterministic.  Natural language is not precise. Still figuring out how to build “robust” systems in face of such non-determinism / imprecision.</a:t>
            </a:r>
          </a:p>
          <a:p>
            <a:endParaRPr lang="en-US" sz="2200" dirty="0"/>
          </a:p>
        </p:txBody>
      </p:sp>
      <p:sp>
        <p:nvSpPr>
          <p:cNvPr id="3" name="Slide Number Placeholder 2">
            <a:extLst>
              <a:ext uri="{FF2B5EF4-FFF2-40B4-BE49-F238E27FC236}">
                <a16:creationId xmlns:a16="http://schemas.microsoft.com/office/drawing/2014/main" id="{EC60C1DA-EF30-5A5D-C4CC-51A779486B64}"/>
              </a:ext>
            </a:extLst>
          </p:cNvPr>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
        <p:nvSpPr>
          <p:cNvPr id="4" name="Title 3">
            <a:extLst>
              <a:ext uri="{FF2B5EF4-FFF2-40B4-BE49-F238E27FC236}">
                <a16:creationId xmlns:a16="http://schemas.microsoft.com/office/drawing/2014/main" id="{B4293856-2A8C-38AC-FCAC-8AE6CE7100F0}"/>
              </a:ext>
            </a:extLst>
          </p:cNvPr>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234619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580CA-027E-3A4E-17F3-9DBA13685DB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25F125-5E92-00B6-1586-CB7E2F23F303}"/>
              </a:ext>
            </a:extLst>
          </p:cNvPr>
          <p:cNvSpPr>
            <a:spLocks noGrp="1"/>
          </p:cNvSpPr>
          <p:nvPr>
            <p:ph type="sldNum" sz="quarter" idx="12"/>
          </p:nvPr>
        </p:nvSpPr>
        <p:spPr/>
        <p:txBody>
          <a:bodyPr/>
          <a:lstStyle/>
          <a:p>
            <a:pPr>
              <a:defRPr/>
            </a:pPr>
            <a:fld id="{729111C5-E04E-4942-8174-12BB645D56A6}" type="slidenum">
              <a:rPr lang="en-US" smtClean="0"/>
              <a:pPr>
                <a:defRPr/>
              </a:pPr>
              <a:t>29</a:t>
            </a:fld>
            <a:endParaRPr lang="en-US"/>
          </a:p>
        </p:txBody>
      </p:sp>
      <p:pic>
        <p:nvPicPr>
          <p:cNvPr id="12" name="Picture 11" descr="A city street with cars and people&#10;&#10;AI-generated content may be incorrect.">
            <a:extLst>
              <a:ext uri="{FF2B5EF4-FFF2-40B4-BE49-F238E27FC236}">
                <a16:creationId xmlns:a16="http://schemas.microsoft.com/office/drawing/2014/main" id="{47F8872B-0ABB-87BC-0FCB-6F8E9B367344}"/>
              </a:ext>
            </a:extLst>
          </p:cNvPr>
          <p:cNvPicPr>
            <a:picLocks noChangeAspect="1"/>
          </p:cNvPicPr>
          <p:nvPr/>
        </p:nvPicPr>
        <p:blipFill>
          <a:blip r:embed="rId3"/>
          <a:stretch>
            <a:fillRect/>
          </a:stretch>
        </p:blipFill>
        <p:spPr>
          <a:xfrm>
            <a:off x="149225" y="108850"/>
            <a:ext cx="6611040" cy="6611040"/>
          </a:xfrm>
          <a:prstGeom prst="rect">
            <a:avLst/>
          </a:prstGeom>
        </p:spPr>
      </p:pic>
      <p:pic>
        <p:nvPicPr>
          <p:cNvPr id="15" name="Picture 14">
            <a:extLst>
              <a:ext uri="{FF2B5EF4-FFF2-40B4-BE49-F238E27FC236}">
                <a16:creationId xmlns:a16="http://schemas.microsoft.com/office/drawing/2014/main" id="{AFB832CD-9CF5-8616-78B5-B4D22EA09447}"/>
              </a:ext>
            </a:extLst>
          </p:cNvPr>
          <p:cNvPicPr>
            <a:picLocks noChangeAspect="1"/>
          </p:cNvPicPr>
          <p:nvPr/>
        </p:nvPicPr>
        <p:blipFill>
          <a:blip r:embed="rId4"/>
          <a:stretch>
            <a:fillRect/>
          </a:stretch>
        </p:blipFill>
        <p:spPr>
          <a:xfrm>
            <a:off x="6287122" y="434974"/>
            <a:ext cx="5450854" cy="1660525"/>
          </a:xfrm>
          <a:prstGeom prst="rect">
            <a:avLst/>
          </a:prstGeom>
        </p:spPr>
      </p:pic>
    </p:spTree>
    <p:extLst>
      <p:ext uri="{BB962C8B-B14F-4D97-AF65-F5344CB8AC3E}">
        <p14:creationId xmlns:p14="http://schemas.microsoft.com/office/powerpoint/2010/main" val="1853124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B16FE-0D9D-CC55-4204-F9AA132492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CDA744-87AD-161C-DCEF-797715653EB9}"/>
              </a:ext>
            </a:extLst>
          </p:cNvPr>
          <p:cNvSpPr>
            <a:spLocks noGrp="1"/>
          </p:cNvSpPr>
          <p:nvPr>
            <p:ph idx="1"/>
          </p:nvPr>
        </p:nvSpPr>
        <p:spPr>
          <a:xfrm>
            <a:off x="887608" y="1603951"/>
            <a:ext cx="8565205" cy="5161977"/>
          </a:xfrm>
        </p:spPr>
        <p:txBody>
          <a:bodyPr>
            <a:noAutofit/>
          </a:bodyPr>
          <a:lstStyle/>
          <a:p>
            <a:pPr>
              <a:spcBef>
                <a:spcPts val="1200"/>
              </a:spcBef>
              <a:spcAft>
                <a:spcPts val="400"/>
              </a:spcAft>
            </a:pPr>
            <a:r>
              <a:rPr lang="en-US" sz="2800" dirty="0"/>
              <a:t>Foundational models</a:t>
            </a:r>
          </a:p>
          <a:p>
            <a:pPr>
              <a:spcBef>
                <a:spcPts val="1200"/>
              </a:spcBef>
              <a:spcAft>
                <a:spcPts val="400"/>
              </a:spcAft>
            </a:pPr>
            <a:r>
              <a:rPr lang="en-US" sz="2800" dirty="0"/>
              <a:t>Fine-tuning vs. contextual learning</a:t>
            </a:r>
          </a:p>
          <a:p>
            <a:pPr>
              <a:spcBef>
                <a:spcPts val="1200"/>
              </a:spcBef>
              <a:spcAft>
                <a:spcPts val="400"/>
              </a:spcAft>
            </a:pPr>
            <a:r>
              <a:rPr lang="en-US" sz="2800" dirty="0"/>
              <a:t>Retrieval-Augmented Generation (RAG)</a:t>
            </a:r>
          </a:p>
          <a:p>
            <a:pPr>
              <a:spcBef>
                <a:spcPts val="1200"/>
              </a:spcBef>
              <a:spcAft>
                <a:spcPts val="400"/>
              </a:spcAft>
            </a:pPr>
            <a:r>
              <a:rPr lang="en-US" sz="2800" dirty="0"/>
              <a:t>Vector Search on embeddings</a:t>
            </a:r>
          </a:p>
          <a:p>
            <a:pPr>
              <a:spcBef>
                <a:spcPts val="1200"/>
              </a:spcBef>
              <a:spcAft>
                <a:spcPts val="400"/>
              </a:spcAft>
            </a:pPr>
            <a:r>
              <a:rPr lang="en-US" sz="2800" dirty="0"/>
              <a:t>Model Context Protocol (MCP)</a:t>
            </a:r>
          </a:p>
          <a:p>
            <a:pPr>
              <a:spcBef>
                <a:spcPts val="1200"/>
              </a:spcBef>
              <a:spcAft>
                <a:spcPts val="400"/>
              </a:spcAft>
            </a:pPr>
            <a:r>
              <a:rPr lang="en-US" sz="2800" dirty="0"/>
              <a:t>Deploying models behind APIs</a:t>
            </a:r>
            <a:endParaRPr lang="en-US" sz="2200" dirty="0"/>
          </a:p>
        </p:txBody>
      </p:sp>
      <p:sp>
        <p:nvSpPr>
          <p:cNvPr id="3" name="Slide Number Placeholder 2">
            <a:extLst>
              <a:ext uri="{FF2B5EF4-FFF2-40B4-BE49-F238E27FC236}">
                <a16:creationId xmlns:a16="http://schemas.microsoft.com/office/drawing/2014/main" id="{2C7E6F5D-78D7-9B73-315F-B15820825BD7}"/>
              </a:ext>
            </a:extLst>
          </p:cNvPr>
          <p:cNvSpPr>
            <a:spLocks noGrp="1"/>
          </p:cNvSpPr>
          <p:nvPr>
            <p:ph type="sldNum" sz="quarter" idx="12"/>
          </p:nvPr>
        </p:nvSpPr>
        <p:spPr/>
        <p:txBody>
          <a:bodyPr/>
          <a:lstStyle/>
          <a:p>
            <a:pPr>
              <a:defRPr/>
            </a:pPr>
            <a:fld id="{729111C5-E04E-4942-8174-12BB645D56A6}" type="slidenum">
              <a:rPr lang="en-US" smtClean="0"/>
              <a:pPr>
                <a:defRPr/>
              </a:pPr>
              <a:t>3</a:t>
            </a:fld>
            <a:endParaRPr lang="en-US"/>
          </a:p>
        </p:txBody>
      </p:sp>
      <p:sp>
        <p:nvSpPr>
          <p:cNvPr id="4" name="Title 3">
            <a:extLst>
              <a:ext uri="{FF2B5EF4-FFF2-40B4-BE49-F238E27FC236}">
                <a16:creationId xmlns:a16="http://schemas.microsoft.com/office/drawing/2014/main" id="{F57BB0F1-AC17-2F6C-FFA4-562EED77DF5B}"/>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806440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20AE3-50C9-4C15-1B96-4087500B7FF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DCEC9D-BD1E-13E3-808B-CB0A5BD0F1CB}"/>
              </a:ext>
            </a:extLst>
          </p:cNvPr>
          <p:cNvSpPr>
            <a:spLocks noGrp="1"/>
          </p:cNvSpPr>
          <p:nvPr>
            <p:ph idx="1"/>
          </p:nvPr>
        </p:nvSpPr>
        <p:spPr>
          <a:xfrm>
            <a:off x="788578" y="1391226"/>
            <a:ext cx="10543986" cy="5161977"/>
          </a:xfrm>
        </p:spPr>
        <p:txBody>
          <a:bodyPr>
            <a:noAutofit/>
          </a:bodyPr>
          <a:lstStyle/>
          <a:p>
            <a:pPr>
              <a:spcBef>
                <a:spcPts val="2400"/>
              </a:spcBef>
              <a:spcAft>
                <a:spcPts val="0"/>
              </a:spcAft>
            </a:pPr>
            <a:r>
              <a:rPr lang="en-US" sz="2400" dirty="0"/>
              <a:t>AI models that generate new content (text, images, code, etc.) from learned probability distributions.  Try </a:t>
            </a:r>
            <a:r>
              <a:rPr lang="en-US" sz="2200" dirty="0"/>
              <a:t>to produce new samples (e.g., what’s the next word/token) given input and model.</a:t>
            </a:r>
          </a:p>
          <a:p>
            <a:pPr>
              <a:spcBef>
                <a:spcPts val="2400"/>
              </a:spcBef>
              <a:spcAft>
                <a:spcPts val="0"/>
              </a:spcAft>
            </a:pPr>
            <a:r>
              <a:rPr lang="en-US" sz="2200" dirty="0"/>
              <a:t>Difference from traditional discriminative models (e.g., classifiers, which try to classify inputs to existing samples.</a:t>
            </a:r>
          </a:p>
          <a:p>
            <a:pPr>
              <a:spcBef>
                <a:spcPts val="2400"/>
              </a:spcBef>
              <a:spcAft>
                <a:spcPts val="0"/>
              </a:spcAft>
            </a:pPr>
            <a:r>
              <a:rPr lang="en-US" sz="2200" dirty="0"/>
              <a:t>Examples:</a:t>
            </a:r>
          </a:p>
          <a:p>
            <a:pPr lvl="1">
              <a:spcAft>
                <a:spcPts val="0"/>
              </a:spcAft>
            </a:pPr>
            <a:r>
              <a:rPr lang="en-US" sz="2000" dirty="0"/>
              <a:t>Text generation: GPT family (next-token prediction via transformers).</a:t>
            </a:r>
          </a:p>
          <a:p>
            <a:pPr lvl="1">
              <a:spcAft>
                <a:spcPts val="0"/>
              </a:spcAft>
            </a:pPr>
            <a:r>
              <a:rPr lang="en-US" sz="2000" dirty="0"/>
              <a:t>Image synthesis: GANs, diffusion models (denoising data step-by-step).</a:t>
            </a:r>
          </a:p>
          <a:p>
            <a:pPr lvl="1">
              <a:spcAft>
                <a:spcPts val="0"/>
              </a:spcAft>
            </a:pPr>
            <a:r>
              <a:rPr lang="en-US" sz="2000" dirty="0"/>
              <a:t>Code generation: GitHub Copilot (autoregressive models trained on code repositories).</a:t>
            </a:r>
          </a:p>
          <a:p>
            <a:pPr>
              <a:spcBef>
                <a:spcPts val="2400"/>
              </a:spcBef>
              <a:spcAft>
                <a:spcPts val="0"/>
              </a:spcAft>
            </a:pPr>
            <a:r>
              <a:rPr lang="en-US" sz="2200" dirty="0"/>
              <a:t>Underlying techniques:</a:t>
            </a:r>
          </a:p>
          <a:p>
            <a:pPr lvl="1">
              <a:spcAft>
                <a:spcPts val="0"/>
              </a:spcAft>
            </a:pPr>
            <a:r>
              <a:rPr lang="en-US" sz="2000" dirty="0"/>
              <a:t>Neural networks, especially transformers</a:t>
            </a:r>
          </a:p>
          <a:p>
            <a:pPr lvl="1">
              <a:spcAft>
                <a:spcPts val="0"/>
              </a:spcAft>
            </a:pPr>
            <a:r>
              <a:rPr lang="en-US" sz="2000" dirty="0"/>
              <a:t>Trained on massive datasets</a:t>
            </a:r>
          </a:p>
        </p:txBody>
      </p:sp>
      <p:sp>
        <p:nvSpPr>
          <p:cNvPr id="3" name="Slide Number Placeholder 2">
            <a:extLst>
              <a:ext uri="{FF2B5EF4-FFF2-40B4-BE49-F238E27FC236}">
                <a16:creationId xmlns:a16="http://schemas.microsoft.com/office/drawing/2014/main" id="{B373F4DB-D443-D749-1690-D1202B856518}"/>
              </a:ext>
            </a:extLst>
          </p:cNvPr>
          <p:cNvSpPr>
            <a:spLocks noGrp="1"/>
          </p:cNvSpPr>
          <p:nvPr>
            <p:ph type="sldNum" sz="quarter" idx="12"/>
          </p:nvPr>
        </p:nvSpPr>
        <p:spPr/>
        <p:txBody>
          <a:bodyPr/>
          <a:lstStyle/>
          <a:p>
            <a:pPr>
              <a:defRPr/>
            </a:pPr>
            <a:fld id="{729111C5-E04E-4942-8174-12BB645D56A6}" type="slidenum">
              <a:rPr lang="en-US" smtClean="0"/>
              <a:pPr>
                <a:defRPr/>
              </a:pPr>
              <a:t>4</a:t>
            </a:fld>
            <a:endParaRPr lang="en-US"/>
          </a:p>
        </p:txBody>
      </p:sp>
      <p:sp>
        <p:nvSpPr>
          <p:cNvPr id="4" name="Title 3">
            <a:extLst>
              <a:ext uri="{FF2B5EF4-FFF2-40B4-BE49-F238E27FC236}">
                <a16:creationId xmlns:a16="http://schemas.microsoft.com/office/drawing/2014/main" id="{7A88FA87-4CDF-3FC4-DC13-7BE507A0E113}"/>
              </a:ext>
            </a:extLst>
          </p:cNvPr>
          <p:cNvSpPr>
            <a:spLocks noGrp="1"/>
          </p:cNvSpPr>
          <p:nvPr>
            <p:ph type="title"/>
          </p:nvPr>
        </p:nvSpPr>
        <p:spPr/>
        <p:txBody>
          <a:bodyPr/>
          <a:lstStyle/>
          <a:p>
            <a:r>
              <a:rPr lang="en-US" dirty="0"/>
              <a:t>What is Generative AI?</a:t>
            </a:r>
          </a:p>
        </p:txBody>
      </p:sp>
    </p:spTree>
    <p:extLst>
      <p:ext uri="{BB962C8B-B14F-4D97-AF65-F5344CB8AC3E}">
        <p14:creationId xmlns:p14="http://schemas.microsoft.com/office/powerpoint/2010/main" val="19632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44E87-C770-F1BA-7F12-3E0A666F947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F37DD3-F524-C77F-D243-6537F7C17C55}"/>
              </a:ext>
            </a:extLst>
          </p:cNvPr>
          <p:cNvSpPr>
            <a:spLocks noGrp="1"/>
          </p:cNvSpPr>
          <p:nvPr>
            <p:ph idx="1"/>
          </p:nvPr>
        </p:nvSpPr>
        <p:spPr>
          <a:xfrm>
            <a:off x="887608" y="1603951"/>
            <a:ext cx="11134765" cy="5161977"/>
          </a:xfrm>
        </p:spPr>
        <p:txBody>
          <a:bodyPr>
            <a:noAutofit/>
          </a:bodyPr>
          <a:lstStyle/>
          <a:p>
            <a:pPr>
              <a:spcAft>
                <a:spcPts val="0"/>
              </a:spcAft>
            </a:pPr>
            <a:r>
              <a:rPr lang="en-US" sz="2200" dirty="0"/>
              <a:t>Versatile and basis for many GenAI systems</a:t>
            </a:r>
          </a:p>
          <a:p>
            <a:pPr>
              <a:spcAft>
                <a:spcPts val="0"/>
              </a:spcAft>
            </a:pPr>
            <a:r>
              <a:rPr lang="en-US" sz="2200" dirty="0"/>
              <a:t>Large, general-purpose models trained on broad data (today, often ”transformer based”)</a:t>
            </a:r>
          </a:p>
          <a:p>
            <a:pPr>
              <a:spcAft>
                <a:spcPts val="0"/>
              </a:spcAft>
            </a:pPr>
            <a:r>
              <a:rPr lang="en-US" sz="2200" dirty="0"/>
              <a:t>Examples: GPT (OpenAI), </a:t>
            </a:r>
            <a:r>
              <a:rPr lang="en-US" sz="2200" dirty="0" err="1"/>
              <a:t>LLaMA</a:t>
            </a:r>
            <a:r>
              <a:rPr lang="en-US" sz="2200" dirty="0"/>
              <a:t> (Meta), Claude (Anthropic), Gemini (Google)</a:t>
            </a:r>
          </a:p>
          <a:p>
            <a:pPr>
              <a:spcAft>
                <a:spcPts val="0"/>
              </a:spcAft>
            </a:pPr>
            <a:r>
              <a:rPr lang="en-US" sz="2200" dirty="0"/>
              <a:t>Characteristics:</a:t>
            </a:r>
          </a:p>
          <a:p>
            <a:pPr lvl="1">
              <a:lnSpc>
                <a:spcPct val="100000"/>
              </a:lnSpc>
              <a:spcBef>
                <a:spcPts val="1600"/>
              </a:spcBef>
              <a:spcAft>
                <a:spcPts val="0"/>
              </a:spcAft>
              <a:buFont typeface="Arial" panose="020B0604020202020204" pitchFamily="34" charset="0"/>
              <a:buChar char="•"/>
            </a:pPr>
            <a:r>
              <a:rPr lang="en-US" sz="2000" dirty="0"/>
              <a:t>Billions of parameters (GPT-3: 175B parameters, GPT-4 even larger).</a:t>
            </a:r>
          </a:p>
          <a:p>
            <a:pPr lvl="1">
              <a:lnSpc>
                <a:spcPct val="100000"/>
              </a:lnSpc>
              <a:spcBef>
                <a:spcPts val="1600"/>
              </a:spcBef>
              <a:spcAft>
                <a:spcPts val="0"/>
              </a:spcAft>
              <a:buFont typeface="Arial" panose="020B0604020202020204" pitchFamily="34" charset="0"/>
              <a:buChar char="•"/>
            </a:pPr>
            <a:r>
              <a:rPr lang="en-US" sz="2000" dirty="0"/>
              <a:t>Training today requires large-scale distributed computing, GPU clusters, and large-scale optimization techniques.</a:t>
            </a:r>
          </a:p>
          <a:p>
            <a:pPr>
              <a:spcAft>
                <a:spcPts val="0"/>
              </a:spcAft>
              <a:buNone/>
            </a:pPr>
            <a:endParaRPr lang="en-US" sz="2200" dirty="0"/>
          </a:p>
        </p:txBody>
      </p:sp>
      <p:sp>
        <p:nvSpPr>
          <p:cNvPr id="3" name="Slide Number Placeholder 2">
            <a:extLst>
              <a:ext uri="{FF2B5EF4-FFF2-40B4-BE49-F238E27FC236}">
                <a16:creationId xmlns:a16="http://schemas.microsoft.com/office/drawing/2014/main" id="{D68533FD-648B-65C1-7F54-72248655ECB0}"/>
              </a:ext>
            </a:extLst>
          </p:cNvPr>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
        <p:nvSpPr>
          <p:cNvPr id="4" name="Title 3">
            <a:extLst>
              <a:ext uri="{FF2B5EF4-FFF2-40B4-BE49-F238E27FC236}">
                <a16:creationId xmlns:a16="http://schemas.microsoft.com/office/drawing/2014/main" id="{E8F162ED-8AEE-9DA6-D1FC-9F673556F08B}"/>
              </a:ext>
            </a:extLst>
          </p:cNvPr>
          <p:cNvSpPr>
            <a:spLocks noGrp="1"/>
          </p:cNvSpPr>
          <p:nvPr>
            <p:ph type="title"/>
          </p:nvPr>
        </p:nvSpPr>
        <p:spPr/>
        <p:txBody>
          <a:bodyPr/>
          <a:lstStyle/>
          <a:p>
            <a:r>
              <a:rPr lang="en-US" dirty="0"/>
              <a:t>What are Foundational Models? </a:t>
            </a:r>
          </a:p>
        </p:txBody>
      </p:sp>
    </p:spTree>
    <p:extLst>
      <p:ext uri="{BB962C8B-B14F-4D97-AF65-F5344CB8AC3E}">
        <p14:creationId xmlns:p14="http://schemas.microsoft.com/office/powerpoint/2010/main" val="228061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BC0E4-B43A-CA1A-BCB6-3E43A0204F7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894787-C8E2-8C9D-653B-F0F113404410}"/>
              </a:ext>
            </a:extLst>
          </p:cNvPr>
          <p:cNvSpPr>
            <a:spLocks noGrp="1"/>
          </p:cNvSpPr>
          <p:nvPr>
            <p:ph idx="1"/>
          </p:nvPr>
        </p:nvSpPr>
        <p:spPr>
          <a:xfrm>
            <a:off x="369857" y="1437628"/>
            <a:ext cx="5906386" cy="5161977"/>
          </a:xfrm>
        </p:spPr>
        <p:txBody>
          <a:bodyPr>
            <a:noAutofit/>
          </a:bodyPr>
          <a:lstStyle/>
          <a:p>
            <a:pPr>
              <a:spcBef>
                <a:spcPts val="1200"/>
              </a:spcBef>
              <a:spcAft>
                <a:spcPts val="0"/>
              </a:spcAft>
              <a:buNone/>
            </a:pPr>
            <a:r>
              <a:rPr lang="en-US" sz="2600" b="1" dirty="0"/>
              <a:t>Fine-tuning</a:t>
            </a:r>
          </a:p>
          <a:p>
            <a:pPr>
              <a:spcBef>
                <a:spcPts val="1200"/>
              </a:spcBef>
              <a:spcAft>
                <a:spcPts val="0"/>
              </a:spcAft>
              <a:buFont typeface="Arial" panose="020B0604020202020204" pitchFamily="34" charset="0"/>
              <a:buChar char="•"/>
            </a:pPr>
            <a:r>
              <a:rPr lang="en-US" sz="2200" dirty="0"/>
              <a:t>Additional training on specialized data to produce a new version of the model</a:t>
            </a:r>
          </a:p>
          <a:p>
            <a:pPr>
              <a:spcBef>
                <a:spcPts val="1200"/>
              </a:spcBef>
              <a:spcAft>
                <a:spcPts val="0"/>
              </a:spcAft>
              <a:buFont typeface="Arial" panose="020B0604020202020204" pitchFamily="34" charset="0"/>
              <a:buChar char="•"/>
            </a:pPr>
            <a:r>
              <a:rPr lang="en-US" sz="2200" dirty="0"/>
              <a:t>Produces a new version of the model</a:t>
            </a:r>
          </a:p>
          <a:p>
            <a:pPr lvl="1">
              <a:spcBef>
                <a:spcPts val="1200"/>
              </a:spcBef>
              <a:buFont typeface="Arial" panose="020B0604020202020204" pitchFamily="34" charset="0"/>
              <a:buChar char="•"/>
            </a:pPr>
            <a:r>
              <a:rPr lang="en-US" sz="2000" dirty="0"/>
              <a:t>Take foundation model's weights as initial.</a:t>
            </a:r>
          </a:p>
          <a:p>
            <a:pPr lvl="1">
              <a:spcBef>
                <a:spcPts val="1200"/>
              </a:spcBef>
              <a:buFont typeface="Arial" panose="020B0604020202020204" pitchFamily="34" charset="0"/>
              <a:buChar char="•"/>
            </a:pPr>
            <a:r>
              <a:rPr lang="en-US" sz="2000" dirty="0"/>
              <a:t>Train (typ. supervised learning) on task-specific labeled datasets with smaller learning rates.</a:t>
            </a:r>
          </a:p>
          <a:p>
            <a:pPr lvl="1">
              <a:spcBef>
                <a:spcPts val="1200"/>
              </a:spcBef>
              <a:buFont typeface="Arial" panose="020B0604020202020204" pitchFamily="34" charset="0"/>
              <a:buChar char="•"/>
            </a:pPr>
            <a:r>
              <a:rPr lang="en-US" sz="2000" dirty="0"/>
              <a:t>Result: Model's weights adjusted to capture new data, altering internal representations.</a:t>
            </a:r>
            <a:endParaRPr lang="en-US" sz="2200" dirty="0"/>
          </a:p>
          <a:p>
            <a:pPr>
              <a:spcBef>
                <a:spcPts val="1200"/>
              </a:spcBef>
              <a:spcAft>
                <a:spcPts val="0"/>
              </a:spcAft>
              <a:buFont typeface="Arial" panose="020B0604020202020204" pitchFamily="34" charset="0"/>
              <a:buChar char="•"/>
            </a:pPr>
            <a:r>
              <a:rPr lang="en-US" sz="2200" dirty="0"/>
              <a:t>Pros: High accuracy, task-specific knowledge</a:t>
            </a:r>
          </a:p>
          <a:p>
            <a:pPr>
              <a:spcBef>
                <a:spcPts val="1200"/>
              </a:spcBef>
              <a:spcAft>
                <a:spcPts val="0"/>
              </a:spcAft>
              <a:buFont typeface="Arial" panose="020B0604020202020204" pitchFamily="34" charset="0"/>
              <a:buChar char="•"/>
            </a:pPr>
            <a:r>
              <a:rPr lang="en-US" sz="2200" dirty="0"/>
              <a:t>Cons: Expensive, slower, risk of forgetting</a:t>
            </a:r>
          </a:p>
          <a:p>
            <a:pPr>
              <a:spcBef>
                <a:spcPts val="1200"/>
              </a:spcBef>
              <a:spcAft>
                <a:spcPts val="0"/>
              </a:spcAft>
            </a:pPr>
            <a:endParaRPr lang="en-US" sz="2000" dirty="0"/>
          </a:p>
          <a:p>
            <a:pPr>
              <a:spcBef>
                <a:spcPts val="1200"/>
              </a:spcBef>
              <a:spcAft>
                <a:spcPts val="0"/>
              </a:spcAft>
            </a:pPr>
            <a:endParaRPr lang="en-US" sz="2000" dirty="0"/>
          </a:p>
          <a:p>
            <a:pPr>
              <a:spcBef>
                <a:spcPts val="1200"/>
              </a:spcBef>
              <a:spcAft>
                <a:spcPts val="0"/>
              </a:spcAft>
            </a:pPr>
            <a:endParaRPr lang="en-US" sz="2000" dirty="0"/>
          </a:p>
          <a:p>
            <a:pPr>
              <a:spcBef>
                <a:spcPts val="1200"/>
              </a:spcBef>
              <a:spcAft>
                <a:spcPts val="0"/>
              </a:spcAft>
            </a:pPr>
            <a:endParaRPr lang="en-US" sz="2000" dirty="0"/>
          </a:p>
          <a:p>
            <a:pPr marL="457181" lvl="1" indent="0">
              <a:spcBef>
                <a:spcPts val="1200"/>
              </a:spcBef>
              <a:spcAft>
                <a:spcPts val="0"/>
              </a:spcAft>
              <a:buNone/>
            </a:pPr>
            <a:endParaRPr lang="en-US" sz="2000" dirty="0"/>
          </a:p>
        </p:txBody>
      </p:sp>
      <p:sp>
        <p:nvSpPr>
          <p:cNvPr id="3" name="Slide Number Placeholder 2">
            <a:extLst>
              <a:ext uri="{FF2B5EF4-FFF2-40B4-BE49-F238E27FC236}">
                <a16:creationId xmlns:a16="http://schemas.microsoft.com/office/drawing/2014/main" id="{19B8862B-48FC-3E59-62DB-6320C7428E9E}"/>
              </a:ext>
            </a:extLst>
          </p:cNvPr>
          <p:cNvSpPr>
            <a:spLocks noGrp="1"/>
          </p:cNvSpPr>
          <p:nvPr>
            <p:ph type="sldNum" sz="quarter" idx="12"/>
          </p:nvPr>
        </p:nvSpPr>
        <p:spPr/>
        <p:txBody>
          <a:bodyPr/>
          <a:lstStyle/>
          <a:p>
            <a:pPr>
              <a:defRPr/>
            </a:pPr>
            <a:fld id="{729111C5-E04E-4942-8174-12BB645D56A6}" type="slidenum">
              <a:rPr lang="en-US" smtClean="0"/>
              <a:pPr>
                <a:defRPr/>
              </a:pPr>
              <a:t>6</a:t>
            </a:fld>
            <a:endParaRPr lang="en-US"/>
          </a:p>
        </p:txBody>
      </p:sp>
      <p:sp>
        <p:nvSpPr>
          <p:cNvPr id="4" name="Title 3">
            <a:extLst>
              <a:ext uri="{FF2B5EF4-FFF2-40B4-BE49-F238E27FC236}">
                <a16:creationId xmlns:a16="http://schemas.microsoft.com/office/drawing/2014/main" id="{77FBC34F-6730-AD64-353B-421E956D7D68}"/>
              </a:ext>
            </a:extLst>
          </p:cNvPr>
          <p:cNvSpPr>
            <a:spLocks noGrp="1"/>
          </p:cNvSpPr>
          <p:nvPr>
            <p:ph type="title"/>
          </p:nvPr>
        </p:nvSpPr>
        <p:spPr/>
        <p:txBody>
          <a:bodyPr/>
          <a:lstStyle/>
          <a:p>
            <a:r>
              <a:rPr lang="en-US" dirty="0"/>
              <a:t>Improving foundational models for use case</a:t>
            </a:r>
          </a:p>
        </p:txBody>
      </p:sp>
      <p:sp>
        <p:nvSpPr>
          <p:cNvPr id="5" name="Content Placeholder 1">
            <a:extLst>
              <a:ext uri="{FF2B5EF4-FFF2-40B4-BE49-F238E27FC236}">
                <a16:creationId xmlns:a16="http://schemas.microsoft.com/office/drawing/2014/main" id="{304ABB70-8155-4350-EE71-B2C9B6516ECD}"/>
              </a:ext>
            </a:extLst>
          </p:cNvPr>
          <p:cNvSpPr txBox="1">
            <a:spLocks/>
          </p:cNvSpPr>
          <p:nvPr/>
        </p:nvSpPr>
        <p:spPr bwMode="auto">
          <a:xfrm>
            <a:off x="6448959" y="1437628"/>
            <a:ext cx="5228379" cy="5161977"/>
          </a:xfrm>
          <a:prstGeom prst="rect">
            <a:avLst/>
          </a:prstGeom>
          <a:noFill/>
          <a:ln w="9525">
            <a:noFill/>
            <a:miter lim="800000"/>
            <a:headEnd/>
            <a:tailEnd/>
          </a:ln>
        </p:spPr>
        <p:txBody>
          <a:bodyPr vert="horz" wrap="square" lIns="36000" tIns="36000" rIns="36000" bIns="36000" numCol="1" anchor="t" anchorCtr="0" compatLnSpc="1">
            <a:prstTxWarp prst="textNoShape">
              <a:avLst/>
            </a:prstTxWarp>
            <a:noAutofit/>
          </a:bodyPr>
          <a:lstStyle>
            <a:lvl1pPr marL="342886" indent="-342886" algn="l" defTabSz="457182" rtl="0" eaLnBrk="0" fontAlgn="base" hangingPunct="0">
              <a:lnSpc>
                <a:spcPct val="100000"/>
              </a:lnSpc>
              <a:spcBef>
                <a:spcPts val="3000"/>
              </a:spcBef>
              <a:spcAft>
                <a:spcPts val="800"/>
              </a:spcAft>
              <a:buFont typeface="Arial" pitchFamily="-1" charset="0"/>
              <a:buChar char="•"/>
              <a:defRPr sz="3000" kern="1200" spc="-50" baseline="0">
                <a:solidFill>
                  <a:schemeClr val="tx1"/>
                </a:solidFill>
                <a:latin typeface="+mn-lt"/>
                <a:ea typeface="ＭＳ Ｐゴシック" pitchFamily="-1" charset="-128"/>
                <a:cs typeface="ＭＳ Ｐゴシック" pitchFamily="-1" charset="-128"/>
              </a:defRPr>
            </a:lvl1pPr>
            <a:lvl2pPr marL="742920" marR="0" indent="-285739" algn="l" defTabSz="457182" rtl="0" eaLnBrk="0" fontAlgn="base" latinLnBrk="0" hangingPunct="0">
              <a:lnSpc>
                <a:spcPct val="95000"/>
              </a:lnSpc>
              <a:spcBef>
                <a:spcPts val="800"/>
              </a:spcBef>
              <a:spcAft>
                <a:spcPts val="800"/>
              </a:spcAft>
              <a:buClrTx/>
              <a:buSzTx/>
              <a:buFont typeface="Arial" pitchFamily="-1" charset="0"/>
              <a:buChar char="–"/>
              <a:tabLst/>
              <a:defRPr sz="2800" kern="1200" spc="-50" baseline="0">
                <a:solidFill>
                  <a:schemeClr val="tx1"/>
                </a:solidFill>
                <a:latin typeface="+mn-lt"/>
                <a:ea typeface="ＭＳ Ｐゴシック" pitchFamily="-1" charset="-128"/>
                <a:cs typeface="+mn-cs"/>
              </a:defRPr>
            </a:lvl2pPr>
            <a:lvl3pPr marL="1142954" indent="-228591" algn="l" defTabSz="457182" rtl="0" eaLnBrk="0" fontAlgn="base" hangingPunct="0">
              <a:lnSpc>
                <a:spcPct val="90000"/>
              </a:lnSpc>
              <a:spcBef>
                <a:spcPts val="800"/>
              </a:spcBef>
              <a:spcAft>
                <a:spcPct val="0"/>
              </a:spcAft>
              <a:buFont typeface="Arial" pitchFamily="-1" charset="0"/>
              <a:buChar char="•"/>
              <a:defRPr sz="2400" kern="1200" spc="-50">
                <a:solidFill>
                  <a:schemeClr val="tx1"/>
                </a:solidFill>
                <a:latin typeface="+mn-lt"/>
                <a:ea typeface="ＭＳ Ｐゴシック" pitchFamily="-1" charset="-128"/>
                <a:cs typeface="+mn-cs"/>
              </a:defRPr>
            </a:lvl3pPr>
            <a:lvl4pPr marL="1600136"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4pPr>
            <a:lvl5pPr marL="2057318" indent="-228591" algn="l" defTabSz="457182" rtl="0" eaLnBrk="0" fontAlgn="base" hangingPunct="0">
              <a:lnSpc>
                <a:spcPct val="90000"/>
              </a:lnSpc>
              <a:spcBef>
                <a:spcPts val="800"/>
              </a:spcBef>
              <a:spcAft>
                <a:spcPct val="0"/>
              </a:spcAft>
              <a:buFont typeface="Arial" pitchFamily="-1" charset="0"/>
              <a:buChar char="»"/>
              <a:defRPr sz="2200" kern="1200" spc="-50">
                <a:solidFill>
                  <a:schemeClr val="tx1"/>
                </a:solidFill>
                <a:latin typeface="+mn-lt"/>
                <a:ea typeface="ＭＳ Ｐゴシック" pitchFamily="-1" charset="-128"/>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ts val="0"/>
              </a:spcAft>
              <a:buFont typeface="Arial" pitchFamily="-1" charset="0"/>
              <a:buNone/>
            </a:pPr>
            <a:r>
              <a:rPr lang="en-US" sz="2600" b="1" dirty="0"/>
              <a:t>Contextual learning</a:t>
            </a:r>
            <a:endParaRPr lang="en-US" sz="2600" b="0" dirty="0"/>
          </a:p>
          <a:p>
            <a:pPr>
              <a:spcBef>
                <a:spcPts val="1200"/>
              </a:spcBef>
              <a:buFont typeface="Arial" panose="020B0604020202020204" pitchFamily="34" charset="0"/>
              <a:buChar char="•"/>
            </a:pPr>
            <a:r>
              <a:rPr lang="en-US" sz="2200" b="0" dirty="0"/>
              <a:t>Provide additional information directly in the input prompt (prompt engineering).</a:t>
            </a:r>
          </a:p>
          <a:p>
            <a:pPr>
              <a:spcBef>
                <a:spcPts val="1200"/>
              </a:spcBef>
              <a:buFont typeface="Arial" panose="020B0604020202020204" pitchFamily="34" charset="0"/>
              <a:buChar char="•"/>
            </a:pPr>
            <a:r>
              <a:rPr lang="en-US" sz="2200" b="0" dirty="0"/>
              <a:t>Doesn't change model weights; uses original model at inference.</a:t>
            </a:r>
          </a:p>
          <a:p>
            <a:pPr>
              <a:spcBef>
                <a:spcPts val="1200"/>
              </a:spcBef>
              <a:spcAft>
                <a:spcPts val="0"/>
              </a:spcAft>
              <a:buFont typeface="Arial" panose="020B0604020202020204" pitchFamily="34" charset="0"/>
              <a:buChar char="•"/>
            </a:pPr>
            <a:r>
              <a:rPr lang="en-US" sz="2200" b="0" dirty="0"/>
              <a:t>Examples of context:</a:t>
            </a:r>
          </a:p>
          <a:p>
            <a:pPr lvl="1">
              <a:spcBef>
                <a:spcPts val="1200"/>
              </a:spcBef>
              <a:spcAft>
                <a:spcPts val="0"/>
              </a:spcAft>
              <a:buFont typeface="Arial" panose="020B0604020202020204" pitchFamily="34" charset="0"/>
              <a:buChar char="•"/>
            </a:pPr>
            <a:r>
              <a:rPr lang="en-US" sz="2000" b="0" dirty="0"/>
              <a:t>Recent thread of discussion between user and model</a:t>
            </a:r>
          </a:p>
          <a:p>
            <a:pPr lvl="1">
              <a:spcBef>
                <a:spcPts val="1200"/>
              </a:spcBef>
              <a:spcAft>
                <a:spcPts val="0"/>
              </a:spcAft>
              <a:buFont typeface="Arial" panose="020B0604020202020204" pitchFamily="34" charset="0"/>
              <a:buChar char="•"/>
            </a:pPr>
            <a:r>
              <a:rPr lang="en-US" sz="2000" b="0" dirty="0"/>
              <a:t>“Few-shot” learning with several labelled examples. </a:t>
            </a:r>
          </a:p>
          <a:p>
            <a:pPr>
              <a:spcBef>
                <a:spcPts val="1200"/>
              </a:spcBef>
              <a:spcAft>
                <a:spcPts val="0"/>
              </a:spcAft>
              <a:buFont typeface="Arial" panose="020B0604020202020204" pitchFamily="34" charset="0"/>
              <a:buChar char="•"/>
            </a:pPr>
            <a:r>
              <a:rPr lang="en-US" sz="2200" b="0" dirty="0"/>
              <a:t>Pros: much more flexible at run-time</a:t>
            </a:r>
          </a:p>
          <a:p>
            <a:pPr>
              <a:spcBef>
                <a:spcPts val="1200"/>
              </a:spcBef>
              <a:spcAft>
                <a:spcPts val="0"/>
              </a:spcAft>
              <a:buFont typeface="Arial" panose="020B0604020202020204" pitchFamily="34" charset="0"/>
              <a:buChar char="•"/>
            </a:pPr>
            <a:r>
              <a:rPr lang="en-US" sz="2200" b="0" dirty="0"/>
              <a:t>Cons: limited context</a:t>
            </a:r>
          </a:p>
          <a:p>
            <a:pPr>
              <a:spcBef>
                <a:spcPts val="1200"/>
              </a:spcBef>
              <a:spcAft>
                <a:spcPts val="0"/>
              </a:spcAft>
            </a:pPr>
            <a:endParaRPr lang="en-US" sz="2400" b="0" dirty="0"/>
          </a:p>
          <a:p>
            <a:pPr>
              <a:spcBef>
                <a:spcPts val="1200"/>
              </a:spcBef>
              <a:spcAft>
                <a:spcPts val="0"/>
              </a:spcAft>
            </a:pPr>
            <a:endParaRPr lang="en-US" sz="2400" b="0" dirty="0"/>
          </a:p>
          <a:p>
            <a:pPr>
              <a:spcBef>
                <a:spcPts val="1200"/>
              </a:spcBef>
              <a:spcAft>
                <a:spcPts val="0"/>
              </a:spcAft>
            </a:pPr>
            <a:endParaRPr lang="en-US" sz="2000" b="0" dirty="0"/>
          </a:p>
          <a:p>
            <a:pPr>
              <a:spcBef>
                <a:spcPts val="1200"/>
              </a:spcBef>
              <a:spcAft>
                <a:spcPts val="0"/>
              </a:spcAft>
            </a:pPr>
            <a:endParaRPr lang="en-US" sz="2000" b="0" dirty="0"/>
          </a:p>
          <a:p>
            <a:pPr marL="457181" lvl="1" indent="0">
              <a:spcBef>
                <a:spcPts val="1200"/>
              </a:spcBef>
              <a:spcAft>
                <a:spcPts val="0"/>
              </a:spcAft>
              <a:buFont typeface="Arial" pitchFamily="-1" charset="0"/>
              <a:buNone/>
            </a:pPr>
            <a:endParaRPr lang="en-US" sz="2000" b="0" dirty="0"/>
          </a:p>
        </p:txBody>
      </p:sp>
    </p:spTree>
    <p:extLst>
      <p:ext uri="{BB962C8B-B14F-4D97-AF65-F5344CB8AC3E}">
        <p14:creationId xmlns:p14="http://schemas.microsoft.com/office/powerpoint/2010/main" val="220023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8A27C-4668-9DA0-94AE-CA25991C92A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B1566-341C-5F08-8D37-3E35DE89E6CA}"/>
              </a:ext>
            </a:extLst>
          </p:cNvPr>
          <p:cNvSpPr>
            <a:spLocks noGrp="1"/>
          </p:cNvSpPr>
          <p:nvPr>
            <p:ph type="sldNum" sz="quarter" idx="12"/>
          </p:nvPr>
        </p:nvSpPr>
        <p:spPr/>
        <p:txBody>
          <a:bodyPr/>
          <a:lstStyle/>
          <a:p>
            <a:pPr>
              <a:defRPr/>
            </a:pPr>
            <a:fld id="{729111C5-E04E-4942-8174-12BB645D56A6}" type="slidenum">
              <a:rPr lang="en-US" smtClean="0"/>
              <a:pPr>
                <a:defRPr/>
              </a:pPr>
              <a:t>7</a:t>
            </a:fld>
            <a:endParaRPr lang="en-US"/>
          </a:p>
        </p:txBody>
      </p:sp>
      <p:sp>
        <p:nvSpPr>
          <p:cNvPr id="4" name="Title 3">
            <a:extLst>
              <a:ext uri="{FF2B5EF4-FFF2-40B4-BE49-F238E27FC236}">
                <a16:creationId xmlns:a16="http://schemas.microsoft.com/office/drawing/2014/main" id="{FED7359A-397A-5EEB-E2C9-CB4EC106BABB}"/>
              </a:ext>
            </a:extLst>
          </p:cNvPr>
          <p:cNvSpPr>
            <a:spLocks noGrp="1"/>
          </p:cNvSpPr>
          <p:nvPr>
            <p:ph type="title"/>
          </p:nvPr>
        </p:nvSpPr>
        <p:spPr/>
        <p:txBody>
          <a:bodyPr/>
          <a:lstStyle/>
          <a:p>
            <a:r>
              <a:rPr lang="en-US" dirty="0"/>
              <a:t>Examples of contextual learning </a:t>
            </a:r>
          </a:p>
        </p:txBody>
      </p:sp>
      <p:pic>
        <p:nvPicPr>
          <p:cNvPr id="8" name="Picture 7">
            <a:extLst>
              <a:ext uri="{FF2B5EF4-FFF2-40B4-BE49-F238E27FC236}">
                <a16:creationId xmlns:a16="http://schemas.microsoft.com/office/drawing/2014/main" id="{194073F9-C37E-2032-B22A-F60CD3D84B27}"/>
              </a:ext>
            </a:extLst>
          </p:cNvPr>
          <p:cNvPicPr>
            <a:picLocks noChangeAspect="1"/>
          </p:cNvPicPr>
          <p:nvPr/>
        </p:nvPicPr>
        <p:blipFill>
          <a:blip r:embed="rId3"/>
          <a:stretch>
            <a:fillRect/>
          </a:stretch>
        </p:blipFill>
        <p:spPr>
          <a:xfrm>
            <a:off x="2289914" y="4232640"/>
            <a:ext cx="6944027" cy="2609145"/>
          </a:xfrm>
          <a:prstGeom prst="rect">
            <a:avLst/>
          </a:prstGeom>
        </p:spPr>
      </p:pic>
      <p:pic>
        <p:nvPicPr>
          <p:cNvPr id="10" name="Picture 9">
            <a:extLst>
              <a:ext uri="{FF2B5EF4-FFF2-40B4-BE49-F238E27FC236}">
                <a16:creationId xmlns:a16="http://schemas.microsoft.com/office/drawing/2014/main" id="{086E878A-693E-4817-9101-32031718C40D}"/>
              </a:ext>
            </a:extLst>
          </p:cNvPr>
          <p:cNvPicPr>
            <a:picLocks noChangeAspect="1"/>
          </p:cNvPicPr>
          <p:nvPr/>
        </p:nvPicPr>
        <p:blipFill>
          <a:blip r:embed="rId4"/>
          <a:stretch>
            <a:fillRect/>
          </a:stretch>
        </p:blipFill>
        <p:spPr>
          <a:xfrm>
            <a:off x="2057400" y="1323203"/>
            <a:ext cx="7176541" cy="2712712"/>
          </a:xfrm>
          <a:prstGeom prst="rect">
            <a:avLst/>
          </a:prstGeom>
        </p:spPr>
      </p:pic>
    </p:spTree>
    <p:extLst>
      <p:ext uri="{BB962C8B-B14F-4D97-AF65-F5344CB8AC3E}">
        <p14:creationId xmlns:p14="http://schemas.microsoft.com/office/powerpoint/2010/main" val="13651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DF9C-6982-768B-60ED-1B30ED7C990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51701D-67B5-714B-1ACF-B54828452219}"/>
              </a:ext>
            </a:extLst>
          </p:cNvPr>
          <p:cNvSpPr>
            <a:spLocks noGrp="1"/>
          </p:cNvSpPr>
          <p:nvPr>
            <p:ph type="sldNum" sz="quarter" idx="12"/>
          </p:nvPr>
        </p:nvSpPr>
        <p:spPr/>
        <p:txBody>
          <a:bodyPr/>
          <a:lstStyle/>
          <a:p>
            <a:pPr>
              <a:defRPr/>
            </a:pPr>
            <a:fld id="{729111C5-E04E-4942-8174-12BB645D56A6}" type="slidenum">
              <a:rPr lang="en-US" smtClean="0"/>
              <a:pPr>
                <a:defRPr/>
              </a:pPr>
              <a:t>8</a:t>
            </a:fld>
            <a:endParaRPr lang="en-US"/>
          </a:p>
        </p:txBody>
      </p:sp>
      <p:sp>
        <p:nvSpPr>
          <p:cNvPr id="4" name="Title 3">
            <a:extLst>
              <a:ext uri="{FF2B5EF4-FFF2-40B4-BE49-F238E27FC236}">
                <a16:creationId xmlns:a16="http://schemas.microsoft.com/office/drawing/2014/main" id="{F45F3229-179C-C764-5333-9A18CBA9F22E}"/>
              </a:ext>
            </a:extLst>
          </p:cNvPr>
          <p:cNvSpPr>
            <a:spLocks noGrp="1"/>
          </p:cNvSpPr>
          <p:nvPr>
            <p:ph type="title"/>
          </p:nvPr>
        </p:nvSpPr>
        <p:spPr/>
        <p:txBody>
          <a:bodyPr/>
          <a:lstStyle/>
          <a:p>
            <a:r>
              <a:rPr lang="en-US" dirty="0"/>
              <a:t>Few-shot prompting</a:t>
            </a:r>
          </a:p>
        </p:txBody>
      </p:sp>
      <p:sp>
        <p:nvSpPr>
          <p:cNvPr id="7" name="Content Placeholder 6">
            <a:extLst>
              <a:ext uri="{FF2B5EF4-FFF2-40B4-BE49-F238E27FC236}">
                <a16:creationId xmlns:a16="http://schemas.microsoft.com/office/drawing/2014/main" id="{58498C33-4DE7-12F0-C55D-6368C617F914}"/>
              </a:ext>
            </a:extLst>
          </p:cNvPr>
          <p:cNvSpPr>
            <a:spLocks noGrp="1"/>
          </p:cNvSpPr>
          <p:nvPr>
            <p:ph idx="1"/>
          </p:nvPr>
        </p:nvSpPr>
        <p:spPr>
          <a:xfrm>
            <a:off x="455255" y="1968893"/>
            <a:ext cx="6934895" cy="4488652"/>
          </a:xfrm>
        </p:spPr>
        <p:txBody>
          <a:bodyPr>
            <a:normAutofit/>
          </a:bodyPr>
          <a:lstStyle/>
          <a:p>
            <a:r>
              <a:rPr lang="en-US" sz="2600" dirty="0"/>
              <a:t>LLM is given a few examples of input-output pairs to help guide behavior for a specific task. </a:t>
            </a:r>
          </a:p>
          <a:p>
            <a:r>
              <a:rPr lang="en-US" sz="2600" dirty="0"/>
              <a:t>Useful when you want the model to generalize from a small number of demonstrations rather than rely only on task descriptions.</a:t>
            </a:r>
          </a:p>
          <a:p>
            <a:endParaRPr lang="en-US" sz="2600" dirty="0"/>
          </a:p>
        </p:txBody>
      </p:sp>
      <p:pic>
        <p:nvPicPr>
          <p:cNvPr id="2050" name="Picture 2">
            <a:extLst>
              <a:ext uri="{FF2B5EF4-FFF2-40B4-BE49-F238E27FC236}">
                <a16:creationId xmlns:a16="http://schemas.microsoft.com/office/drawing/2014/main" id="{92EA2754-6B39-AA45-979E-87ACE7539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434" y="1968893"/>
            <a:ext cx="4065526" cy="271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03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34EBA-C126-37EF-DD76-5E4C3BA70A1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001B4-79F2-5E8E-4923-83E2908EDBC5}"/>
              </a:ext>
            </a:extLst>
          </p:cNvPr>
          <p:cNvSpPr>
            <a:spLocks noGrp="1"/>
          </p:cNvSpPr>
          <p:nvPr>
            <p:ph type="sldNum" sz="quarter" idx="12"/>
          </p:nvPr>
        </p:nvSpPr>
        <p:spPr/>
        <p:txBody>
          <a:bodyPr/>
          <a:lstStyle/>
          <a:p>
            <a:pPr>
              <a:defRPr/>
            </a:pPr>
            <a:fld id="{729111C5-E04E-4942-8174-12BB645D56A6}" type="slidenum">
              <a:rPr lang="en-US" smtClean="0"/>
              <a:pPr>
                <a:defRPr/>
              </a:pPr>
              <a:t>9</a:t>
            </a:fld>
            <a:endParaRPr lang="en-US"/>
          </a:p>
        </p:txBody>
      </p:sp>
      <p:sp>
        <p:nvSpPr>
          <p:cNvPr id="4" name="Title 3">
            <a:extLst>
              <a:ext uri="{FF2B5EF4-FFF2-40B4-BE49-F238E27FC236}">
                <a16:creationId xmlns:a16="http://schemas.microsoft.com/office/drawing/2014/main" id="{BC317F92-285D-D7C1-9C1E-1ECB21560C9B}"/>
              </a:ext>
            </a:extLst>
          </p:cNvPr>
          <p:cNvSpPr>
            <a:spLocks noGrp="1"/>
          </p:cNvSpPr>
          <p:nvPr>
            <p:ph type="title"/>
          </p:nvPr>
        </p:nvSpPr>
        <p:spPr/>
        <p:txBody>
          <a:bodyPr/>
          <a:lstStyle/>
          <a:p>
            <a:r>
              <a:rPr lang="en-US" dirty="0"/>
              <a:t>Few-shot:  Text Classification</a:t>
            </a:r>
          </a:p>
        </p:txBody>
      </p:sp>
      <p:sp>
        <p:nvSpPr>
          <p:cNvPr id="7" name="Content Placeholder 6">
            <a:extLst>
              <a:ext uri="{FF2B5EF4-FFF2-40B4-BE49-F238E27FC236}">
                <a16:creationId xmlns:a16="http://schemas.microsoft.com/office/drawing/2014/main" id="{1D429199-EA9B-7271-EFE1-6BF5391FD640}"/>
              </a:ext>
            </a:extLst>
          </p:cNvPr>
          <p:cNvSpPr>
            <a:spLocks noGrp="1"/>
          </p:cNvSpPr>
          <p:nvPr>
            <p:ph idx="1"/>
          </p:nvPr>
        </p:nvSpPr>
        <p:spPr>
          <a:xfrm>
            <a:off x="455255" y="1449420"/>
            <a:ext cx="11134765" cy="5408579"/>
          </a:xfrm>
        </p:spPr>
        <p:txBody>
          <a:bodyPr>
            <a:noAutofit/>
          </a:bodyPr>
          <a:lstStyle/>
          <a:p>
            <a:pPr>
              <a:spcBef>
                <a:spcPts val="800"/>
              </a:spcBef>
              <a:spcAft>
                <a:spcPts val="0"/>
              </a:spcAft>
            </a:pPr>
            <a:r>
              <a:rPr lang="en-US" sz="2400" dirty="0"/>
              <a:t>Classify the following movie reviews as Positive or Negative.</a:t>
            </a:r>
          </a:p>
          <a:p>
            <a:pPr marL="0" indent="0">
              <a:spcBef>
                <a:spcPts val="800"/>
              </a:spcBef>
              <a:spcAft>
                <a:spcPts val="0"/>
              </a:spcAft>
              <a:buNone/>
            </a:pPr>
            <a:endParaRPr lang="en-US" sz="2400" dirty="0"/>
          </a:p>
          <a:p>
            <a:pPr>
              <a:spcBef>
                <a:spcPts val="800"/>
              </a:spcBef>
              <a:spcAft>
                <a:spcPts val="0"/>
              </a:spcAft>
            </a:pPr>
            <a:r>
              <a:rPr lang="en-US" sz="2400" dirty="0"/>
              <a:t>Review: "I loved the story and the acting was superb!"  </a:t>
            </a:r>
          </a:p>
          <a:p>
            <a:pPr>
              <a:spcBef>
                <a:spcPts val="800"/>
              </a:spcBef>
              <a:spcAft>
                <a:spcPts val="0"/>
              </a:spcAft>
            </a:pPr>
            <a:r>
              <a:rPr lang="en-US" sz="2400" dirty="0"/>
              <a:t>Sentiment: Positive</a:t>
            </a:r>
          </a:p>
          <a:p>
            <a:pPr marL="0" indent="0">
              <a:spcBef>
                <a:spcPts val="800"/>
              </a:spcBef>
              <a:spcAft>
                <a:spcPts val="0"/>
              </a:spcAft>
              <a:buNone/>
            </a:pPr>
            <a:endParaRPr lang="en-US" sz="2400" dirty="0"/>
          </a:p>
          <a:p>
            <a:pPr>
              <a:spcBef>
                <a:spcPts val="800"/>
              </a:spcBef>
              <a:spcAft>
                <a:spcPts val="0"/>
              </a:spcAft>
            </a:pPr>
            <a:r>
              <a:rPr lang="en-US" sz="2400" dirty="0"/>
              <a:t>Review: "The plot was predictable and the characters were flat."  </a:t>
            </a:r>
          </a:p>
          <a:p>
            <a:pPr>
              <a:spcBef>
                <a:spcPts val="800"/>
              </a:spcBef>
              <a:spcAft>
                <a:spcPts val="0"/>
              </a:spcAft>
            </a:pPr>
            <a:r>
              <a:rPr lang="en-US" sz="2400" dirty="0"/>
              <a:t>Sentiment: Negative</a:t>
            </a:r>
          </a:p>
          <a:p>
            <a:pPr>
              <a:spcBef>
                <a:spcPts val="800"/>
              </a:spcBef>
              <a:spcAft>
                <a:spcPts val="0"/>
              </a:spcAft>
            </a:pPr>
            <a:endParaRPr lang="en-US" sz="2400" dirty="0"/>
          </a:p>
          <a:p>
            <a:pPr>
              <a:spcBef>
                <a:spcPts val="800"/>
              </a:spcBef>
              <a:spcAft>
                <a:spcPts val="0"/>
              </a:spcAft>
            </a:pPr>
            <a:r>
              <a:rPr lang="en-US" sz="2400" dirty="0"/>
              <a:t>Review: "It was a fun and engaging experience with brilliant visuals."  </a:t>
            </a:r>
          </a:p>
          <a:p>
            <a:pPr>
              <a:spcBef>
                <a:spcPts val="800"/>
              </a:spcBef>
              <a:spcAft>
                <a:spcPts val="0"/>
              </a:spcAft>
            </a:pPr>
            <a:r>
              <a:rPr lang="en-US" sz="2400" dirty="0"/>
              <a:t>Sentiment:</a:t>
            </a:r>
          </a:p>
        </p:txBody>
      </p:sp>
    </p:spTree>
    <p:extLst>
      <p:ext uri="{BB962C8B-B14F-4D97-AF65-F5344CB8AC3E}">
        <p14:creationId xmlns:p14="http://schemas.microsoft.com/office/powerpoint/2010/main" val="24743610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40000"/>
            <a:lumOff val="60000"/>
          </a:schemeClr>
        </a:solidFill>
        <a:ln w="28575">
          <a:solidFill>
            <a:schemeClr val="tx1"/>
          </a:solidFill>
          <a:prstDash val="sysDash"/>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0" dirty="0">
            <a:solidFill>
              <a:schemeClr val="tx1"/>
            </a:solidFill>
            <a:latin typeface="+mn-lt"/>
          </a:defRPr>
        </a:defPPr>
      </a:lstStyle>
      <a:style>
        <a:lnRef idx="1">
          <a:schemeClr val="accent1"/>
        </a:lnRef>
        <a:fillRef idx="3">
          <a:schemeClr val="accent1"/>
        </a:fillRef>
        <a:effectRef idx="2">
          <a:schemeClr val="accent1"/>
        </a:effectRef>
        <a:fontRef idx="minor">
          <a:schemeClr val="lt1"/>
        </a:fontRef>
      </a:style>
    </a:spDef>
    <a:lnDef>
      <a:spPr>
        <a:ln>
          <a:prstDash val="solid"/>
          <a:headEnd type="arrow"/>
          <a:tailEnd type="none"/>
        </a:ln>
        <a:effectLst/>
      </a:spPr>
      <a:bodyPr/>
      <a:lstStyle/>
      <a:style>
        <a:lnRef idx="3">
          <a:schemeClr val="dk1"/>
        </a:lnRef>
        <a:fillRef idx="0">
          <a:schemeClr val="dk1"/>
        </a:fillRef>
        <a:effectRef idx="2">
          <a:schemeClr val="dk1"/>
        </a:effectRef>
        <a:fontRef idx="minor">
          <a:schemeClr val="tx1"/>
        </a:fontRef>
      </a:style>
    </a:lnDef>
    <a:txDef>
      <a:spPr>
        <a:noFill/>
      </a:spPr>
      <a:bodyPr wrap="none" rtlCol="0">
        <a:spAutoFit/>
      </a:bodyPr>
      <a:lstStyle>
        <a:defPPr>
          <a:defRPr smtClean="0">
            <a:latin typeface="Arial" charset="0"/>
            <a:ea typeface="Arial" charset="0"/>
            <a:cs typeface="Arial" charset="0"/>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49082</TotalTime>
  <Words>1771</Words>
  <Application>Microsoft Macintosh PowerPoint</Application>
  <PresentationFormat>Custom</PresentationFormat>
  <Paragraphs>312</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Courier New</vt:lpstr>
      <vt:lpstr>Times New Roman</vt:lpstr>
      <vt:lpstr>1_Office Theme</vt:lpstr>
      <vt:lpstr>AI Systems: Building GenAI workflows</vt:lpstr>
      <vt:lpstr>Today’s lecture</vt:lpstr>
      <vt:lpstr>Outline</vt:lpstr>
      <vt:lpstr>What is Generative AI?</vt:lpstr>
      <vt:lpstr>What are Foundational Models? </vt:lpstr>
      <vt:lpstr>Improving foundational models for use case</vt:lpstr>
      <vt:lpstr>Examples of contextual learning </vt:lpstr>
      <vt:lpstr>Few-shot prompting</vt:lpstr>
      <vt:lpstr>Few-shot:  Text Classification</vt:lpstr>
      <vt:lpstr>Few-shot:  Named Entity Recognition (NER)</vt:lpstr>
      <vt:lpstr>Few-shot prompting</vt:lpstr>
      <vt:lpstr>What if your context is really large?</vt:lpstr>
      <vt:lpstr>Retrieval-Augmented Generation (RAG)</vt:lpstr>
      <vt:lpstr>How to “search” in RAG?</vt:lpstr>
      <vt:lpstr>Vector Search on Embeddings</vt:lpstr>
      <vt:lpstr>Ex: Hierarchical Navigable Small World Graph</vt:lpstr>
      <vt:lpstr>Ex: Hierarchical Navigable Small World Graph</vt:lpstr>
      <vt:lpstr>Ex: Hierarchical Navigable Small World Graph</vt:lpstr>
      <vt:lpstr>Ex: Hierarchical Navigable Small World Graph</vt:lpstr>
      <vt:lpstr>Vector Search on Embeddings</vt:lpstr>
      <vt:lpstr>Retrieval-Augmented Generation (RAG)</vt:lpstr>
      <vt:lpstr>Model-Context Protocol (MCP)</vt:lpstr>
      <vt:lpstr>Model-Context Protocol (MCP)</vt:lpstr>
      <vt:lpstr>Model-Context Protocol (MCP)</vt:lpstr>
      <vt:lpstr>Example MCP:  Neon Database Server</vt:lpstr>
      <vt:lpstr>Example MCP:  Neon Database Server</vt:lpstr>
      <vt:lpstr>Deploying models behind APIs</vt:lpstr>
      <vt:lpstr>Conclusions</vt:lpstr>
      <vt:lpstr>PowerPoint Presentation</vt:lpstr>
    </vt:vector>
  </TitlesOfParts>
  <Company>Princeton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dc:title>
  <dc:creator>Kai Li</dc:creator>
  <cp:lastModifiedBy>Michael J. Freedman</cp:lastModifiedBy>
  <cp:revision>1813</cp:revision>
  <cp:lastPrinted>2024-04-22T03:24:16Z</cp:lastPrinted>
  <dcterms:created xsi:type="dcterms:W3CDTF">2013-10-08T01:49:25Z</dcterms:created>
  <dcterms:modified xsi:type="dcterms:W3CDTF">2025-04-23T11:33:25Z</dcterms:modified>
</cp:coreProperties>
</file>