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95" r:id="rId3"/>
    <p:sldId id="297" r:id="rId4"/>
    <p:sldId id="299" r:id="rId5"/>
    <p:sldId id="298" r:id="rId6"/>
    <p:sldId id="302" r:id="rId7"/>
    <p:sldId id="314" r:id="rId8"/>
    <p:sldId id="301" r:id="rId9"/>
    <p:sldId id="303" r:id="rId10"/>
    <p:sldId id="306" r:id="rId11"/>
    <p:sldId id="305" r:id="rId12"/>
    <p:sldId id="307" r:id="rId13"/>
    <p:sldId id="304" r:id="rId14"/>
    <p:sldId id="279" r:id="rId15"/>
    <p:sldId id="280" r:id="rId16"/>
    <p:sldId id="313" r:id="rId17"/>
    <p:sldId id="282" r:id="rId18"/>
    <p:sldId id="283" r:id="rId19"/>
    <p:sldId id="308" r:id="rId20"/>
    <p:sldId id="284" r:id="rId21"/>
    <p:sldId id="285" r:id="rId22"/>
    <p:sldId id="311" r:id="rId23"/>
    <p:sldId id="309" r:id="rId24"/>
    <p:sldId id="310" r:id="rId25"/>
    <p:sldId id="312" r:id="rId26"/>
    <p:sldId id="29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7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4"/>
    <p:restoredTop sz="77823"/>
  </p:normalViewPr>
  <p:slideViewPr>
    <p:cSldViewPr snapToGrid="0" snapToObjects="1">
      <p:cViewPr varScale="1">
        <p:scale>
          <a:sx n="98" d="100"/>
          <a:sy n="98" d="100"/>
        </p:scale>
        <p:origin x="12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4DF139-8948-BD40-9FA3-A6EFC8080562}" type="datetimeFigureOut">
              <a:rPr lang="en-US" smtClean="0"/>
              <a:t>1/28/25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59E83-32E0-2E4A-A646-F973F8B50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82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8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[Also mention art </a:t>
            </a:r>
            <a:r>
              <a:rPr lang="en-US"/>
              <a:t>of abstraction design]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281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[Simple and direct to calculate your grade]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868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A+ is not a particular cutoff, typically top 1-2 students in class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285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[Attend lectures,</a:t>
            </a:r>
            <a:r>
              <a:rPr lang="en-US" baseline="0" dirty="0"/>
              <a:t> actively think through problems, ask questions after class in my office hours,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538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for a raise of hands for who has a class before or after this one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398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6D8A69E1-749B-3E46-A126-8422C8ABD577}" type="slidenum">
              <a:rPr lang="en-US" altLang="en-US" sz="1300" b="0">
                <a:latin typeface="Times New Roman" charset="0"/>
              </a:rPr>
              <a:pPr eaLnBrk="1" hangingPunct="1"/>
              <a:t>14</a:t>
            </a:fld>
            <a:endParaRPr lang="en-US" altLang="en-US" sz="1300" b="0">
              <a:latin typeface="Times New Roman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92363" y="539750"/>
            <a:ext cx="4910137" cy="276225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0162" y="3503991"/>
            <a:ext cx="6969622" cy="32354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5807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6D8A69E1-749B-3E46-A126-8422C8ABD577}" type="slidenum">
              <a:rPr lang="en-US" altLang="en-US" sz="1300" b="0">
                <a:latin typeface="Times New Roman" charset="0"/>
              </a:rPr>
              <a:pPr eaLnBrk="1" hangingPunct="1"/>
              <a:t>15</a:t>
            </a:fld>
            <a:endParaRPr lang="en-US" altLang="en-US" sz="1300" b="0">
              <a:latin typeface="Times New Roman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92363" y="539750"/>
            <a:ext cx="4910137" cy="276225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0162" y="3503991"/>
            <a:ext cx="6969622" cy="32354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0780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13BA6ABA-E30B-2D47-9755-EA41E8326F2B}" type="slidenum">
              <a:rPr lang="en-US" altLang="en-US" sz="1300" b="0">
                <a:latin typeface="Times New Roman" charset="0"/>
              </a:rPr>
              <a:pPr eaLnBrk="1" hangingPunct="1"/>
              <a:t>21</a:t>
            </a:fld>
            <a:endParaRPr lang="en-US" altLang="en-US" sz="1300" b="0">
              <a:latin typeface="Times New Roman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92363" y="539750"/>
            <a:ext cx="4910137" cy="2762250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0162" y="3503991"/>
            <a:ext cx="6969622" cy="32354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380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72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63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8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445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48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21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1/28/25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01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1/28/25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98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1/28/25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0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38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567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16883F3E-8D2D-8D4F-BA7F-C0A897C14CA0}" type="datetimeFigureOut">
              <a:rPr lang="en-US" smtClean="0"/>
              <a:pPr/>
              <a:t>1/28/25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BA294D44-32C8-FE4A-A262-B6F8943234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80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Neue Medium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/>
          <a:lstStyle/>
          <a:p>
            <a:r>
              <a:rPr lang="en-US" dirty="0"/>
              <a:t>Course Overview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73346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COS 418/518: Distributed Systems</a:t>
            </a:r>
          </a:p>
          <a:p>
            <a:r>
              <a:rPr lang="en-US" dirty="0"/>
              <a:t>Lecture 2</a:t>
            </a:r>
          </a:p>
          <a:p>
            <a:endParaRPr lang="en-US" dirty="0"/>
          </a:p>
          <a:p>
            <a:r>
              <a:rPr lang="en-US" dirty="0"/>
              <a:t>Wyatt Lloyd, Mike Freedman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624" y="2648345"/>
            <a:ext cx="1156753" cy="14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04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Midterm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Monday March 17th, in class + time before and/or after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Go over midterm together</a:t>
            </a:r>
          </a:p>
          <a:p>
            <a:endParaRPr lang="en-US" dirty="0"/>
          </a:p>
          <a:p>
            <a:r>
              <a:rPr lang="en-US" dirty="0"/>
              <a:t>One and only opportunity to argue for points</a:t>
            </a:r>
          </a:p>
        </p:txBody>
      </p:sp>
    </p:spTree>
    <p:extLst>
      <p:ext uri="{BB962C8B-B14F-4D97-AF65-F5344CB8AC3E}">
        <p14:creationId xmlns:p14="http://schemas.microsoft.com/office/powerpoint/2010/main" val="1358895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Assignments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Reinforce / demonstrate all learning objectives!</a:t>
            </a:r>
          </a:p>
          <a:p>
            <a:endParaRPr lang="en-US" dirty="0"/>
          </a:p>
          <a:p>
            <a:r>
              <a:rPr lang="en-US" dirty="0"/>
              <a:t>1: “MapReduce” in Go</a:t>
            </a:r>
          </a:p>
          <a:p>
            <a:r>
              <a:rPr lang="en-US" dirty="0"/>
              <a:t>2: Distributed Snapshots</a:t>
            </a:r>
          </a:p>
          <a:p>
            <a:r>
              <a:rPr lang="en-US" dirty="0"/>
              <a:t>3: Raft Leader Election</a:t>
            </a:r>
          </a:p>
          <a:p>
            <a:r>
              <a:rPr lang="en-US" dirty="0"/>
              <a:t>4: Raft Log Consensus</a:t>
            </a:r>
          </a:p>
          <a:p>
            <a:r>
              <a:rPr lang="en-US" dirty="0"/>
              <a:t>5: Key-Value Storage Service</a:t>
            </a:r>
          </a:p>
        </p:txBody>
      </p:sp>
    </p:spTree>
    <p:extLst>
      <p:ext uri="{BB962C8B-B14F-4D97-AF65-F5344CB8AC3E}">
        <p14:creationId xmlns:p14="http://schemas.microsoft.com/office/powerpoint/2010/main" val="2099146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Assignments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are individual assignments</a:t>
            </a:r>
          </a:p>
          <a:p>
            <a:endParaRPr lang="en-US" dirty="0"/>
          </a:p>
          <a:p>
            <a:r>
              <a:rPr lang="en-US" dirty="0"/>
              <a:t>We will give you all the tests</a:t>
            </a:r>
          </a:p>
          <a:p>
            <a:pPr lvl="1"/>
            <a:r>
              <a:rPr lang="en-US" dirty="0"/>
              <a:t>Non-determinism for later tests though</a:t>
            </a:r>
          </a:p>
          <a:p>
            <a:pPr lvl="2"/>
            <a:r>
              <a:rPr lang="en-US" dirty="0"/>
              <a:t>Each failed test run =&gt; lose 50% of points for a test</a:t>
            </a:r>
          </a:p>
          <a:p>
            <a:pPr lvl="1"/>
            <a:endParaRPr lang="en-US" dirty="0"/>
          </a:p>
          <a:p>
            <a:r>
              <a:rPr lang="en-US" dirty="0"/>
              <a:t>Daily grading script emails your grade</a:t>
            </a:r>
          </a:p>
          <a:p>
            <a:pPr lvl="1"/>
            <a:r>
              <a:rPr lang="en-US" dirty="0"/>
              <a:t>We use exactly this grade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36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Assignments- Late Policy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Late policy</a:t>
            </a:r>
          </a:p>
          <a:p>
            <a:pPr lvl="1"/>
            <a:r>
              <a:rPr lang="en-US" dirty="0"/>
              <a:t>G = Grade you would have earned if turned in on time</a:t>
            </a:r>
          </a:p>
          <a:p>
            <a:pPr lvl="1"/>
            <a:r>
              <a:rPr lang="en-US" dirty="0"/>
              <a:t>1 day late =&gt; 90%*G</a:t>
            </a:r>
          </a:p>
          <a:p>
            <a:pPr lvl="1"/>
            <a:r>
              <a:rPr lang="mr-IN" dirty="0"/>
              <a:t>…</a:t>
            </a:r>
            <a:endParaRPr lang="en-US" dirty="0"/>
          </a:p>
          <a:p>
            <a:pPr lvl="1"/>
            <a:r>
              <a:rPr lang="en-US" dirty="0"/>
              <a:t>&gt; 5 days late =&gt; 50%*G</a:t>
            </a:r>
          </a:p>
          <a:p>
            <a:endParaRPr lang="en-US" dirty="0"/>
          </a:p>
          <a:p>
            <a:r>
              <a:rPr lang="en-US" dirty="0"/>
              <a:t>3 “free” late days</a:t>
            </a:r>
          </a:p>
          <a:p>
            <a:pPr lvl="1"/>
            <a:r>
              <a:rPr lang="en-US" dirty="0"/>
              <a:t>We assign them at the end of the semester to maximize your score</a:t>
            </a:r>
          </a:p>
          <a:p>
            <a:pPr lvl="1"/>
            <a:r>
              <a:rPr lang="en-US" dirty="0"/>
              <a:t>Used in 1 day granularity</a:t>
            </a:r>
          </a:p>
          <a:p>
            <a:pPr lvl="1"/>
            <a:r>
              <a:rPr lang="en-US" dirty="0"/>
              <a:t>Cannot use for last assignment (Deans date)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274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Policies: Write Your Own Code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439695"/>
            <a:ext cx="9440695" cy="5287321"/>
          </a:xfrm>
        </p:spPr>
        <p:txBody>
          <a:bodyPr>
            <a:normAutofit/>
          </a:bodyPr>
          <a:lstStyle/>
          <a:p>
            <a:pPr>
              <a:spcBef>
                <a:spcPts val="675"/>
              </a:spcBef>
              <a:spcAft>
                <a:spcPts val="1800"/>
              </a:spcAft>
              <a:buNone/>
            </a:pPr>
            <a:r>
              <a:rPr lang="en-US" altLang="en-US" sz="2400" dirty="0"/>
              <a:t>Programming is an individual creative process.  At first, discussions with friends is fine.  When writing code, however, the program must be your own work.</a:t>
            </a:r>
          </a:p>
          <a:p>
            <a:pPr>
              <a:spcBef>
                <a:spcPts val="675"/>
              </a:spcBef>
              <a:spcAft>
                <a:spcPts val="1800"/>
              </a:spcAft>
              <a:buNone/>
            </a:pPr>
            <a:r>
              <a:rPr lang="en-US" altLang="en-US" sz="2400" dirty="0"/>
              <a:t>Do not copy another person’s programs, comments, or any part of submitted assignment.  This includes character-by-character transliteration but also derivative works.  Cannot use another’s code, etc. even while “citing” them.</a:t>
            </a:r>
          </a:p>
          <a:p>
            <a:pPr>
              <a:spcBef>
                <a:spcPts val="675"/>
              </a:spcBef>
              <a:spcAft>
                <a:spcPts val="1800"/>
              </a:spcAft>
              <a:buNone/>
            </a:pPr>
            <a:r>
              <a:rPr lang="en-US" altLang="en-US" sz="2400" dirty="0"/>
              <a:t>Writing code for use by another or using another’s code is academic fraud in context of coursework.</a:t>
            </a:r>
          </a:p>
          <a:p>
            <a:pPr>
              <a:spcBef>
                <a:spcPts val="675"/>
              </a:spcBef>
              <a:spcAft>
                <a:spcPts val="1800"/>
              </a:spcAft>
              <a:buNone/>
            </a:pPr>
            <a:r>
              <a:rPr lang="en-US" altLang="en-US" sz="2400" dirty="0"/>
              <a:t>Do not publish your code e.g., on </a:t>
            </a:r>
            <a:r>
              <a:rPr lang="en-US" altLang="en-US" sz="2400" dirty="0" err="1"/>
              <a:t>github</a:t>
            </a:r>
            <a:r>
              <a:rPr lang="en-US" altLang="en-US" sz="2400" dirty="0"/>
              <a:t>, during/after course!</a:t>
            </a: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C9D9DFDB-9306-3B41-8181-8A299A15901D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14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222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Policies: Write Your Own Code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439695"/>
            <a:ext cx="9440695" cy="5287321"/>
          </a:xfrm>
        </p:spPr>
        <p:txBody>
          <a:bodyPr>
            <a:normAutofit/>
          </a:bodyPr>
          <a:lstStyle/>
          <a:p>
            <a:pPr>
              <a:spcBef>
                <a:spcPts val="675"/>
              </a:spcBef>
              <a:spcAft>
                <a:spcPts val="1800"/>
              </a:spcAft>
              <a:buNone/>
            </a:pPr>
            <a:r>
              <a:rPr lang="en-US" altLang="en-US" sz="2400" dirty="0">
                <a:solidFill>
                  <a:schemeClr val="bg1">
                    <a:lumMod val="75000"/>
                  </a:schemeClr>
                </a:solidFill>
              </a:rPr>
              <a:t>Programming is an individual creative process.  At first, discussions with friends is fine.  When writing code, however, the program must be your own work.</a:t>
            </a:r>
          </a:p>
          <a:p>
            <a:pPr>
              <a:spcBef>
                <a:spcPts val="675"/>
              </a:spcBef>
              <a:spcAft>
                <a:spcPts val="1800"/>
              </a:spcAft>
              <a:buNone/>
            </a:pPr>
            <a:r>
              <a:rPr lang="en-US" altLang="en-US" sz="2400" dirty="0">
                <a:solidFill>
                  <a:schemeClr val="bg1">
                    <a:lumMod val="75000"/>
                  </a:schemeClr>
                </a:solidFill>
              </a:rPr>
              <a:t>Do not copy another person’s programs, comments, or any part of submitted assignment.  This includes character-by-character transliteration but also derivative works.  Cannot use another’s code, etc. even while “citing” them.</a:t>
            </a:r>
          </a:p>
          <a:p>
            <a:pPr>
              <a:spcBef>
                <a:spcPts val="675"/>
              </a:spcBef>
              <a:spcAft>
                <a:spcPts val="1800"/>
              </a:spcAft>
              <a:buNone/>
            </a:pPr>
            <a:r>
              <a:rPr lang="en-US" altLang="en-US" sz="2400" dirty="0">
                <a:solidFill>
                  <a:schemeClr val="bg1">
                    <a:lumMod val="75000"/>
                  </a:schemeClr>
                </a:solidFill>
              </a:rPr>
              <a:t>Writing code for use by another or using another’s code is academic fraud in context of coursework.</a:t>
            </a:r>
          </a:p>
          <a:p>
            <a:pPr>
              <a:spcBef>
                <a:spcPts val="675"/>
              </a:spcBef>
              <a:spcAft>
                <a:spcPts val="1800"/>
              </a:spcAft>
              <a:buNone/>
            </a:pPr>
            <a:r>
              <a:rPr lang="en-US" altLang="en-US" sz="2400" dirty="0">
                <a:solidFill>
                  <a:schemeClr val="bg1">
                    <a:lumMod val="75000"/>
                  </a:schemeClr>
                </a:solidFill>
              </a:rPr>
              <a:t>Do not publish your code e.g., on </a:t>
            </a:r>
            <a:r>
              <a:rPr lang="en-US" altLang="en-US" sz="24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altLang="en-US" sz="2400" dirty="0">
                <a:solidFill>
                  <a:schemeClr val="bg1">
                    <a:lumMod val="75000"/>
                  </a:schemeClr>
                </a:solidFill>
              </a:rPr>
              <a:t>, during/after course!</a:t>
            </a: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C9D9DFDB-9306-3B41-8181-8A299A15901D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 rot="19717582">
            <a:off x="2704570" y="3243851"/>
            <a:ext cx="69044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Don’t Plagiarize!</a:t>
            </a:r>
          </a:p>
        </p:txBody>
      </p:sp>
    </p:spTree>
    <p:extLst>
      <p:ext uri="{BB962C8B-B14F-4D97-AF65-F5344CB8AC3E}">
        <p14:creationId xmlns:p14="http://schemas.microsoft.com/office/powerpoint/2010/main" val="162178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64237-0FCB-174B-AB97-C4F55ECBB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Simple blanket ban on generative AI</a:t>
            </a:r>
          </a:p>
          <a:p>
            <a:pPr lvl="1"/>
            <a:r>
              <a:rPr lang="en-US" dirty="0"/>
              <a:t>Cannot use it to help write code</a:t>
            </a:r>
          </a:p>
          <a:p>
            <a:pPr lvl="1"/>
            <a:r>
              <a:rPr lang="en-US" dirty="0"/>
              <a:t>Cannot use it to help debug code</a:t>
            </a:r>
          </a:p>
          <a:p>
            <a:pPr lvl="1"/>
            <a:r>
              <a:rPr lang="en-US" dirty="0"/>
              <a:t>Cannot use it to discuss your design</a:t>
            </a:r>
          </a:p>
          <a:p>
            <a:pPr lvl="1"/>
            <a:r>
              <a:rPr lang="en-US" dirty="0"/>
              <a:t>Cannot use it at all!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D56D9AE-1175-A64A-800F-05D25B1915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Policies: Generative AI is not Allowed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7132D16-E265-C449-8851-06176491A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79" y="4221889"/>
            <a:ext cx="337820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D353A5-EDD2-1E40-B3C0-B3F1B43053C9}"/>
              </a:ext>
            </a:extLst>
          </p:cNvPr>
          <p:cNvCxnSpPr/>
          <p:nvPr/>
        </p:nvCxnSpPr>
        <p:spPr>
          <a:xfrm>
            <a:off x="1423941" y="4002360"/>
            <a:ext cx="2116183" cy="2429691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5C1BDFB-8459-A84B-B2CC-F930D5DD5DE1}"/>
              </a:ext>
            </a:extLst>
          </p:cNvPr>
          <p:cNvCxnSpPr>
            <a:cxnSpLocks/>
          </p:cNvCxnSpPr>
          <p:nvPr/>
        </p:nvCxnSpPr>
        <p:spPr>
          <a:xfrm rot="10800000" flipH="1">
            <a:off x="1267187" y="4002359"/>
            <a:ext cx="2116183" cy="2429691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E1FC868-496E-5B4D-B45A-F4B85E3CA3F4}"/>
              </a:ext>
            </a:extLst>
          </p:cNvPr>
          <p:cNvGrpSpPr/>
          <p:nvPr/>
        </p:nvGrpSpPr>
        <p:grpSpPr>
          <a:xfrm>
            <a:off x="9130484" y="3592467"/>
            <a:ext cx="2739390" cy="2719433"/>
            <a:chOff x="9130484" y="3592467"/>
            <a:chExt cx="2739390" cy="2719433"/>
          </a:xfrm>
        </p:grpSpPr>
        <p:pic>
          <p:nvPicPr>
            <p:cNvPr id="6" name="Picture 5" descr="Rubber duck on the side of a bathtub">
              <a:extLst>
                <a:ext uri="{FF2B5EF4-FFF2-40B4-BE49-F238E27FC236}">
                  <a16:creationId xmlns:a16="http://schemas.microsoft.com/office/drawing/2014/main" id="{886206B8-E593-1F4D-8F4B-3777C7E6F5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4878" b="70030" l="21692" r="47666">
                          <a14:foregroundMark x1="38494" y1="39787" x2="31920" y2="34878"/>
                          <a14:foregroundMark x1="31920" y1="34878" x2="37114" y2="38049"/>
                          <a14:foregroundMark x1="36932" y1="36585" x2="34781" y2="36280"/>
                          <a14:foregroundMark x1="34213" y1="39787" x2="35187" y2="41555"/>
                          <a14:foregroundMark x1="36140" y1="38628" x2="34984" y2="38323"/>
                          <a14:foregroundMark x1="39265" y1="42409" x2="33239" y2="36006"/>
                          <a14:foregroundMark x1="33239" y1="36006" x2="37317" y2="45640"/>
                          <a14:foregroundMark x1="37317" y1="45640" x2="38880" y2="42409"/>
                        </a14:backgroundRemoval>
                      </a14:imgEffect>
                    </a14:imgLayer>
                  </a14:imgProps>
                </a:ext>
              </a:extLst>
            </a:blip>
            <a:srcRect l="18448" t="32186" r="49065" b="25759"/>
            <a:stretch/>
          </p:blipFill>
          <p:spPr>
            <a:xfrm>
              <a:off x="9130484" y="3592467"/>
              <a:ext cx="2181498" cy="1879600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3C1F6EE-02FB-5648-9D7E-88115D7603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19500" y="4400413"/>
              <a:ext cx="1350374" cy="1911487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2C6FDE5-9547-A149-B3F1-1F36F519EA4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919877" y="5806775"/>
              <a:ext cx="602711" cy="473238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2" descr="DeepSeek Price | Seek Price Today, Live Chart, USD converter, Market  Capitalization | CryptoRank.io">
            <a:extLst>
              <a:ext uri="{FF2B5EF4-FFF2-40B4-BE49-F238E27FC236}">
                <a16:creationId xmlns:a16="http://schemas.microsoft.com/office/drawing/2014/main" id="{86F12060-172D-4E46-B83B-AE41FA1C1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190" y="4002359"/>
            <a:ext cx="2374537" cy="237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AA566A-0B26-114B-8614-9AD292D48707}"/>
              </a:ext>
            </a:extLst>
          </p:cNvPr>
          <p:cNvCxnSpPr/>
          <p:nvPr/>
        </p:nvCxnSpPr>
        <p:spPr>
          <a:xfrm>
            <a:off x="4429126" y="3919309"/>
            <a:ext cx="2116183" cy="2429691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4ED322C-3747-CF44-8D73-B2FB7A25789E}"/>
              </a:ext>
            </a:extLst>
          </p:cNvPr>
          <p:cNvCxnSpPr>
            <a:cxnSpLocks/>
          </p:cNvCxnSpPr>
          <p:nvPr/>
        </p:nvCxnSpPr>
        <p:spPr>
          <a:xfrm rot="10800000" flipH="1">
            <a:off x="4272372" y="3919308"/>
            <a:ext cx="2116183" cy="2429691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841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6373" y="2149039"/>
            <a:ext cx="7772400" cy="1166478"/>
          </a:xfrm>
        </p:spPr>
        <p:txBody>
          <a:bodyPr/>
          <a:lstStyle/>
          <a:p>
            <a:r>
              <a:rPr lang="en-US" sz="4800" dirty="0"/>
              <a:t>Warnings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6373" y="3593140"/>
            <a:ext cx="7772400" cy="1515961"/>
          </a:xfrm>
        </p:spPr>
        <p:txBody>
          <a:bodyPr>
            <a:noAutofit/>
          </a:bodyPr>
          <a:lstStyle/>
          <a:p>
            <a:r>
              <a:rPr lang="en-US" sz="3600" dirty="0"/>
              <a:t>This is a 400-level course,</a:t>
            </a:r>
          </a:p>
          <a:p>
            <a:r>
              <a:rPr lang="en-US" sz="3600" dirty="0"/>
              <a:t>with expectations to match.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59B53-AEC7-9D43-BD4D-FB123296CDE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659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Content Placeholder 2"/>
          <p:cNvSpPr>
            <a:spLocks noGrp="1"/>
          </p:cNvSpPr>
          <p:nvPr>
            <p:ph idx="1"/>
          </p:nvPr>
        </p:nvSpPr>
        <p:spPr>
          <a:xfrm>
            <a:off x="838201" y="1692613"/>
            <a:ext cx="10395856" cy="5073312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</a:pPr>
            <a:r>
              <a:rPr lang="en-US" altLang="en-US" sz="2400" dirty="0"/>
              <a:t>Assignment 1 is purposely easy to teach Go.  Don’t be fooled.</a:t>
            </a:r>
          </a:p>
          <a:p>
            <a:pPr>
              <a:spcBef>
                <a:spcPts val="2400"/>
              </a:spcBef>
            </a:pPr>
            <a:r>
              <a:rPr lang="en-US" altLang="en-US" sz="2400" dirty="0"/>
              <a:t>Starting 3-4 days before deadline for later assignment =&gt; </a:t>
            </a:r>
            <a:r>
              <a:rPr lang="en-US" altLang="en-US" sz="2400" b="1" dirty="0"/>
              <a:t>Disaster</a:t>
            </a:r>
            <a:r>
              <a:rPr lang="en-US" altLang="en-US" sz="2400" dirty="0"/>
              <a:t>.</a:t>
            </a:r>
          </a:p>
          <a:p>
            <a:pPr>
              <a:spcBef>
                <a:spcPts val="2400"/>
              </a:spcBef>
            </a:pPr>
            <a:r>
              <a:rPr lang="en-US" altLang="en-US" sz="2400" dirty="0"/>
              <a:t>Distributed systems are hard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altLang="en-US" dirty="0"/>
              <a:t>Need to understand problem and protocol, carefully design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altLang="en-US" dirty="0"/>
              <a:t>Can take 5x more time to debug than “initially program”</a:t>
            </a:r>
          </a:p>
          <a:p>
            <a:pPr>
              <a:spcBef>
                <a:spcPts val="2400"/>
              </a:spcBef>
            </a:pPr>
            <a:r>
              <a:rPr lang="en-US" altLang="en-US" sz="2400" dirty="0"/>
              <a:t>Assignment #4 builds on your Assignment #3 solution, i.e., you can’t do #4 until your own #3 is working!  (That’s the real world!)</a:t>
            </a: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BF930495-C672-5F47-A78C-4EECE0020E5E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1" y="182880"/>
            <a:ext cx="9601200" cy="1066800"/>
          </a:xfrm>
        </p:spPr>
        <p:txBody>
          <a:bodyPr anchor="t">
            <a:normAutofit fontScale="90000"/>
          </a:bodyPr>
          <a:lstStyle/>
          <a:p>
            <a:pPr>
              <a:lnSpc>
                <a:spcPts val="4000"/>
              </a:lnSpc>
            </a:pPr>
            <a:r>
              <a:rPr lang="en-US" altLang="en-US" dirty="0"/>
              <a:t>Warning #1: </a:t>
            </a:r>
            <a:br>
              <a:rPr lang="en-US" altLang="en-US" dirty="0"/>
            </a:br>
            <a:r>
              <a:rPr lang="en-US" altLang="en-US" dirty="0"/>
              <a:t>Assignments are a LOT of 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20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Assignment Statistics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Self Reported Hours Spent on Assignments: Median [Min-Max]</a:t>
            </a:r>
          </a:p>
          <a:p>
            <a:endParaRPr lang="en-US" dirty="0"/>
          </a:p>
          <a:p>
            <a:r>
              <a:rPr lang="en-US" dirty="0"/>
              <a:t>1-1:	 2  [1-6]</a:t>
            </a:r>
          </a:p>
          <a:p>
            <a:r>
              <a:rPr lang="en-US" dirty="0"/>
              <a:t>1-2:	 3  [1-8]</a:t>
            </a:r>
          </a:p>
          <a:p>
            <a:r>
              <a:rPr lang="en-US" dirty="0"/>
              <a:t>1-3:	 4  [1-10]</a:t>
            </a:r>
          </a:p>
          <a:p>
            <a:r>
              <a:rPr lang="en-US" dirty="0"/>
              <a:t>2:	 6  [2-15]</a:t>
            </a:r>
          </a:p>
          <a:p>
            <a:r>
              <a:rPr lang="en-US" dirty="0"/>
              <a:t>3:	12 [5-29]</a:t>
            </a:r>
          </a:p>
          <a:p>
            <a:r>
              <a:rPr lang="en-US" dirty="0"/>
              <a:t>4:	30 [10-100+]</a:t>
            </a:r>
          </a:p>
          <a:p>
            <a:r>
              <a:rPr lang="en-US" dirty="0"/>
              <a:t>5:	14 [3-25]</a:t>
            </a:r>
          </a:p>
        </p:txBody>
      </p:sp>
    </p:spTree>
    <p:extLst>
      <p:ext uri="{BB962C8B-B14F-4D97-AF65-F5344CB8AC3E}">
        <p14:creationId xmlns:p14="http://schemas.microsoft.com/office/powerpoint/2010/main" val="1111977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874829" cy="4351338"/>
          </a:xfrm>
        </p:spPr>
        <p:txBody>
          <a:bodyPr/>
          <a:lstStyle/>
          <a:p>
            <a:r>
              <a:rPr lang="en-US" dirty="0"/>
              <a:t>Reasoning about concurrency</a:t>
            </a:r>
          </a:p>
          <a:p>
            <a:r>
              <a:rPr lang="en-US" dirty="0"/>
              <a:t>Reasoning about failure</a:t>
            </a:r>
          </a:p>
          <a:p>
            <a:r>
              <a:rPr lang="en-US" dirty="0"/>
              <a:t>Reasoning about performance</a:t>
            </a:r>
          </a:p>
          <a:p>
            <a:endParaRPr lang="en-US" dirty="0"/>
          </a:p>
          <a:p>
            <a:r>
              <a:rPr lang="en-US" dirty="0"/>
              <a:t>Building systems that correctly handle concurrency and failure</a:t>
            </a:r>
          </a:p>
          <a:p>
            <a:endParaRPr lang="en-US" dirty="0"/>
          </a:p>
          <a:p>
            <a:r>
              <a:rPr lang="en-US" dirty="0"/>
              <a:t>Knowing specific system designs and design components</a:t>
            </a:r>
          </a:p>
        </p:txBody>
      </p:sp>
    </p:spTree>
    <p:extLst>
      <p:ext uri="{BB962C8B-B14F-4D97-AF65-F5344CB8AC3E}">
        <p14:creationId xmlns:p14="http://schemas.microsoft.com/office/powerpoint/2010/main" val="136593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838201" y="182881"/>
            <a:ext cx="9796271" cy="1238249"/>
          </a:xfrm>
        </p:spPr>
        <p:txBody>
          <a:bodyPr anchor="t">
            <a:normAutofit/>
          </a:bodyPr>
          <a:lstStyle/>
          <a:p>
            <a:pPr>
              <a:lnSpc>
                <a:spcPts val="4000"/>
              </a:lnSpc>
            </a:pPr>
            <a:r>
              <a:rPr lang="en-US" altLang="en-US" dirty="0"/>
              <a:t>Warning #2: </a:t>
            </a:r>
            <a:br>
              <a:rPr lang="en-US" altLang="en-US" dirty="0"/>
            </a:br>
            <a:r>
              <a:rPr lang="en-US" altLang="en-US" sz="3400" dirty="0"/>
              <a:t>Software engineering, not just programming</a:t>
            </a:r>
          </a:p>
        </p:txBody>
      </p:sp>
      <p:sp>
        <p:nvSpPr>
          <p:cNvPr id="66563" name="Content Placeholder 2"/>
          <p:cNvSpPr>
            <a:spLocks noGrp="1"/>
          </p:cNvSpPr>
          <p:nvPr>
            <p:ph idx="1"/>
          </p:nvPr>
        </p:nvSpPr>
        <p:spPr>
          <a:xfrm>
            <a:off x="838201" y="1692614"/>
            <a:ext cx="10156370" cy="4860587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altLang="en-US" dirty="0"/>
              <a:t>COS 126, 217, 226 told you how to design &amp; structure your programs. This class doesn’t.</a:t>
            </a:r>
          </a:p>
          <a:p>
            <a:pPr>
              <a:spcAft>
                <a:spcPts val="1200"/>
              </a:spcAft>
            </a:pPr>
            <a:r>
              <a:rPr lang="en-US" altLang="en-US" dirty="0"/>
              <a:t>Real software engineering projects don’t either.</a:t>
            </a:r>
          </a:p>
          <a:p>
            <a:pPr>
              <a:spcAft>
                <a:spcPts val="1200"/>
              </a:spcAft>
            </a:pPr>
            <a:r>
              <a:rPr lang="en-US" altLang="en-US" dirty="0"/>
              <a:t>You need to learn to do it. </a:t>
            </a:r>
          </a:p>
          <a:p>
            <a:pPr>
              <a:spcAft>
                <a:spcPts val="1200"/>
              </a:spcAft>
            </a:pPr>
            <a:r>
              <a:rPr lang="en-US" altLang="en-US" dirty="0"/>
              <a:t>If your system isn’t designed well, can be </a:t>
            </a:r>
            <a:r>
              <a:rPr lang="en-US" altLang="en-US" i="1" dirty="0"/>
              <a:t>significantly</a:t>
            </a:r>
            <a:r>
              <a:rPr lang="en-US" altLang="en-US" dirty="0"/>
              <a:t> harder to get right.</a:t>
            </a:r>
          </a:p>
          <a:p>
            <a:pPr>
              <a:spcAft>
                <a:spcPts val="1200"/>
              </a:spcAft>
            </a:pPr>
            <a:r>
              <a:rPr lang="en-US" altLang="en-US" dirty="0"/>
              <a:t>Your friend:  test-driven development</a:t>
            </a:r>
          </a:p>
          <a:p>
            <a:pPr lvl="1"/>
            <a:r>
              <a:rPr lang="en-US" altLang="en-US" sz="2600" dirty="0"/>
              <a:t>We’ll supply tests, extra credit for adding new ones</a:t>
            </a:r>
          </a:p>
          <a:p>
            <a:pPr>
              <a:spcAft>
                <a:spcPts val="1200"/>
              </a:spcAft>
            </a:pPr>
            <a:endParaRPr lang="en-US" altLang="en-US" dirty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BF930495-C672-5F47-A78C-4EECE0020E5E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20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00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527574"/>
            <a:ext cx="10515600" cy="5029200"/>
          </a:xfrm>
        </p:spPr>
        <p:txBody>
          <a:bodyPr>
            <a:noAutofit/>
          </a:bodyPr>
          <a:lstStyle/>
          <a:p>
            <a:r>
              <a:rPr lang="en-US" altLang="en-US" dirty="0"/>
              <a:t>Try to figure out yourself</a:t>
            </a:r>
          </a:p>
          <a:p>
            <a:r>
              <a:rPr lang="en-US" altLang="en-US" dirty="0"/>
              <a:t>Ed discussion not designed for debugging</a:t>
            </a:r>
          </a:p>
          <a:p>
            <a:pPr lvl="1"/>
            <a:r>
              <a:rPr lang="en-US" altLang="en-US" dirty="0"/>
              <a:t>Utilize right venue:  Go to office hours</a:t>
            </a:r>
          </a:p>
          <a:p>
            <a:pPr lvl="1"/>
            <a:r>
              <a:rPr lang="en-US" altLang="en-US" dirty="0"/>
              <a:t>Send detailed Q’s / bug reports, not “no idea what’s wrong”	</a:t>
            </a:r>
          </a:p>
          <a:p>
            <a:r>
              <a:rPr lang="en-US" altLang="en-US" sz="3000" dirty="0"/>
              <a:t>Staff are not on pager duty 24 x 7</a:t>
            </a:r>
          </a:p>
          <a:p>
            <a:pPr lvl="1"/>
            <a:r>
              <a:rPr lang="en-US" altLang="en-US" dirty="0"/>
              <a:t>Don’t expect response before next business day</a:t>
            </a:r>
          </a:p>
          <a:p>
            <a:pPr lvl="1">
              <a:lnSpc>
                <a:spcPct val="95000"/>
              </a:lnSpc>
            </a:pPr>
            <a:r>
              <a:rPr lang="en-US" altLang="en-US" dirty="0"/>
              <a:t>Questions Friday night @ 11pm should not expect fast responses.  Be happy with something on Monday.</a:t>
            </a:r>
          </a:p>
          <a:p>
            <a:r>
              <a:rPr lang="en-US" altLang="en-US" dirty="0"/>
              <a:t>Implications</a:t>
            </a:r>
          </a:p>
          <a:p>
            <a:pPr lvl="1"/>
            <a:r>
              <a:rPr lang="en-US" altLang="en-US" dirty="0"/>
              <a:t>Students should answer each other</a:t>
            </a:r>
          </a:p>
          <a:p>
            <a:pPr lvl="1"/>
            <a:r>
              <a:rPr lang="en-US" altLang="en-US" dirty="0"/>
              <a:t>Start your assignments </a:t>
            </a:r>
            <a:r>
              <a:rPr lang="en-US" altLang="en-US" b="1" dirty="0"/>
              <a:t>early</a:t>
            </a:r>
            <a:r>
              <a:rPr lang="en-US" altLang="en-US" dirty="0"/>
              <a:t>!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9176312D-2D42-EC42-BD83-C17402432DA7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468" y="532255"/>
            <a:ext cx="2951018" cy="1456622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193766"/>
            <a:ext cx="9601200" cy="1066800"/>
          </a:xfrm>
        </p:spPr>
        <p:txBody>
          <a:bodyPr anchor="t">
            <a:normAutofit fontScale="90000"/>
          </a:bodyPr>
          <a:lstStyle/>
          <a:p>
            <a:pPr>
              <a:lnSpc>
                <a:spcPts val="4000"/>
              </a:lnSpc>
            </a:pPr>
            <a:r>
              <a:rPr lang="en-US" altLang="en-US" dirty="0"/>
              <a:t>Warning #3: </a:t>
            </a:r>
            <a:br>
              <a:rPr lang="en-US" altLang="en-US" dirty="0"/>
            </a:br>
            <a:r>
              <a:rPr lang="en-US" altLang="en-US" sz="3400" dirty="0"/>
              <a:t>Don’t expect 24x7 answers</a:t>
            </a:r>
          </a:p>
        </p:txBody>
      </p:sp>
    </p:spTree>
    <p:extLst>
      <p:ext uri="{BB962C8B-B14F-4D97-AF65-F5344CB8AC3E}">
        <p14:creationId xmlns:p14="http://schemas.microsoft.com/office/powerpoint/2010/main" val="95293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Assignments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Recipe for disaster</a:t>
            </a:r>
          </a:p>
          <a:p>
            <a:pPr lvl="1"/>
            <a:r>
              <a:rPr lang="en-US" dirty="0"/>
              <a:t>Start day assignment is due</a:t>
            </a:r>
          </a:p>
          <a:p>
            <a:pPr lvl="1"/>
            <a:r>
              <a:rPr lang="en-US" dirty="0"/>
              <a:t>Write code first, think later</a:t>
            </a:r>
          </a:p>
          <a:p>
            <a:pPr lvl="1"/>
            <a:r>
              <a:rPr lang="en-US" dirty="0"/>
              <a:t>Test doesn’t pass =&gt; randomly flip some bits</a:t>
            </a:r>
          </a:p>
          <a:p>
            <a:pPr lvl="1"/>
            <a:r>
              <a:rPr lang="en-US" dirty="0"/>
              <a:t>Assume you know what program is doing</a:t>
            </a:r>
          </a:p>
        </p:txBody>
      </p:sp>
    </p:spTree>
    <p:extLst>
      <p:ext uri="{BB962C8B-B14F-4D97-AF65-F5344CB8AC3E}">
        <p14:creationId xmlns:p14="http://schemas.microsoft.com/office/powerpoint/2010/main" val="5797666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Assignments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Recipe for success</a:t>
            </a:r>
          </a:p>
          <a:p>
            <a:pPr lvl="1"/>
            <a:r>
              <a:rPr lang="en-US" dirty="0"/>
              <a:t>Start early (weeks early)</a:t>
            </a:r>
          </a:p>
          <a:p>
            <a:pPr lvl="1"/>
            <a:r>
              <a:rPr lang="en-US" dirty="0"/>
              <a:t>Think through a complete design</a:t>
            </a:r>
          </a:p>
          <a:p>
            <a:pPr lvl="1"/>
            <a:r>
              <a:rPr lang="en-US" dirty="0"/>
              <a:t>Progressively build out your design (using tests to help)</a:t>
            </a:r>
          </a:p>
          <a:p>
            <a:pPr lvl="1"/>
            <a:r>
              <a:rPr lang="en-US" dirty="0"/>
              <a:t>Checkpoint progress in </a:t>
            </a:r>
            <a:r>
              <a:rPr lang="en-US" dirty="0" err="1"/>
              <a:t>git</a:t>
            </a:r>
            <a:r>
              <a:rPr lang="en-US" dirty="0"/>
              <a:t> (and to </a:t>
            </a:r>
            <a:r>
              <a:rPr lang="en-US" dirty="0" err="1"/>
              <a:t>github</a:t>
            </a:r>
            <a:r>
              <a:rPr lang="en-US" dirty="0"/>
              <a:t>) frequently</a:t>
            </a:r>
          </a:p>
          <a:p>
            <a:pPr lvl="1"/>
            <a:r>
              <a:rPr lang="en-US" dirty="0"/>
              <a:t>Debug, debug, debug</a:t>
            </a:r>
          </a:p>
          <a:p>
            <a:pPr lvl="2"/>
            <a:r>
              <a:rPr lang="en-US" dirty="0"/>
              <a:t>Verify program state is what you expect (print it out!)</a:t>
            </a:r>
          </a:p>
          <a:p>
            <a:pPr lvl="2"/>
            <a:r>
              <a:rPr lang="en-US" dirty="0"/>
              <a:t>Write your own smaller test cases</a:t>
            </a:r>
          </a:p>
          <a:p>
            <a:pPr lvl="2"/>
            <a:r>
              <a:rPr lang="en-US" dirty="0"/>
              <a:t>Reconsider your complete design</a:t>
            </a:r>
          </a:p>
          <a:p>
            <a:pPr lvl="1"/>
            <a:r>
              <a:rPr lang="en-US" dirty="0"/>
              <a:t>Attend office hours</a:t>
            </a:r>
          </a:p>
        </p:txBody>
      </p:sp>
    </p:spTree>
    <p:extLst>
      <p:ext uri="{BB962C8B-B14F-4D97-AF65-F5344CB8AC3E}">
        <p14:creationId xmlns:p14="http://schemas.microsoft.com/office/powerpoint/2010/main" val="12907496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Assignment Office Hours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8+4*N hours of office hours per week!</a:t>
            </a:r>
          </a:p>
          <a:p>
            <a:endParaRPr lang="en-US" dirty="0"/>
          </a:p>
          <a:p>
            <a:r>
              <a:rPr lang="en-US" dirty="0"/>
              <a:t>Schedule posted on Ed discussion</a:t>
            </a:r>
          </a:p>
          <a:p>
            <a:endParaRPr lang="en-US" dirty="0"/>
          </a:p>
          <a:p>
            <a:r>
              <a:rPr lang="en-US" dirty="0"/>
              <a:t>Expectations</a:t>
            </a:r>
          </a:p>
          <a:p>
            <a:pPr lvl="1"/>
            <a:r>
              <a:rPr lang="en-US" dirty="0"/>
              <a:t>No: “You have a bug on line 17.”</a:t>
            </a:r>
          </a:p>
          <a:p>
            <a:pPr lvl="1"/>
            <a:r>
              <a:rPr lang="en-US" dirty="0"/>
              <a:t>Yes: Helping you think like they would think about a problem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9508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Overview 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Attend lecture, attend precept, think actively!</a:t>
            </a:r>
          </a:p>
          <a:p>
            <a:endParaRPr lang="en-US" dirty="0"/>
          </a:p>
          <a:p>
            <a:r>
              <a:rPr lang="en-US" dirty="0"/>
              <a:t>Start programming assignments early, use the right strategy!</a:t>
            </a:r>
          </a:p>
          <a:p>
            <a:endParaRPr lang="en-US" dirty="0"/>
          </a:p>
          <a:p>
            <a:r>
              <a:rPr lang="en-US" dirty="0"/>
              <a:t>Super cool distributed systems stuff starts Monday!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745532" y="4885356"/>
            <a:ext cx="2574610" cy="1541477"/>
            <a:chOff x="1103727" y="1919518"/>
            <a:chExt cx="6585616" cy="394295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81750" y="1919518"/>
              <a:ext cx="2432414" cy="182537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03727" y="4037101"/>
              <a:ext cx="2432414" cy="182537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56929" y="4037101"/>
              <a:ext cx="2432414" cy="1825372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 flipH="1">
              <a:off x="1922600" y="3157389"/>
              <a:ext cx="2050772" cy="1468011"/>
            </a:xfrm>
            <a:prstGeom prst="line">
              <a:avLst/>
            </a:prstGeom>
            <a:ln w="76200" cmpd="sng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151158" y="3157389"/>
              <a:ext cx="1257507" cy="1468011"/>
            </a:xfrm>
            <a:prstGeom prst="line">
              <a:avLst/>
            </a:prstGeom>
            <a:ln w="76200" cmpd="sng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3536141" y="5080723"/>
              <a:ext cx="1720788" cy="0"/>
            </a:xfrm>
            <a:prstGeom prst="line">
              <a:avLst/>
            </a:prstGeom>
            <a:ln w="76200" cmpd="sng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4236" y="5006957"/>
            <a:ext cx="1996218" cy="12982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3915" y="4946503"/>
            <a:ext cx="1739924" cy="130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780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33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M/W 10-1050a</a:t>
            </a:r>
          </a:p>
          <a:p>
            <a:pPr lvl="1"/>
            <a:r>
              <a:rPr lang="en-US" dirty="0"/>
              <a:t>Slides posted just before class</a:t>
            </a:r>
          </a:p>
          <a:p>
            <a:endParaRPr lang="en-US" dirty="0"/>
          </a:p>
          <a:p>
            <a:r>
              <a:rPr lang="en-US" dirty="0"/>
              <a:t>Core topics, system design components, system designs</a:t>
            </a:r>
            <a:r>
              <a:rPr lang="mr-IN" dirty="0"/>
              <a:t>…</a:t>
            </a:r>
            <a:endParaRPr lang="en-US" dirty="0"/>
          </a:p>
          <a:p>
            <a:endParaRPr lang="en-US" dirty="0"/>
          </a:p>
          <a:p>
            <a:r>
              <a:rPr lang="en-US" dirty="0"/>
              <a:t>You should be </a:t>
            </a:r>
            <a:r>
              <a:rPr lang="en-US" b="1" dirty="0"/>
              <a:t>actively</a:t>
            </a:r>
            <a:r>
              <a:rPr lang="en-US" dirty="0"/>
              <a:t> thinking during the lectures</a:t>
            </a:r>
          </a:p>
        </p:txBody>
      </p:sp>
    </p:spTree>
    <p:extLst>
      <p:ext uri="{BB962C8B-B14F-4D97-AF65-F5344CB8AC3E}">
        <p14:creationId xmlns:p14="http://schemas.microsoft.com/office/powerpoint/2010/main" val="755783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Precepts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 or Fr</a:t>
            </a:r>
          </a:p>
          <a:p>
            <a:pPr lvl="1"/>
            <a:r>
              <a:rPr lang="en-US" dirty="0"/>
              <a:t>Slides will be posted after all precepts</a:t>
            </a:r>
          </a:p>
          <a:p>
            <a:pPr lvl="1"/>
            <a:endParaRPr lang="en-US" dirty="0"/>
          </a:p>
          <a:p>
            <a:r>
              <a:rPr lang="en-US" dirty="0"/>
              <a:t>Helps with assignments and/or reinforces lecture material</a:t>
            </a:r>
          </a:p>
          <a:p>
            <a:endParaRPr lang="en-US" dirty="0"/>
          </a:p>
          <a:p>
            <a:r>
              <a:rPr lang="en-US" b="1" dirty="0"/>
              <a:t>Actively</a:t>
            </a:r>
            <a:r>
              <a:rPr lang="en-US" dirty="0"/>
              <a:t> work through problems together</a:t>
            </a:r>
          </a:p>
        </p:txBody>
      </p:sp>
    </p:spTree>
    <p:extLst>
      <p:ext uri="{BB962C8B-B14F-4D97-AF65-F5344CB8AC3E}">
        <p14:creationId xmlns:p14="http://schemas.microsoft.com/office/powerpoint/2010/main" val="1073395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Staff Intro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 fontScale="92500" lnSpcReduction="10000"/>
          </a:bodyPr>
          <a:lstStyle/>
          <a:p>
            <a:pPr>
              <a:lnSpc>
                <a:spcPct val="200000"/>
              </a:lnSpc>
            </a:pPr>
            <a:r>
              <a:rPr lang="en-US" dirty="0"/>
              <a:t>Wyatt Lloyd</a:t>
            </a:r>
          </a:p>
          <a:p>
            <a:pPr>
              <a:lnSpc>
                <a:spcPct val="200000"/>
              </a:lnSpc>
            </a:pPr>
            <a:r>
              <a:rPr lang="en-US" dirty="0"/>
              <a:t>Mike Freedman</a:t>
            </a:r>
          </a:p>
          <a:p>
            <a:pPr>
              <a:lnSpc>
                <a:spcPct val="200000"/>
              </a:lnSpc>
            </a:pPr>
            <a:r>
              <a:rPr lang="en-US" dirty="0" err="1"/>
              <a:t>Dwaha</a:t>
            </a:r>
            <a:r>
              <a:rPr lang="en-US" dirty="0"/>
              <a:t> Daud (P1)</a:t>
            </a:r>
          </a:p>
          <a:p>
            <a:pPr>
              <a:lnSpc>
                <a:spcPct val="200000"/>
              </a:lnSpc>
            </a:pPr>
            <a:r>
              <a:rPr lang="en-US" dirty="0" err="1"/>
              <a:t>Fengchen</a:t>
            </a:r>
            <a:r>
              <a:rPr lang="en-US" dirty="0"/>
              <a:t> Gong (P2)</a:t>
            </a:r>
          </a:p>
          <a:p>
            <a:pPr>
              <a:lnSpc>
                <a:spcPct val="200000"/>
              </a:lnSpc>
            </a:pPr>
            <a:endParaRPr lang="en-US" dirty="0"/>
          </a:p>
          <a:p>
            <a:pPr>
              <a:lnSpc>
                <a:spcPct val="200000"/>
              </a:lnSpc>
            </a:pPr>
            <a:r>
              <a:rPr lang="en-US" dirty="0" err="1"/>
              <a:t>Nataliia</a:t>
            </a:r>
            <a:r>
              <a:rPr lang="en-US" dirty="0"/>
              <a:t> </a:t>
            </a:r>
            <a:r>
              <a:rPr lang="en-US" dirty="0" err="1"/>
              <a:t>Khotiaintseva</a:t>
            </a:r>
            <a:r>
              <a:rPr lang="en-US" dirty="0"/>
              <a:t> (P3)</a:t>
            </a:r>
          </a:p>
          <a:p>
            <a:pPr>
              <a:lnSpc>
                <a:spcPct val="200000"/>
              </a:lnSpc>
            </a:pPr>
            <a:r>
              <a:rPr lang="en-US" dirty="0" err="1"/>
              <a:t>Nanqinqin</a:t>
            </a:r>
            <a:r>
              <a:rPr lang="en-US" dirty="0"/>
              <a:t> Li (518)</a:t>
            </a:r>
          </a:p>
          <a:p>
            <a:pPr>
              <a:lnSpc>
                <a:spcPct val="200000"/>
              </a:lnSpc>
            </a:pPr>
            <a:r>
              <a:rPr lang="en-US" dirty="0"/>
              <a:t>Undergrad </a:t>
            </a:r>
            <a:r>
              <a:rPr lang="en-US" dirty="0" err="1"/>
              <a:t>LabTAs</a:t>
            </a:r>
            <a:r>
              <a:rPr lang="en-US" dirty="0"/>
              <a:t> TBD</a:t>
            </a:r>
          </a:p>
          <a:p>
            <a:pPr>
              <a:lnSpc>
                <a:spcPct val="2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100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exams (50%)</a:t>
            </a:r>
          </a:p>
          <a:p>
            <a:pPr lvl="1"/>
            <a:r>
              <a:rPr lang="en-US" dirty="0"/>
              <a:t>Midterm 25%</a:t>
            </a:r>
          </a:p>
          <a:p>
            <a:pPr lvl="1"/>
            <a:r>
              <a:rPr lang="en-US" dirty="0"/>
              <a:t>Final 25%</a:t>
            </a:r>
          </a:p>
          <a:p>
            <a:pPr lvl="1"/>
            <a:endParaRPr lang="en-US" dirty="0"/>
          </a:p>
          <a:p>
            <a:r>
              <a:rPr lang="en-US" dirty="0"/>
              <a:t>Assignments (50%)</a:t>
            </a:r>
          </a:p>
          <a:p>
            <a:pPr lvl="1"/>
            <a:r>
              <a:rPr lang="en-US" dirty="0"/>
              <a:t>Five assignments 10% each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776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36F60-A7BA-814B-8029-04922E1F7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Grade Cutoffs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BF814-0B9E-D64C-8064-4D6FEB1B4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do not anticipate a curve up</a:t>
            </a:r>
          </a:p>
          <a:p>
            <a:r>
              <a:rPr lang="en-US" dirty="0"/>
              <a:t>We will not curve down</a:t>
            </a:r>
          </a:p>
          <a:p>
            <a:r>
              <a:rPr lang="en-US" dirty="0"/>
              <a:t>A	[93, 100]</a:t>
            </a:r>
          </a:p>
          <a:p>
            <a:r>
              <a:rPr lang="en-US" dirty="0"/>
              <a:t>A-	[90, 93)</a:t>
            </a:r>
          </a:p>
          <a:p>
            <a:r>
              <a:rPr lang="en-US" dirty="0"/>
              <a:t>B+	[87, 90)</a:t>
            </a:r>
          </a:p>
          <a:p>
            <a:r>
              <a:rPr lang="en-US" dirty="0"/>
              <a:t>B	[83, 87)</a:t>
            </a:r>
          </a:p>
          <a:p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773449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In person exams</a:t>
            </a:r>
          </a:p>
          <a:p>
            <a:pPr lvl="1"/>
            <a:r>
              <a:rPr lang="en-US" dirty="0"/>
              <a:t>3 hours: should not have time pressure</a:t>
            </a:r>
          </a:p>
          <a:p>
            <a:pPr lvl="1"/>
            <a:r>
              <a:rPr lang="en-US" dirty="0"/>
              <a:t>Closed book</a:t>
            </a:r>
          </a:p>
          <a:p>
            <a:pPr lvl="1"/>
            <a:endParaRPr lang="en-US" dirty="0"/>
          </a:p>
          <a:p>
            <a:r>
              <a:rPr lang="en-US" dirty="0"/>
              <a:t>Midterm</a:t>
            </a:r>
          </a:p>
          <a:p>
            <a:pPr lvl="1"/>
            <a:r>
              <a:rPr lang="en-US" dirty="0"/>
              <a:t>Registrar will schedule during week of Mar 3–7</a:t>
            </a:r>
          </a:p>
          <a:p>
            <a:pPr lvl="1"/>
            <a:r>
              <a:rPr lang="en-US" dirty="0"/>
              <a:t>Likely Mar 6</a:t>
            </a:r>
            <a:r>
              <a:rPr lang="en-US" baseline="30000" dirty="0"/>
              <a:t>th</a:t>
            </a:r>
            <a:r>
              <a:rPr lang="en-US" dirty="0"/>
              <a:t> (but could be the 7</a:t>
            </a:r>
            <a:r>
              <a:rPr lang="en-US" baseline="30000" dirty="0"/>
              <a:t>th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3 hours</a:t>
            </a:r>
          </a:p>
          <a:p>
            <a:pPr lvl="1"/>
            <a:endParaRPr lang="en-US" dirty="0"/>
          </a:p>
          <a:p>
            <a:r>
              <a:rPr lang="en-US" dirty="0"/>
              <a:t>Final</a:t>
            </a:r>
          </a:p>
          <a:p>
            <a:pPr lvl="1"/>
            <a:r>
              <a:rPr lang="en-US" dirty="0"/>
              <a:t>Tu 5/13, 830–1130am (in the </a:t>
            </a:r>
            <a:r>
              <a:rPr lang="en-US" dirty="0">
                <a:solidFill>
                  <a:srgbClr val="E77500"/>
                </a:solidFill>
              </a:rPr>
              <a:t>morning</a:t>
            </a:r>
            <a:r>
              <a:rPr lang="en-US" dirty="0"/>
              <a:t>)</a:t>
            </a:r>
            <a:endParaRPr lang="en-US" dirty="0">
              <a:solidFill>
                <a:srgbClr val="E77500"/>
              </a:solidFill>
            </a:endParaRPr>
          </a:p>
          <a:p>
            <a:pPr lvl="1"/>
            <a:r>
              <a:rPr lang="en-US" dirty="0"/>
              <a:t>3 hours</a:t>
            </a:r>
          </a:p>
        </p:txBody>
      </p:sp>
    </p:spTree>
    <p:extLst>
      <p:ext uri="{BB962C8B-B14F-4D97-AF65-F5344CB8AC3E}">
        <p14:creationId xmlns:p14="http://schemas.microsoft.com/office/powerpoint/2010/main" val="1846895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Test learning objectives mostly using designs covered in lectures</a:t>
            </a:r>
          </a:p>
          <a:p>
            <a:endParaRPr lang="en-US" dirty="0"/>
          </a:p>
          <a:p>
            <a:r>
              <a:rPr lang="en-US" dirty="0"/>
              <a:t>And tests knowledge of specific design patterns and designs</a:t>
            </a:r>
          </a:p>
          <a:p>
            <a:endParaRPr lang="en-US" dirty="0"/>
          </a:p>
          <a:p>
            <a:r>
              <a:rPr lang="en-US" dirty="0"/>
              <a:t>Recipe for success:</a:t>
            </a:r>
          </a:p>
          <a:p>
            <a:pPr lvl="1"/>
            <a:r>
              <a:rPr lang="en-US" dirty="0"/>
              <a:t>Attend lecture and actively think through problems</a:t>
            </a:r>
          </a:p>
          <a:p>
            <a:pPr lvl="1"/>
            <a:r>
              <a:rPr lang="en-US" dirty="0"/>
              <a:t>Ask questions during lecture and afterwards in my office hours</a:t>
            </a:r>
          </a:p>
          <a:p>
            <a:pPr lvl="1"/>
            <a:r>
              <a:rPr lang="en-US" dirty="0"/>
              <a:t>Attend precept and actively work through problems</a:t>
            </a:r>
          </a:p>
          <a:p>
            <a:pPr lvl="1"/>
            <a:r>
              <a:rPr lang="en-US" dirty="0"/>
              <a:t>Complete programming assignments</a:t>
            </a:r>
          </a:p>
          <a:p>
            <a:pPr lvl="1"/>
            <a:r>
              <a:rPr lang="en-US" dirty="0"/>
              <a:t>Study lecture materials for specific design patterns and designs</a:t>
            </a:r>
          </a:p>
          <a:p>
            <a:pPr lvl="1"/>
            <a:r>
              <a:rPr lang="en-US" dirty="0"/>
              <a:t>Run the system designs in your mind / on paper and see what happens</a:t>
            </a:r>
          </a:p>
        </p:txBody>
      </p:sp>
    </p:spTree>
    <p:extLst>
      <p:ext uri="{BB962C8B-B14F-4D97-AF65-F5344CB8AC3E}">
        <p14:creationId xmlns:p14="http://schemas.microsoft.com/office/powerpoint/2010/main" val="21357898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11474</TotalTime>
  <Words>1330</Words>
  <Application>Microsoft Macintosh PowerPoint</Application>
  <PresentationFormat>Widescreen</PresentationFormat>
  <Paragraphs>216</Paragraphs>
  <Slides>26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Courier New</vt:lpstr>
      <vt:lpstr>Helvetica Neue Medium</vt:lpstr>
      <vt:lpstr>Times New Roman</vt:lpstr>
      <vt:lpstr>Office Theme</vt:lpstr>
      <vt:lpstr>Course Overview</vt:lpstr>
      <vt:lpstr>Learning Objectives</vt:lpstr>
      <vt:lpstr>Lectures</vt:lpstr>
      <vt:lpstr>Precepts</vt:lpstr>
      <vt:lpstr>Course Staff Intro</vt:lpstr>
      <vt:lpstr>Grading</vt:lpstr>
      <vt:lpstr>Grade Cutoffs</vt:lpstr>
      <vt:lpstr>Exams</vt:lpstr>
      <vt:lpstr>Exams</vt:lpstr>
      <vt:lpstr>Midterm Review</vt:lpstr>
      <vt:lpstr>Programming Assignments</vt:lpstr>
      <vt:lpstr>Programming Assignments</vt:lpstr>
      <vt:lpstr>Programming Assignments- Late Policy</vt:lpstr>
      <vt:lpstr>Policies: Write Your Own Code</vt:lpstr>
      <vt:lpstr>Policies: Write Your Own Code</vt:lpstr>
      <vt:lpstr>Policies: Generative AI is not Allowed</vt:lpstr>
      <vt:lpstr>Warnings</vt:lpstr>
      <vt:lpstr>Warning #1:  Assignments are a LOT of work</vt:lpstr>
      <vt:lpstr>Programming Assignment Statistics</vt:lpstr>
      <vt:lpstr>Warning #2:  Software engineering, not just programming</vt:lpstr>
      <vt:lpstr>Warning #3:  Don’t expect 24x7 answers</vt:lpstr>
      <vt:lpstr>Programming Assignments</vt:lpstr>
      <vt:lpstr>Programming Assignments</vt:lpstr>
      <vt:lpstr>Programming Assignment Office Hours</vt:lpstr>
      <vt:lpstr>Course Overview Conclusion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Distributed Systems</dc:title>
  <dc:creator>Wyatt Andrew Lloyd</dc:creator>
  <cp:lastModifiedBy>Wyatt A. Lloyd</cp:lastModifiedBy>
  <cp:revision>58</cp:revision>
  <cp:lastPrinted>2024-01-30T15:02:22Z</cp:lastPrinted>
  <dcterms:created xsi:type="dcterms:W3CDTF">2018-09-09T13:59:16Z</dcterms:created>
  <dcterms:modified xsi:type="dcterms:W3CDTF">2025-01-29T16:03:11Z</dcterms:modified>
</cp:coreProperties>
</file>