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  <p:sldMasterId id="2147483684" r:id="rId3"/>
    <p:sldMasterId id="2147483696" r:id="rId4"/>
    <p:sldMasterId id="2147483708" r:id="rId5"/>
  </p:sldMasterIdLst>
  <p:notesMasterIdLst>
    <p:notesMasterId r:id="rId41"/>
  </p:notesMasterIdLst>
  <p:handoutMasterIdLst>
    <p:handoutMasterId r:id="rId42"/>
  </p:handoutMasterIdLst>
  <p:sldIdLst>
    <p:sldId id="256" r:id="rId6"/>
    <p:sldId id="268" r:id="rId7"/>
    <p:sldId id="258" r:id="rId8"/>
    <p:sldId id="270" r:id="rId9"/>
    <p:sldId id="265" r:id="rId10"/>
    <p:sldId id="271" r:id="rId11"/>
    <p:sldId id="272" r:id="rId12"/>
    <p:sldId id="274" r:id="rId13"/>
    <p:sldId id="275" r:id="rId14"/>
    <p:sldId id="340" r:id="rId15"/>
    <p:sldId id="337" r:id="rId16"/>
    <p:sldId id="339" r:id="rId17"/>
    <p:sldId id="341" r:id="rId18"/>
    <p:sldId id="301" r:id="rId19"/>
    <p:sldId id="342" r:id="rId20"/>
    <p:sldId id="343" r:id="rId21"/>
    <p:sldId id="316" r:id="rId22"/>
    <p:sldId id="317" r:id="rId23"/>
    <p:sldId id="318" r:id="rId24"/>
    <p:sldId id="319" r:id="rId25"/>
    <p:sldId id="320" r:id="rId26"/>
    <p:sldId id="321" r:id="rId27"/>
    <p:sldId id="322" r:id="rId28"/>
    <p:sldId id="323" r:id="rId29"/>
    <p:sldId id="324" r:id="rId30"/>
    <p:sldId id="325" r:id="rId31"/>
    <p:sldId id="326" r:id="rId32"/>
    <p:sldId id="327" r:id="rId33"/>
    <p:sldId id="328" r:id="rId34"/>
    <p:sldId id="332" r:id="rId35"/>
    <p:sldId id="333" r:id="rId36"/>
    <p:sldId id="334" r:id="rId37"/>
    <p:sldId id="344" r:id="rId38"/>
    <p:sldId id="331" r:id="rId39"/>
    <p:sldId id="335" r:id="rId40"/>
  </p:sldIdLst>
  <p:sldSz cx="9144000" cy="6858000" type="overhead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54"/>
    <p:restoredTop sz="77891"/>
  </p:normalViewPr>
  <p:slideViewPr>
    <p:cSldViewPr snapToGrid="0" snapToObjects="1">
      <p:cViewPr varScale="1">
        <p:scale>
          <a:sx n="98" d="100"/>
          <a:sy n="98" d="100"/>
        </p:scale>
        <p:origin x="2160" y="-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presProps" Target="presProps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tableStyles" Target="tableStyles.xml"/><Relationship Id="rId20" Type="http://schemas.openxmlformats.org/officeDocument/2006/relationships/slide" Target="slides/slide15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141AC9A-12AC-FD40-9EF4-DC155979419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1825AA-DD77-894D-9891-159F1EA651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22B989-BFFC-0749-AC5C-7A5BC8780579}" type="datetimeFigureOut">
              <a:rPr lang="en-US" smtClean="0"/>
              <a:t>3/28/25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4DA3B7-8E7A-224B-800A-48B4F459685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6CA5F8-2DC5-C247-826B-92EEF2C9578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CA1A68-368D-4A40-B409-B2339AA0A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5158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Helvetica Neue Medium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Helvetica Neue Medium" charset="0"/>
              </a:defRPr>
            </a:lvl1pPr>
          </a:lstStyle>
          <a:p>
            <a:fld id="{FE69FD2B-5E75-8648-A878-6CC1F418BF4C}" type="datetimeFigureOut">
              <a:rPr lang="en-US" smtClean="0"/>
              <a:pPr/>
              <a:t>3/28/25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Helvetica Neue Medium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Helvetica Neue Medium" charset="0"/>
              </a:defRPr>
            </a:lvl1pPr>
          </a:lstStyle>
          <a:p>
            <a:fld id="{A66B1752-D8A1-C54B-B5D6-6954E722752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827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Helvetica Neue Medium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Helvetica Neue Medium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Helvetica Neue Medium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Helvetica Neue Medium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Helvetica Neue Medium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B1752-D8A1-C54B-B5D6-6954E722752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7461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7F2BA-944E-0A42-BBD4-EB289F3A6308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1669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7F2BA-944E-0A42-BBD4-EB289F3A6308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5966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7F2BA-944E-0A42-BBD4-EB289F3A6308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3072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7F2BA-944E-0A42-BBD4-EB289F3A6308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7326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86A4C-3EC3-B041-AC0E-EFE805A5DEA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9835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86A4C-3EC3-B041-AC0E-EFE805A5DEA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177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“Predecessor set of transitive reduction”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86A4C-3EC3-B041-AC0E-EFE805A5DEA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1577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86A4C-3EC3-B041-AC0E-EFE805A5DEA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1157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86A4C-3EC3-B041-AC0E-EFE805A5DEA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8073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86A4C-3EC3-B041-AC0E-EFE805A5DEA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5567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B1752-D8A1-C54B-B5D6-6954E7227520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1130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7F2BA-944E-0A42-BBD4-EB289F3A6308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6366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7F2BA-944E-0A42-BBD4-EB289F3A6308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0491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43E973-2F78-F34A-985E-1CADD5692DC9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05098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86A4C-3EC3-B041-AC0E-EFE805A5DEA9}" type="slidenum">
              <a:rPr lang="en-US" smtClean="0">
                <a:solidFill>
                  <a:prstClr val="black"/>
                </a:solidFill>
              </a:rPr>
              <a:pPr/>
              <a:t>33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3411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86A4C-3EC3-B041-AC0E-EFE805A5DEA9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2044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86A4C-3EC3-B041-AC0E-EFE805A5DEA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5458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baseline="0" dirty="0"/>
              <a:t>What I mean by scalability is that we can increase the capacity and the throughput of the storage tier in each datacenter</a:t>
            </a:r>
            <a:endParaRPr lang="en-US" sz="800" baseline="0" dirty="0"/>
          </a:p>
          <a:p>
            <a:pPr>
              <a:lnSpc>
                <a:spcPct val="150000"/>
              </a:lnSpc>
            </a:pPr>
            <a:r>
              <a:rPr lang="en-US" baseline="0" dirty="0"/>
              <a:t>So initially, if we have a small service, we can start with a single server in each datacenter.</a:t>
            </a:r>
          </a:p>
          <a:p>
            <a:pPr marL="0" marR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But as our site grows and our capacity and throughput requirements increase, we can add servers to each datacenter to meet those needs[click click click] with each server handling different portions of the dataset.</a:t>
            </a:r>
          </a:p>
          <a:p>
            <a:pPr>
              <a:lnSpc>
                <a:spcPct val="150000"/>
              </a:lnSpc>
            </a:pPr>
            <a:r>
              <a:rPr lang="en-US" baseline="0" dirty="0"/>
              <a:t>Note that an important part of this scale-out property is that *parallel* replication occurs across these datacenters between servers storing the same portions of the dataset – (as shown by the parallel arrows)</a:t>
            </a:r>
          </a:p>
          <a:p>
            <a:pPr>
              <a:lnSpc>
                <a:spcPct val="150000"/>
              </a:lnSpc>
            </a:pPr>
            <a:r>
              <a:rPr lang="en-US" baseline="0" dirty="0"/>
              <a:t>So in addition to the ALPS properties we want …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86A4C-3EC3-B041-AC0E-EFE805A5DEA9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252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86A4C-3EC3-B041-AC0E-EFE805A5DEA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563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86A4C-3EC3-B041-AC0E-EFE805A5DEA9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7258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86A4C-3EC3-B041-AC0E-EFE805A5DEA9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97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Mention logical server abstraction</a:t>
            </a:r>
            <a:r>
              <a:rPr lang="en-US" baseline="0" dirty="0"/>
              <a:t> here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7F2BA-944E-0A42-BBD4-EB289F3A6308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622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3/28/25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3/28/25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3/28/25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8379D-1A7F-3D49-ACC9-BE0059B06B5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9A36-386E-5B4C-8239-54E8521A45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2A67A-5C42-2A42-9C2D-02F5B0F93CB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9A36-386E-5B4C-8239-54E8521A45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BD1B6-E01C-7F4E-AE2D-8E2A896FF5B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9A36-386E-5B4C-8239-54E8521A45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A9E6D-9440-5948-9EF5-C78FB5D2D1A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9A36-386E-5B4C-8239-54E8521A45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7653-D91B-6A46-8A08-5A5304668F3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9A36-386E-5B4C-8239-54E8521A45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7CEB8-7716-8346-B397-050384C7F58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9A36-386E-5B4C-8239-54E8521A45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36CA0-D451-6948-B8B8-170D3A05141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9A36-386E-5B4C-8239-54E8521A45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A18BD-9EEB-ED43-B919-7585B5BC79C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9A36-386E-5B4C-8239-54E8521A45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3/28/25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2EAA3-F13A-3948-8183-4170C95FE7C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9A36-386E-5B4C-8239-54E8521A45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3DECA-2D96-5D48-80CD-45E6E844AAB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9A36-386E-5B4C-8239-54E8521A45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646C9-5242-6046-9F1C-4E88ECE69D4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9A36-386E-5B4C-8239-54E8521A45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8379D-1A7F-3D49-ACC9-BE0059B06B5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9A36-386E-5B4C-8239-54E8521A45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2A67A-5C42-2A42-9C2D-02F5B0F93CB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9A36-386E-5B4C-8239-54E8521A45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BD1B6-E01C-7F4E-AE2D-8E2A896FF5B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9A36-386E-5B4C-8239-54E8521A45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A9E6D-9440-5948-9EF5-C78FB5D2D1A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9A36-386E-5B4C-8239-54E8521A45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7653-D91B-6A46-8A08-5A5304668F3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9A36-386E-5B4C-8239-54E8521A45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7CEB8-7716-8346-B397-050384C7F58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9A36-386E-5B4C-8239-54E8521A45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36CA0-D451-6948-B8B8-170D3A05141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9A36-386E-5B4C-8239-54E8521A45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3/28/25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A18BD-9EEB-ED43-B919-7585B5BC79C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9A36-386E-5B4C-8239-54E8521A45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2EAA3-F13A-3948-8183-4170C95FE7C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9A36-386E-5B4C-8239-54E8521A45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3DECA-2D96-5D48-80CD-45E6E844AAB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9A36-386E-5B4C-8239-54E8521A45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646C9-5242-6046-9F1C-4E88ECE69D4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9A36-386E-5B4C-8239-54E8521A45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8379D-1A7F-3D49-ACC9-BE0059B06B5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9A36-386E-5B4C-8239-54E8521A45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2A67A-5C42-2A42-9C2D-02F5B0F93CB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9A36-386E-5B4C-8239-54E8521A45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BD1B6-E01C-7F4E-AE2D-8E2A896FF5B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9A36-386E-5B4C-8239-54E8521A45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A9E6D-9440-5948-9EF5-C78FB5D2D1A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9A36-386E-5B4C-8239-54E8521A45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7653-D91B-6A46-8A08-5A5304668F3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9A36-386E-5B4C-8239-54E8521A45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7CEB8-7716-8346-B397-050384C7F58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9A36-386E-5B4C-8239-54E8521A45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3/28/25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36CA0-D451-6948-B8B8-170D3A05141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9A36-386E-5B4C-8239-54E8521A45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A18BD-9EEB-ED43-B919-7585B5BC79C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9A36-386E-5B4C-8239-54E8521A45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2EAA3-F13A-3948-8183-4170C95FE7C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9A36-386E-5B4C-8239-54E8521A45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3DECA-2D96-5D48-80CD-45E6E844AAB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9A36-386E-5B4C-8239-54E8521A45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646C9-5242-6046-9F1C-4E88ECE69D4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9A36-386E-5B4C-8239-54E8521A45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A742B-E47F-6644-94AA-B2666C96ABC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0F63C-B4E6-6041-B84D-EFD5916BAB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4172D-75B7-A04C-9BD4-BE3498D2E1C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0F63C-B4E6-6041-B84D-EFD5916BAB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94674-EC29-EA48-913C-C46E6371DBB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0F63C-B4E6-6041-B84D-EFD5916BAB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45B31-FA1C-044C-BEC2-311736BB553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0F63C-B4E6-6041-B84D-EFD5916BAB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F21EC-B369-C149-BC0E-876AE663446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0F63C-B4E6-6041-B84D-EFD5916BAB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3/28/25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85104-CDCF-7A42-A45F-842B9FB43D1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0F63C-B4E6-6041-B84D-EFD5916BAB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AF9A5-A714-2A46-8436-206627DAB0B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0F63C-B4E6-6041-B84D-EFD5916BAB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96E9D-7B44-2F43-B0F9-88349A062A3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0F63C-B4E6-6041-B84D-EFD5916BAB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90CED-4EF2-C94E-9189-70DE44F9479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0F63C-B4E6-6041-B84D-EFD5916BAB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51E0B-D423-E343-BBEE-F37A533E379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0F63C-B4E6-6041-B84D-EFD5916BAB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14C0E-9586-A643-BBB4-F021E10C360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0F63C-B4E6-6041-B84D-EFD5916BAB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3/28/25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3/28/25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3/28/25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3/28/25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5967" y="0"/>
            <a:ext cx="859206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8324" y="1482811"/>
            <a:ext cx="8592064" cy="4694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Helvetica Neue Medium" charset="0"/>
              </a:defRPr>
            </a:lvl1pPr>
          </a:lstStyle>
          <a:p>
            <a:fld id="{16883F3E-8D2D-8D4F-BA7F-C0A897C14CA0}" type="datetimeFigureOut">
              <a:rPr lang="en-US" smtClean="0"/>
              <a:pPr/>
              <a:t>3/28/25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Helvetica Neue Medium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Helvetica Neue Medium" charset="0"/>
              </a:defRPr>
            </a:lvl1pPr>
          </a:lstStyle>
          <a:p>
            <a:fld id="{BA294D44-32C8-FE4A-A262-B6F8943234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478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Helvetica Neue Medium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Helvetica Neue Medium"/>
              </a:defRPr>
            </a:lvl1pPr>
          </a:lstStyle>
          <a:p>
            <a:pPr defTabSz="457200"/>
            <a:fld id="{800683EE-98E4-2A41-841D-025B3C49249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3/28/25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elvetica Neue Medium"/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elvetica Neue Medium"/>
              </a:defRPr>
            </a:lvl1pPr>
          </a:lstStyle>
          <a:p>
            <a:pPr defTabSz="457200"/>
            <a:fld id="{5AB99A36-386E-5B4C-8239-54E8521A45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133600" y="-7010400"/>
            <a:ext cx="38862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2286000" y="13258800"/>
            <a:ext cx="38862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3926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Helvetica Neue Medium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Helvetica Neue Medium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Helvetica Neue Medium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Helvetica Neue Medium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Helvetica Neue Medium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Helvetica Neue Medium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Helvetica Neue Medium"/>
              </a:defRPr>
            </a:lvl1pPr>
          </a:lstStyle>
          <a:p>
            <a:pPr defTabSz="457200"/>
            <a:fld id="{800683EE-98E4-2A41-841D-025B3C49249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3/28/25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elvetica Neue Medium"/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elvetica Neue Medium"/>
              </a:defRPr>
            </a:lvl1pPr>
          </a:lstStyle>
          <a:p>
            <a:pPr defTabSz="457200"/>
            <a:fld id="{5AB99A36-386E-5B4C-8239-54E8521A45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133600" y="-7010400"/>
            <a:ext cx="38862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2286000" y="13258800"/>
            <a:ext cx="38862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1541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Helvetica Neue Medium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Helvetica Neue Medium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Helvetica Neue Medium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Helvetica Neue Medium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Helvetica Neue Medium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Helvetica Neue Medium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Helvetica Neue Medium"/>
              </a:defRPr>
            </a:lvl1pPr>
          </a:lstStyle>
          <a:p>
            <a:pPr defTabSz="457200"/>
            <a:fld id="{800683EE-98E4-2A41-841D-025B3C49249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3/28/25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elvetica Neue Medium"/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elvetica Neue Medium"/>
              </a:defRPr>
            </a:lvl1pPr>
          </a:lstStyle>
          <a:p>
            <a:pPr defTabSz="457200"/>
            <a:fld id="{5AB99A36-386E-5B4C-8239-54E8521A45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133600" y="-7010400"/>
            <a:ext cx="38862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2286000" y="13258800"/>
            <a:ext cx="38862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3729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Helvetica Neue Medium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Helvetica Neue Medium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Helvetica Neue Medium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Helvetica Neue Medium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Helvetica Neue Medium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Helvetica Neue Medium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Helvetica Neue Medium" charset="0"/>
              </a:defRPr>
            </a:lvl1pPr>
          </a:lstStyle>
          <a:p>
            <a:pPr defTabSz="457200"/>
            <a:fld id="{F93B7D7B-F74A-8A4E-A6E7-DEE8F90F84A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3/28/25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Helvetica Neue Medium" charset="0"/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Helvetica Neue Medium" charset="0"/>
              </a:defRPr>
            </a:lvl1pPr>
          </a:lstStyle>
          <a:p>
            <a:pPr defTabSz="457200"/>
            <a:fld id="{2830F63C-B4E6-6041-B84D-EFD5916BAB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354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tx1"/>
          </a:solidFill>
          <a:latin typeface="Helvetica Neue Medium" charset="0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3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Relationship Id="rId6" Type="http://schemas.microsoft.com/office/2007/relationships/hdphoto" Target="../media/hdphoto2.wdp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5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4.wdp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6.wdp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13" Type="http://schemas.openxmlformats.org/officeDocument/2006/relationships/image" Target="../media/image20.emf"/><Relationship Id="rId3" Type="http://schemas.openxmlformats.org/officeDocument/2006/relationships/image" Target="../media/image10.emf"/><Relationship Id="rId7" Type="http://schemas.openxmlformats.org/officeDocument/2006/relationships/image" Target="../media/image14.emf"/><Relationship Id="rId12" Type="http://schemas.openxmlformats.org/officeDocument/2006/relationships/image" Target="../media/image19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11" Type="http://schemas.openxmlformats.org/officeDocument/2006/relationships/image" Target="../media/image18.emf"/><Relationship Id="rId5" Type="http://schemas.openxmlformats.org/officeDocument/2006/relationships/image" Target="../media/image12.emf"/><Relationship Id="rId10" Type="http://schemas.openxmlformats.org/officeDocument/2006/relationships/image" Target="../media/image17.emf"/><Relationship Id="rId4" Type="http://schemas.openxmlformats.org/officeDocument/2006/relationships/image" Target="../media/image11.emf"/><Relationship Id="rId9" Type="http://schemas.openxmlformats.org/officeDocument/2006/relationships/image" Target="../media/image16.emf"/><Relationship Id="rId14" Type="http://schemas.openxmlformats.org/officeDocument/2006/relationships/image" Target="../media/image21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57250"/>
            <a:ext cx="6858000" cy="1790700"/>
          </a:xfrm>
        </p:spPr>
        <p:txBody>
          <a:bodyPr>
            <a:normAutofit/>
          </a:bodyPr>
          <a:lstStyle/>
          <a:p>
            <a:r>
              <a:rPr lang="en-US" dirty="0"/>
              <a:t>Scalable Causal Consistency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137258"/>
            <a:ext cx="6858000" cy="173014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COS 418/518: Distributed Systems</a:t>
            </a:r>
          </a:p>
          <a:p>
            <a:r>
              <a:rPr lang="en-US" dirty="0"/>
              <a:t>Lecture 15</a:t>
            </a:r>
          </a:p>
          <a:p>
            <a:endParaRPr lang="en-US" dirty="0"/>
          </a:p>
          <a:p>
            <a:r>
              <a:rPr lang="en-US" u="sng" dirty="0"/>
              <a:t>Wyatt Lloyd</a:t>
            </a:r>
            <a:r>
              <a:rPr lang="en-US" dirty="0"/>
              <a:t>, Mike Freedman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8218" y="2843509"/>
            <a:ext cx="867565" cy="109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8042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0000"/>
            <a:ext cx="7772400" cy="2939200"/>
          </a:xfrm>
        </p:spPr>
        <p:txBody>
          <a:bodyPr>
            <a:noAutofit/>
          </a:bodyPr>
          <a:lstStyle/>
          <a:p>
            <a:r>
              <a:rPr lang="en-US" sz="4800" dirty="0"/>
              <a:t>COPS:</a:t>
            </a:r>
            <a:br>
              <a:rPr lang="en-US" sz="4800" dirty="0"/>
            </a:br>
            <a:r>
              <a:rPr lang="en-US" sz="4400" dirty="0"/>
              <a:t>Scalable Causal Consistency</a:t>
            </a:r>
            <a:br>
              <a:rPr lang="en-US" sz="4400" dirty="0"/>
            </a:br>
            <a:r>
              <a:rPr lang="en-US" sz="4400" dirty="0"/>
              <a:t>for Geo-Replicated Storage</a:t>
            </a:r>
            <a:br>
              <a:rPr lang="en-US" sz="4400" dirty="0"/>
            </a:br>
            <a:endParaRPr lang="en-US" sz="44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559B53-AEC7-9D43-BD4D-FB123296CDE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3614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8" descr="BlankMap-USA-states.PNG"/>
          <p:cNvPicPr>
            <a:picLocks noChangeAspect="1"/>
          </p:cNvPicPr>
          <p:nvPr/>
        </p:nvPicPr>
        <p:blipFill>
          <a:blip r:embed="rId3" cstate="print">
            <a:alphaModFix/>
          </a:blip>
          <a:srcRect/>
          <a:stretch>
            <a:fillRect/>
          </a:stretch>
        </p:blipFill>
        <p:spPr bwMode="auto">
          <a:xfrm>
            <a:off x="-27246" y="1375468"/>
            <a:ext cx="9171246" cy="5572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" name="Freeform 142"/>
          <p:cNvSpPr/>
          <p:nvPr/>
        </p:nvSpPr>
        <p:spPr>
          <a:xfrm>
            <a:off x="107104" y="5322738"/>
            <a:ext cx="3457928" cy="1744143"/>
          </a:xfrm>
          <a:custGeom>
            <a:avLst/>
            <a:gdLst>
              <a:gd name="connsiteX0" fmla="*/ 107104 w 3457928"/>
              <a:gd name="connsiteY0" fmla="*/ 0 h 1744143"/>
              <a:gd name="connsiteX1" fmla="*/ 1193444 w 3457928"/>
              <a:gd name="connsiteY1" fmla="*/ 0 h 1744143"/>
              <a:gd name="connsiteX2" fmla="*/ 1881969 w 3457928"/>
              <a:gd name="connsiteY2" fmla="*/ 474284 h 1744143"/>
              <a:gd name="connsiteX3" fmla="*/ 2325686 w 3457928"/>
              <a:gd name="connsiteY3" fmla="*/ 611980 h 1744143"/>
              <a:gd name="connsiteX4" fmla="*/ 2983610 w 3457928"/>
              <a:gd name="connsiteY4" fmla="*/ 902670 h 1744143"/>
              <a:gd name="connsiteX5" fmla="*/ 3457928 w 3457928"/>
              <a:gd name="connsiteY5" fmla="*/ 1269858 h 1744143"/>
              <a:gd name="connsiteX6" fmla="*/ 3396725 w 3457928"/>
              <a:gd name="connsiteY6" fmla="*/ 1698244 h 1744143"/>
              <a:gd name="connsiteX7" fmla="*/ 2631697 w 3457928"/>
              <a:gd name="connsiteY7" fmla="*/ 1744143 h 1744143"/>
              <a:gd name="connsiteX8" fmla="*/ 1193444 w 3457928"/>
              <a:gd name="connsiteY8" fmla="*/ 1713544 h 1744143"/>
              <a:gd name="connsiteX9" fmla="*/ 0 w 3457928"/>
              <a:gd name="connsiteY9" fmla="*/ 1682945 h 1744143"/>
              <a:gd name="connsiteX10" fmla="*/ 45902 w 3457928"/>
              <a:gd name="connsiteY10" fmla="*/ 0 h 1744143"/>
              <a:gd name="connsiteX11" fmla="*/ 107104 w 3457928"/>
              <a:gd name="connsiteY11" fmla="*/ 0 h 1744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57928" h="1744143">
                <a:moveTo>
                  <a:pt x="107104" y="0"/>
                </a:moveTo>
                <a:lnTo>
                  <a:pt x="1193444" y="0"/>
                </a:lnTo>
                <a:lnTo>
                  <a:pt x="1881969" y="474284"/>
                </a:lnTo>
                <a:lnTo>
                  <a:pt x="2325686" y="611980"/>
                </a:lnTo>
                <a:lnTo>
                  <a:pt x="2983610" y="902670"/>
                </a:lnTo>
                <a:lnTo>
                  <a:pt x="3457928" y="1269858"/>
                </a:lnTo>
                <a:lnTo>
                  <a:pt x="3396725" y="1698244"/>
                </a:lnTo>
                <a:lnTo>
                  <a:pt x="2631697" y="1744143"/>
                </a:lnTo>
                <a:lnTo>
                  <a:pt x="1193444" y="1713544"/>
                </a:lnTo>
                <a:lnTo>
                  <a:pt x="0" y="1682945"/>
                </a:lnTo>
                <a:lnTo>
                  <a:pt x="45902" y="0"/>
                </a:lnTo>
                <a:lnTo>
                  <a:pt x="10710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black"/>
              </a:solidFill>
              <a:latin typeface="Helvetica Neue Medium"/>
            </a:endParaRPr>
          </a:p>
        </p:txBody>
      </p:sp>
      <p:sp>
        <p:nvSpPr>
          <p:cNvPr id="144" name="Slide Number Placeholder 14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0F63C-B4E6-6041-B84D-EFD5916BAB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Geo-Replicated Storage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76401" y="1236444"/>
            <a:ext cx="5803900" cy="646331"/>
          </a:xfrm>
          <a:prstGeom prst="rect">
            <a:avLst/>
          </a:prstGeom>
          <a:noFill/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3600" dirty="0">
                <a:solidFill>
                  <a:prstClr val="black"/>
                </a:solidFill>
                <a:latin typeface="Helvetica Neue Medium"/>
              </a:rPr>
              <a:t>serves requests quickly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50850" y="2715769"/>
            <a:ext cx="8785261" cy="3516437"/>
            <a:chOff x="50850" y="2715769"/>
            <a:chExt cx="8785261" cy="3516437"/>
          </a:xfrm>
        </p:grpSpPr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961" b="89990" l="10000" r="9443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850" y="2715769"/>
              <a:ext cx="1501301" cy="995037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961" b="89990" l="10000" r="9443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40100" y="5237169"/>
              <a:ext cx="1501301" cy="995037"/>
            </a:xfrm>
            <a:prstGeom prst="rect">
              <a:avLst/>
            </a:prstGeom>
          </p:spPr>
        </p:pic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9961" b="89990" l="10000" r="9443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34810" y="3066566"/>
              <a:ext cx="1501301" cy="995037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770821" y="2082153"/>
            <a:ext cx="7918742" cy="3705128"/>
            <a:chOff x="770821" y="2082153"/>
            <a:chExt cx="7918742" cy="3705128"/>
          </a:xfrm>
        </p:grpSpPr>
        <p:grpSp>
          <p:nvGrpSpPr>
            <p:cNvPr id="3" name="Group 2"/>
            <p:cNvGrpSpPr/>
            <p:nvPr/>
          </p:nvGrpSpPr>
          <p:grpSpPr>
            <a:xfrm>
              <a:off x="770821" y="2311400"/>
              <a:ext cx="1451352" cy="2050194"/>
              <a:chOff x="770821" y="2311400"/>
              <a:chExt cx="1451352" cy="2050194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1016000" y="2311400"/>
                <a:ext cx="862777" cy="641885"/>
                <a:chOff x="927100" y="2273300"/>
                <a:chExt cx="965200" cy="718085"/>
              </a:xfrm>
            </p:grpSpPr>
            <p:cxnSp>
              <p:nvCxnSpPr>
                <p:cNvPr id="8" name="Straight Arrow Connector 7"/>
                <p:cNvCxnSpPr/>
                <p:nvPr/>
              </p:nvCxnSpPr>
              <p:spPr>
                <a:xfrm flipH="1">
                  <a:off x="965200" y="2349500"/>
                  <a:ext cx="927100" cy="641885"/>
                </a:xfrm>
                <a:prstGeom prst="straightConnector1">
                  <a:avLst/>
                </a:prstGeom>
                <a:ln>
                  <a:solidFill>
                    <a:srgbClr val="0000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Arrow Connector 19"/>
                <p:cNvCxnSpPr/>
                <p:nvPr/>
              </p:nvCxnSpPr>
              <p:spPr>
                <a:xfrm rot="10800000" flipH="1">
                  <a:off x="927100" y="2273300"/>
                  <a:ext cx="927100" cy="641885"/>
                </a:xfrm>
                <a:prstGeom prst="straightConnector1">
                  <a:avLst/>
                </a:prstGeom>
                <a:ln>
                  <a:solidFill>
                    <a:srgbClr val="0000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1" name="Group 30"/>
              <p:cNvGrpSpPr/>
              <p:nvPr/>
            </p:nvGrpSpPr>
            <p:grpSpPr>
              <a:xfrm rot="907609">
                <a:off x="1359396" y="2616818"/>
                <a:ext cx="862777" cy="641885"/>
                <a:chOff x="927100" y="2273300"/>
                <a:chExt cx="965200" cy="718085"/>
              </a:xfrm>
            </p:grpSpPr>
            <p:cxnSp>
              <p:nvCxnSpPr>
                <p:cNvPr id="32" name="Straight Arrow Connector 31"/>
                <p:cNvCxnSpPr/>
                <p:nvPr/>
              </p:nvCxnSpPr>
              <p:spPr>
                <a:xfrm flipH="1">
                  <a:off x="965200" y="2349500"/>
                  <a:ext cx="927100" cy="641885"/>
                </a:xfrm>
                <a:prstGeom prst="straightConnector1">
                  <a:avLst/>
                </a:prstGeom>
                <a:ln>
                  <a:solidFill>
                    <a:srgbClr val="0000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Arrow Connector 32"/>
                <p:cNvCxnSpPr/>
                <p:nvPr/>
              </p:nvCxnSpPr>
              <p:spPr>
                <a:xfrm rot="10800000" flipH="1">
                  <a:off x="927100" y="2273300"/>
                  <a:ext cx="927100" cy="641885"/>
                </a:xfrm>
                <a:prstGeom prst="straightConnector1">
                  <a:avLst/>
                </a:prstGeom>
                <a:ln>
                  <a:solidFill>
                    <a:srgbClr val="0000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oup 38"/>
              <p:cNvGrpSpPr/>
              <p:nvPr/>
            </p:nvGrpSpPr>
            <p:grpSpPr>
              <a:xfrm rot="19390283">
                <a:off x="770821" y="3633325"/>
                <a:ext cx="610976" cy="728269"/>
                <a:chOff x="927100" y="2273300"/>
                <a:chExt cx="965200" cy="718085"/>
              </a:xfrm>
            </p:grpSpPr>
            <p:cxnSp>
              <p:nvCxnSpPr>
                <p:cNvPr id="40" name="Straight Arrow Connector 39"/>
                <p:cNvCxnSpPr/>
                <p:nvPr/>
              </p:nvCxnSpPr>
              <p:spPr>
                <a:xfrm flipH="1">
                  <a:off x="965200" y="2349500"/>
                  <a:ext cx="927100" cy="641885"/>
                </a:xfrm>
                <a:prstGeom prst="straightConnector1">
                  <a:avLst/>
                </a:prstGeom>
                <a:ln>
                  <a:solidFill>
                    <a:srgbClr val="0000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Arrow Connector 40"/>
                <p:cNvCxnSpPr/>
                <p:nvPr/>
              </p:nvCxnSpPr>
              <p:spPr>
                <a:xfrm rot="10800000" flipH="1">
                  <a:off x="927100" y="2273300"/>
                  <a:ext cx="927100" cy="641885"/>
                </a:xfrm>
                <a:prstGeom prst="straightConnector1">
                  <a:avLst/>
                </a:prstGeom>
                <a:ln>
                  <a:solidFill>
                    <a:srgbClr val="0000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5" name="Group 4"/>
            <p:cNvGrpSpPr/>
            <p:nvPr/>
          </p:nvGrpSpPr>
          <p:grpSpPr>
            <a:xfrm>
              <a:off x="3040385" y="3546866"/>
              <a:ext cx="2731295" cy="2240415"/>
              <a:chOff x="3040385" y="3546866"/>
              <a:chExt cx="2731295" cy="2240415"/>
            </a:xfrm>
          </p:grpSpPr>
          <p:grpSp>
            <p:nvGrpSpPr>
              <p:cNvPr id="36" name="Group 35"/>
              <p:cNvGrpSpPr/>
              <p:nvPr/>
            </p:nvGrpSpPr>
            <p:grpSpPr>
              <a:xfrm rot="19390283">
                <a:off x="3562359" y="3546866"/>
                <a:ext cx="1468242" cy="1492664"/>
                <a:chOff x="927100" y="2273300"/>
                <a:chExt cx="965200" cy="718085"/>
              </a:xfrm>
            </p:grpSpPr>
            <p:cxnSp>
              <p:nvCxnSpPr>
                <p:cNvPr id="37" name="Straight Arrow Connector 36"/>
                <p:cNvCxnSpPr/>
                <p:nvPr/>
              </p:nvCxnSpPr>
              <p:spPr>
                <a:xfrm flipH="1">
                  <a:off x="965200" y="2349500"/>
                  <a:ext cx="927100" cy="641885"/>
                </a:xfrm>
                <a:prstGeom prst="straightConnector1">
                  <a:avLst/>
                </a:prstGeom>
                <a:ln>
                  <a:solidFill>
                    <a:srgbClr val="0000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Arrow Connector 37"/>
                <p:cNvCxnSpPr/>
                <p:nvPr/>
              </p:nvCxnSpPr>
              <p:spPr>
                <a:xfrm rot="10800000" flipH="1">
                  <a:off x="927100" y="2273300"/>
                  <a:ext cx="927100" cy="641885"/>
                </a:xfrm>
                <a:prstGeom prst="straightConnector1">
                  <a:avLst/>
                </a:prstGeom>
                <a:ln>
                  <a:solidFill>
                    <a:srgbClr val="0000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oup 42"/>
              <p:cNvGrpSpPr/>
              <p:nvPr/>
            </p:nvGrpSpPr>
            <p:grpSpPr>
              <a:xfrm rot="16390965">
                <a:off x="3099032" y="4873350"/>
                <a:ext cx="610976" cy="728269"/>
                <a:chOff x="927100" y="2273300"/>
                <a:chExt cx="965200" cy="718085"/>
              </a:xfrm>
            </p:grpSpPr>
            <p:cxnSp>
              <p:nvCxnSpPr>
                <p:cNvPr id="44" name="Straight Arrow Connector 43"/>
                <p:cNvCxnSpPr/>
                <p:nvPr/>
              </p:nvCxnSpPr>
              <p:spPr>
                <a:xfrm flipH="1">
                  <a:off x="965200" y="2349500"/>
                  <a:ext cx="927100" cy="641885"/>
                </a:xfrm>
                <a:prstGeom prst="straightConnector1">
                  <a:avLst/>
                </a:prstGeom>
                <a:ln>
                  <a:solidFill>
                    <a:srgbClr val="0000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Arrow Connector 44"/>
                <p:cNvCxnSpPr/>
                <p:nvPr/>
              </p:nvCxnSpPr>
              <p:spPr>
                <a:xfrm rot="10800000" flipH="1">
                  <a:off x="927100" y="2273300"/>
                  <a:ext cx="927100" cy="641885"/>
                </a:xfrm>
                <a:prstGeom prst="straightConnector1">
                  <a:avLst/>
                </a:prstGeom>
                <a:ln>
                  <a:solidFill>
                    <a:srgbClr val="0000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" name="Group 46"/>
              <p:cNvGrpSpPr/>
              <p:nvPr/>
            </p:nvGrpSpPr>
            <p:grpSpPr>
              <a:xfrm rot="2700000">
                <a:off x="5102058" y="5117658"/>
                <a:ext cx="610976" cy="728269"/>
                <a:chOff x="927100" y="2273300"/>
                <a:chExt cx="965200" cy="718085"/>
              </a:xfrm>
            </p:grpSpPr>
            <p:cxnSp>
              <p:nvCxnSpPr>
                <p:cNvPr id="48" name="Straight Arrow Connector 47"/>
                <p:cNvCxnSpPr/>
                <p:nvPr/>
              </p:nvCxnSpPr>
              <p:spPr>
                <a:xfrm flipH="1">
                  <a:off x="965200" y="2349500"/>
                  <a:ext cx="927100" cy="641885"/>
                </a:xfrm>
                <a:prstGeom prst="straightConnector1">
                  <a:avLst/>
                </a:prstGeom>
                <a:ln>
                  <a:solidFill>
                    <a:srgbClr val="0000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Arrow Connector 48"/>
                <p:cNvCxnSpPr/>
                <p:nvPr/>
              </p:nvCxnSpPr>
              <p:spPr>
                <a:xfrm rot="10800000" flipH="1">
                  <a:off x="927100" y="2273300"/>
                  <a:ext cx="927100" cy="641885"/>
                </a:xfrm>
                <a:prstGeom prst="straightConnector1">
                  <a:avLst/>
                </a:prstGeom>
                <a:ln>
                  <a:solidFill>
                    <a:srgbClr val="0000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6" name="Group 5"/>
            <p:cNvGrpSpPr/>
            <p:nvPr/>
          </p:nvGrpSpPr>
          <p:grpSpPr>
            <a:xfrm>
              <a:off x="7316018" y="2662104"/>
              <a:ext cx="1310008" cy="2008928"/>
              <a:chOff x="7316018" y="2662104"/>
              <a:chExt cx="1310008" cy="2008928"/>
            </a:xfrm>
          </p:grpSpPr>
          <p:grpSp>
            <p:nvGrpSpPr>
              <p:cNvPr id="51" name="Group 50"/>
              <p:cNvGrpSpPr/>
              <p:nvPr/>
            </p:nvGrpSpPr>
            <p:grpSpPr>
              <a:xfrm rot="9237480">
                <a:off x="7316018" y="3930774"/>
                <a:ext cx="635514" cy="740258"/>
                <a:chOff x="888336" y="2261479"/>
                <a:chExt cx="1003964" cy="729906"/>
              </a:xfrm>
            </p:grpSpPr>
            <p:cxnSp>
              <p:nvCxnSpPr>
                <p:cNvPr id="52" name="Straight Arrow Connector 51"/>
                <p:cNvCxnSpPr/>
                <p:nvPr/>
              </p:nvCxnSpPr>
              <p:spPr>
                <a:xfrm flipH="1">
                  <a:off x="965200" y="2349500"/>
                  <a:ext cx="927100" cy="641885"/>
                </a:xfrm>
                <a:prstGeom prst="straightConnector1">
                  <a:avLst/>
                </a:prstGeom>
                <a:ln>
                  <a:solidFill>
                    <a:srgbClr val="0000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Arrow Connector 52"/>
                <p:cNvCxnSpPr/>
                <p:nvPr/>
              </p:nvCxnSpPr>
              <p:spPr>
                <a:xfrm rot="10800000" flipH="1">
                  <a:off x="888336" y="2261479"/>
                  <a:ext cx="927101" cy="641885"/>
                </a:xfrm>
                <a:prstGeom prst="straightConnector1">
                  <a:avLst/>
                </a:prstGeom>
                <a:ln>
                  <a:solidFill>
                    <a:srgbClr val="0000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5" name="Group 54"/>
              <p:cNvGrpSpPr/>
              <p:nvPr/>
            </p:nvGrpSpPr>
            <p:grpSpPr>
              <a:xfrm rot="9237480">
                <a:off x="8265435" y="2662104"/>
                <a:ext cx="360591" cy="470516"/>
                <a:chOff x="854906" y="2141314"/>
                <a:chExt cx="1037394" cy="850071"/>
              </a:xfrm>
            </p:grpSpPr>
            <p:cxnSp>
              <p:nvCxnSpPr>
                <p:cNvPr id="56" name="Straight Arrow Connector 55"/>
                <p:cNvCxnSpPr/>
                <p:nvPr/>
              </p:nvCxnSpPr>
              <p:spPr>
                <a:xfrm flipH="1">
                  <a:off x="965200" y="2349500"/>
                  <a:ext cx="927100" cy="641885"/>
                </a:xfrm>
                <a:prstGeom prst="straightConnector1">
                  <a:avLst/>
                </a:prstGeom>
                <a:ln>
                  <a:solidFill>
                    <a:srgbClr val="0000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Arrow Connector 56"/>
                <p:cNvCxnSpPr/>
                <p:nvPr/>
              </p:nvCxnSpPr>
              <p:spPr>
                <a:xfrm rot="10800000" flipH="1">
                  <a:off x="854906" y="2141314"/>
                  <a:ext cx="927099" cy="641886"/>
                </a:xfrm>
                <a:prstGeom prst="straightConnector1">
                  <a:avLst/>
                </a:prstGeom>
                <a:ln>
                  <a:solidFill>
                    <a:srgbClr val="0000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7" name="Group 6"/>
            <p:cNvGrpSpPr/>
            <p:nvPr/>
          </p:nvGrpSpPr>
          <p:grpSpPr>
            <a:xfrm>
              <a:off x="910356" y="2082153"/>
              <a:ext cx="7779207" cy="3473506"/>
              <a:chOff x="910356" y="2082153"/>
              <a:chExt cx="7779207" cy="3473506"/>
            </a:xfrm>
          </p:grpSpPr>
          <p:sp>
            <p:nvSpPr>
              <p:cNvPr id="46" name="Oval 45"/>
              <p:cNvSpPr/>
              <p:nvPr/>
            </p:nvSpPr>
            <p:spPr>
              <a:xfrm rot="907609">
                <a:off x="2809876" y="4624041"/>
                <a:ext cx="279400" cy="279400"/>
              </a:xfrm>
              <a:prstGeom prst="ellipse">
                <a:avLst/>
              </a:prstGeom>
              <a:gradFill rotWithShape="0">
                <a:lin ang="13500000" scaled="0"/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 dirty="0">
                  <a:solidFill>
                    <a:prstClr val="white"/>
                  </a:solidFill>
                  <a:latin typeface="Helvetica Neue Medium"/>
                </a:endParaRPr>
              </a:p>
            </p:txBody>
          </p:sp>
          <p:sp>
            <p:nvSpPr>
              <p:cNvPr id="59" name="Oval 58"/>
              <p:cNvSpPr/>
              <p:nvPr/>
            </p:nvSpPr>
            <p:spPr>
              <a:xfrm rot="907609">
                <a:off x="5895604" y="5276259"/>
                <a:ext cx="279400" cy="279400"/>
              </a:xfrm>
              <a:prstGeom prst="ellipse">
                <a:avLst/>
              </a:prstGeom>
              <a:gradFill rotWithShape="0">
                <a:lin ang="13500000" scaled="0"/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 dirty="0">
                  <a:solidFill>
                    <a:prstClr val="white"/>
                  </a:solidFill>
                  <a:latin typeface="Helvetica Neue Medium"/>
                </a:endParaRPr>
              </a:p>
            </p:txBody>
          </p:sp>
          <p:sp>
            <p:nvSpPr>
              <p:cNvPr id="60" name="Oval 59"/>
              <p:cNvSpPr/>
              <p:nvPr/>
            </p:nvSpPr>
            <p:spPr>
              <a:xfrm rot="907609">
                <a:off x="4354734" y="3038049"/>
                <a:ext cx="279400" cy="279400"/>
              </a:xfrm>
              <a:prstGeom prst="ellipse">
                <a:avLst/>
              </a:prstGeom>
              <a:gradFill rotWithShape="0">
                <a:lin ang="13500000" scaled="0"/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 dirty="0">
                  <a:solidFill>
                    <a:prstClr val="white"/>
                  </a:solidFill>
                  <a:latin typeface="Helvetica Neue Medium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 rot="907609">
                <a:off x="910356" y="4463998"/>
                <a:ext cx="279400" cy="279400"/>
              </a:xfrm>
              <a:prstGeom prst="ellipse">
                <a:avLst/>
              </a:prstGeom>
              <a:gradFill rotWithShape="0">
                <a:lin ang="13500000" scaled="0"/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 dirty="0">
                  <a:solidFill>
                    <a:prstClr val="white"/>
                  </a:solidFill>
                  <a:latin typeface="Helvetica Neue Medium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 rot="907609">
                <a:off x="2293400" y="2574157"/>
                <a:ext cx="279400" cy="279400"/>
              </a:xfrm>
              <a:prstGeom prst="ellipse">
                <a:avLst/>
              </a:prstGeom>
              <a:gradFill rotWithShape="0">
                <a:lin ang="13500000" scaled="0"/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 dirty="0">
                  <a:solidFill>
                    <a:prstClr val="white"/>
                  </a:solidFill>
                  <a:latin typeface="Helvetica Neue Medium"/>
                </a:endParaRPr>
              </a:p>
            </p:txBody>
          </p:sp>
          <p:sp>
            <p:nvSpPr>
              <p:cNvPr id="66" name="Oval 65"/>
              <p:cNvSpPr/>
              <p:nvPr/>
            </p:nvSpPr>
            <p:spPr>
              <a:xfrm rot="907609">
                <a:off x="1841530" y="2082153"/>
                <a:ext cx="279400" cy="279400"/>
              </a:xfrm>
              <a:prstGeom prst="ellipse">
                <a:avLst/>
              </a:prstGeom>
              <a:gradFill rotWithShape="0">
                <a:lin ang="13500000" scaled="0"/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 dirty="0">
                  <a:solidFill>
                    <a:prstClr val="white"/>
                  </a:solidFill>
                  <a:latin typeface="Helvetica Neue Medium"/>
                </a:endParaRPr>
              </a:p>
            </p:txBody>
          </p:sp>
          <p:sp>
            <p:nvSpPr>
              <p:cNvPr id="67" name="Oval 66"/>
              <p:cNvSpPr/>
              <p:nvPr/>
            </p:nvSpPr>
            <p:spPr>
              <a:xfrm rot="907609">
                <a:off x="7321027" y="4763871"/>
                <a:ext cx="279400" cy="279400"/>
              </a:xfrm>
              <a:prstGeom prst="ellipse">
                <a:avLst/>
              </a:prstGeom>
              <a:gradFill rotWithShape="0">
                <a:lin ang="13500000" scaled="0"/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 dirty="0">
                  <a:solidFill>
                    <a:prstClr val="white"/>
                  </a:solidFill>
                  <a:latin typeface="Helvetica Neue Medium"/>
                </a:endParaRPr>
              </a:p>
            </p:txBody>
          </p:sp>
          <p:sp>
            <p:nvSpPr>
              <p:cNvPr id="68" name="Oval 67"/>
              <p:cNvSpPr/>
              <p:nvPr/>
            </p:nvSpPr>
            <p:spPr>
              <a:xfrm rot="907609">
                <a:off x="8410163" y="2359087"/>
                <a:ext cx="279400" cy="279400"/>
              </a:xfrm>
              <a:prstGeom prst="ellipse">
                <a:avLst/>
              </a:prstGeom>
              <a:gradFill rotWithShape="0">
                <a:lin ang="13500000" scaled="0"/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 dirty="0">
                  <a:solidFill>
                    <a:prstClr val="white"/>
                  </a:solidFill>
                  <a:latin typeface="Helvetica Neue Medium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00911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Inside the Datacenter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000" y="1926164"/>
            <a:ext cx="821267" cy="82126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353734" y="1693331"/>
            <a:ext cx="4250266" cy="425026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algn="ctr"/>
            <a:endParaRPr lang="en-US" dirty="0">
              <a:latin typeface="Helvetica Neue Medium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40000" y="1788713"/>
            <a:ext cx="1727200" cy="52322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800" u="sng" dirty="0">
                <a:latin typeface="Helvetica Neue Medium" charset="0"/>
              </a:rPr>
              <a:t>Web Tier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68798" y="1788713"/>
            <a:ext cx="2286000" cy="52322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800" u="sng" dirty="0">
                <a:latin typeface="Helvetica Neue Medium" charset="0"/>
              </a:rPr>
              <a:t>Storage Tier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2607736" y="2552698"/>
            <a:ext cx="1524000" cy="2181584"/>
            <a:chOff x="2607736" y="2552698"/>
            <a:chExt cx="1524000" cy="2181584"/>
          </a:xfrm>
        </p:grpSpPr>
        <p:sp>
          <p:nvSpPr>
            <p:cNvPr id="9" name="Rectangle 8"/>
            <p:cNvSpPr/>
            <p:nvPr/>
          </p:nvSpPr>
          <p:spPr>
            <a:xfrm>
              <a:off x="2607736" y="2552698"/>
              <a:ext cx="1524000" cy="575746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 dirty="0">
                <a:latin typeface="Helvetica Neue Medium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607736" y="3355617"/>
              <a:ext cx="1524000" cy="575746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 dirty="0">
                <a:latin typeface="Helvetica Neue Medium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607736" y="4158536"/>
              <a:ext cx="1524000" cy="575746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 dirty="0">
                <a:latin typeface="Helvetica Neue Medium" charset="0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2607736" y="4961454"/>
            <a:ext cx="1524000" cy="57574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 dirty="0">
              <a:latin typeface="Helvetica Neue Medium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4690531" y="2552698"/>
            <a:ext cx="1625600" cy="2984502"/>
            <a:chOff x="4690531" y="2552698"/>
            <a:chExt cx="1625600" cy="2984502"/>
          </a:xfrm>
        </p:grpSpPr>
        <p:sp>
          <p:nvSpPr>
            <p:cNvPr id="13" name="Oval 12"/>
            <p:cNvSpPr/>
            <p:nvPr/>
          </p:nvSpPr>
          <p:spPr>
            <a:xfrm>
              <a:off x="4690531" y="2552698"/>
              <a:ext cx="1625600" cy="57574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2400" dirty="0">
                  <a:latin typeface="Helvetica Neue Medium" charset="0"/>
                </a:rPr>
                <a:t>A-F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4690531" y="3355617"/>
              <a:ext cx="1625600" cy="57574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2400" dirty="0">
                  <a:latin typeface="Helvetica Neue Medium" charset="0"/>
                </a:rPr>
                <a:t>G-L</a:t>
              </a:r>
            </a:p>
          </p:txBody>
        </p:sp>
        <p:sp>
          <p:nvSpPr>
            <p:cNvPr id="15" name="Oval 14"/>
            <p:cNvSpPr/>
            <p:nvPr/>
          </p:nvSpPr>
          <p:spPr>
            <a:xfrm>
              <a:off x="4690531" y="4158536"/>
              <a:ext cx="1625600" cy="57574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2400" dirty="0">
                  <a:latin typeface="Helvetica Neue Medium" charset="0"/>
                </a:rPr>
                <a:t>M-R</a:t>
              </a:r>
            </a:p>
          </p:txBody>
        </p:sp>
        <p:sp>
          <p:nvSpPr>
            <p:cNvPr id="16" name="Oval 15"/>
            <p:cNvSpPr/>
            <p:nvPr/>
          </p:nvSpPr>
          <p:spPr>
            <a:xfrm>
              <a:off x="4690531" y="4961454"/>
              <a:ext cx="1625600" cy="57574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2400" dirty="0">
                  <a:latin typeface="Helvetica Neue Medium" charset="0"/>
                </a:rPr>
                <a:t>S-Z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7212927" y="3146268"/>
            <a:ext cx="2286000" cy="1619903"/>
            <a:chOff x="7212927" y="3146268"/>
            <a:chExt cx="2286000" cy="1619903"/>
          </a:xfrm>
        </p:grpSpPr>
        <p:grpSp>
          <p:nvGrpSpPr>
            <p:cNvPr id="34" name="Group 33"/>
            <p:cNvGrpSpPr/>
            <p:nvPr/>
          </p:nvGrpSpPr>
          <p:grpSpPr>
            <a:xfrm>
              <a:off x="7744574" y="3557905"/>
              <a:ext cx="1222707" cy="1208266"/>
              <a:chOff x="2353734" y="1693331"/>
              <a:chExt cx="4301064" cy="4250266"/>
            </a:xfrm>
          </p:grpSpPr>
          <p:sp>
            <p:nvSpPr>
              <p:cNvPr id="35" name="Rectangle 34"/>
              <p:cNvSpPr/>
              <p:nvPr/>
            </p:nvSpPr>
            <p:spPr>
              <a:xfrm>
                <a:off x="2353734" y="1693331"/>
                <a:ext cx="4250266" cy="4250266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:endParaRPr lang="en-US" dirty="0">
                  <a:latin typeface="Helvetica Neue Medium" charset="0"/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2540001" y="1898133"/>
                <a:ext cx="1828798" cy="553996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/>
                <a:r>
                  <a:rPr lang="en-US" sz="600" dirty="0">
                    <a:latin typeface="Helvetica Neue Medium" charset="0"/>
                  </a:rPr>
                  <a:t>Web Tier</a:t>
                </a: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4368798" y="1898134"/>
                <a:ext cx="2286000" cy="52322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/>
                <a:r>
                  <a:rPr lang="en-US" sz="600" dirty="0">
                    <a:latin typeface="Helvetica Neue Medium" charset="0"/>
                  </a:rPr>
                  <a:t>Storage Tier</a:t>
                </a: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2607736" y="2552698"/>
                <a:ext cx="1524000" cy="575746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>
                <a:normAutofit fontScale="25000" lnSpcReduction="20000"/>
              </a:bodyPr>
              <a:lstStyle/>
              <a:p>
                <a:pPr algn="ctr"/>
                <a:endParaRPr lang="en-US" dirty="0">
                  <a:latin typeface="Helvetica Neue Medium" charset="0"/>
                </a:endParaRP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2607736" y="3355617"/>
                <a:ext cx="1524000" cy="575746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>
                <a:normAutofit fontScale="25000" lnSpcReduction="20000"/>
              </a:bodyPr>
              <a:lstStyle/>
              <a:p>
                <a:pPr algn="ctr"/>
                <a:endParaRPr lang="en-US" dirty="0">
                  <a:latin typeface="Helvetica Neue Medium" charset="0"/>
                </a:endParaRP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2607736" y="4158536"/>
                <a:ext cx="1524000" cy="575746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>
                <a:normAutofit fontScale="25000" lnSpcReduction="20000"/>
              </a:bodyPr>
              <a:lstStyle/>
              <a:p>
                <a:pPr algn="ctr"/>
                <a:endParaRPr lang="en-US" dirty="0">
                  <a:latin typeface="Helvetica Neue Medium" charset="0"/>
                </a:endParaRPr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2607736" y="4961454"/>
                <a:ext cx="1524000" cy="575746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>
                <a:normAutofit fontScale="25000" lnSpcReduction="20000"/>
              </a:bodyPr>
              <a:lstStyle/>
              <a:p>
                <a:pPr algn="ctr"/>
                <a:endParaRPr lang="en-US" dirty="0">
                  <a:latin typeface="Helvetica Neue Medium" charset="0"/>
                </a:endParaRPr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4690531" y="2552698"/>
                <a:ext cx="1625600" cy="575746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 fontScale="25000" lnSpcReduction="20000"/>
              </a:bodyPr>
              <a:lstStyle/>
              <a:p>
                <a:pPr algn="ctr"/>
                <a:r>
                  <a:rPr lang="en-US" dirty="0">
                    <a:latin typeface="Helvetica Neue Medium" charset="0"/>
                  </a:rPr>
                  <a:t>A-F</a:t>
                </a:r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4690531" y="3355617"/>
                <a:ext cx="1625600" cy="575746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 fontScale="25000" lnSpcReduction="20000"/>
              </a:bodyPr>
              <a:lstStyle/>
              <a:p>
                <a:pPr algn="ctr"/>
                <a:r>
                  <a:rPr lang="en-US" dirty="0">
                    <a:latin typeface="Helvetica Neue Medium" charset="0"/>
                  </a:rPr>
                  <a:t>G-L</a:t>
                </a:r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4690531" y="4158536"/>
                <a:ext cx="1625600" cy="575746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 fontScale="25000" lnSpcReduction="20000"/>
              </a:bodyPr>
              <a:lstStyle/>
              <a:p>
                <a:pPr algn="ctr"/>
                <a:r>
                  <a:rPr lang="en-US" dirty="0">
                    <a:latin typeface="Helvetica Neue Medium" charset="0"/>
                  </a:rPr>
                  <a:t>M-R</a:t>
                </a:r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4690531" y="4961454"/>
                <a:ext cx="1625600" cy="575746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 fontScale="25000" lnSpcReduction="20000"/>
              </a:bodyPr>
              <a:lstStyle/>
              <a:p>
                <a:pPr algn="ctr"/>
                <a:r>
                  <a:rPr lang="en-US" dirty="0">
                    <a:latin typeface="Helvetica Neue Medium" charset="0"/>
                  </a:rPr>
                  <a:t>S-Z</a:t>
                </a:r>
              </a:p>
            </p:txBody>
          </p:sp>
        </p:grpSp>
        <p:sp>
          <p:nvSpPr>
            <p:cNvPr id="58" name="TextBox 57"/>
            <p:cNvSpPr txBox="1"/>
            <p:nvPr/>
          </p:nvSpPr>
          <p:spPr>
            <a:xfrm>
              <a:off x="7212927" y="3146268"/>
              <a:ext cx="2286000" cy="523220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algn="ctr"/>
              <a:r>
                <a:rPr lang="en-US" sz="2400" dirty="0">
                  <a:latin typeface="Helvetica Neue Medium" charset="0"/>
                </a:rPr>
                <a:t>Remote DC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5738232" y="2460774"/>
            <a:ext cx="2286000" cy="2788553"/>
            <a:chOff x="5738232" y="2460774"/>
            <a:chExt cx="2286000" cy="2788553"/>
          </a:xfrm>
        </p:grpSpPr>
        <p:cxnSp>
          <p:nvCxnSpPr>
            <p:cNvPr id="18" name="Straight Arrow Connector 17"/>
            <p:cNvCxnSpPr>
              <a:stCxn id="13" idx="6"/>
            </p:cNvCxnSpPr>
            <p:nvPr/>
          </p:nvCxnSpPr>
          <p:spPr>
            <a:xfrm>
              <a:off x="6316131" y="2840571"/>
              <a:ext cx="1225559" cy="493190"/>
            </a:xfrm>
            <a:prstGeom prst="straightConnector1">
              <a:avLst/>
            </a:prstGeom>
            <a:ln w="38100" cmpd="sng">
              <a:solidFill>
                <a:schemeClr val="accent4">
                  <a:lumMod val="5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>
              <a:off x="6316131" y="3662151"/>
              <a:ext cx="1225559" cy="140055"/>
            </a:xfrm>
            <a:prstGeom prst="straightConnector1">
              <a:avLst/>
            </a:prstGeom>
            <a:ln w="38100" cmpd="sng">
              <a:solidFill>
                <a:schemeClr val="accent4">
                  <a:lumMod val="5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/>
            <p:nvPr/>
          </p:nvCxnSpPr>
          <p:spPr>
            <a:xfrm flipV="1">
              <a:off x="6316131" y="4258714"/>
              <a:ext cx="1225559" cy="197561"/>
            </a:xfrm>
            <a:prstGeom prst="straightConnector1">
              <a:avLst/>
            </a:prstGeom>
            <a:ln w="38100" cmpd="sng">
              <a:solidFill>
                <a:schemeClr val="accent4">
                  <a:lumMod val="5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>
              <a:stCxn id="16" idx="6"/>
            </p:cNvCxnSpPr>
            <p:nvPr/>
          </p:nvCxnSpPr>
          <p:spPr>
            <a:xfrm flipV="1">
              <a:off x="6316131" y="4650640"/>
              <a:ext cx="1225559" cy="598687"/>
            </a:xfrm>
            <a:prstGeom prst="straightConnector1">
              <a:avLst/>
            </a:prstGeom>
            <a:ln w="38100" cmpd="sng">
              <a:solidFill>
                <a:schemeClr val="accent4">
                  <a:lumMod val="5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67"/>
            <p:cNvSpPr txBox="1"/>
            <p:nvPr/>
          </p:nvSpPr>
          <p:spPr>
            <a:xfrm rot="1324738">
              <a:off x="5738232" y="2460774"/>
              <a:ext cx="2286000" cy="523220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algn="ctr"/>
              <a:r>
                <a:rPr lang="en-US" sz="2800" dirty="0">
                  <a:solidFill>
                    <a:schemeClr val="accent4">
                      <a:lumMod val="50000"/>
                    </a:schemeClr>
                  </a:solidFill>
                  <a:latin typeface="Helvetica Neue Medium" charset="0"/>
                </a:rPr>
                <a:t>Replication</a:t>
              </a:r>
            </a:p>
          </p:txBody>
        </p:sp>
      </p:grpSp>
      <p:cxnSp>
        <p:nvCxnSpPr>
          <p:cNvPr id="19" name="Straight Arrow Connector 18"/>
          <p:cNvCxnSpPr>
            <a:stCxn id="9" idx="3"/>
            <a:endCxn id="13" idx="2"/>
          </p:cNvCxnSpPr>
          <p:nvPr/>
        </p:nvCxnSpPr>
        <p:spPr>
          <a:xfrm>
            <a:off x="4131736" y="2840571"/>
            <a:ext cx="558795" cy="0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4131736" y="2900011"/>
            <a:ext cx="796859" cy="2349316"/>
            <a:chOff x="4131736" y="2900011"/>
            <a:chExt cx="796859" cy="2349316"/>
          </a:xfrm>
        </p:grpSpPr>
        <p:cxnSp>
          <p:nvCxnSpPr>
            <p:cNvPr id="46" name="Straight Arrow Connector 45"/>
            <p:cNvCxnSpPr>
              <a:endCxn id="16" idx="2"/>
            </p:cNvCxnSpPr>
            <p:nvPr/>
          </p:nvCxnSpPr>
          <p:spPr>
            <a:xfrm>
              <a:off x="4132994" y="3009251"/>
              <a:ext cx="557537" cy="2240076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>
              <a:endCxn id="14" idx="1"/>
            </p:cNvCxnSpPr>
            <p:nvPr/>
          </p:nvCxnSpPr>
          <p:spPr>
            <a:xfrm>
              <a:off x="4131736" y="2900011"/>
              <a:ext cx="796859" cy="539922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>
              <a:off x="4131736" y="2908846"/>
              <a:ext cx="558795" cy="753305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>
              <a:off x="4131736" y="3009251"/>
              <a:ext cx="656575" cy="1289148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4" name="Straight Arrow Connector 53"/>
          <p:cNvCxnSpPr/>
          <p:nvPr/>
        </p:nvCxnSpPr>
        <p:spPr>
          <a:xfrm>
            <a:off x="1075267" y="2341866"/>
            <a:ext cx="1532469" cy="405565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Freeform 2"/>
          <p:cNvSpPr/>
          <p:nvPr/>
        </p:nvSpPr>
        <p:spPr>
          <a:xfrm>
            <a:off x="47693" y="-214115"/>
            <a:ext cx="9285675" cy="7077168"/>
          </a:xfrm>
          <a:custGeom>
            <a:avLst/>
            <a:gdLst>
              <a:gd name="connsiteX0" fmla="*/ 6609215 w 9285675"/>
              <a:gd name="connsiteY0" fmla="*/ 1843365 h 6977477"/>
              <a:gd name="connsiteX1" fmla="*/ 4424351 w 9285675"/>
              <a:gd name="connsiteY1" fmla="*/ 1843365 h 6977477"/>
              <a:gd name="connsiteX2" fmla="*/ 4465317 w 9285675"/>
              <a:gd name="connsiteY2" fmla="*/ 5871458 h 6977477"/>
              <a:gd name="connsiteX3" fmla="*/ 6540938 w 9285675"/>
              <a:gd name="connsiteY3" fmla="*/ 5885113 h 6977477"/>
              <a:gd name="connsiteX4" fmla="*/ 7715303 w 9285675"/>
              <a:gd name="connsiteY4" fmla="*/ 5024876 h 6977477"/>
              <a:gd name="connsiteX5" fmla="*/ 7715303 w 9285675"/>
              <a:gd name="connsiteY5" fmla="*/ 2771874 h 6977477"/>
              <a:gd name="connsiteX6" fmla="*/ 6718459 w 9285675"/>
              <a:gd name="connsiteY6" fmla="*/ 1843365 h 6977477"/>
              <a:gd name="connsiteX7" fmla="*/ 6704803 w 9285675"/>
              <a:gd name="connsiteY7" fmla="*/ 27309 h 6977477"/>
              <a:gd name="connsiteX8" fmla="*/ 9285675 w 9285675"/>
              <a:gd name="connsiteY8" fmla="*/ 54618 h 6977477"/>
              <a:gd name="connsiteX9" fmla="*/ 9285675 w 9285675"/>
              <a:gd name="connsiteY9" fmla="*/ 6977477 h 6977477"/>
              <a:gd name="connsiteX10" fmla="*/ 0 w 9285675"/>
              <a:gd name="connsiteY10" fmla="*/ 6963823 h 6977477"/>
              <a:gd name="connsiteX11" fmla="*/ 54621 w 9285675"/>
              <a:gd name="connsiteY11" fmla="*/ 0 h 6977477"/>
              <a:gd name="connsiteX12" fmla="*/ 6595560 w 9285675"/>
              <a:gd name="connsiteY12" fmla="*/ 0 h 6977477"/>
              <a:gd name="connsiteX13" fmla="*/ 6527283 w 9285675"/>
              <a:gd name="connsiteY13" fmla="*/ 1761437 h 6977477"/>
              <a:gd name="connsiteX14" fmla="*/ 6609215 w 9285675"/>
              <a:gd name="connsiteY14" fmla="*/ 1843365 h 6977477"/>
              <a:gd name="connsiteX0" fmla="*/ 6609215 w 9285675"/>
              <a:gd name="connsiteY0" fmla="*/ 1843365 h 6977477"/>
              <a:gd name="connsiteX1" fmla="*/ 4424351 w 9285675"/>
              <a:gd name="connsiteY1" fmla="*/ 1843365 h 6977477"/>
              <a:gd name="connsiteX2" fmla="*/ 4465317 w 9285675"/>
              <a:gd name="connsiteY2" fmla="*/ 5871458 h 6977477"/>
              <a:gd name="connsiteX3" fmla="*/ 6540938 w 9285675"/>
              <a:gd name="connsiteY3" fmla="*/ 5885113 h 6977477"/>
              <a:gd name="connsiteX4" fmla="*/ 7715303 w 9285675"/>
              <a:gd name="connsiteY4" fmla="*/ 5024876 h 6977477"/>
              <a:gd name="connsiteX5" fmla="*/ 7715303 w 9285675"/>
              <a:gd name="connsiteY5" fmla="*/ 2771874 h 6977477"/>
              <a:gd name="connsiteX6" fmla="*/ 6718459 w 9285675"/>
              <a:gd name="connsiteY6" fmla="*/ 1843365 h 6977477"/>
              <a:gd name="connsiteX7" fmla="*/ 6704803 w 9285675"/>
              <a:gd name="connsiteY7" fmla="*/ 27309 h 6977477"/>
              <a:gd name="connsiteX8" fmla="*/ 9285675 w 9285675"/>
              <a:gd name="connsiteY8" fmla="*/ 54618 h 6977477"/>
              <a:gd name="connsiteX9" fmla="*/ 9285675 w 9285675"/>
              <a:gd name="connsiteY9" fmla="*/ 6977477 h 6977477"/>
              <a:gd name="connsiteX10" fmla="*/ 0 w 9285675"/>
              <a:gd name="connsiteY10" fmla="*/ 6963823 h 6977477"/>
              <a:gd name="connsiteX11" fmla="*/ 54621 w 9285675"/>
              <a:gd name="connsiteY11" fmla="*/ 0 h 6977477"/>
              <a:gd name="connsiteX12" fmla="*/ 6595560 w 9285675"/>
              <a:gd name="connsiteY12" fmla="*/ 0 h 6977477"/>
              <a:gd name="connsiteX13" fmla="*/ 6609215 w 9285675"/>
              <a:gd name="connsiteY13" fmla="*/ 1843365 h 6977477"/>
              <a:gd name="connsiteX0" fmla="*/ 6583815 w 9285675"/>
              <a:gd name="connsiteY0" fmla="*/ 1843365 h 6977477"/>
              <a:gd name="connsiteX1" fmla="*/ 4424351 w 9285675"/>
              <a:gd name="connsiteY1" fmla="*/ 1843365 h 6977477"/>
              <a:gd name="connsiteX2" fmla="*/ 4465317 w 9285675"/>
              <a:gd name="connsiteY2" fmla="*/ 5871458 h 6977477"/>
              <a:gd name="connsiteX3" fmla="*/ 6540938 w 9285675"/>
              <a:gd name="connsiteY3" fmla="*/ 5885113 h 6977477"/>
              <a:gd name="connsiteX4" fmla="*/ 7715303 w 9285675"/>
              <a:gd name="connsiteY4" fmla="*/ 5024876 h 6977477"/>
              <a:gd name="connsiteX5" fmla="*/ 7715303 w 9285675"/>
              <a:gd name="connsiteY5" fmla="*/ 2771874 h 6977477"/>
              <a:gd name="connsiteX6" fmla="*/ 6718459 w 9285675"/>
              <a:gd name="connsiteY6" fmla="*/ 1843365 h 6977477"/>
              <a:gd name="connsiteX7" fmla="*/ 6704803 w 9285675"/>
              <a:gd name="connsiteY7" fmla="*/ 27309 h 6977477"/>
              <a:gd name="connsiteX8" fmla="*/ 9285675 w 9285675"/>
              <a:gd name="connsiteY8" fmla="*/ 54618 h 6977477"/>
              <a:gd name="connsiteX9" fmla="*/ 9285675 w 9285675"/>
              <a:gd name="connsiteY9" fmla="*/ 6977477 h 6977477"/>
              <a:gd name="connsiteX10" fmla="*/ 0 w 9285675"/>
              <a:gd name="connsiteY10" fmla="*/ 6963823 h 6977477"/>
              <a:gd name="connsiteX11" fmla="*/ 54621 w 9285675"/>
              <a:gd name="connsiteY11" fmla="*/ 0 h 6977477"/>
              <a:gd name="connsiteX12" fmla="*/ 6595560 w 9285675"/>
              <a:gd name="connsiteY12" fmla="*/ 0 h 6977477"/>
              <a:gd name="connsiteX13" fmla="*/ 6583815 w 9285675"/>
              <a:gd name="connsiteY13" fmla="*/ 1843365 h 6977477"/>
              <a:gd name="connsiteX0" fmla="*/ 6583815 w 9285675"/>
              <a:gd name="connsiteY0" fmla="*/ 1843365 h 6977477"/>
              <a:gd name="connsiteX1" fmla="*/ 4424351 w 9285675"/>
              <a:gd name="connsiteY1" fmla="*/ 1843365 h 6977477"/>
              <a:gd name="connsiteX2" fmla="*/ 4465317 w 9285675"/>
              <a:gd name="connsiteY2" fmla="*/ 5871458 h 6977477"/>
              <a:gd name="connsiteX3" fmla="*/ 6540938 w 9285675"/>
              <a:gd name="connsiteY3" fmla="*/ 5885113 h 6977477"/>
              <a:gd name="connsiteX4" fmla="*/ 7715303 w 9285675"/>
              <a:gd name="connsiteY4" fmla="*/ 5024876 h 6977477"/>
              <a:gd name="connsiteX5" fmla="*/ 7715303 w 9285675"/>
              <a:gd name="connsiteY5" fmla="*/ 2771874 h 6977477"/>
              <a:gd name="connsiteX6" fmla="*/ 6718459 w 9285675"/>
              <a:gd name="connsiteY6" fmla="*/ 1843365 h 6977477"/>
              <a:gd name="connsiteX7" fmla="*/ 6704803 w 9285675"/>
              <a:gd name="connsiteY7" fmla="*/ 27309 h 6977477"/>
              <a:gd name="connsiteX8" fmla="*/ 9285675 w 9285675"/>
              <a:gd name="connsiteY8" fmla="*/ 54618 h 6977477"/>
              <a:gd name="connsiteX9" fmla="*/ 9285675 w 9285675"/>
              <a:gd name="connsiteY9" fmla="*/ 6977477 h 6977477"/>
              <a:gd name="connsiteX10" fmla="*/ 0 w 9285675"/>
              <a:gd name="connsiteY10" fmla="*/ 6963823 h 6977477"/>
              <a:gd name="connsiteX11" fmla="*/ 54621 w 9285675"/>
              <a:gd name="connsiteY11" fmla="*/ 0 h 6977477"/>
              <a:gd name="connsiteX12" fmla="*/ 6589210 w 9285675"/>
              <a:gd name="connsiteY12" fmla="*/ 6350 h 6977477"/>
              <a:gd name="connsiteX13" fmla="*/ 6583815 w 9285675"/>
              <a:gd name="connsiteY13" fmla="*/ 1843365 h 6977477"/>
              <a:gd name="connsiteX0" fmla="*/ 6583815 w 9285675"/>
              <a:gd name="connsiteY0" fmla="*/ 1875115 h 7009227"/>
              <a:gd name="connsiteX1" fmla="*/ 4424351 w 9285675"/>
              <a:gd name="connsiteY1" fmla="*/ 1875115 h 7009227"/>
              <a:gd name="connsiteX2" fmla="*/ 4465317 w 9285675"/>
              <a:gd name="connsiteY2" fmla="*/ 5903208 h 7009227"/>
              <a:gd name="connsiteX3" fmla="*/ 6540938 w 9285675"/>
              <a:gd name="connsiteY3" fmla="*/ 5916863 h 7009227"/>
              <a:gd name="connsiteX4" fmla="*/ 7715303 w 9285675"/>
              <a:gd name="connsiteY4" fmla="*/ 5056626 h 7009227"/>
              <a:gd name="connsiteX5" fmla="*/ 7715303 w 9285675"/>
              <a:gd name="connsiteY5" fmla="*/ 2803624 h 7009227"/>
              <a:gd name="connsiteX6" fmla="*/ 6718459 w 9285675"/>
              <a:gd name="connsiteY6" fmla="*/ 1875115 h 7009227"/>
              <a:gd name="connsiteX7" fmla="*/ 6704803 w 9285675"/>
              <a:gd name="connsiteY7" fmla="*/ 59059 h 7009227"/>
              <a:gd name="connsiteX8" fmla="*/ 9285675 w 9285675"/>
              <a:gd name="connsiteY8" fmla="*/ 86368 h 7009227"/>
              <a:gd name="connsiteX9" fmla="*/ 9285675 w 9285675"/>
              <a:gd name="connsiteY9" fmla="*/ 7009227 h 7009227"/>
              <a:gd name="connsiteX10" fmla="*/ 0 w 9285675"/>
              <a:gd name="connsiteY10" fmla="*/ 6995573 h 7009227"/>
              <a:gd name="connsiteX11" fmla="*/ 54621 w 9285675"/>
              <a:gd name="connsiteY11" fmla="*/ 31750 h 7009227"/>
              <a:gd name="connsiteX12" fmla="*/ 6582860 w 9285675"/>
              <a:gd name="connsiteY12" fmla="*/ 0 h 7009227"/>
              <a:gd name="connsiteX13" fmla="*/ 6583815 w 9285675"/>
              <a:gd name="connsiteY13" fmla="*/ 1875115 h 7009227"/>
              <a:gd name="connsiteX0" fmla="*/ 6583815 w 9285675"/>
              <a:gd name="connsiteY0" fmla="*/ 1885906 h 7020018"/>
              <a:gd name="connsiteX1" fmla="*/ 4424351 w 9285675"/>
              <a:gd name="connsiteY1" fmla="*/ 1885906 h 7020018"/>
              <a:gd name="connsiteX2" fmla="*/ 4465317 w 9285675"/>
              <a:gd name="connsiteY2" fmla="*/ 5913999 h 7020018"/>
              <a:gd name="connsiteX3" fmla="*/ 6540938 w 9285675"/>
              <a:gd name="connsiteY3" fmla="*/ 5927654 h 7020018"/>
              <a:gd name="connsiteX4" fmla="*/ 7715303 w 9285675"/>
              <a:gd name="connsiteY4" fmla="*/ 5067417 h 7020018"/>
              <a:gd name="connsiteX5" fmla="*/ 7715303 w 9285675"/>
              <a:gd name="connsiteY5" fmla="*/ 2814415 h 7020018"/>
              <a:gd name="connsiteX6" fmla="*/ 6718459 w 9285675"/>
              <a:gd name="connsiteY6" fmla="*/ 1885906 h 7020018"/>
              <a:gd name="connsiteX7" fmla="*/ 6717503 w 9285675"/>
              <a:gd name="connsiteY7" fmla="*/ 0 h 7020018"/>
              <a:gd name="connsiteX8" fmla="*/ 9285675 w 9285675"/>
              <a:gd name="connsiteY8" fmla="*/ 97159 h 7020018"/>
              <a:gd name="connsiteX9" fmla="*/ 9285675 w 9285675"/>
              <a:gd name="connsiteY9" fmla="*/ 7020018 h 7020018"/>
              <a:gd name="connsiteX10" fmla="*/ 0 w 9285675"/>
              <a:gd name="connsiteY10" fmla="*/ 7006364 h 7020018"/>
              <a:gd name="connsiteX11" fmla="*/ 54621 w 9285675"/>
              <a:gd name="connsiteY11" fmla="*/ 42541 h 7020018"/>
              <a:gd name="connsiteX12" fmla="*/ 6582860 w 9285675"/>
              <a:gd name="connsiteY12" fmla="*/ 10791 h 7020018"/>
              <a:gd name="connsiteX13" fmla="*/ 6583815 w 9285675"/>
              <a:gd name="connsiteY13" fmla="*/ 1885906 h 7020018"/>
              <a:gd name="connsiteX0" fmla="*/ 6583815 w 9285675"/>
              <a:gd name="connsiteY0" fmla="*/ 1885906 h 7020018"/>
              <a:gd name="connsiteX1" fmla="*/ 4424351 w 9285675"/>
              <a:gd name="connsiteY1" fmla="*/ 1885906 h 7020018"/>
              <a:gd name="connsiteX2" fmla="*/ 4465317 w 9285675"/>
              <a:gd name="connsiteY2" fmla="*/ 5913999 h 7020018"/>
              <a:gd name="connsiteX3" fmla="*/ 6540938 w 9285675"/>
              <a:gd name="connsiteY3" fmla="*/ 5927654 h 7020018"/>
              <a:gd name="connsiteX4" fmla="*/ 7715303 w 9285675"/>
              <a:gd name="connsiteY4" fmla="*/ 5067417 h 7020018"/>
              <a:gd name="connsiteX5" fmla="*/ 7715303 w 9285675"/>
              <a:gd name="connsiteY5" fmla="*/ 2814415 h 7020018"/>
              <a:gd name="connsiteX6" fmla="*/ 6718459 w 9285675"/>
              <a:gd name="connsiteY6" fmla="*/ 1885906 h 7020018"/>
              <a:gd name="connsiteX7" fmla="*/ 6717503 w 9285675"/>
              <a:gd name="connsiteY7" fmla="*/ 0 h 7020018"/>
              <a:gd name="connsiteX8" fmla="*/ 9285675 w 9285675"/>
              <a:gd name="connsiteY8" fmla="*/ 97159 h 7020018"/>
              <a:gd name="connsiteX9" fmla="*/ 9285675 w 9285675"/>
              <a:gd name="connsiteY9" fmla="*/ 7020018 h 7020018"/>
              <a:gd name="connsiteX10" fmla="*/ 0 w 9285675"/>
              <a:gd name="connsiteY10" fmla="*/ 7006364 h 7020018"/>
              <a:gd name="connsiteX11" fmla="*/ 54621 w 9285675"/>
              <a:gd name="connsiteY11" fmla="*/ 42541 h 7020018"/>
              <a:gd name="connsiteX12" fmla="*/ 6728910 w 9285675"/>
              <a:gd name="connsiteY12" fmla="*/ 10791 h 7020018"/>
              <a:gd name="connsiteX13" fmla="*/ 6583815 w 9285675"/>
              <a:gd name="connsiteY13" fmla="*/ 1885906 h 7020018"/>
              <a:gd name="connsiteX0" fmla="*/ 6748915 w 9285675"/>
              <a:gd name="connsiteY0" fmla="*/ 1892256 h 7020018"/>
              <a:gd name="connsiteX1" fmla="*/ 4424351 w 9285675"/>
              <a:gd name="connsiteY1" fmla="*/ 1885906 h 7020018"/>
              <a:gd name="connsiteX2" fmla="*/ 4465317 w 9285675"/>
              <a:gd name="connsiteY2" fmla="*/ 5913999 h 7020018"/>
              <a:gd name="connsiteX3" fmla="*/ 6540938 w 9285675"/>
              <a:gd name="connsiteY3" fmla="*/ 5927654 h 7020018"/>
              <a:gd name="connsiteX4" fmla="*/ 7715303 w 9285675"/>
              <a:gd name="connsiteY4" fmla="*/ 5067417 h 7020018"/>
              <a:gd name="connsiteX5" fmla="*/ 7715303 w 9285675"/>
              <a:gd name="connsiteY5" fmla="*/ 2814415 h 7020018"/>
              <a:gd name="connsiteX6" fmla="*/ 6718459 w 9285675"/>
              <a:gd name="connsiteY6" fmla="*/ 1885906 h 7020018"/>
              <a:gd name="connsiteX7" fmla="*/ 6717503 w 9285675"/>
              <a:gd name="connsiteY7" fmla="*/ 0 h 7020018"/>
              <a:gd name="connsiteX8" fmla="*/ 9285675 w 9285675"/>
              <a:gd name="connsiteY8" fmla="*/ 97159 h 7020018"/>
              <a:gd name="connsiteX9" fmla="*/ 9285675 w 9285675"/>
              <a:gd name="connsiteY9" fmla="*/ 7020018 h 7020018"/>
              <a:gd name="connsiteX10" fmla="*/ 0 w 9285675"/>
              <a:gd name="connsiteY10" fmla="*/ 7006364 h 7020018"/>
              <a:gd name="connsiteX11" fmla="*/ 54621 w 9285675"/>
              <a:gd name="connsiteY11" fmla="*/ 42541 h 7020018"/>
              <a:gd name="connsiteX12" fmla="*/ 6728910 w 9285675"/>
              <a:gd name="connsiteY12" fmla="*/ 10791 h 7020018"/>
              <a:gd name="connsiteX13" fmla="*/ 6748915 w 9285675"/>
              <a:gd name="connsiteY13" fmla="*/ 1892256 h 7020018"/>
              <a:gd name="connsiteX0" fmla="*/ 6723515 w 9285675"/>
              <a:gd name="connsiteY0" fmla="*/ 1892256 h 7020018"/>
              <a:gd name="connsiteX1" fmla="*/ 4424351 w 9285675"/>
              <a:gd name="connsiteY1" fmla="*/ 1885906 h 7020018"/>
              <a:gd name="connsiteX2" fmla="*/ 4465317 w 9285675"/>
              <a:gd name="connsiteY2" fmla="*/ 5913999 h 7020018"/>
              <a:gd name="connsiteX3" fmla="*/ 6540938 w 9285675"/>
              <a:gd name="connsiteY3" fmla="*/ 5927654 h 7020018"/>
              <a:gd name="connsiteX4" fmla="*/ 7715303 w 9285675"/>
              <a:gd name="connsiteY4" fmla="*/ 5067417 h 7020018"/>
              <a:gd name="connsiteX5" fmla="*/ 7715303 w 9285675"/>
              <a:gd name="connsiteY5" fmla="*/ 2814415 h 7020018"/>
              <a:gd name="connsiteX6" fmla="*/ 6718459 w 9285675"/>
              <a:gd name="connsiteY6" fmla="*/ 1885906 h 7020018"/>
              <a:gd name="connsiteX7" fmla="*/ 6717503 w 9285675"/>
              <a:gd name="connsiteY7" fmla="*/ 0 h 7020018"/>
              <a:gd name="connsiteX8" fmla="*/ 9285675 w 9285675"/>
              <a:gd name="connsiteY8" fmla="*/ 97159 h 7020018"/>
              <a:gd name="connsiteX9" fmla="*/ 9285675 w 9285675"/>
              <a:gd name="connsiteY9" fmla="*/ 7020018 h 7020018"/>
              <a:gd name="connsiteX10" fmla="*/ 0 w 9285675"/>
              <a:gd name="connsiteY10" fmla="*/ 7006364 h 7020018"/>
              <a:gd name="connsiteX11" fmla="*/ 54621 w 9285675"/>
              <a:gd name="connsiteY11" fmla="*/ 42541 h 7020018"/>
              <a:gd name="connsiteX12" fmla="*/ 6728910 w 9285675"/>
              <a:gd name="connsiteY12" fmla="*/ 10791 h 7020018"/>
              <a:gd name="connsiteX13" fmla="*/ 6723515 w 9285675"/>
              <a:gd name="connsiteY13" fmla="*/ 1892256 h 7020018"/>
              <a:gd name="connsiteX0" fmla="*/ 6723515 w 9285675"/>
              <a:gd name="connsiteY0" fmla="*/ 1892256 h 7020018"/>
              <a:gd name="connsiteX1" fmla="*/ 4424351 w 9285675"/>
              <a:gd name="connsiteY1" fmla="*/ 1885906 h 7020018"/>
              <a:gd name="connsiteX2" fmla="*/ 4465317 w 9285675"/>
              <a:gd name="connsiteY2" fmla="*/ 5913999 h 7020018"/>
              <a:gd name="connsiteX3" fmla="*/ 6540938 w 9285675"/>
              <a:gd name="connsiteY3" fmla="*/ 5927654 h 7020018"/>
              <a:gd name="connsiteX4" fmla="*/ 7715303 w 9285675"/>
              <a:gd name="connsiteY4" fmla="*/ 5067417 h 7020018"/>
              <a:gd name="connsiteX5" fmla="*/ 7715303 w 9285675"/>
              <a:gd name="connsiteY5" fmla="*/ 2814415 h 7020018"/>
              <a:gd name="connsiteX6" fmla="*/ 6718459 w 9285675"/>
              <a:gd name="connsiteY6" fmla="*/ 1885906 h 7020018"/>
              <a:gd name="connsiteX7" fmla="*/ 6717503 w 9285675"/>
              <a:gd name="connsiteY7" fmla="*/ 0 h 7020018"/>
              <a:gd name="connsiteX8" fmla="*/ 9285675 w 9285675"/>
              <a:gd name="connsiteY8" fmla="*/ 97159 h 7020018"/>
              <a:gd name="connsiteX9" fmla="*/ 9285675 w 9285675"/>
              <a:gd name="connsiteY9" fmla="*/ 7020018 h 7020018"/>
              <a:gd name="connsiteX10" fmla="*/ 0 w 9285675"/>
              <a:gd name="connsiteY10" fmla="*/ 7006364 h 7020018"/>
              <a:gd name="connsiteX11" fmla="*/ 54621 w 9285675"/>
              <a:gd name="connsiteY11" fmla="*/ 42541 h 7020018"/>
              <a:gd name="connsiteX12" fmla="*/ 6722560 w 9285675"/>
              <a:gd name="connsiteY12" fmla="*/ 10791 h 7020018"/>
              <a:gd name="connsiteX13" fmla="*/ 6723515 w 9285675"/>
              <a:gd name="connsiteY13" fmla="*/ 1892256 h 7020018"/>
              <a:gd name="connsiteX0" fmla="*/ 6723515 w 9285675"/>
              <a:gd name="connsiteY0" fmla="*/ 1908131 h 7035893"/>
              <a:gd name="connsiteX1" fmla="*/ 4424351 w 9285675"/>
              <a:gd name="connsiteY1" fmla="*/ 1901781 h 7035893"/>
              <a:gd name="connsiteX2" fmla="*/ 4465317 w 9285675"/>
              <a:gd name="connsiteY2" fmla="*/ 5929874 h 7035893"/>
              <a:gd name="connsiteX3" fmla="*/ 6540938 w 9285675"/>
              <a:gd name="connsiteY3" fmla="*/ 5943529 h 7035893"/>
              <a:gd name="connsiteX4" fmla="*/ 7715303 w 9285675"/>
              <a:gd name="connsiteY4" fmla="*/ 5083292 h 7035893"/>
              <a:gd name="connsiteX5" fmla="*/ 7715303 w 9285675"/>
              <a:gd name="connsiteY5" fmla="*/ 2830290 h 7035893"/>
              <a:gd name="connsiteX6" fmla="*/ 6718459 w 9285675"/>
              <a:gd name="connsiteY6" fmla="*/ 1901781 h 7035893"/>
              <a:gd name="connsiteX7" fmla="*/ 6727028 w 9285675"/>
              <a:gd name="connsiteY7" fmla="*/ 0 h 7035893"/>
              <a:gd name="connsiteX8" fmla="*/ 9285675 w 9285675"/>
              <a:gd name="connsiteY8" fmla="*/ 113034 h 7035893"/>
              <a:gd name="connsiteX9" fmla="*/ 9285675 w 9285675"/>
              <a:gd name="connsiteY9" fmla="*/ 7035893 h 7035893"/>
              <a:gd name="connsiteX10" fmla="*/ 0 w 9285675"/>
              <a:gd name="connsiteY10" fmla="*/ 7022239 h 7035893"/>
              <a:gd name="connsiteX11" fmla="*/ 54621 w 9285675"/>
              <a:gd name="connsiteY11" fmla="*/ 58416 h 7035893"/>
              <a:gd name="connsiteX12" fmla="*/ 6722560 w 9285675"/>
              <a:gd name="connsiteY12" fmla="*/ 26666 h 7035893"/>
              <a:gd name="connsiteX13" fmla="*/ 6723515 w 9285675"/>
              <a:gd name="connsiteY13" fmla="*/ 1908131 h 7035893"/>
              <a:gd name="connsiteX0" fmla="*/ 6723515 w 9285675"/>
              <a:gd name="connsiteY0" fmla="*/ 1949406 h 7077168"/>
              <a:gd name="connsiteX1" fmla="*/ 4424351 w 9285675"/>
              <a:gd name="connsiteY1" fmla="*/ 1943056 h 7077168"/>
              <a:gd name="connsiteX2" fmla="*/ 4465317 w 9285675"/>
              <a:gd name="connsiteY2" fmla="*/ 5971149 h 7077168"/>
              <a:gd name="connsiteX3" fmla="*/ 6540938 w 9285675"/>
              <a:gd name="connsiteY3" fmla="*/ 5984804 h 7077168"/>
              <a:gd name="connsiteX4" fmla="*/ 7715303 w 9285675"/>
              <a:gd name="connsiteY4" fmla="*/ 5124567 h 7077168"/>
              <a:gd name="connsiteX5" fmla="*/ 7715303 w 9285675"/>
              <a:gd name="connsiteY5" fmla="*/ 2871565 h 7077168"/>
              <a:gd name="connsiteX6" fmla="*/ 6718459 w 9285675"/>
              <a:gd name="connsiteY6" fmla="*/ 1943056 h 7077168"/>
              <a:gd name="connsiteX7" fmla="*/ 6723853 w 9285675"/>
              <a:gd name="connsiteY7" fmla="*/ 0 h 7077168"/>
              <a:gd name="connsiteX8" fmla="*/ 9285675 w 9285675"/>
              <a:gd name="connsiteY8" fmla="*/ 154309 h 7077168"/>
              <a:gd name="connsiteX9" fmla="*/ 9285675 w 9285675"/>
              <a:gd name="connsiteY9" fmla="*/ 7077168 h 7077168"/>
              <a:gd name="connsiteX10" fmla="*/ 0 w 9285675"/>
              <a:gd name="connsiteY10" fmla="*/ 7063514 h 7077168"/>
              <a:gd name="connsiteX11" fmla="*/ 54621 w 9285675"/>
              <a:gd name="connsiteY11" fmla="*/ 99691 h 7077168"/>
              <a:gd name="connsiteX12" fmla="*/ 6722560 w 9285675"/>
              <a:gd name="connsiteY12" fmla="*/ 67941 h 7077168"/>
              <a:gd name="connsiteX13" fmla="*/ 6723515 w 9285675"/>
              <a:gd name="connsiteY13" fmla="*/ 1949406 h 7077168"/>
              <a:gd name="connsiteX0" fmla="*/ 6720340 w 9285675"/>
              <a:gd name="connsiteY0" fmla="*/ 1946231 h 7077168"/>
              <a:gd name="connsiteX1" fmla="*/ 4424351 w 9285675"/>
              <a:gd name="connsiteY1" fmla="*/ 1943056 h 7077168"/>
              <a:gd name="connsiteX2" fmla="*/ 4465317 w 9285675"/>
              <a:gd name="connsiteY2" fmla="*/ 5971149 h 7077168"/>
              <a:gd name="connsiteX3" fmla="*/ 6540938 w 9285675"/>
              <a:gd name="connsiteY3" fmla="*/ 5984804 h 7077168"/>
              <a:gd name="connsiteX4" fmla="*/ 7715303 w 9285675"/>
              <a:gd name="connsiteY4" fmla="*/ 5124567 h 7077168"/>
              <a:gd name="connsiteX5" fmla="*/ 7715303 w 9285675"/>
              <a:gd name="connsiteY5" fmla="*/ 2871565 h 7077168"/>
              <a:gd name="connsiteX6" fmla="*/ 6718459 w 9285675"/>
              <a:gd name="connsiteY6" fmla="*/ 1943056 h 7077168"/>
              <a:gd name="connsiteX7" fmla="*/ 6723853 w 9285675"/>
              <a:gd name="connsiteY7" fmla="*/ 0 h 7077168"/>
              <a:gd name="connsiteX8" fmla="*/ 9285675 w 9285675"/>
              <a:gd name="connsiteY8" fmla="*/ 154309 h 7077168"/>
              <a:gd name="connsiteX9" fmla="*/ 9285675 w 9285675"/>
              <a:gd name="connsiteY9" fmla="*/ 7077168 h 7077168"/>
              <a:gd name="connsiteX10" fmla="*/ 0 w 9285675"/>
              <a:gd name="connsiteY10" fmla="*/ 7063514 h 7077168"/>
              <a:gd name="connsiteX11" fmla="*/ 54621 w 9285675"/>
              <a:gd name="connsiteY11" fmla="*/ 99691 h 7077168"/>
              <a:gd name="connsiteX12" fmla="*/ 6722560 w 9285675"/>
              <a:gd name="connsiteY12" fmla="*/ 67941 h 7077168"/>
              <a:gd name="connsiteX13" fmla="*/ 6720340 w 9285675"/>
              <a:gd name="connsiteY13" fmla="*/ 1946231 h 7077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285675" h="7077168">
                <a:moveTo>
                  <a:pt x="6720340" y="1946231"/>
                </a:moveTo>
                <a:lnTo>
                  <a:pt x="4424351" y="1943056"/>
                </a:lnTo>
                <a:lnTo>
                  <a:pt x="4465317" y="5971149"/>
                </a:lnTo>
                <a:lnTo>
                  <a:pt x="6540938" y="5984804"/>
                </a:lnTo>
                <a:lnTo>
                  <a:pt x="7715303" y="5124567"/>
                </a:lnTo>
                <a:lnTo>
                  <a:pt x="7715303" y="2871565"/>
                </a:lnTo>
                <a:lnTo>
                  <a:pt x="6718459" y="1943056"/>
                </a:lnTo>
                <a:cubicBezTo>
                  <a:pt x="6718140" y="1314421"/>
                  <a:pt x="6724172" y="628635"/>
                  <a:pt x="6723853" y="0"/>
                </a:cubicBezTo>
                <a:lnTo>
                  <a:pt x="9285675" y="154309"/>
                </a:lnTo>
                <a:lnTo>
                  <a:pt x="9285675" y="7077168"/>
                </a:lnTo>
                <a:lnTo>
                  <a:pt x="0" y="7063514"/>
                </a:lnTo>
                <a:lnTo>
                  <a:pt x="54621" y="99691"/>
                </a:lnTo>
                <a:lnTo>
                  <a:pt x="6722560" y="67941"/>
                </a:lnTo>
                <a:cubicBezTo>
                  <a:pt x="6720762" y="680279"/>
                  <a:pt x="6722138" y="1333893"/>
                  <a:pt x="6720340" y="1946231"/>
                </a:cubicBezTo>
                <a:close/>
              </a:path>
            </a:pathLst>
          </a:custGeom>
          <a:solidFill>
            <a:schemeClr val="bg1">
              <a:lumMod val="50000"/>
              <a:alpha val="7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 charset="0"/>
            </a:endParaRPr>
          </a:p>
        </p:txBody>
      </p:sp>
      <p:sp>
        <p:nvSpPr>
          <p:cNvPr id="63" name="Freeform 62"/>
          <p:cNvSpPr/>
          <p:nvPr/>
        </p:nvSpPr>
        <p:spPr>
          <a:xfrm>
            <a:off x="2743200" y="2609134"/>
            <a:ext cx="819880" cy="138297"/>
          </a:xfrm>
          <a:custGeom>
            <a:avLst/>
            <a:gdLst>
              <a:gd name="connsiteX0" fmla="*/ 0 w 2810934"/>
              <a:gd name="connsiteY0" fmla="*/ 474147 h 474147"/>
              <a:gd name="connsiteX1" fmla="*/ 524934 w 2810934"/>
              <a:gd name="connsiteY1" fmla="*/ 13 h 474147"/>
              <a:gd name="connsiteX2" fmla="*/ 982134 w 2810934"/>
              <a:gd name="connsiteY2" fmla="*/ 457213 h 474147"/>
              <a:gd name="connsiteX3" fmla="*/ 1524000 w 2810934"/>
              <a:gd name="connsiteY3" fmla="*/ 50813 h 474147"/>
              <a:gd name="connsiteX4" fmla="*/ 1913467 w 2810934"/>
              <a:gd name="connsiteY4" fmla="*/ 406413 h 474147"/>
              <a:gd name="connsiteX5" fmla="*/ 2302934 w 2810934"/>
              <a:gd name="connsiteY5" fmla="*/ 101613 h 474147"/>
              <a:gd name="connsiteX6" fmla="*/ 2506134 w 2810934"/>
              <a:gd name="connsiteY6" fmla="*/ 423347 h 474147"/>
              <a:gd name="connsiteX7" fmla="*/ 2810934 w 2810934"/>
              <a:gd name="connsiteY7" fmla="*/ 220147 h 474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10934" h="474147">
                <a:moveTo>
                  <a:pt x="0" y="474147"/>
                </a:moveTo>
                <a:cubicBezTo>
                  <a:pt x="180622" y="238491"/>
                  <a:pt x="361245" y="2835"/>
                  <a:pt x="524934" y="13"/>
                </a:cubicBezTo>
                <a:cubicBezTo>
                  <a:pt x="688623" y="-2809"/>
                  <a:pt x="815623" y="448746"/>
                  <a:pt x="982134" y="457213"/>
                </a:cubicBezTo>
                <a:cubicBezTo>
                  <a:pt x="1148645" y="465680"/>
                  <a:pt x="1368778" y="59280"/>
                  <a:pt x="1524000" y="50813"/>
                </a:cubicBezTo>
                <a:cubicBezTo>
                  <a:pt x="1679222" y="42346"/>
                  <a:pt x="1783645" y="397946"/>
                  <a:pt x="1913467" y="406413"/>
                </a:cubicBezTo>
                <a:cubicBezTo>
                  <a:pt x="2043289" y="414880"/>
                  <a:pt x="2204156" y="98791"/>
                  <a:pt x="2302934" y="101613"/>
                </a:cubicBezTo>
                <a:cubicBezTo>
                  <a:pt x="2401712" y="104435"/>
                  <a:pt x="2421468" y="403591"/>
                  <a:pt x="2506134" y="423347"/>
                </a:cubicBezTo>
                <a:cubicBezTo>
                  <a:pt x="2590800" y="443103"/>
                  <a:pt x="2740378" y="304814"/>
                  <a:pt x="2810934" y="220147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787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2" grpId="0" animBg="1"/>
      <p:bldP spid="3" grpId="0" animBg="1"/>
      <p:bldP spid="6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024307" y="1845333"/>
            <a:ext cx="6857894" cy="4992150"/>
            <a:chOff x="651449" y="1394073"/>
            <a:chExt cx="6857894" cy="4992150"/>
          </a:xfrm>
        </p:grpSpPr>
        <p:grpSp>
          <p:nvGrpSpPr>
            <p:cNvPr id="7" name="Group 6"/>
            <p:cNvGrpSpPr/>
            <p:nvPr/>
          </p:nvGrpSpPr>
          <p:grpSpPr>
            <a:xfrm>
              <a:off x="651449" y="1394073"/>
              <a:ext cx="1914635" cy="4992150"/>
              <a:chOff x="274798" y="718538"/>
              <a:chExt cx="1914635" cy="4992150"/>
            </a:xfrm>
          </p:grpSpPr>
          <p:sp>
            <p:nvSpPr>
              <p:cNvPr id="68" name="Rectangle 67"/>
              <p:cNvSpPr/>
              <p:nvPr/>
            </p:nvSpPr>
            <p:spPr>
              <a:xfrm>
                <a:off x="274798" y="718538"/>
                <a:ext cx="1914635" cy="499215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>
                <a:normAutofit/>
              </a:bodyPr>
              <a:lstStyle/>
              <a:p>
                <a:pPr algn="ctr" defTabSz="457200"/>
                <a:endParaRPr lang="en-US" dirty="0">
                  <a:solidFill>
                    <a:prstClr val="black"/>
                  </a:solidFill>
                  <a:latin typeface="Helvetica Neue Medium" charset="0"/>
                </a:endParaRPr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636778" y="911957"/>
                <a:ext cx="1190674" cy="421705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 defTabSz="457200"/>
                <a:r>
                  <a:rPr lang="en-US" dirty="0">
                    <a:solidFill>
                      <a:prstClr val="white"/>
                    </a:solidFill>
                    <a:latin typeface="Helvetica Neue Medium" charset="0"/>
                  </a:rPr>
                  <a:t>A-Z</a:t>
                </a:r>
              </a:p>
            </p:txBody>
          </p:sp>
        </p:grpSp>
        <p:grpSp>
          <p:nvGrpSpPr>
            <p:cNvPr id="73" name="Group 72"/>
            <p:cNvGrpSpPr/>
            <p:nvPr/>
          </p:nvGrpSpPr>
          <p:grpSpPr>
            <a:xfrm>
              <a:off x="5594708" y="1394073"/>
              <a:ext cx="1914635" cy="4951116"/>
              <a:chOff x="274798" y="718538"/>
              <a:chExt cx="1914635" cy="4951116"/>
            </a:xfrm>
          </p:grpSpPr>
          <p:sp>
            <p:nvSpPr>
              <p:cNvPr id="74" name="Rectangle 73"/>
              <p:cNvSpPr/>
              <p:nvPr/>
            </p:nvSpPr>
            <p:spPr>
              <a:xfrm>
                <a:off x="274798" y="718538"/>
                <a:ext cx="1914635" cy="4951116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>
                <a:normAutofit/>
              </a:bodyPr>
              <a:lstStyle/>
              <a:p>
                <a:pPr algn="ctr" defTabSz="457200"/>
                <a:endParaRPr lang="en-US" dirty="0">
                  <a:solidFill>
                    <a:prstClr val="black"/>
                  </a:solidFill>
                  <a:latin typeface="Helvetica Neue Medium" charset="0"/>
                </a:endParaRPr>
              </a:p>
            </p:txBody>
          </p:sp>
          <p:sp>
            <p:nvSpPr>
              <p:cNvPr id="75" name="Oval 74"/>
              <p:cNvSpPr/>
              <p:nvPr/>
            </p:nvSpPr>
            <p:spPr>
              <a:xfrm>
                <a:off x="636778" y="911957"/>
                <a:ext cx="1190674" cy="421705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 defTabSz="457200"/>
                <a:r>
                  <a:rPr lang="en-US" dirty="0">
                    <a:solidFill>
                      <a:prstClr val="white"/>
                    </a:solidFill>
                    <a:latin typeface="Helvetica Neue Medium" charset="0"/>
                  </a:rPr>
                  <a:t>A-Z</a:t>
                </a:r>
              </a:p>
            </p:txBody>
          </p:sp>
        </p:grpSp>
        <p:cxnSp>
          <p:nvCxnSpPr>
            <p:cNvPr id="100" name="Straight Arrow Connector 99"/>
            <p:cNvCxnSpPr>
              <a:endCxn id="75" idx="2"/>
            </p:cNvCxnSpPr>
            <p:nvPr/>
          </p:nvCxnSpPr>
          <p:spPr>
            <a:xfrm>
              <a:off x="2204103" y="1798345"/>
              <a:ext cx="3752585" cy="0"/>
            </a:xfrm>
            <a:prstGeom prst="straightConnector1">
              <a:avLst/>
            </a:prstGeom>
            <a:ln w="38100" cmpd="sng">
              <a:headEnd type="triangl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1037845" y="1846208"/>
            <a:ext cx="6830818" cy="4990400"/>
            <a:chOff x="651449" y="4136776"/>
            <a:chExt cx="6830818" cy="4990400"/>
          </a:xfrm>
        </p:grpSpPr>
        <p:grpSp>
          <p:nvGrpSpPr>
            <p:cNvPr id="6" name="Group 5"/>
            <p:cNvGrpSpPr/>
            <p:nvPr/>
          </p:nvGrpSpPr>
          <p:grpSpPr>
            <a:xfrm>
              <a:off x="651449" y="4136776"/>
              <a:ext cx="1914635" cy="4990400"/>
              <a:chOff x="2538100" y="1959295"/>
              <a:chExt cx="1914635" cy="4990400"/>
            </a:xfrm>
          </p:grpSpPr>
          <p:sp>
            <p:nvSpPr>
              <p:cNvPr id="70" name="Rectangle 69"/>
              <p:cNvSpPr/>
              <p:nvPr/>
            </p:nvSpPr>
            <p:spPr>
              <a:xfrm>
                <a:off x="2538100" y="1959295"/>
                <a:ext cx="1914635" cy="49904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>
                <a:normAutofit/>
              </a:bodyPr>
              <a:lstStyle/>
              <a:p>
                <a:pPr algn="ctr" defTabSz="457200"/>
                <a:endParaRPr lang="en-US" dirty="0">
                  <a:solidFill>
                    <a:prstClr val="black"/>
                  </a:solidFill>
                  <a:latin typeface="Helvetica Neue Medium" charset="0"/>
                </a:endParaRPr>
              </a:p>
            </p:txBody>
          </p:sp>
          <p:grpSp>
            <p:nvGrpSpPr>
              <p:cNvPr id="40" name="Group 39"/>
              <p:cNvGrpSpPr/>
              <p:nvPr/>
            </p:nvGrpSpPr>
            <p:grpSpPr>
              <a:xfrm>
                <a:off x="2900080" y="2179845"/>
                <a:ext cx="1190674" cy="1009803"/>
                <a:chOff x="4690531" y="3355617"/>
                <a:chExt cx="1625600" cy="1378665"/>
              </a:xfrm>
            </p:grpSpPr>
            <p:sp>
              <p:nvSpPr>
                <p:cNvPr id="60" name="Oval 59"/>
                <p:cNvSpPr/>
                <p:nvPr/>
              </p:nvSpPr>
              <p:spPr>
                <a:xfrm>
                  <a:off x="4690531" y="3355617"/>
                  <a:ext cx="1625600" cy="575746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 defTabSz="457200"/>
                  <a:r>
                    <a:rPr lang="en-US" dirty="0">
                      <a:solidFill>
                        <a:prstClr val="white"/>
                      </a:solidFill>
                      <a:latin typeface="Helvetica Neue Medium" charset="0"/>
                    </a:rPr>
                    <a:t>A-L</a:t>
                  </a:r>
                </a:p>
              </p:txBody>
            </p:sp>
            <p:sp>
              <p:nvSpPr>
                <p:cNvPr id="61" name="Oval 60"/>
                <p:cNvSpPr/>
                <p:nvPr/>
              </p:nvSpPr>
              <p:spPr>
                <a:xfrm>
                  <a:off x="4690531" y="4158536"/>
                  <a:ext cx="1625600" cy="575746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 defTabSz="457200"/>
                  <a:r>
                    <a:rPr lang="en-US" dirty="0">
                      <a:solidFill>
                        <a:prstClr val="white"/>
                      </a:solidFill>
                      <a:latin typeface="Helvetica Neue Medium" charset="0"/>
                    </a:rPr>
                    <a:t>M-Z</a:t>
                  </a:r>
                </a:p>
              </p:txBody>
            </p:sp>
          </p:grpSp>
        </p:grpSp>
        <p:grpSp>
          <p:nvGrpSpPr>
            <p:cNvPr id="76" name="Group 75"/>
            <p:cNvGrpSpPr/>
            <p:nvPr/>
          </p:nvGrpSpPr>
          <p:grpSpPr>
            <a:xfrm>
              <a:off x="5567632" y="4136776"/>
              <a:ext cx="1914635" cy="4990400"/>
              <a:chOff x="2538100" y="1959295"/>
              <a:chExt cx="1914635" cy="4990400"/>
            </a:xfrm>
          </p:grpSpPr>
          <p:sp>
            <p:nvSpPr>
              <p:cNvPr id="77" name="Rectangle 76"/>
              <p:cNvSpPr/>
              <p:nvPr/>
            </p:nvSpPr>
            <p:spPr>
              <a:xfrm>
                <a:off x="2538100" y="1959295"/>
                <a:ext cx="1914635" cy="49904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>
                <a:normAutofit/>
              </a:bodyPr>
              <a:lstStyle/>
              <a:p>
                <a:pPr algn="ctr" defTabSz="457200"/>
                <a:endParaRPr lang="en-US" dirty="0">
                  <a:solidFill>
                    <a:prstClr val="black"/>
                  </a:solidFill>
                  <a:latin typeface="Helvetica Neue Medium" charset="0"/>
                </a:endParaRPr>
              </a:p>
            </p:txBody>
          </p:sp>
          <p:grpSp>
            <p:nvGrpSpPr>
              <p:cNvPr id="78" name="Group 77"/>
              <p:cNvGrpSpPr/>
              <p:nvPr/>
            </p:nvGrpSpPr>
            <p:grpSpPr>
              <a:xfrm>
                <a:off x="2900080" y="2179845"/>
                <a:ext cx="1190674" cy="1009803"/>
                <a:chOff x="4690531" y="3355617"/>
                <a:chExt cx="1625600" cy="1378665"/>
              </a:xfrm>
            </p:grpSpPr>
            <p:sp>
              <p:nvSpPr>
                <p:cNvPr id="79" name="Oval 78"/>
                <p:cNvSpPr/>
                <p:nvPr/>
              </p:nvSpPr>
              <p:spPr>
                <a:xfrm>
                  <a:off x="4690531" y="3355617"/>
                  <a:ext cx="1625600" cy="575746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 defTabSz="457200"/>
                  <a:r>
                    <a:rPr lang="en-US" dirty="0">
                      <a:solidFill>
                        <a:prstClr val="white"/>
                      </a:solidFill>
                      <a:latin typeface="Helvetica Neue Medium" charset="0"/>
                    </a:rPr>
                    <a:t>A-L</a:t>
                  </a:r>
                </a:p>
              </p:txBody>
            </p:sp>
            <p:sp>
              <p:nvSpPr>
                <p:cNvPr id="80" name="Oval 79"/>
                <p:cNvSpPr/>
                <p:nvPr/>
              </p:nvSpPr>
              <p:spPr>
                <a:xfrm>
                  <a:off x="4690531" y="4158536"/>
                  <a:ext cx="1625600" cy="575746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 defTabSz="457200"/>
                  <a:r>
                    <a:rPr lang="en-US" dirty="0">
                      <a:solidFill>
                        <a:prstClr val="white"/>
                      </a:solidFill>
                      <a:latin typeface="Helvetica Neue Medium" charset="0"/>
                    </a:rPr>
                    <a:t>M-Z</a:t>
                  </a:r>
                </a:p>
              </p:txBody>
            </p:sp>
          </p:grpSp>
        </p:grpSp>
        <p:cxnSp>
          <p:nvCxnSpPr>
            <p:cNvPr id="81" name="Straight Arrow Connector 80"/>
            <p:cNvCxnSpPr>
              <a:stCxn id="60" idx="6"/>
              <a:endCxn id="79" idx="2"/>
            </p:cNvCxnSpPr>
            <p:nvPr/>
          </p:nvCxnSpPr>
          <p:spPr>
            <a:xfrm>
              <a:off x="2204103" y="4568179"/>
              <a:ext cx="3725509" cy="0"/>
            </a:xfrm>
            <a:prstGeom prst="straightConnector1">
              <a:avLst/>
            </a:prstGeom>
            <a:ln w="38100" cmpd="sng">
              <a:headEnd type="triangl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>
              <a:endCxn id="80" idx="2"/>
            </p:cNvCxnSpPr>
            <p:nvPr/>
          </p:nvCxnSpPr>
          <p:spPr>
            <a:xfrm>
              <a:off x="2204103" y="5156277"/>
              <a:ext cx="3725509" cy="0"/>
            </a:xfrm>
            <a:prstGeom prst="straightConnector1">
              <a:avLst/>
            </a:prstGeom>
            <a:ln w="38100" cmpd="sng">
              <a:headEnd type="triangl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1033669" y="1846208"/>
            <a:ext cx="6839171" cy="4990400"/>
            <a:chOff x="670172" y="104143"/>
            <a:chExt cx="6839171" cy="4990400"/>
          </a:xfrm>
        </p:grpSpPr>
        <p:grpSp>
          <p:nvGrpSpPr>
            <p:cNvPr id="5" name="Group 4"/>
            <p:cNvGrpSpPr/>
            <p:nvPr/>
          </p:nvGrpSpPr>
          <p:grpSpPr>
            <a:xfrm>
              <a:off x="670172" y="104143"/>
              <a:ext cx="1914635" cy="4990400"/>
              <a:chOff x="4826185" y="1379867"/>
              <a:chExt cx="1914635" cy="4990400"/>
            </a:xfrm>
          </p:grpSpPr>
          <p:sp>
            <p:nvSpPr>
              <p:cNvPr id="71" name="Rectangle 70"/>
              <p:cNvSpPr/>
              <p:nvPr/>
            </p:nvSpPr>
            <p:spPr>
              <a:xfrm>
                <a:off x="4826185" y="1379867"/>
                <a:ext cx="1914635" cy="49904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>
                <a:normAutofit/>
              </a:bodyPr>
              <a:lstStyle/>
              <a:p>
                <a:pPr algn="ctr" defTabSz="457200"/>
                <a:endParaRPr lang="en-US" dirty="0">
                  <a:solidFill>
                    <a:prstClr val="black"/>
                  </a:solidFill>
                  <a:latin typeface="Helvetica Neue Medium" charset="0"/>
                </a:endParaRPr>
              </a:p>
            </p:txBody>
          </p:sp>
          <p:grpSp>
            <p:nvGrpSpPr>
              <p:cNvPr id="39" name="Group 38"/>
              <p:cNvGrpSpPr/>
              <p:nvPr/>
            </p:nvGrpSpPr>
            <p:grpSpPr>
              <a:xfrm>
                <a:off x="5212458" y="1591746"/>
                <a:ext cx="1190674" cy="2186003"/>
                <a:chOff x="4690531" y="2552698"/>
                <a:chExt cx="1625600" cy="2984502"/>
              </a:xfrm>
            </p:grpSpPr>
            <p:sp>
              <p:nvSpPr>
                <p:cNvPr id="62" name="Oval 61"/>
                <p:cNvSpPr/>
                <p:nvPr/>
              </p:nvSpPr>
              <p:spPr>
                <a:xfrm>
                  <a:off x="4690531" y="2552698"/>
                  <a:ext cx="1625600" cy="575746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 defTabSz="457200"/>
                  <a:r>
                    <a:rPr lang="en-US" dirty="0">
                      <a:solidFill>
                        <a:prstClr val="white"/>
                      </a:solidFill>
                      <a:latin typeface="Helvetica Neue Medium" charset="0"/>
                    </a:rPr>
                    <a:t>A-F</a:t>
                  </a:r>
                </a:p>
              </p:txBody>
            </p:sp>
            <p:sp>
              <p:nvSpPr>
                <p:cNvPr id="63" name="Oval 62"/>
                <p:cNvSpPr/>
                <p:nvPr/>
              </p:nvSpPr>
              <p:spPr>
                <a:xfrm>
                  <a:off x="4690531" y="3355617"/>
                  <a:ext cx="1625600" cy="575746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 defTabSz="457200"/>
                  <a:r>
                    <a:rPr lang="en-US" dirty="0">
                      <a:solidFill>
                        <a:prstClr val="white"/>
                      </a:solidFill>
                      <a:latin typeface="Helvetica Neue Medium" charset="0"/>
                    </a:rPr>
                    <a:t>G-L</a:t>
                  </a:r>
                </a:p>
              </p:txBody>
            </p:sp>
            <p:sp>
              <p:nvSpPr>
                <p:cNvPr id="64" name="Oval 63"/>
                <p:cNvSpPr/>
                <p:nvPr/>
              </p:nvSpPr>
              <p:spPr>
                <a:xfrm>
                  <a:off x="4690531" y="4158536"/>
                  <a:ext cx="1625600" cy="575746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 defTabSz="457200"/>
                  <a:r>
                    <a:rPr lang="en-US" dirty="0">
                      <a:solidFill>
                        <a:prstClr val="white"/>
                      </a:solidFill>
                      <a:latin typeface="Helvetica Neue Medium" charset="0"/>
                    </a:rPr>
                    <a:t>M-R</a:t>
                  </a:r>
                </a:p>
              </p:txBody>
            </p:sp>
            <p:sp>
              <p:nvSpPr>
                <p:cNvPr id="65" name="Oval 64"/>
                <p:cNvSpPr/>
                <p:nvPr/>
              </p:nvSpPr>
              <p:spPr>
                <a:xfrm>
                  <a:off x="4690531" y="4961454"/>
                  <a:ext cx="1625600" cy="575746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 defTabSz="457200"/>
                  <a:r>
                    <a:rPr lang="en-US" dirty="0">
                      <a:solidFill>
                        <a:prstClr val="white"/>
                      </a:solidFill>
                      <a:latin typeface="Helvetica Neue Medium" charset="0"/>
                    </a:rPr>
                    <a:t>S-Z</a:t>
                  </a:r>
                </a:p>
              </p:txBody>
            </p:sp>
          </p:grpSp>
        </p:grpSp>
        <p:grpSp>
          <p:nvGrpSpPr>
            <p:cNvPr id="87" name="Group 86"/>
            <p:cNvGrpSpPr/>
            <p:nvPr/>
          </p:nvGrpSpPr>
          <p:grpSpPr>
            <a:xfrm>
              <a:off x="5594708" y="104143"/>
              <a:ext cx="1914635" cy="4990400"/>
              <a:chOff x="4826185" y="1379867"/>
              <a:chExt cx="1914635" cy="4990400"/>
            </a:xfrm>
          </p:grpSpPr>
          <p:sp>
            <p:nvSpPr>
              <p:cNvPr id="88" name="Rectangle 87"/>
              <p:cNvSpPr/>
              <p:nvPr/>
            </p:nvSpPr>
            <p:spPr>
              <a:xfrm>
                <a:off x="4826185" y="1379867"/>
                <a:ext cx="1914635" cy="49904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>
                <a:normAutofit/>
              </a:bodyPr>
              <a:lstStyle/>
              <a:p>
                <a:pPr algn="ctr" defTabSz="457200"/>
                <a:endParaRPr lang="en-US" dirty="0">
                  <a:solidFill>
                    <a:prstClr val="black"/>
                  </a:solidFill>
                  <a:latin typeface="Helvetica Neue Medium" charset="0"/>
                </a:endParaRPr>
              </a:p>
            </p:txBody>
          </p:sp>
          <p:grpSp>
            <p:nvGrpSpPr>
              <p:cNvPr id="89" name="Group 88"/>
              <p:cNvGrpSpPr/>
              <p:nvPr/>
            </p:nvGrpSpPr>
            <p:grpSpPr>
              <a:xfrm>
                <a:off x="5212458" y="1591746"/>
                <a:ext cx="1190674" cy="2186003"/>
                <a:chOff x="4690531" y="2552698"/>
                <a:chExt cx="1625600" cy="2984502"/>
              </a:xfrm>
            </p:grpSpPr>
            <p:sp>
              <p:nvSpPr>
                <p:cNvPr id="90" name="Oval 89"/>
                <p:cNvSpPr/>
                <p:nvPr/>
              </p:nvSpPr>
              <p:spPr>
                <a:xfrm>
                  <a:off x="4690531" y="2552698"/>
                  <a:ext cx="1625600" cy="575746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 defTabSz="457200"/>
                  <a:r>
                    <a:rPr lang="en-US" dirty="0">
                      <a:solidFill>
                        <a:prstClr val="white"/>
                      </a:solidFill>
                      <a:latin typeface="Helvetica Neue Medium" charset="0"/>
                    </a:rPr>
                    <a:t>A-F</a:t>
                  </a:r>
                </a:p>
              </p:txBody>
            </p:sp>
            <p:sp>
              <p:nvSpPr>
                <p:cNvPr id="91" name="Oval 90"/>
                <p:cNvSpPr/>
                <p:nvPr/>
              </p:nvSpPr>
              <p:spPr>
                <a:xfrm>
                  <a:off x="4690531" y="3355617"/>
                  <a:ext cx="1625600" cy="575746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 defTabSz="457200"/>
                  <a:r>
                    <a:rPr lang="en-US" dirty="0">
                      <a:solidFill>
                        <a:prstClr val="white"/>
                      </a:solidFill>
                      <a:latin typeface="Helvetica Neue Medium" charset="0"/>
                    </a:rPr>
                    <a:t>G-L</a:t>
                  </a:r>
                </a:p>
              </p:txBody>
            </p:sp>
            <p:sp>
              <p:nvSpPr>
                <p:cNvPr id="92" name="Oval 91"/>
                <p:cNvSpPr/>
                <p:nvPr/>
              </p:nvSpPr>
              <p:spPr>
                <a:xfrm>
                  <a:off x="4690531" y="4158536"/>
                  <a:ext cx="1625600" cy="575746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 defTabSz="457200"/>
                  <a:r>
                    <a:rPr lang="en-US" dirty="0">
                      <a:solidFill>
                        <a:prstClr val="white"/>
                      </a:solidFill>
                      <a:latin typeface="Helvetica Neue Medium" charset="0"/>
                    </a:rPr>
                    <a:t>M-R</a:t>
                  </a:r>
                </a:p>
              </p:txBody>
            </p:sp>
            <p:sp>
              <p:nvSpPr>
                <p:cNvPr id="93" name="Oval 92"/>
                <p:cNvSpPr/>
                <p:nvPr/>
              </p:nvSpPr>
              <p:spPr>
                <a:xfrm>
                  <a:off x="4690531" y="4961454"/>
                  <a:ext cx="1625600" cy="575746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 defTabSz="457200"/>
                  <a:r>
                    <a:rPr lang="en-US" dirty="0">
                      <a:solidFill>
                        <a:prstClr val="white"/>
                      </a:solidFill>
                      <a:latin typeface="Helvetica Neue Medium" charset="0"/>
                    </a:rPr>
                    <a:t>S-Z</a:t>
                  </a:r>
                </a:p>
              </p:txBody>
            </p:sp>
          </p:grpSp>
        </p:grpSp>
        <p:cxnSp>
          <p:nvCxnSpPr>
            <p:cNvPr id="94" name="Straight Arrow Connector 93"/>
            <p:cNvCxnSpPr>
              <a:stCxn id="62" idx="6"/>
              <a:endCxn id="90" idx="2"/>
            </p:cNvCxnSpPr>
            <p:nvPr/>
          </p:nvCxnSpPr>
          <p:spPr>
            <a:xfrm>
              <a:off x="2247119" y="526875"/>
              <a:ext cx="3733862" cy="0"/>
            </a:xfrm>
            <a:prstGeom prst="straightConnector1">
              <a:avLst/>
            </a:prstGeom>
            <a:ln w="38100" cmpd="sng">
              <a:headEnd type="triangl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Arrow Connector 96"/>
            <p:cNvCxnSpPr>
              <a:stCxn id="63" idx="6"/>
              <a:endCxn id="91" idx="2"/>
            </p:cNvCxnSpPr>
            <p:nvPr/>
          </p:nvCxnSpPr>
          <p:spPr>
            <a:xfrm>
              <a:off x="2247119" y="1114974"/>
              <a:ext cx="3733862" cy="0"/>
            </a:xfrm>
            <a:prstGeom prst="straightConnector1">
              <a:avLst/>
            </a:prstGeom>
            <a:ln w="38100" cmpd="sng">
              <a:headEnd type="triangl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Arrow Connector 100"/>
            <p:cNvCxnSpPr>
              <a:stCxn id="64" idx="6"/>
              <a:endCxn id="92" idx="2"/>
            </p:cNvCxnSpPr>
            <p:nvPr/>
          </p:nvCxnSpPr>
          <p:spPr>
            <a:xfrm>
              <a:off x="2247119" y="1703073"/>
              <a:ext cx="3733862" cy="0"/>
            </a:xfrm>
            <a:prstGeom prst="straightConnector1">
              <a:avLst/>
            </a:prstGeom>
            <a:ln w="38100" cmpd="sng">
              <a:headEnd type="triangl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Arrow Connector 102"/>
            <p:cNvCxnSpPr>
              <a:stCxn id="65" idx="6"/>
              <a:endCxn id="93" idx="2"/>
            </p:cNvCxnSpPr>
            <p:nvPr/>
          </p:nvCxnSpPr>
          <p:spPr>
            <a:xfrm>
              <a:off x="2247119" y="2291172"/>
              <a:ext cx="3733862" cy="0"/>
            </a:xfrm>
            <a:prstGeom prst="straightConnector1">
              <a:avLst/>
            </a:prstGeom>
            <a:ln w="38100" cmpd="sng">
              <a:headEnd type="triangl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4" name="Group 143"/>
          <p:cNvGrpSpPr/>
          <p:nvPr/>
        </p:nvGrpSpPr>
        <p:grpSpPr>
          <a:xfrm>
            <a:off x="1033669" y="1824816"/>
            <a:ext cx="6839171" cy="5033184"/>
            <a:chOff x="1040505" y="1168959"/>
            <a:chExt cx="6839171" cy="5033184"/>
          </a:xfrm>
        </p:grpSpPr>
        <p:grpSp>
          <p:nvGrpSpPr>
            <p:cNvPr id="3" name="Group 2"/>
            <p:cNvGrpSpPr/>
            <p:nvPr/>
          </p:nvGrpSpPr>
          <p:grpSpPr>
            <a:xfrm>
              <a:off x="1040505" y="1168959"/>
              <a:ext cx="1914635" cy="4992150"/>
              <a:chOff x="7037308" y="203669"/>
              <a:chExt cx="1914635" cy="4992150"/>
            </a:xfrm>
          </p:grpSpPr>
          <p:sp>
            <p:nvSpPr>
              <p:cNvPr id="72" name="Rectangle 71"/>
              <p:cNvSpPr/>
              <p:nvPr/>
            </p:nvSpPr>
            <p:spPr>
              <a:xfrm>
                <a:off x="7037308" y="203669"/>
                <a:ext cx="1914635" cy="499215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>
                <a:normAutofit/>
              </a:bodyPr>
              <a:lstStyle/>
              <a:p>
                <a:pPr algn="ctr" defTabSz="457200"/>
                <a:endParaRPr lang="en-US" dirty="0">
                  <a:solidFill>
                    <a:prstClr val="black"/>
                  </a:solidFill>
                  <a:latin typeface="Helvetica Neue Medium" charset="0"/>
                </a:endParaRPr>
              </a:p>
            </p:txBody>
          </p:sp>
          <p:grpSp>
            <p:nvGrpSpPr>
              <p:cNvPr id="42" name="Group 41"/>
              <p:cNvGrpSpPr/>
              <p:nvPr/>
            </p:nvGrpSpPr>
            <p:grpSpPr>
              <a:xfrm>
                <a:off x="7399288" y="401334"/>
                <a:ext cx="1190674" cy="4566825"/>
                <a:chOff x="10464800" y="-250686"/>
                <a:chExt cx="1625600" cy="6234990"/>
              </a:xfrm>
            </p:grpSpPr>
            <p:grpSp>
              <p:nvGrpSpPr>
                <p:cNvPr id="46" name="Group 45"/>
                <p:cNvGrpSpPr/>
                <p:nvPr/>
              </p:nvGrpSpPr>
              <p:grpSpPr>
                <a:xfrm>
                  <a:off x="10464800" y="-250686"/>
                  <a:ext cx="1625600" cy="2984502"/>
                  <a:chOff x="4690531" y="2552698"/>
                  <a:chExt cx="1625600" cy="2984502"/>
                </a:xfrm>
              </p:grpSpPr>
              <p:sp>
                <p:nvSpPr>
                  <p:cNvPr id="52" name="Oval 51"/>
                  <p:cNvSpPr/>
                  <p:nvPr/>
                </p:nvSpPr>
                <p:spPr>
                  <a:xfrm>
                    <a:off x="4690531" y="2552698"/>
                    <a:ext cx="1625600" cy="575746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457200"/>
                    <a:r>
                      <a:rPr lang="en-US" dirty="0">
                        <a:solidFill>
                          <a:prstClr val="white"/>
                        </a:solidFill>
                        <a:latin typeface="Helvetica Neue Medium" charset="0"/>
                      </a:rPr>
                      <a:t>A-C</a:t>
                    </a:r>
                  </a:p>
                </p:txBody>
              </p:sp>
              <p:sp>
                <p:nvSpPr>
                  <p:cNvPr id="53" name="Oval 52"/>
                  <p:cNvSpPr/>
                  <p:nvPr/>
                </p:nvSpPr>
                <p:spPr>
                  <a:xfrm>
                    <a:off x="4690531" y="3355617"/>
                    <a:ext cx="1625600" cy="575746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457200"/>
                    <a:r>
                      <a:rPr lang="en-US" dirty="0">
                        <a:solidFill>
                          <a:prstClr val="white"/>
                        </a:solidFill>
                        <a:latin typeface="Helvetica Neue Medium" charset="0"/>
                      </a:rPr>
                      <a:t>D-F</a:t>
                    </a:r>
                  </a:p>
                </p:txBody>
              </p:sp>
              <p:sp>
                <p:nvSpPr>
                  <p:cNvPr id="55" name="Oval 54"/>
                  <p:cNvSpPr/>
                  <p:nvPr/>
                </p:nvSpPr>
                <p:spPr>
                  <a:xfrm>
                    <a:off x="4690531" y="4158536"/>
                    <a:ext cx="1625600" cy="575746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457200"/>
                    <a:r>
                      <a:rPr lang="en-US" dirty="0">
                        <a:solidFill>
                          <a:prstClr val="white"/>
                        </a:solidFill>
                        <a:latin typeface="Helvetica Neue Medium" charset="0"/>
                      </a:rPr>
                      <a:t>G-J</a:t>
                    </a:r>
                  </a:p>
                </p:txBody>
              </p:sp>
              <p:sp>
                <p:nvSpPr>
                  <p:cNvPr id="59" name="Oval 58"/>
                  <p:cNvSpPr/>
                  <p:nvPr/>
                </p:nvSpPr>
                <p:spPr>
                  <a:xfrm>
                    <a:off x="4690531" y="4961454"/>
                    <a:ext cx="1625600" cy="575746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457200"/>
                    <a:r>
                      <a:rPr lang="en-US" dirty="0">
                        <a:solidFill>
                          <a:prstClr val="white"/>
                        </a:solidFill>
                        <a:latin typeface="Helvetica Neue Medium" charset="0"/>
                      </a:rPr>
                      <a:t>K-L</a:t>
                    </a:r>
                  </a:p>
                </p:txBody>
              </p:sp>
            </p:grpSp>
            <p:grpSp>
              <p:nvGrpSpPr>
                <p:cNvPr id="47" name="Group 46"/>
                <p:cNvGrpSpPr/>
                <p:nvPr/>
              </p:nvGrpSpPr>
              <p:grpSpPr>
                <a:xfrm>
                  <a:off x="10464800" y="2999802"/>
                  <a:ext cx="1625600" cy="2984502"/>
                  <a:chOff x="4690531" y="2552698"/>
                  <a:chExt cx="1625600" cy="2984502"/>
                </a:xfrm>
              </p:grpSpPr>
              <p:sp>
                <p:nvSpPr>
                  <p:cNvPr id="48" name="Oval 47"/>
                  <p:cNvSpPr/>
                  <p:nvPr/>
                </p:nvSpPr>
                <p:spPr>
                  <a:xfrm>
                    <a:off x="4690531" y="2552698"/>
                    <a:ext cx="1625600" cy="575746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457200"/>
                    <a:r>
                      <a:rPr lang="en-US" dirty="0">
                        <a:solidFill>
                          <a:prstClr val="white"/>
                        </a:solidFill>
                        <a:latin typeface="Helvetica Neue Medium" charset="0"/>
                      </a:rPr>
                      <a:t>M-O</a:t>
                    </a:r>
                  </a:p>
                </p:txBody>
              </p:sp>
              <p:sp>
                <p:nvSpPr>
                  <p:cNvPr id="49" name="Oval 48"/>
                  <p:cNvSpPr/>
                  <p:nvPr/>
                </p:nvSpPr>
                <p:spPr>
                  <a:xfrm>
                    <a:off x="4690531" y="3355617"/>
                    <a:ext cx="1625600" cy="575746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457200"/>
                    <a:r>
                      <a:rPr lang="en-US" dirty="0">
                        <a:solidFill>
                          <a:prstClr val="white"/>
                        </a:solidFill>
                        <a:latin typeface="Helvetica Neue Medium" charset="0"/>
                      </a:rPr>
                      <a:t>P-S</a:t>
                    </a:r>
                  </a:p>
                </p:txBody>
              </p:sp>
              <p:sp>
                <p:nvSpPr>
                  <p:cNvPr id="50" name="Oval 49"/>
                  <p:cNvSpPr/>
                  <p:nvPr/>
                </p:nvSpPr>
                <p:spPr>
                  <a:xfrm>
                    <a:off x="4690531" y="4158536"/>
                    <a:ext cx="1625600" cy="575746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457200"/>
                    <a:r>
                      <a:rPr lang="en-US" dirty="0">
                        <a:solidFill>
                          <a:prstClr val="white"/>
                        </a:solidFill>
                        <a:latin typeface="Helvetica Neue Medium" charset="0"/>
                      </a:rPr>
                      <a:t>T-V</a:t>
                    </a:r>
                  </a:p>
                </p:txBody>
              </p:sp>
              <p:sp>
                <p:nvSpPr>
                  <p:cNvPr id="51" name="Oval 50"/>
                  <p:cNvSpPr/>
                  <p:nvPr/>
                </p:nvSpPr>
                <p:spPr>
                  <a:xfrm>
                    <a:off x="4690531" y="4961454"/>
                    <a:ext cx="1625600" cy="575746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457200"/>
                    <a:r>
                      <a:rPr lang="en-US" dirty="0">
                        <a:solidFill>
                          <a:prstClr val="white"/>
                        </a:solidFill>
                        <a:latin typeface="Helvetica Neue Medium" charset="0"/>
                      </a:rPr>
                      <a:t>W-Z</a:t>
                    </a:r>
                  </a:p>
                </p:txBody>
              </p:sp>
            </p:grpSp>
          </p:grpSp>
        </p:grpSp>
        <p:grpSp>
          <p:nvGrpSpPr>
            <p:cNvPr id="108" name="Group 107"/>
            <p:cNvGrpSpPr/>
            <p:nvPr/>
          </p:nvGrpSpPr>
          <p:grpSpPr>
            <a:xfrm>
              <a:off x="5965041" y="1209993"/>
              <a:ext cx="1914635" cy="4992150"/>
              <a:chOff x="7037308" y="203669"/>
              <a:chExt cx="1914635" cy="4992150"/>
            </a:xfrm>
          </p:grpSpPr>
          <p:sp>
            <p:nvSpPr>
              <p:cNvPr id="109" name="Rectangle 108"/>
              <p:cNvSpPr/>
              <p:nvPr/>
            </p:nvSpPr>
            <p:spPr>
              <a:xfrm>
                <a:off x="7037308" y="203669"/>
                <a:ext cx="1914635" cy="499215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>
                <a:normAutofit/>
              </a:bodyPr>
              <a:lstStyle/>
              <a:p>
                <a:pPr algn="ctr" defTabSz="457200"/>
                <a:endParaRPr lang="en-US" dirty="0">
                  <a:solidFill>
                    <a:prstClr val="black"/>
                  </a:solidFill>
                  <a:latin typeface="Helvetica Neue Medium" charset="0"/>
                </a:endParaRPr>
              </a:p>
            </p:txBody>
          </p:sp>
          <p:grpSp>
            <p:nvGrpSpPr>
              <p:cNvPr id="110" name="Group 109"/>
              <p:cNvGrpSpPr/>
              <p:nvPr/>
            </p:nvGrpSpPr>
            <p:grpSpPr>
              <a:xfrm>
                <a:off x="7399288" y="401334"/>
                <a:ext cx="1190674" cy="4566825"/>
                <a:chOff x="10464800" y="-250686"/>
                <a:chExt cx="1625600" cy="6234990"/>
              </a:xfrm>
            </p:grpSpPr>
            <p:grpSp>
              <p:nvGrpSpPr>
                <p:cNvPr id="111" name="Group 110"/>
                <p:cNvGrpSpPr/>
                <p:nvPr/>
              </p:nvGrpSpPr>
              <p:grpSpPr>
                <a:xfrm>
                  <a:off x="10464800" y="-250686"/>
                  <a:ext cx="1625600" cy="2984502"/>
                  <a:chOff x="4690531" y="2552698"/>
                  <a:chExt cx="1625600" cy="2984502"/>
                </a:xfrm>
              </p:grpSpPr>
              <p:sp>
                <p:nvSpPr>
                  <p:cNvPr id="122" name="Oval 121"/>
                  <p:cNvSpPr/>
                  <p:nvPr/>
                </p:nvSpPr>
                <p:spPr>
                  <a:xfrm>
                    <a:off x="4690531" y="2552698"/>
                    <a:ext cx="1625600" cy="575746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457200"/>
                    <a:r>
                      <a:rPr lang="en-US" dirty="0">
                        <a:solidFill>
                          <a:prstClr val="white"/>
                        </a:solidFill>
                        <a:latin typeface="Helvetica Neue Medium" charset="0"/>
                      </a:rPr>
                      <a:t>A-C</a:t>
                    </a:r>
                  </a:p>
                </p:txBody>
              </p:sp>
              <p:sp>
                <p:nvSpPr>
                  <p:cNvPr id="124" name="Oval 123"/>
                  <p:cNvSpPr/>
                  <p:nvPr/>
                </p:nvSpPr>
                <p:spPr>
                  <a:xfrm>
                    <a:off x="4690531" y="3355617"/>
                    <a:ext cx="1625600" cy="575746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457200"/>
                    <a:r>
                      <a:rPr lang="en-US" dirty="0">
                        <a:solidFill>
                          <a:prstClr val="white"/>
                        </a:solidFill>
                        <a:latin typeface="Helvetica Neue Medium" charset="0"/>
                      </a:rPr>
                      <a:t>D-F</a:t>
                    </a:r>
                  </a:p>
                </p:txBody>
              </p:sp>
              <p:sp>
                <p:nvSpPr>
                  <p:cNvPr id="130" name="Oval 129"/>
                  <p:cNvSpPr/>
                  <p:nvPr/>
                </p:nvSpPr>
                <p:spPr>
                  <a:xfrm>
                    <a:off x="4690531" y="4158536"/>
                    <a:ext cx="1625600" cy="575746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457200"/>
                    <a:r>
                      <a:rPr lang="en-US" dirty="0">
                        <a:solidFill>
                          <a:prstClr val="white"/>
                        </a:solidFill>
                        <a:latin typeface="Helvetica Neue Medium" charset="0"/>
                      </a:rPr>
                      <a:t>G-J</a:t>
                    </a:r>
                  </a:p>
                </p:txBody>
              </p:sp>
              <p:sp>
                <p:nvSpPr>
                  <p:cNvPr id="133" name="Oval 132"/>
                  <p:cNvSpPr/>
                  <p:nvPr/>
                </p:nvSpPr>
                <p:spPr>
                  <a:xfrm>
                    <a:off x="4690531" y="4961454"/>
                    <a:ext cx="1625600" cy="575746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457200"/>
                    <a:r>
                      <a:rPr lang="en-US" dirty="0">
                        <a:solidFill>
                          <a:prstClr val="white"/>
                        </a:solidFill>
                        <a:latin typeface="Helvetica Neue Medium" charset="0"/>
                      </a:rPr>
                      <a:t>K-L</a:t>
                    </a:r>
                  </a:p>
                </p:txBody>
              </p:sp>
            </p:grpSp>
            <p:grpSp>
              <p:nvGrpSpPr>
                <p:cNvPr id="112" name="Group 111"/>
                <p:cNvGrpSpPr/>
                <p:nvPr/>
              </p:nvGrpSpPr>
              <p:grpSpPr>
                <a:xfrm>
                  <a:off x="10464800" y="2999802"/>
                  <a:ext cx="1625600" cy="2984502"/>
                  <a:chOff x="4690531" y="2552698"/>
                  <a:chExt cx="1625600" cy="2984502"/>
                </a:xfrm>
              </p:grpSpPr>
              <p:sp>
                <p:nvSpPr>
                  <p:cNvPr id="113" name="Oval 112"/>
                  <p:cNvSpPr/>
                  <p:nvPr/>
                </p:nvSpPr>
                <p:spPr>
                  <a:xfrm>
                    <a:off x="4690531" y="2552698"/>
                    <a:ext cx="1625600" cy="575746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457200"/>
                    <a:r>
                      <a:rPr lang="en-US" dirty="0">
                        <a:solidFill>
                          <a:prstClr val="white"/>
                        </a:solidFill>
                        <a:latin typeface="Helvetica Neue Medium" charset="0"/>
                      </a:rPr>
                      <a:t>M-O</a:t>
                    </a:r>
                  </a:p>
                </p:txBody>
              </p:sp>
              <p:sp>
                <p:nvSpPr>
                  <p:cNvPr id="114" name="Oval 113"/>
                  <p:cNvSpPr/>
                  <p:nvPr/>
                </p:nvSpPr>
                <p:spPr>
                  <a:xfrm>
                    <a:off x="4690531" y="3355617"/>
                    <a:ext cx="1625600" cy="575746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457200"/>
                    <a:r>
                      <a:rPr lang="en-US" dirty="0">
                        <a:solidFill>
                          <a:prstClr val="white"/>
                        </a:solidFill>
                        <a:latin typeface="Helvetica Neue Medium" charset="0"/>
                      </a:rPr>
                      <a:t>P-S</a:t>
                    </a:r>
                  </a:p>
                </p:txBody>
              </p:sp>
              <p:sp>
                <p:nvSpPr>
                  <p:cNvPr id="115" name="Oval 114"/>
                  <p:cNvSpPr/>
                  <p:nvPr/>
                </p:nvSpPr>
                <p:spPr>
                  <a:xfrm>
                    <a:off x="4690531" y="4158536"/>
                    <a:ext cx="1625600" cy="575746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457200"/>
                    <a:r>
                      <a:rPr lang="en-US" dirty="0">
                        <a:solidFill>
                          <a:prstClr val="white"/>
                        </a:solidFill>
                        <a:latin typeface="Helvetica Neue Medium" charset="0"/>
                      </a:rPr>
                      <a:t>T-V</a:t>
                    </a:r>
                  </a:p>
                </p:txBody>
              </p:sp>
              <p:sp>
                <p:nvSpPr>
                  <p:cNvPr id="116" name="Oval 115"/>
                  <p:cNvSpPr/>
                  <p:nvPr/>
                </p:nvSpPr>
                <p:spPr>
                  <a:xfrm>
                    <a:off x="4690531" y="4961454"/>
                    <a:ext cx="1625600" cy="575746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457200"/>
                    <a:r>
                      <a:rPr lang="en-US" dirty="0">
                        <a:solidFill>
                          <a:prstClr val="white"/>
                        </a:solidFill>
                        <a:latin typeface="Helvetica Neue Medium" charset="0"/>
                      </a:rPr>
                      <a:t>W-Z</a:t>
                    </a:r>
                  </a:p>
                </p:txBody>
              </p:sp>
            </p:grpSp>
          </p:grpSp>
        </p:grpSp>
        <p:cxnSp>
          <p:nvCxnSpPr>
            <p:cNvPr id="134" name="Straight Arrow Connector 133"/>
            <p:cNvCxnSpPr>
              <a:stCxn id="52" idx="6"/>
            </p:cNvCxnSpPr>
            <p:nvPr/>
          </p:nvCxnSpPr>
          <p:spPr>
            <a:xfrm>
              <a:off x="2593159" y="1577477"/>
              <a:ext cx="3717156" cy="0"/>
            </a:xfrm>
            <a:prstGeom prst="straightConnector1">
              <a:avLst/>
            </a:prstGeom>
            <a:ln w="38100" cmpd="sng">
              <a:headEnd type="triangl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Arrow Connector 134"/>
            <p:cNvCxnSpPr>
              <a:stCxn id="53" idx="6"/>
              <a:endCxn id="124" idx="2"/>
            </p:cNvCxnSpPr>
            <p:nvPr/>
          </p:nvCxnSpPr>
          <p:spPr>
            <a:xfrm>
              <a:off x="2593159" y="2165576"/>
              <a:ext cx="3733862" cy="41034"/>
            </a:xfrm>
            <a:prstGeom prst="straightConnector1">
              <a:avLst/>
            </a:prstGeom>
            <a:ln w="38100" cmpd="sng">
              <a:headEnd type="triangl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Arrow Connector 135"/>
            <p:cNvCxnSpPr>
              <a:stCxn id="55" idx="6"/>
              <a:endCxn id="130" idx="2"/>
            </p:cNvCxnSpPr>
            <p:nvPr/>
          </p:nvCxnSpPr>
          <p:spPr>
            <a:xfrm>
              <a:off x="2593159" y="2753675"/>
              <a:ext cx="3733862" cy="41034"/>
            </a:xfrm>
            <a:prstGeom prst="straightConnector1">
              <a:avLst/>
            </a:prstGeom>
            <a:ln w="38100" cmpd="sng">
              <a:headEnd type="triangl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Arrow Connector 136"/>
            <p:cNvCxnSpPr>
              <a:stCxn id="59" idx="6"/>
              <a:endCxn id="133" idx="2"/>
            </p:cNvCxnSpPr>
            <p:nvPr/>
          </p:nvCxnSpPr>
          <p:spPr>
            <a:xfrm>
              <a:off x="2593159" y="3341773"/>
              <a:ext cx="3733862" cy="41034"/>
            </a:xfrm>
            <a:prstGeom prst="straightConnector1">
              <a:avLst/>
            </a:prstGeom>
            <a:ln w="38100" cmpd="sng">
              <a:headEnd type="triangl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Arrow Connector 137"/>
            <p:cNvCxnSpPr>
              <a:stCxn id="48" idx="6"/>
              <a:endCxn id="113" idx="2"/>
            </p:cNvCxnSpPr>
            <p:nvPr/>
          </p:nvCxnSpPr>
          <p:spPr>
            <a:xfrm>
              <a:off x="2593159" y="3958300"/>
              <a:ext cx="3733862" cy="41034"/>
            </a:xfrm>
            <a:prstGeom prst="straightConnector1">
              <a:avLst/>
            </a:prstGeom>
            <a:ln w="38100" cmpd="sng">
              <a:headEnd type="triangl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Arrow Connector 138"/>
            <p:cNvCxnSpPr>
              <a:stCxn id="49" idx="6"/>
              <a:endCxn id="114" idx="2"/>
            </p:cNvCxnSpPr>
            <p:nvPr/>
          </p:nvCxnSpPr>
          <p:spPr>
            <a:xfrm>
              <a:off x="2593159" y="4546399"/>
              <a:ext cx="3733862" cy="41034"/>
            </a:xfrm>
            <a:prstGeom prst="straightConnector1">
              <a:avLst/>
            </a:prstGeom>
            <a:ln w="38100" cmpd="sng">
              <a:headEnd type="triangl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Arrow Connector 141"/>
            <p:cNvCxnSpPr>
              <a:stCxn id="50" idx="6"/>
              <a:endCxn id="115" idx="2"/>
            </p:cNvCxnSpPr>
            <p:nvPr/>
          </p:nvCxnSpPr>
          <p:spPr>
            <a:xfrm>
              <a:off x="2593159" y="5134498"/>
              <a:ext cx="3733862" cy="41034"/>
            </a:xfrm>
            <a:prstGeom prst="straightConnector1">
              <a:avLst/>
            </a:prstGeom>
            <a:ln w="38100" cmpd="sng">
              <a:headEnd type="triangl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Arrow Connector 144"/>
            <p:cNvCxnSpPr>
              <a:stCxn id="51" idx="6"/>
              <a:endCxn id="116" idx="2"/>
            </p:cNvCxnSpPr>
            <p:nvPr/>
          </p:nvCxnSpPr>
          <p:spPr>
            <a:xfrm>
              <a:off x="2593159" y="5722596"/>
              <a:ext cx="3733862" cy="41034"/>
            </a:xfrm>
            <a:prstGeom prst="straightConnector1">
              <a:avLst/>
            </a:prstGeom>
            <a:ln w="38100" cmpd="sng">
              <a:headEnd type="triangl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" name="Title 3"/>
          <p:cNvSpPr>
            <a:spLocks noGrp="1"/>
          </p:cNvSpPr>
          <p:nvPr>
            <p:ph type="title"/>
          </p:nvPr>
        </p:nvSpPr>
        <p:spPr>
          <a:xfrm>
            <a:off x="275967" y="0"/>
            <a:ext cx="8592065" cy="1325563"/>
          </a:xfrm>
        </p:spPr>
        <p:txBody>
          <a:bodyPr/>
          <a:lstStyle/>
          <a:p>
            <a:r>
              <a:rPr lang="en-US" dirty="0">
                <a:ea typeface="Helvetica Neue Medium" charset="0"/>
                <a:cs typeface="Helvetica Neue Medium" charset="0"/>
              </a:rPr>
              <a:t>Scalability through </a:t>
            </a:r>
            <a:r>
              <a:rPr lang="en-US" dirty="0" err="1">
                <a:ea typeface="Helvetica Neue Medium" charset="0"/>
                <a:cs typeface="Helvetica Neue Medium" charset="0"/>
              </a:rPr>
              <a:t>Sharding</a:t>
            </a:r>
            <a:endParaRPr lang="en-US" dirty="0">
              <a:ea typeface="Helvetica Neue Medium" charset="0"/>
              <a:cs typeface="Helvetica Neue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256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biLevel thresh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1314" y="4516487"/>
            <a:ext cx="1203250" cy="12032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Causality By Example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7412" y="1724528"/>
            <a:ext cx="4347633" cy="4525963"/>
          </a:xfrm>
          <a:solidFill>
            <a:schemeClr val="bg1"/>
          </a:solidFill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/>
              <a:t>	Remove boss from</a:t>
            </a:r>
          </a:p>
          <a:p>
            <a:pPr marL="0" indent="0">
              <a:buNone/>
            </a:pPr>
            <a:r>
              <a:rPr lang="en-US" sz="2600" dirty="0"/>
              <a:t>	 friends group</a:t>
            </a:r>
          </a:p>
          <a:p>
            <a:pPr marL="0" indent="0">
              <a:buNone/>
            </a:pPr>
            <a:endParaRPr lang="en-US" sz="26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600" dirty="0"/>
              <a:t>	Post to friends:</a:t>
            </a:r>
          </a:p>
          <a:p>
            <a:pPr marL="0" indent="0">
              <a:buNone/>
            </a:pPr>
            <a:r>
              <a:rPr lang="en-US" sz="2600" dirty="0"/>
              <a:t>	“Time for a new job!”</a:t>
            </a:r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r>
              <a:rPr lang="en-US" sz="2600" dirty="0"/>
              <a:t>          Friend reads post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5283200" y="4025934"/>
            <a:ext cx="1631353" cy="897467"/>
          </a:xfrm>
          <a:prstGeom prst="straightConnector1">
            <a:avLst/>
          </a:prstGeom>
          <a:ln>
            <a:solidFill>
              <a:srgbClr val="FF8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5140408" y="2608896"/>
            <a:ext cx="3092" cy="772786"/>
          </a:xfrm>
          <a:prstGeom prst="straightConnector1">
            <a:avLst/>
          </a:prstGeom>
          <a:ln>
            <a:solidFill>
              <a:srgbClr val="FF8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283200" y="4025934"/>
            <a:ext cx="1618653" cy="89746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5143500" y="2621964"/>
            <a:ext cx="0" cy="76356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155930" y="1459271"/>
            <a:ext cx="366117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u="sng" dirty="0">
                <a:latin typeface="Helvetica Neue Medium"/>
              </a:rPr>
              <a:t>Causality (       )</a:t>
            </a:r>
          </a:p>
          <a:p>
            <a:pPr>
              <a:lnSpc>
                <a:spcPct val="130000"/>
              </a:lnSpc>
            </a:pPr>
            <a:r>
              <a:rPr lang="en-US" sz="2400" dirty="0">
                <a:solidFill>
                  <a:srgbClr val="FF8000"/>
                </a:solidFill>
                <a:latin typeface="Helvetica Neue Medium"/>
              </a:rPr>
              <a:t>Same process</a:t>
            </a:r>
          </a:p>
          <a:p>
            <a:pPr>
              <a:lnSpc>
                <a:spcPct val="130000"/>
              </a:lnSpc>
            </a:pPr>
            <a:r>
              <a:rPr lang="en-US" sz="2400" dirty="0">
                <a:solidFill>
                  <a:srgbClr val="FF8000"/>
                </a:solidFill>
                <a:latin typeface="Helvetica Neue Medium"/>
              </a:rPr>
              <a:t>Reads-From</a:t>
            </a:r>
          </a:p>
          <a:p>
            <a:pPr>
              <a:lnSpc>
                <a:spcPct val="130000"/>
              </a:lnSpc>
            </a:pPr>
            <a:r>
              <a:rPr lang="en-US" sz="2400" dirty="0">
                <a:solidFill>
                  <a:srgbClr val="FF8000"/>
                </a:solidFill>
                <a:latin typeface="Helvetica Neue Medium"/>
              </a:rPr>
              <a:t>  (message receipt)</a:t>
            </a:r>
          </a:p>
          <a:p>
            <a:pPr>
              <a:lnSpc>
                <a:spcPct val="130000"/>
              </a:lnSpc>
            </a:pPr>
            <a:r>
              <a:rPr lang="en-US" sz="2400" dirty="0">
                <a:solidFill>
                  <a:srgbClr val="FF8000"/>
                </a:solidFill>
                <a:latin typeface="Helvetica Neue Medium"/>
              </a:rPr>
              <a:t>Transitivity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7760131" y="1813969"/>
            <a:ext cx="561461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4351602" y="3462635"/>
            <a:ext cx="1523999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Helvetica Neue Medium"/>
              </a:rPr>
              <a:t>New Job!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5295900" y="2618114"/>
            <a:ext cx="1758353" cy="2163297"/>
            <a:chOff x="6004007" y="3031379"/>
            <a:chExt cx="1758353" cy="2163297"/>
          </a:xfrm>
        </p:grpSpPr>
        <p:cxnSp>
          <p:nvCxnSpPr>
            <p:cNvPr id="25" name="Straight Arrow Connector 24"/>
            <p:cNvCxnSpPr/>
            <p:nvPr/>
          </p:nvCxnSpPr>
          <p:spPr>
            <a:xfrm>
              <a:off x="6004007" y="4221245"/>
              <a:ext cx="1758353" cy="973431"/>
            </a:xfrm>
            <a:prstGeom prst="straightConnector1">
              <a:avLst/>
            </a:prstGeom>
            <a:ln>
              <a:solidFill>
                <a:srgbClr val="FF8000"/>
              </a:solidFill>
              <a:headEnd type="none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6016707" y="3031379"/>
              <a:ext cx="0" cy="1191886"/>
            </a:xfrm>
            <a:prstGeom prst="straightConnector1">
              <a:avLst/>
            </a:prstGeom>
            <a:ln>
              <a:solidFill>
                <a:srgbClr val="FF8000"/>
              </a:solidFill>
              <a:headEnd type="none"/>
              <a:tailEnd type="non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31" name="Picture 3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4907" r="8882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50799" y="1601832"/>
            <a:ext cx="996950" cy="99695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167" b="100000" l="0" r="91837">
                        <a14:foregroundMark x1="78912" y1="27083" x2="83673" y2="43750"/>
                        <a14:foregroundMark x1="59184" y1="10417" x2="69388" y2="14583"/>
                        <a14:foregroundMark x1="72789" y1="17361" x2="76190" y2="22222"/>
                        <a14:foregroundMark x1="21769" y1="17361" x2="12245" y2="36111"/>
                        <a14:foregroundMark x1="65306" y1="8333" x2="45578" y2="7639"/>
                        <a14:foregroundMark x1="78231" y1="62500" x2="78231" y2="62500"/>
                        <a14:foregroundMark x1="78912" y1="58333" x2="78912" y2="58333"/>
                        <a14:foregroundMark x1="78912" y1="59722" x2="78912" y2="59722"/>
                        <a14:backgroundMark x1="69388" y1="7639" x2="91156" y2="29167"/>
                        <a14:backgroundMark x1="26531" y1="62500" x2="26531" y2="84028"/>
                        <a14:backgroundMark x1="6122" y1="45139" x2="21088" y2="80556"/>
                        <a14:backgroundMark x1="3401" y1="38194" x2="8844" y2="25694"/>
                        <a14:backgroundMark x1="9524" y1="20833" x2="15646" y2="15278"/>
                        <a14:backgroundMark x1="38776" y1="6944" x2="16327" y2="1319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-67502" y="4584219"/>
            <a:ext cx="1013653" cy="992966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4907" r="8882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50799" y="3089950"/>
            <a:ext cx="996950" cy="99695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9A36-386E-5B4C-8239-54E8521A45FD}" type="slidenum">
              <a:rPr lang="en-US" smtClean="0"/>
              <a:t>14</a:t>
            </a:fld>
            <a:endParaRPr lang="en-US"/>
          </a:p>
        </p:txBody>
      </p:sp>
      <p:grpSp>
        <p:nvGrpSpPr>
          <p:cNvPr id="43" name="Group 42"/>
          <p:cNvGrpSpPr/>
          <p:nvPr/>
        </p:nvGrpSpPr>
        <p:grpSpPr>
          <a:xfrm>
            <a:off x="4267197" y="1731688"/>
            <a:ext cx="1647433" cy="1077901"/>
            <a:chOff x="4244742" y="1789420"/>
            <a:chExt cx="1297264" cy="1077901"/>
          </a:xfrm>
        </p:grpSpPr>
        <p:sp>
          <p:nvSpPr>
            <p:cNvPr id="44" name="Rectangle 43"/>
            <p:cNvSpPr/>
            <p:nvPr/>
          </p:nvSpPr>
          <p:spPr>
            <a:xfrm>
              <a:off x="4244742" y="1789420"/>
              <a:ext cx="1297264" cy="1077901"/>
            </a:xfrm>
            <a:prstGeom prst="rect">
              <a:avLst/>
            </a:prstGeom>
            <a:solidFill>
              <a:srgbClr val="6F4A26"/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sz="3200" u="sng" dirty="0">
                  <a:latin typeface="Helvetica Neue Medium"/>
                </a:rPr>
                <a:t>Friends</a:t>
              </a:r>
            </a:p>
            <a:p>
              <a:pPr algn="ctr"/>
              <a:r>
                <a:rPr lang="en-US" sz="3200" dirty="0">
                  <a:latin typeface="Helvetica Neue Medium"/>
                </a:rPr>
                <a:t>Boss</a:t>
              </a:r>
              <a:endParaRPr lang="en-US" sz="3200" dirty="0">
                <a:solidFill>
                  <a:schemeClr val="bg1"/>
                </a:solidFill>
                <a:latin typeface="Helvetica Neue Medium"/>
                <a:cs typeface="Helvetica Neue Medium"/>
              </a:endParaRPr>
            </a:p>
          </p:txBody>
        </p:sp>
        <p:grpSp>
          <p:nvGrpSpPr>
            <p:cNvPr id="52" name="Group 51"/>
            <p:cNvGrpSpPr/>
            <p:nvPr/>
          </p:nvGrpSpPr>
          <p:grpSpPr>
            <a:xfrm>
              <a:off x="4381501" y="2468198"/>
              <a:ext cx="1025051" cy="251816"/>
              <a:chOff x="4381501" y="2448954"/>
              <a:chExt cx="1025051" cy="251816"/>
            </a:xfrm>
          </p:grpSpPr>
          <p:cxnSp>
            <p:nvCxnSpPr>
              <p:cNvPr id="53" name="Straight Connector 52"/>
              <p:cNvCxnSpPr/>
              <p:nvPr/>
            </p:nvCxnSpPr>
            <p:spPr>
              <a:xfrm flipV="1">
                <a:off x="4381501" y="2448954"/>
                <a:ext cx="1025051" cy="251816"/>
              </a:xfrm>
              <a:prstGeom prst="line">
                <a:avLst/>
              </a:prstGeom>
              <a:ln w="38100" cmpd="sng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>
                <a:off x="4381501" y="2448954"/>
                <a:ext cx="1025051" cy="251816"/>
              </a:xfrm>
              <a:prstGeom prst="line">
                <a:avLst/>
              </a:prstGeom>
              <a:ln w="38100" cmpd="sng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625422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Bayou’s Causal Consistency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47314" cy="4525963"/>
          </a:xfrm>
        </p:spPr>
        <p:txBody>
          <a:bodyPr>
            <a:normAutofit/>
          </a:bodyPr>
          <a:lstStyle/>
          <a:p>
            <a:r>
              <a:rPr lang="en-US" dirty="0"/>
              <a:t>Log-exchange based</a:t>
            </a:r>
          </a:p>
          <a:p>
            <a:pPr lvl="1"/>
            <a:endParaRPr lang="en-US" dirty="0"/>
          </a:p>
          <a:p>
            <a:endParaRPr lang="en-US" dirty="0"/>
          </a:p>
          <a:p>
            <a:r>
              <a:rPr lang="en-US" dirty="0"/>
              <a:t>Log is single serialization point within DC</a:t>
            </a:r>
          </a:p>
          <a:p>
            <a:pPr marL="457200" lvl="1" indent="0">
              <a:buNone/>
            </a:pPr>
            <a:r>
              <a:rPr lang="en-US" b="1" dirty="0"/>
              <a:t>   Implicitly</a:t>
            </a:r>
            <a:r>
              <a:rPr lang="en-US" dirty="0"/>
              <a:t> captures &amp; enforces causal order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FF0000"/>
                </a:solidFill>
              </a:rPr>
              <a:t>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2F269-07BC-CA47-BF8F-CBBA8D6295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5886450" y="2124338"/>
            <a:ext cx="1213302" cy="1060563"/>
            <a:chOff x="5886450" y="2124338"/>
            <a:chExt cx="1213302" cy="1060563"/>
          </a:xfrm>
        </p:grpSpPr>
        <p:sp>
          <p:nvSpPr>
            <p:cNvPr id="17" name="Rectangle 16"/>
            <p:cNvSpPr/>
            <p:nvPr/>
          </p:nvSpPr>
          <p:spPr>
            <a:xfrm>
              <a:off x="5886450" y="2125794"/>
              <a:ext cx="1213302" cy="1059107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>
              <a:normAutofit/>
            </a:bodyPr>
            <a:lstStyle/>
            <a:p>
              <a:pPr algn="ctr" defTabSz="457200"/>
              <a:endParaRPr lang="en-US" dirty="0">
                <a:solidFill>
                  <a:prstClr val="black"/>
                </a:solidFill>
                <a:latin typeface="Helvetica Neue Medium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966378" y="2754888"/>
              <a:ext cx="1053743" cy="366308"/>
            </a:xfrm>
            <a:prstGeom prst="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>
              <a:normAutofit/>
            </a:bodyPr>
            <a:lstStyle/>
            <a:p>
              <a:pPr algn="ctr" defTabSz="457200"/>
              <a:endParaRPr lang="en-US" dirty="0">
                <a:solidFill>
                  <a:prstClr val="black"/>
                </a:solidFill>
                <a:latin typeface="Helvetica Neue Medium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966378" y="2124338"/>
              <a:ext cx="1077808" cy="217107"/>
            </a:xfrm>
            <a:prstGeom prst="rect">
              <a:avLst/>
            </a:prstGeom>
            <a:noFill/>
          </p:spPr>
          <p:txBody>
            <a:bodyPr wrap="square" rtlCol="0">
              <a:normAutofit fontScale="32500" lnSpcReduction="20000"/>
            </a:bodyPr>
            <a:lstStyle/>
            <a:p>
              <a:pPr defTabSz="457200"/>
              <a:r>
                <a:rPr lang="en-US" sz="2400" dirty="0">
                  <a:solidFill>
                    <a:prstClr val="white">
                      <a:lumMod val="50000"/>
                    </a:prstClr>
                  </a:solidFill>
                  <a:latin typeface="Helvetica Neue Medium"/>
                </a:rPr>
                <a:t>Local Datacenter</a:t>
              </a: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7797540" y="2030602"/>
            <a:ext cx="765994" cy="548638"/>
            <a:chOff x="7797540" y="2030602"/>
            <a:chExt cx="765994" cy="548638"/>
          </a:xfrm>
        </p:grpSpPr>
        <p:sp>
          <p:nvSpPr>
            <p:cNvPr id="19" name="Rectangle 18"/>
            <p:cNvSpPr/>
            <p:nvPr/>
          </p:nvSpPr>
          <p:spPr>
            <a:xfrm>
              <a:off x="7799823" y="2037740"/>
              <a:ext cx="709178" cy="5415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>
              <a:normAutofit/>
            </a:bodyPr>
            <a:lstStyle/>
            <a:p>
              <a:pPr algn="ctr" defTabSz="457200"/>
              <a:endParaRPr lang="en-US" dirty="0">
                <a:solidFill>
                  <a:prstClr val="black"/>
                </a:solidFill>
                <a:latin typeface="Helvetica Neue Medium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855949" y="2356263"/>
              <a:ext cx="595901" cy="187286"/>
            </a:xfrm>
            <a:prstGeom prst="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>
              <a:normAutofit fontScale="40000" lnSpcReduction="20000"/>
            </a:bodyPr>
            <a:lstStyle/>
            <a:p>
              <a:pPr algn="ctr" defTabSz="457200"/>
              <a:endParaRPr lang="en-US" dirty="0">
                <a:solidFill>
                  <a:prstClr val="black"/>
                </a:solidFill>
                <a:latin typeface="Helvetica Neue Medium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797540" y="2030602"/>
              <a:ext cx="765994" cy="217107"/>
            </a:xfrm>
            <a:prstGeom prst="rect">
              <a:avLst/>
            </a:prstGeom>
            <a:noFill/>
          </p:spPr>
          <p:txBody>
            <a:bodyPr wrap="square" rtlCol="0">
              <a:normAutofit fontScale="32500" lnSpcReduction="20000"/>
            </a:bodyPr>
            <a:lstStyle/>
            <a:p>
              <a:pPr defTabSz="457200"/>
              <a:r>
                <a:rPr lang="en-US" sz="2400" dirty="0">
                  <a:solidFill>
                    <a:prstClr val="white">
                      <a:lumMod val="50000"/>
                    </a:prstClr>
                  </a:solidFill>
                  <a:latin typeface="Helvetica Neue Medium"/>
                </a:rPr>
                <a:t>Remote DC</a:t>
              </a:r>
            </a:p>
          </p:txBody>
        </p:sp>
      </p:grpSp>
      <p:sp>
        <p:nvSpPr>
          <p:cNvPr id="22" name="Rectangle 21"/>
          <p:cNvSpPr/>
          <p:nvPr/>
        </p:nvSpPr>
        <p:spPr>
          <a:xfrm>
            <a:off x="6860856" y="2810630"/>
            <a:ext cx="114255" cy="2627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 defTabSz="457200"/>
            <a:r>
              <a:rPr lang="en-US" dirty="0">
                <a:solidFill>
                  <a:prstClr val="white"/>
                </a:solidFill>
                <a:latin typeface="Helvetica Neue Medium"/>
              </a:rPr>
              <a:t>1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550291" y="2810630"/>
            <a:ext cx="114255" cy="26278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 defTabSz="457200"/>
            <a:r>
              <a:rPr lang="en-US" dirty="0">
                <a:solidFill>
                  <a:prstClr val="white"/>
                </a:solidFill>
                <a:latin typeface="Helvetica Neue Medium"/>
              </a:rPr>
              <a:t>3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701591" y="2810630"/>
            <a:ext cx="114255" cy="26278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 defTabSz="457200"/>
            <a:r>
              <a:rPr lang="en-US" dirty="0">
                <a:solidFill>
                  <a:prstClr val="white"/>
                </a:solidFill>
                <a:latin typeface="Helvetica Neue Medium"/>
              </a:rPr>
              <a:t>2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391027" y="2810630"/>
            <a:ext cx="114255" cy="26278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 defTabSz="457200"/>
            <a:r>
              <a:rPr lang="en-US" dirty="0">
                <a:solidFill>
                  <a:prstClr val="white"/>
                </a:solidFill>
                <a:latin typeface="Helvetica Neue Medium"/>
              </a:rPr>
              <a:t>4</a:t>
            </a:r>
          </a:p>
        </p:txBody>
      </p:sp>
      <p:cxnSp>
        <p:nvCxnSpPr>
          <p:cNvPr id="40" name="Straight Arrow Connector 39"/>
          <p:cNvCxnSpPr/>
          <p:nvPr/>
        </p:nvCxnSpPr>
        <p:spPr>
          <a:xfrm flipV="1">
            <a:off x="7099752" y="2579240"/>
            <a:ext cx="1260479" cy="435048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8360231" y="2379284"/>
            <a:ext cx="60751" cy="13972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 defTabSz="457200"/>
            <a:r>
              <a:rPr lang="en-US" dirty="0">
                <a:solidFill>
                  <a:prstClr val="white"/>
                </a:solidFill>
                <a:latin typeface="Helvetica Neue Medium"/>
              </a:rPr>
              <a:t>1</a:t>
            </a:r>
          </a:p>
        </p:txBody>
      </p:sp>
      <p:sp>
        <p:nvSpPr>
          <p:cNvPr id="54" name="Rectangle 53"/>
          <p:cNvSpPr/>
          <p:nvPr/>
        </p:nvSpPr>
        <p:spPr>
          <a:xfrm>
            <a:off x="8195100" y="2379284"/>
            <a:ext cx="60751" cy="13972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 defTabSz="457200"/>
            <a:r>
              <a:rPr lang="en-US" dirty="0">
                <a:solidFill>
                  <a:prstClr val="white"/>
                </a:solidFill>
                <a:latin typeface="Helvetica Neue Medium"/>
              </a:rPr>
              <a:t>3</a:t>
            </a:r>
          </a:p>
        </p:txBody>
      </p:sp>
      <p:sp>
        <p:nvSpPr>
          <p:cNvPr id="55" name="Rectangle 54"/>
          <p:cNvSpPr/>
          <p:nvPr/>
        </p:nvSpPr>
        <p:spPr>
          <a:xfrm>
            <a:off x="8275548" y="2379284"/>
            <a:ext cx="60751" cy="13972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 defTabSz="457200"/>
            <a:r>
              <a:rPr lang="en-US" dirty="0">
                <a:solidFill>
                  <a:prstClr val="white"/>
                </a:solidFill>
                <a:latin typeface="Helvetica Neue Medium"/>
              </a:rPr>
              <a:t>2</a:t>
            </a:r>
          </a:p>
        </p:txBody>
      </p:sp>
      <p:sp>
        <p:nvSpPr>
          <p:cNvPr id="56" name="Rectangle 55"/>
          <p:cNvSpPr/>
          <p:nvPr/>
        </p:nvSpPr>
        <p:spPr>
          <a:xfrm>
            <a:off x="8110417" y="2379284"/>
            <a:ext cx="60751" cy="13972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 defTabSz="457200"/>
            <a:r>
              <a:rPr lang="en-US" dirty="0">
                <a:solidFill>
                  <a:prstClr val="white"/>
                </a:solidFill>
                <a:latin typeface="Helvetica Neue Medium"/>
              </a:rPr>
              <a:t>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23539" y="3768143"/>
            <a:ext cx="3898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800" dirty="0">
                <a:solidFill>
                  <a:srgbClr val="008000"/>
                </a:solidFill>
                <a:latin typeface="Helvetica Neue Medium"/>
                <a:cs typeface="Helvetica Neue Medium"/>
              </a:rPr>
              <a:t>√ </a:t>
            </a:r>
            <a:endParaRPr lang="en-US" sz="2800" dirty="0">
              <a:solidFill>
                <a:prstClr val="black"/>
              </a:solidFill>
              <a:latin typeface="Helvetica Neue Medium"/>
              <a:cs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381825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2" grpId="0" animBg="1"/>
      <p:bldP spid="23" grpId="0" animBg="1"/>
      <p:bldP spid="26" grpId="0" animBg="1"/>
      <p:bldP spid="27" grpId="0" animBg="1"/>
      <p:bldP spid="53" grpId="0" animBg="1"/>
      <p:bldP spid="54" grpId="0" animBg="1"/>
      <p:bldP spid="55" grpId="0" animBg="1"/>
      <p:bldP spid="56" grpId="0" animBg="1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Sharded</a:t>
            </a:r>
            <a:r>
              <a:rPr lang="en-US" dirty="0"/>
              <a:t> Log Exchange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happens if we use a separate log per shard?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What happens if we use a single log?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9A36-386E-5B4C-8239-54E8521A45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8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Scalability Key Idea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868" y="1600200"/>
            <a:ext cx="8581956" cy="4525963"/>
          </a:xfrm>
        </p:spPr>
        <p:txBody>
          <a:bodyPr>
            <a:normAutofit/>
          </a:bodyPr>
          <a:lstStyle/>
          <a:p>
            <a:r>
              <a:rPr lang="en-US" sz="2800" dirty="0"/>
              <a:t>Capture causality with explicit dependency metadata</a:t>
            </a:r>
          </a:p>
          <a:p>
            <a:endParaRPr lang="en-US" sz="2800" dirty="0"/>
          </a:p>
          <a:p>
            <a:r>
              <a:rPr lang="en-US" sz="2800" dirty="0"/>
              <a:t>Enforce with distributed verifications</a:t>
            </a:r>
          </a:p>
          <a:p>
            <a:pPr lvl="1"/>
            <a:r>
              <a:rPr lang="en-US" sz="2400" dirty="0"/>
              <a:t>Delay exposing replicated writes until all dependencies are satisfied in the datacenter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2F269-07BC-CA47-BF8F-CBBA8D6295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299335" y="4631195"/>
            <a:ext cx="2303044" cy="1964176"/>
            <a:chOff x="5877307" y="2124338"/>
            <a:chExt cx="1243536" cy="1060563"/>
          </a:xfrm>
        </p:grpSpPr>
        <p:sp>
          <p:nvSpPr>
            <p:cNvPr id="19" name="Rectangle 18"/>
            <p:cNvSpPr/>
            <p:nvPr/>
          </p:nvSpPr>
          <p:spPr>
            <a:xfrm>
              <a:off x="5886450" y="2125794"/>
              <a:ext cx="1213302" cy="1059107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>
              <a:normAutofit/>
            </a:bodyPr>
            <a:lstStyle/>
            <a:p>
              <a:pPr algn="ctr" defTabSz="457200"/>
              <a:endParaRPr lang="en-US" dirty="0">
                <a:solidFill>
                  <a:prstClr val="black"/>
                </a:solidFill>
                <a:latin typeface="Helvetica Neue Medium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877307" y="2124338"/>
              <a:ext cx="1243536" cy="26851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defTabSz="457200"/>
              <a:r>
                <a:rPr lang="en-US" sz="2000" dirty="0">
                  <a:solidFill>
                    <a:prstClr val="white">
                      <a:lumMod val="50000"/>
                    </a:prstClr>
                  </a:solidFill>
                  <a:latin typeface="Helvetica Neue Medium"/>
                </a:rPr>
                <a:t>Local Datacenter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887200" y="4681822"/>
            <a:ext cx="1742972" cy="1597570"/>
            <a:chOff x="8735252" y="2030603"/>
            <a:chExt cx="941123" cy="862613"/>
          </a:xfrm>
        </p:grpSpPr>
        <p:sp>
          <p:nvSpPr>
            <p:cNvPr id="23" name="Rectangle 22"/>
            <p:cNvSpPr/>
            <p:nvPr/>
          </p:nvSpPr>
          <p:spPr>
            <a:xfrm>
              <a:off x="8735252" y="2037739"/>
              <a:ext cx="941122" cy="855477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>
              <a:normAutofit/>
            </a:bodyPr>
            <a:lstStyle/>
            <a:p>
              <a:pPr algn="ctr" defTabSz="457200"/>
              <a:endParaRPr lang="en-US" dirty="0">
                <a:solidFill>
                  <a:prstClr val="black"/>
                </a:solidFill>
                <a:latin typeface="Helvetica Neue Medium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735253" y="2030603"/>
              <a:ext cx="941122" cy="20719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defTabSz="457200"/>
              <a:r>
                <a:rPr lang="en-US" sz="2000" dirty="0">
                  <a:solidFill>
                    <a:prstClr val="white">
                      <a:lumMod val="50000"/>
                    </a:prstClr>
                  </a:solidFill>
                  <a:latin typeface="Helvetica Neue Medium"/>
                </a:rPr>
                <a:t>Remote DC</a:t>
              </a:r>
            </a:p>
          </p:txBody>
        </p:sp>
      </p:grpSp>
      <p:sp>
        <p:nvSpPr>
          <p:cNvPr id="26" name="Rectangle 25"/>
          <p:cNvSpPr/>
          <p:nvPr/>
        </p:nvSpPr>
        <p:spPr>
          <a:xfrm>
            <a:off x="2720116" y="5182393"/>
            <a:ext cx="211602" cy="24334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62500" lnSpcReduction="20000"/>
          </a:bodyPr>
          <a:lstStyle/>
          <a:p>
            <a:pPr algn="ctr" defTabSz="457200"/>
            <a:r>
              <a:rPr lang="en-US" dirty="0">
                <a:solidFill>
                  <a:prstClr val="white"/>
                </a:solidFill>
                <a:latin typeface="Helvetica Neue Medium"/>
              </a:rPr>
              <a:t>1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781248" y="5555351"/>
            <a:ext cx="211602" cy="23674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>
            <a:normAutofit fontScale="62500" lnSpcReduction="20000"/>
          </a:bodyPr>
          <a:lstStyle/>
          <a:p>
            <a:pPr algn="ctr" defTabSz="457200"/>
            <a:r>
              <a:rPr lang="en-US" dirty="0">
                <a:solidFill>
                  <a:prstClr val="white"/>
                </a:solidFill>
                <a:latin typeface="Helvetica Neue Medium"/>
              </a:rPr>
              <a:t>3</a:t>
            </a:r>
          </a:p>
        </p:txBody>
      </p:sp>
      <p:sp>
        <p:nvSpPr>
          <p:cNvPr id="28" name="Rectangle 27"/>
          <p:cNvSpPr/>
          <p:nvPr/>
        </p:nvSpPr>
        <p:spPr>
          <a:xfrm>
            <a:off x="2894432" y="6161020"/>
            <a:ext cx="211602" cy="23674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>
            <a:normAutofit fontScale="62500" lnSpcReduction="20000"/>
          </a:bodyPr>
          <a:lstStyle/>
          <a:p>
            <a:pPr algn="ctr" defTabSz="457200"/>
            <a:r>
              <a:rPr lang="en-US" dirty="0">
                <a:solidFill>
                  <a:prstClr val="white"/>
                </a:solidFill>
                <a:latin typeface="Helvetica Neue Medium"/>
              </a:rPr>
              <a:t>2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675448" y="6161020"/>
            <a:ext cx="211602" cy="23674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62500" lnSpcReduction="20000"/>
          </a:bodyPr>
          <a:lstStyle/>
          <a:p>
            <a:pPr algn="ctr" defTabSz="457200"/>
            <a:r>
              <a:rPr lang="en-US" dirty="0">
                <a:solidFill>
                  <a:prstClr val="white"/>
                </a:solidFill>
                <a:latin typeface="Helvetica Neue Medium"/>
              </a:rPr>
              <a:t>4</a:t>
            </a:r>
          </a:p>
        </p:txBody>
      </p:sp>
      <p:cxnSp>
        <p:nvCxnSpPr>
          <p:cNvPr id="30" name="Straight Arrow Connector 29"/>
          <p:cNvCxnSpPr>
            <a:endCxn id="54" idx="2"/>
          </p:cNvCxnSpPr>
          <p:nvPr/>
        </p:nvCxnSpPr>
        <p:spPr>
          <a:xfrm flipV="1">
            <a:off x="3106034" y="5950750"/>
            <a:ext cx="4009900" cy="405600"/>
          </a:xfrm>
          <a:prstGeom prst="straightConnector1">
            <a:avLst/>
          </a:prstGeom>
          <a:ln w="38100" cmpd="sng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7047771" y="5065546"/>
            <a:ext cx="136325" cy="15677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 defTabSz="457200"/>
            <a:r>
              <a:rPr lang="en-US" dirty="0">
                <a:solidFill>
                  <a:prstClr val="white"/>
                </a:solidFill>
                <a:latin typeface="Helvetica Neue Medium"/>
              </a:rPr>
              <a:t>1</a:t>
            </a:r>
          </a:p>
        </p:txBody>
      </p:sp>
      <p:sp>
        <p:nvSpPr>
          <p:cNvPr id="53" name="Rectangle 52"/>
          <p:cNvSpPr/>
          <p:nvPr/>
        </p:nvSpPr>
        <p:spPr>
          <a:xfrm>
            <a:off x="6348714" y="5128481"/>
            <a:ext cx="136325" cy="15252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 defTabSz="457200"/>
            <a:r>
              <a:rPr lang="en-US" dirty="0">
                <a:solidFill>
                  <a:prstClr val="white"/>
                </a:solidFill>
                <a:latin typeface="Helvetica Neue Medium"/>
              </a:rPr>
              <a:t>3</a:t>
            </a:r>
          </a:p>
        </p:txBody>
      </p:sp>
      <p:sp>
        <p:nvSpPr>
          <p:cNvPr id="54" name="Rectangle 53"/>
          <p:cNvSpPr/>
          <p:nvPr/>
        </p:nvSpPr>
        <p:spPr>
          <a:xfrm>
            <a:off x="7047771" y="5798226"/>
            <a:ext cx="136325" cy="15252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 defTabSz="457200"/>
            <a:r>
              <a:rPr lang="en-US" dirty="0">
                <a:solidFill>
                  <a:prstClr val="white"/>
                </a:solidFill>
                <a:latin typeface="Helvetica Neue Medium"/>
              </a:rPr>
              <a:t>2</a:t>
            </a:r>
          </a:p>
        </p:txBody>
      </p:sp>
      <p:sp>
        <p:nvSpPr>
          <p:cNvPr id="55" name="Rectangle 54"/>
          <p:cNvSpPr/>
          <p:nvPr/>
        </p:nvSpPr>
        <p:spPr>
          <a:xfrm>
            <a:off x="6416875" y="5798226"/>
            <a:ext cx="136325" cy="15252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 defTabSz="457200"/>
            <a:r>
              <a:rPr lang="en-US" dirty="0">
                <a:solidFill>
                  <a:prstClr val="white"/>
                </a:solidFill>
                <a:latin typeface="Helvetica Neue Medium"/>
              </a:rPr>
              <a:t>4</a:t>
            </a:r>
          </a:p>
        </p:txBody>
      </p:sp>
      <p:cxnSp>
        <p:nvCxnSpPr>
          <p:cNvPr id="56" name="Straight Arrow Connector 55"/>
          <p:cNvCxnSpPr>
            <a:endCxn id="55" idx="1"/>
          </p:cNvCxnSpPr>
          <p:nvPr/>
        </p:nvCxnSpPr>
        <p:spPr>
          <a:xfrm flipV="1">
            <a:off x="1820348" y="5874488"/>
            <a:ext cx="4596527" cy="387016"/>
          </a:xfrm>
          <a:prstGeom prst="straightConnector1">
            <a:avLst/>
          </a:prstGeom>
          <a:ln w="38100" cmpd="sng"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V="1">
            <a:off x="1992850" y="5281005"/>
            <a:ext cx="4355864" cy="395387"/>
          </a:xfrm>
          <a:prstGeom prst="straightConnector1">
            <a:avLst/>
          </a:prstGeom>
          <a:ln w="38100" cmpd="sng"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endCxn id="52" idx="1"/>
          </p:cNvCxnSpPr>
          <p:nvPr/>
        </p:nvCxnSpPr>
        <p:spPr>
          <a:xfrm flipV="1">
            <a:off x="2931718" y="5143933"/>
            <a:ext cx="4116053" cy="46545"/>
          </a:xfrm>
          <a:prstGeom prst="straightConnector1">
            <a:avLst/>
          </a:prstGeom>
          <a:ln w="38100" cmpd="sng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6553200" y="5266715"/>
            <a:ext cx="490365" cy="499458"/>
            <a:chOff x="-983253" y="1936551"/>
            <a:chExt cx="264774" cy="269684"/>
          </a:xfrm>
        </p:grpSpPr>
        <p:cxnSp>
          <p:nvCxnSpPr>
            <p:cNvPr id="59" name="Straight Arrow Connector 58"/>
            <p:cNvCxnSpPr/>
            <p:nvPr/>
          </p:nvCxnSpPr>
          <p:spPr>
            <a:xfrm flipV="1">
              <a:off x="-974787" y="1936551"/>
              <a:ext cx="256308" cy="269684"/>
            </a:xfrm>
            <a:prstGeom prst="straightConnector1">
              <a:avLst/>
            </a:prstGeom>
            <a:ln w="38100" cmpd="sng">
              <a:solidFill>
                <a:srgbClr val="000000"/>
              </a:solidFill>
              <a:headEnd type="arrow"/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/>
            <p:nvPr/>
          </p:nvCxnSpPr>
          <p:spPr>
            <a:xfrm>
              <a:off x="-983253" y="1936551"/>
              <a:ext cx="264774" cy="256985"/>
            </a:xfrm>
            <a:prstGeom prst="straightConnector1">
              <a:avLst/>
            </a:prstGeom>
            <a:ln w="38100" cmpd="sng">
              <a:solidFill>
                <a:srgbClr val="000000"/>
              </a:solidFill>
              <a:headEnd type="arrow"/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2750076" y="2362688"/>
            <a:ext cx="869234" cy="369332"/>
            <a:chOff x="1166410" y="2211763"/>
            <a:chExt cx="869234" cy="369332"/>
          </a:xfrm>
        </p:grpSpPr>
        <p:sp>
          <p:nvSpPr>
            <p:cNvPr id="31" name="Rectangle 30"/>
            <p:cNvSpPr/>
            <p:nvPr/>
          </p:nvSpPr>
          <p:spPr>
            <a:xfrm>
              <a:off x="1899319" y="2328696"/>
              <a:ext cx="136325" cy="156773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25000" lnSpcReduction="20000"/>
            </a:bodyPr>
            <a:lstStyle/>
            <a:p>
              <a:pPr algn="ctr" defTabSz="457200"/>
              <a:r>
                <a:rPr lang="en-US" dirty="0">
                  <a:solidFill>
                    <a:prstClr val="white"/>
                  </a:solidFill>
                  <a:latin typeface="Helvetica Neue Medium"/>
                </a:rPr>
                <a:t>1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166410" y="2328696"/>
              <a:ext cx="136325" cy="152524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>
              <a:normAutofit fontScale="25000" lnSpcReduction="20000"/>
            </a:bodyPr>
            <a:lstStyle/>
            <a:p>
              <a:pPr algn="ctr" defTabSz="457200"/>
              <a:r>
                <a:rPr lang="en-US" dirty="0">
                  <a:solidFill>
                    <a:prstClr val="white"/>
                  </a:solidFill>
                  <a:latin typeface="Helvetica Neue Medium"/>
                </a:rPr>
                <a:t>3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265193" y="2211763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dirty="0">
                  <a:solidFill>
                    <a:prstClr val="black"/>
                  </a:solidFill>
                  <a:latin typeface="Helvetica Neue Medium"/>
                  <a:cs typeface="Helvetica Neue Medium"/>
                </a:rPr>
                <a:t>after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06330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6" grpId="0" animBg="1"/>
      <p:bldP spid="27" grpId="0" animBg="1"/>
      <p:bldP spid="28" grpId="0" animBg="1"/>
      <p:bldP spid="29" grpId="0" animBg="1"/>
      <p:bldP spid="52" grpId="0" animBg="1"/>
      <p:bldP spid="53" grpId="0" animBg="1"/>
      <p:bldP spid="54" grpId="0" animBg="1"/>
      <p:bldP spid="5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COPS Architecture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457201" y="2198600"/>
            <a:ext cx="5680916" cy="4342686"/>
          </a:xfrm>
          <a:prstGeom prst="roundRect">
            <a:avLst>
              <a:gd name="adj" fmla="val 9225"/>
            </a:avLst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835766" y="2375506"/>
            <a:ext cx="2116587" cy="4060990"/>
          </a:xfrm>
          <a:prstGeom prst="roundRect">
            <a:avLst>
              <a:gd name="adj" fmla="val 36514"/>
            </a:avLst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dk1">
                  <a:tint val="50000"/>
                  <a:shade val="100000"/>
                  <a:satMod val="350000"/>
                </a:schemeClr>
              </a:gs>
            </a:gsLst>
            <a:lin ang="13500000" scaled="0"/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Helvetica Neue Medium"/>
              <a:cs typeface="Helvetica Neue Medium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081259" y="2752767"/>
            <a:ext cx="1625600" cy="3306469"/>
            <a:chOff x="2225527" y="2028429"/>
            <a:chExt cx="1625600" cy="3306469"/>
          </a:xfrm>
        </p:grpSpPr>
        <p:sp>
          <p:nvSpPr>
            <p:cNvPr id="5" name="Oval 4"/>
            <p:cNvSpPr/>
            <p:nvPr/>
          </p:nvSpPr>
          <p:spPr>
            <a:xfrm>
              <a:off x="2225527" y="2028429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defTabSz="457200"/>
              <a:r>
                <a:rPr lang="en-US" sz="2400" dirty="0">
                  <a:solidFill>
                    <a:prstClr val="white"/>
                  </a:solidFill>
                  <a:latin typeface="Helvetica Neue Medium"/>
                </a:rPr>
                <a:t>A-F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2225527" y="2938670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defTabSz="457200"/>
              <a:r>
                <a:rPr lang="en-US" sz="2400" dirty="0">
                  <a:solidFill>
                    <a:prstClr val="white"/>
                  </a:solidFill>
                  <a:latin typeface="Helvetica Neue Medium"/>
                </a:rPr>
                <a:t>G-L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2225527" y="3848911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defTabSz="457200"/>
              <a:r>
                <a:rPr lang="en-US" sz="2400" dirty="0">
                  <a:solidFill>
                    <a:prstClr val="white"/>
                  </a:solidFill>
                  <a:latin typeface="Helvetica Neue Medium"/>
                </a:rPr>
                <a:t>M-R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2225527" y="4759152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defTabSz="457200"/>
              <a:r>
                <a:rPr lang="en-US" sz="2400" dirty="0">
                  <a:solidFill>
                    <a:prstClr val="white"/>
                  </a:solidFill>
                  <a:latin typeface="Helvetica Neue Medium"/>
                </a:rPr>
                <a:t>S-Z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 rot="19201645">
            <a:off x="5443177" y="1281937"/>
            <a:ext cx="3896267" cy="3394383"/>
            <a:chOff x="3812150" y="2230197"/>
            <a:chExt cx="5008211" cy="4363099"/>
          </a:xfrm>
        </p:grpSpPr>
        <p:grpSp>
          <p:nvGrpSpPr>
            <p:cNvPr id="55" name="Group 54"/>
            <p:cNvGrpSpPr/>
            <p:nvPr/>
          </p:nvGrpSpPr>
          <p:grpSpPr>
            <a:xfrm>
              <a:off x="7540496" y="2581819"/>
              <a:ext cx="1279865" cy="2096449"/>
              <a:chOff x="7540496" y="2581819"/>
              <a:chExt cx="1279865" cy="2096449"/>
            </a:xfrm>
          </p:grpSpPr>
          <p:sp>
            <p:nvSpPr>
              <p:cNvPr id="52" name="Rounded Rectangle 51"/>
              <p:cNvSpPr/>
              <p:nvPr/>
            </p:nvSpPr>
            <p:spPr>
              <a:xfrm>
                <a:off x="7540496" y="2581819"/>
                <a:ext cx="1279865" cy="2096449"/>
              </a:xfrm>
              <a:prstGeom prst="roundRect">
                <a:avLst>
                  <a:gd name="adj" fmla="val 9225"/>
                </a:avLst>
              </a:prstGeom>
              <a:gradFill>
                <a:gsLst>
                  <a:gs pos="0">
                    <a:schemeClr val="accent3">
                      <a:lumMod val="60000"/>
                      <a:lumOff val="40000"/>
                    </a:schemeClr>
                  </a:gs>
                  <a:gs pos="100000">
                    <a:schemeClr val="accent3">
                      <a:tint val="50000"/>
                      <a:shade val="100000"/>
                      <a:satMod val="350000"/>
                    </a:schemeClr>
                  </a:gs>
                </a:gsLst>
              </a:gra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latin typeface="Helvetica Neue Medium"/>
                  <a:cs typeface="Helvetica Neue Medium"/>
                </a:endParaRPr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7715676" y="2679959"/>
                <a:ext cx="971124" cy="1863248"/>
                <a:chOff x="6065189" y="1859946"/>
                <a:chExt cx="2116587" cy="4060990"/>
              </a:xfrm>
            </p:grpSpPr>
            <p:sp>
              <p:nvSpPr>
                <p:cNvPr id="20" name="Rounded Rectangle 19"/>
                <p:cNvSpPr/>
                <p:nvPr/>
              </p:nvSpPr>
              <p:spPr>
                <a:xfrm>
                  <a:off x="6065189" y="1859946"/>
                  <a:ext cx="2116587" cy="4060990"/>
                </a:xfrm>
                <a:prstGeom prst="roundRect">
                  <a:avLst>
                    <a:gd name="adj" fmla="val 36514"/>
                  </a:avLst>
                </a:prstGeom>
                <a:gradFill>
                  <a:gsLst>
                    <a:gs pos="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dk1">
                        <a:tint val="50000"/>
                        <a:shade val="100000"/>
                        <a:satMod val="350000"/>
                      </a:schemeClr>
                    </a:gs>
                  </a:gsLst>
                  <a:lin ang="13500000" scaled="0"/>
                </a:gradFill>
              </p:spPr>
              <p:style>
                <a:lnRef idx="0">
                  <a:schemeClr val="dk1"/>
                </a:lnRef>
                <a:fillRef idx="3">
                  <a:schemeClr val="dk1"/>
                </a:fillRef>
                <a:effectRef idx="3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>
                  <a:normAutofit/>
                </a:bodyPr>
                <a:lstStyle/>
                <a:p>
                  <a:pPr algn="ctr" defTabSz="457200"/>
                  <a:endParaRPr lang="en-US" sz="2400">
                    <a:solidFill>
                      <a:prstClr val="white"/>
                    </a:solidFill>
                    <a:latin typeface="Helvetica Neue Medium"/>
                    <a:cs typeface="Helvetica Neue Medium"/>
                  </a:endParaRPr>
                </a:p>
              </p:txBody>
            </p:sp>
            <p:grpSp>
              <p:nvGrpSpPr>
                <p:cNvPr id="21" name="Group 20"/>
                <p:cNvGrpSpPr/>
                <p:nvPr/>
              </p:nvGrpSpPr>
              <p:grpSpPr>
                <a:xfrm>
                  <a:off x="6310682" y="2237207"/>
                  <a:ext cx="1625600" cy="3306469"/>
                  <a:chOff x="2225527" y="2028429"/>
                  <a:chExt cx="1625600" cy="3306469"/>
                </a:xfrm>
              </p:grpSpPr>
              <p:sp>
                <p:nvSpPr>
                  <p:cNvPr id="22" name="Oval 21"/>
                  <p:cNvSpPr/>
                  <p:nvPr/>
                </p:nvSpPr>
                <p:spPr>
                  <a:xfrm>
                    <a:off x="2225527" y="2028429"/>
                    <a:ext cx="1625600" cy="575746"/>
                  </a:xfrm>
                  <a:prstGeom prst="ellipse">
                    <a:avLst/>
                  </a:prstGeom>
                  <a:gradFill>
                    <a:lin ang="13500000" scaled="0"/>
                  </a:gradFill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457200"/>
                    <a:r>
                      <a:rPr lang="en-US" sz="800" dirty="0">
                        <a:solidFill>
                          <a:prstClr val="white"/>
                        </a:solidFill>
                        <a:latin typeface="Helvetica Neue Medium"/>
                      </a:rPr>
                      <a:t>A-F</a:t>
                    </a:r>
                  </a:p>
                </p:txBody>
              </p:sp>
              <p:sp>
                <p:nvSpPr>
                  <p:cNvPr id="23" name="Oval 22"/>
                  <p:cNvSpPr/>
                  <p:nvPr/>
                </p:nvSpPr>
                <p:spPr>
                  <a:xfrm>
                    <a:off x="2225527" y="2938670"/>
                    <a:ext cx="1625600" cy="575746"/>
                  </a:xfrm>
                  <a:prstGeom prst="ellipse">
                    <a:avLst/>
                  </a:prstGeom>
                  <a:gradFill>
                    <a:lin ang="13500000" scaled="0"/>
                  </a:gradFill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457200"/>
                    <a:r>
                      <a:rPr lang="en-US" sz="800" dirty="0">
                        <a:solidFill>
                          <a:prstClr val="white"/>
                        </a:solidFill>
                        <a:latin typeface="Helvetica Neue Medium"/>
                      </a:rPr>
                      <a:t>G-L</a:t>
                    </a:r>
                  </a:p>
                </p:txBody>
              </p:sp>
              <p:sp>
                <p:nvSpPr>
                  <p:cNvPr id="24" name="Oval 23"/>
                  <p:cNvSpPr/>
                  <p:nvPr/>
                </p:nvSpPr>
                <p:spPr>
                  <a:xfrm>
                    <a:off x="2225527" y="3848911"/>
                    <a:ext cx="1625600" cy="575746"/>
                  </a:xfrm>
                  <a:prstGeom prst="ellipse">
                    <a:avLst/>
                  </a:prstGeom>
                  <a:gradFill>
                    <a:lin ang="13500000" scaled="0"/>
                  </a:gradFill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457200"/>
                    <a:r>
                      <a:rPr lang="en-US" sz="800" dirty="0">
                        <a:solidFill>
                          <a:prstClr val="white"/>
                        </a:solidFill>
                        <a:latin typeface="Helvetica Neue Medium"/>
                      </a:rPr>
                      <a:t>M-R</a:t>
                    </a:r>
                  </a:p>
                </p:txBody>
              </p:sp>
              <p:sp>
                <p:nvSpPr>
                  <p:cNvPr id="25" name="Oval 24"/>
                  <p:cNvSpPr/>
                  <p:nvPr/>
                </p:nvSpPr>
                <p:spPr>
                  <a:xfrm>
                    <a:off x="2225527" y="4759152"/>
                    <a:ext cx="1625600" cy="575746"/>
                  </a:xfrm>
                  <a:prstGeom prst="ellipse">
                    <a:avLst/>
                  </a:prstGeom>
                  <a:gradFill>
                    <a:lin ang="13500000" scaled="0"/>
                  </a:gradFill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457200"/>
                    <a:r>
                      <a:rPr lang="en-US" sz="800" dirty="0">
                        <a:solidFill>
                          <a:prstClr val="white"/>
                        </a:solidFill>
                        <a:latin typeface="Helvetica Neue Medium"/>
                      </a:rPr>
                      <a:t>S-Z</a:t>
                    </a:r>
                  </a:p>
                </p:txBody>
              </p:sp>
            </p:grpSp>
          </p:grpSp>
        </p:grpSp>
        <p:grpSp>
          <p:nvGrpSpPr>
            <p:cNvPr id="54" name="Group 53"/>
            <p:cNvGrpSpPr/>
            <p:nvPr/>
          </p:nvGrpSpPr>
          <p:grpSpPr>
            <a:xfrm>
              <a:off x="5483174" y="4496847"/>
              <a:ext cx="1334354" cy="2096449"/>
              <a:chOff x="5483174" y="4496847"/>
              <a:chExt cx="1334354" cy="2096449"/>
            </a:xfrm>
          </p:grpSpPr>
          <p:sp>
            <p:nvSpPr>
              <p:cNvPr id="49" name="Rounded Rectangle 48"/>
              <p:cNvSpPr/>
              <p:nvPr/>
            </p:nvSpPr>
            <p:spPr>
              <a:xfrm>
                <a:off x="5483174" y="4496847"/>
                <a:ext cx="1334354" cy="2096449"/>
              </a:xfrm>
              <a:prstGeom prst="roundRect">
                <a:avLst>
                  <a:gd name="adj" fmla="val 9225"/>
                </a:avLst>
              </a:prstGeom>
              <a:gradFill>
                <a:gsLst>
                  <a:gs pos="0">
                    <a:schemeClr val="accent3">
                      <a:lumMod val="60000"/>
                      <a:lumOff val="40000"/>
                    </a:schemeClr>
                  </a:gs>
                  <a:gs pos="100000">
                    <a:schemeClr val="accent3">
                      <a:tint val="50000"/>
                      <a:shade val="100000"/>
                      <a:satMod val="350000"/>
                    </a:schemeClr>
                  </a:gs>
                </a:gsLst>
              </a:gra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latin typeface="Helvetica Neue Medium"/>
                  <a:cs typeface="Helvetica Neue Medium"/>
                </a:endParaRPr>
              </a:p>
            </p:txBody>
          </p:sp>
          <p:grpSp>
            <p:nvGrpSpPr>
              <p:cNvPr id="27" name="Group 26"/>
              <p:cNvGrpSpPr/>
              <p:nvPr/>
            </p:nvGrpSpPr>
            <p:grpSpPr>
              <a:xfrm>
                <a:off x="5660717" y="4616261"/>
                <a:ext cx="971124" cy="1863248"/>
                <a:chOff x="6065189" y="1859946"/>
                <a:chExt cx="2116587" cy="4060990"/>
              </a:xfrm>
            </p:grpSpPr>
            <p:sp>
              <p:nvSpPr>
                <p:cNvPr id="28" name="Rounded Rectangle 27"/>
                <p:cNvSpPr/>
                <p:nvPr/>
              </p:nvSpPr>
              <p:spPr>
                <a:xfrm>
                  <a:off x="6065189" y="1859946"/>
                  <a:ext cx="2116587" cy="4060990"/>
                </a:xfrm>
                <a:prstGeom prst="roundRect">
                  <a:avLst>
                    <a:gd name="adj" fmla="val 36514"/>
                  </a:avLst>
                </a:prstGeom>
                <a:gradFill>
                  <a:gsLst>
                    <a:gs pos="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dk1">
                        <a:tint val="50000"/>
                        <a:shade val="100000"/>
                        <a:satMod val="350000"/>
                      </a:schemeClr>
                    </a:gs>
                  </a:gsLst>
                  <a:lin ang="13500000" scaled="0"/>
                </a:gradFill>
              </p:spPr>
              <p:style>
                <a:lnRef idx="0">
                  <a:schemeClr val="dk1"/>
                </a:lnRef>
                <a:fillRef idx="3">
                  <a:schemeClr val="dk1"/>
                </a:fillRef>
                <a:effectRef idx="3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>
                  <a:normAutofit/>
                </a:bodyPr>
                <a:lstStyle/>
                <a:p>
                  <a:pPr algn="ctr" defTabSz="457200"/>
                  <a:endParaRPr lang="en-US" sz="2400">
                    <a:solidFill>
                      <a:prstClr val="white"/>
                    </a:solidFill>
                    <a:latin typeface="Helvetica Neue Medium"/>
                    <a:cs typeface="Helvetica Neue Medium"/>
                  </a:endParaRPr>
                </a:p>
              </p:txBody>
            </p:sp>
            <p:grpSp>
              <p:nvGrpSpPr>
                <p:cNvPr id="29" name="Group 28"/>
                <p:cNvGrpSpPr/>
                <p:nvPr/>
              </p:nvGrpSpPr>
              <p:grpSpPr>
                <a:xfrm>
                  <a:off x="6310682" y="2237207"/>
                  <a:ext cx="1625600" cy="3306469"/>
                  <a:chOff x="2225527" y="2028429"/>
                  <a:chExt cx="1625600" cy="3306469"/>
                </a:xfrm>
              </p:grpSpPr>
              <p:sp>
                <p:nvSpPr>
                  <p:cNvPr id="30" name="Oval 29"/>
                  <p:cNvSpPr/>
                  <p:nvPr/>
                </p:nvSpPr>
                <p:spPr>
                  <a:xfrm>
                    <a:off x="2225527" y="2028429"/>
                    <a:ext cx="1625600" cy="575746"/>
                  </a:xfrm>
                  <a:prstGeom prst="ellipse">
                    <a:avLst/>
                  </a:prstGeom>
                  <a:gradFill>
                    <a:lin ang="13500000" scaled="0"/>
                  </a:gradFill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457200"/>
                    <a:r>
                      <a:rPr lang="en-US" sz="800" dirty="0">
                        <a:solidFill>
                          <a:prstClr val="white"/>
                        </a:solidFill>
                        <a:latin typeface="Helvetica Neue Medium"/>
                      </a:rPr>
                      <a:t>A-F</a:t>
                    </a:r>
                  </a:p>
                </p:txBody>
              </p:sp>
              <p:sp>
                <p:nvSpPr>
                  <p:cNvPr id="31" name="Oval 30"/>
                  <p:cNvSpPr/>
                  <p:nvPr/>
                </p:nvSpPr>
                <p:spPr>
                  <a:xfrm>
                    <a:off x="2225527" y="2938670"/>
                    <a:ext cx="1625600" cy="575746"/>
                  </a:xfrm>
                  <a:prstGeom prst="ellipse">
                    <a:avLst/>
                  </a:prstGeom>
                  <a:gradFill>
                    <a:lin ang="13500000" scaled="0"/>
                  </a:gradFill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457200"/>
                    <a:r>
                      <a:rPr lang="en-US" sz="800" dirty="0">
                        <a:solidFill>
                          <a:prstClr val="white"/>
                        </a:solidFill>
                        <a:latin typeface="Helvetica Neue Medium"/>
                      </a:rPr>
                      <a:t>G-L</a:t>
                    </a:r>
                  </a:p>
                </p:txBody>
              </p:sp>
              <p:sp>
                <p:nvSpPr>
                  <p:cNvPr id="32" name="Oval 31"/>
                  <p:cNvSpPr/>
                  <p:nvPr/>
                </p:nvSpPr>
                <p:spPr>
                  <a:xfrm>
                    <a:off x="2225527" y="3848911"/>
                    <a:ext cx="1625600" cy="575746"/>
                  </a:xfrm>
                  <a:prstGeom prst="ellipse">
                    <a:avLst/>
                  </a:prstGeom>
                  <a:gradFill>
                    <a:lin ang="13500000" scaled="0"/>
                  </a:gradFill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457200"/>
                    <a:r>
                      <a:rPr lang="en-US" sz="800" dirty="0">
                        <a:solidFill>
                          <a:prstClr val="white"/>
                        </a:solidFill>
                        <a:latin typeface="Helvetica Neue Medium"/>
                      </a:rPr>
                      <a:t>M-R</a:t>
                    </a:r>
                  </a:p>
                </p:txBody>
              </p:sp>
              <p:sp>
                <p:nvSpPr>
                  <p:cNvPr id="33" name="Oval 32"/>
                  <p:cNvSpPr/>
                  <p:nvPr/>
                </p:nvSpPr>
                <p:spPr>
                  <a:xfrm>
                    <a:off x="2225527" y="4759152"/>
                    <a:ext cx="1625600" cy="575746"/>
                  </a:xfrm>
                  <a:prstGeom prst="ellipse">
                    <a:avLst/>
                  </a:prstGeom>
                  <a:gradFill>
                    <a:lin ang="13500000" scaled="0"/>
                  </a:gradFill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457200"/>
                    <a:r>
                      <a:rPr lang="en-US" sz="800" dirty="0">
                        <a:solidFill>
                          <a:prstClr val="white"/>
                        </a:solidFill>
                        <a:latin typeface="Helvetica Neue Medium"/>
                      </a:rPr>
                      <a:t>S-Z</a:t>
                    </a:r>
                  </a:p>
                </p:txBody>
              </p:sp>
            </p:grpSp>
          </p:grpSp>
        </p:grpSp>
        <p:cxnSp>
          <p:nvCxnSpPr>
            <p:cNvPr id="35" name="Straight Arrow Connector 34"/>
            <p:cNvCxnSpPr/>
            <p:nvPr/>
          </p:nvCxnSpPr>
          <p:spPr>
            <a:xfrm rot="2398355" flipV="1">
              <a:off x="5276800" y="2230197"/>
              <a:ext cx="2090432" cy="1845074"/>
            </a:xfrm>
            <a:prstGeom prst="straightConnector1">
              <a:avLst/>
            </a:prstGeom>
            <a:ln w="76200" cmpd="sng">
              <a:solidFill>
                <a:schemeClr val="tx2">
                  <a:lumMod val="60000"/>
                  <a:lumOff val="40000"/>
                </a:schemeClr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 flipV="1">
              <a:off x="6631841" y="3952481"/>
              <a:ext cx="1083835" cy="1518668"/>
            </a:xfrm>
            <a:prstGeom prst="straightConnector1">
              <a:avLst/>
            </a:prstGeom>
            <a:ln w="76200" cmpd="sng">
              <a:solidFill>
                <a:schemeClr val="tx2">
                  <a:lumMod val="60000"/>
                  <a:lumOff val="40000"/>
                </a:schemeClr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 rot="2398355" flipV="1">
              <a:off x="3812150" y="4582831"/>
              <a:ext cx="1889065" cy="560969"/>
            </a:xfrm>
            <a:prstGeom prst="straightConnector1">
              <a:avLst/>
            </a:prstGeom>
            <a:ln w="76200" cmpd="sng">
              <a:solidFill>
                <a:schemeClr val="tx2">
                  <a:lumMod val="60000"/>
                  <a:lumOff val="40000"/>
                </a:schemeClr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Slide Number Placeholder 6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263C-4789-E644-80C0-66CD49C8B3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1016000" y="3024412"/>
            <a:ext cx="1524000" cy="575746"/>
          </a:xfrm>
          <a:prstGeom prst="rect">
            <a:avLst/>
          </a:prstGeom>
          <a:gradFill>
            <a:gsLst>
              <a:gs pos="0">
                <a:schemeClr val="accent2">
                  <a:tint val="100000"/>
                  <a:shade val="100000"/>
                  <a:satMod val="130000"/>
                </a:schemeClr>
              </a:gs>
              <a:gs pos="100000">
                <a:schemeClr val="accent2">
                  <a:tint val="50000"/>
                  <a:shade val="100000"/>
                  <a:satMod val="350000"/>
                </a:schemeClr>
              </a:gs>
            </a:gsLst>
            <a:lin ang="13500000" scaled="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 defTabSz="457200"/>
            <a:r>
              <a:rPr lang="en-US" sz="2400" dirty="0">
                <a:solidFill>
                  <a:prstClr val="white"/>
                </a:solidFill>
                <a:latin typeface="Helvetica Neue Medium"/>
                <a:cs typeface="Helvetica Neue Medium"/>
              </a:rPr>
              <a:t>Client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6533" y="4003640"/>
            <a:ext cx="291253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3200" dirty="0">
                <a:solidFill>
                  <a:prstClr val="black"/>
                </a:solidFill>
                <a:latin typeface="Helvetica Neue Medium"/>
                <a:cs typeface="Helvetica Neue Medium"/>
              </a:rPr>
              <a:t>All Ops Local</a:t>
            </a:r>
          </a:p>
          <a:p>
            <a:pPr algn="ctr" defTabSz="457200"/>
            <a:r>
              <a:rPr lang="en-US" sz="3200" dirty="0">
                <a:solidFill>
                  <a:prstClr val="black"/>
                </a:solidFill>
                <a:latin typeface="Helvetica Neue Medium"/>
                <a:cs typeface="Helvetica Neue Medium"/>
                <a:sym typeface="Wingdings"/>
              </a:rPr>
              <a:t>=</a:t>
            </a:r>
          </a:p>
          <a:p>
            <a:pPr algn="ctr" defTabSz="457200"/>
            <a:r>
              <a:rPr lang="en-US" sz="3200" dirty="0">
                <a:solidFill>
                  <a:prstClr val="black"/>
                </a:solidFill>
                <a:latin typeface="Helvetica Neue Medium"/>
                <a:cs typeface="Helvetica Neue Medium"/>
                <a:sym typeface="Wingdings"/>
              </a:rPr>
              <a:t>Available and Low Latency</a:t>
            </a:r>
            <a:br>
              <a:rPr lang="en-US" sz="3200" dirty="0">
                <a:solidFill>
                  <a:prstClr val="black"/>
                </a:solidFill>
                <a:latin typeface="Helvetica Neue Medium"/>
                <a:cs typeface="Helvetica Neue Medium"/>
                <a:sym typeface="Wingdings"/>
              </a:rPr>
            </a:br>
            <a:endParaRPr lang="en-US" sz="3200" dirty="0">
              <a:solidFill>
                <a:prstClr val="black"/>
              </a:solidFill>
              <a:latin typeface="Helvetica Neue Medium"/>
              <a:cs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696296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COPS Architecture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457201" y="2198600"/>
            <a:ext cx="5680916" cy="4342686"/>
          </a:xfrm>
          <a:prstGeom prst="roundRect">
            <a:avLst>
              <a:gd name="adj" fmla="val 9225"/>
            </a:avLst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835766" y="2375506"/>
            <a:ext cx="2116587" cy="4060990"/>
          </a:xfrm>
          <a:prstGeom prst="roundRect">
            <a:avLst>
              <a:gd name="adj" fmla="val 36514"/>
            </a:avLst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dk1">
                  <a:tint val="50000"/>
                  <a:shade val="100000"/>
                  <a:satMod val="350000"/>
                </a:schemeClr>
              </a:gs>
            </a:gsLst>
            <a:lin ang="13500000" scaled="0"/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Helvetica Neue Medium"/>
              <a:cs typeface="Helvetica Neue Medium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081259" y="2752767"/>
            <a:ext cx="1625600" cy="3306469"/>
            <a:chOff x="2225527" y="2028429"/>
            <a:chExt cx="1625600" cy="3306469"/>
          </a:xfrm>
        </p:grpSpPr>
        <p:sp>
          <p:nvSpPr>
            <p:cNvPr id="5" name="Oval 4"/>
            <p:cNvSpPr/>
            <p:nvPr/>
          </p:nvSpPr>
          <p:spPr>
            <a:xfrm>
              <a:off x="2225527" y="2028429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defTabSz="457200"/>
              <a:r>
                <a:rPr lang="en-US" sz="2400" dirty="0">
                  <a:solidFill>
                    <a:prstClr val="white"/>
                  </a:solidFill>
                  <a:latin typeface="Helvetica Neue Medium"/>
                </a:rPr>
                <a:t>A-F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2225527" y="2938670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defTabSz="457200"/>
              <a:r>
                <a:rPr lang="en-US" sz="2400" dirty="0">
                  <a:solidFill>
                    <a:prstClr val="white"/>
                  </a:solidFill>
                  <a:latin typeface="Helvetica Neue Medium"/>
                </a:rPr>
                <a:t>G-L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2225527" y="3848911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defTabSz="457200"/>
              <a:r>
                <a:rPr lang="en-US" sz="2400" dirty="0">
                  <a:solidFill>
                    <a:prstClr val="white"/>
                  </a:solidFill>
                  <a:latin typeface="Helvetica Neue Medium"/>
                </a:rPr>
                <a:t>M-R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2225527" y="4759152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defTabSz="457200"/>
              <a:r>
                <a:rPr lang="en-US" sz="2400" dirty="0">
                  <a:solidFill>
                    <a:prstClr val="white"/>
                  </a:solidFill>
                  <a:latin typeface="Helvetica Neue Medium"/>
                </a:rPr>
                <a:t>S-Z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 rot="19201645">
            <a:off x="5443177" y="1281937"/>
            <a:ext cx="3896267" cy="3394383"/>
            <a:chOff x="3812150" y="2230197"/>
            <a:chExt cx="5008211" cy="4363099"/>
          </a:xfrm>
        </p:grpSpPr>
        <p:grpSp>
          <p:nvGrpSpPr>
            <p:cNvPr id="55" name="Group 54"/>
            <p:cNvGrpSpPr/>
            <p:nvPr/>
          </p:nvGrpSpPr>
          <p:grpSpPr>
            <a:xfrm>
              <a:off x="7540496" y="2581819"/>
              <a:ext cx="1279865" cy="2096449"/>
              <a:chOff x="7540496" y="2581819"/>
              <a:chExt cx="1279865" cy="2096449"/>
            </a:xfrm>
          </p:grpSpPr>
          <p:sp>
            <p:nvSpPr>
              <p:cNvPr id="52" name="Rounded Rectangle 51"/>
              <p:cNvSpPr/>
              <p:nvPr/>
            </p:nvSpPr>
            <p:spPr>
              <a:xfrm>
                <a:off x="7540496" y="2581819"/>
                <a:ext cx="1279865" cy="2096449"/>
              </a:xfrm>
              <a:prstGeom prst="roundRect">
                <a:avLst>
                  <a:gd name="adj" fmla="val 9225"/>
                </a:avLst>
              </a:prstGeom>
              <a:gradFill>
                <a:gsLst>
                  <a:gs pos="0">
                    <a:schemeClr val="accent3">
                      <a:lumMod val="60000"/>
                      <a:lumOff val="40000"/>
                    </a:schemeClr>
                  </a:gs>
                  <a:gs pos="100000">
                    <a:schemeClr val="accent3">
                      <a:tint val="50000"/>
                      <a:shade val="100000"/>
                      <a:satMod val="350000"/>
                    </a:schemeClr>
                  </a:gs>
                </a:gsLst>
              </a:gra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latin typeface="Helvetica Neue Medium"/>
                  <a:cs typeface="Helvetica Neue Medium"/>
                </a:endParaRPr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7715676" y="2679959"/>
                <a:ext cx="971124" cy="1863248"/>
                <a:chOff x="6065189" y="1859946"/>
                <a:chExt cx="2116587" cy="4060990"/>
              </a:xfrm>
            </p:grpSpPr>
            <p:sp>
              <p:nvSpPr>
                <p:cNvPr id="20" name="Rounded Rectangle 19"/>
                <p:cNvSpPr/>
                <p:nvPr/>
              </p:nvSpPr>
              <p:spPr>
                <a:xfrm>
                  <a:off x="6065189" y="1859946"/>
                  <a:ext cx="2116587" cy="4060990"/>
                </a:xfrm>
                <a:prstGeom prst="roundRect">
                  <a:avLst>
                    <a:gd name="adj" fmla="val 36514"/>
                  </a:avLst>
                </a:prstGeom>
                <a:gradFill>
                  <a:gsLst>
                    <a:gs pos="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dk1">
                        <a:tint val="50000"/>
                        <a:shade val="100000"/>
                        <a:satMod val="350000"/>
                      </a:schemeClr>
                    </a:gs>
                  </a:gsLst>
                  <a:lin ang="13500000" scaled="0"/>
                </a:gradFill>
              </p:spPr>
              <p:style>
                <a:lnRef idx="0">
                  <a:schemeClr val="dk1"/>
                </a:lnRef>
                <a:fillRef idx="3">
                  <a:schemeClr val="dk1"/>
                </a:fillRef>
                <a:effectRef idx="3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>
                  <a:normAutofit/>
                </a:bodyPr>
                <a:lstStyle/>
                <a:p>
                  <a:pPr algn="ctr" defTabSz="457200"/>
                  <a:endParaRPr lang="en-US" sz="2400">
                    <a:solidFill>
                      <a:prstClr val="white"/>
                    </a:solidFill>
                    <a:latin typeface="Helvetica Neue Medium"/>
                    <a:cs typeface="Helvetica Neue Medium"/>
                  </a:endParaRPr>
                </a:p>
              </p:txBody>
            </p:sp>
            <p:grpSp>
              <p:nvGrpSpPr>
                <p:cNvPr id="21" name="Group 20"/>
                <p:cNvGrpSpPr/>
                <p:nvPr/>
              </p:nvGrpSpPr>
              <p:grpSpPr>
                <a:xfrm>
                  <a:off x="6310682" y="2237207"/>
                  <a:ext cx="1625600" cy="3306469"/>
                  <a:chOff x="2225527" y="2028429"/>
                  <a:chExt cx="1625600" cy="3306469"/>
                </a:xfrm>
              </p:grpSpPr>
              <p:sp>
                <p:nvSpPr>
                  <p:cNvPr id="22" name="Oval 21"/>
                  <p:cNvSpPr/>
                  <p:nvPr/>
                </p:nvSpPr>
                <p:spPr>
                  <a:xfrm>
                    <a:off x="2225527" y="2028429"/>
                    <a:ext cx="1625600" cy="575746"/>
                  </a:xfrm>
                  <a:prstGeom prst="ellipse">
                    <a:avLst/>
                  </a:prstGeom>
                  <a:gradFill>
                    <a:lin ang="13500000" scaled="0"/>
                  </a:gradFill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457200"/>
                    <a:r>
                      <a:rPr lang="en-US" sz="800" dirty="0">
                        <a:solidFill>
                          <a:prstClr val="white"/>
                        </a:solidFill>
                        <a:latin typeface="Helvetica Neue Medium"/>
                      </a:rPr>
                      <a:t>A-F</a:t>
                    </a:r>
                  </a:p>
                </p:txBody>
              </p:sp>
              <p:sp>
                <p:nvSpPr>
                  <p:cNvPr id="23" name="Oval 22"/>
                  <p:cNvSpPr/>
                  <p:nvPr/>
                </p:nvSpPr>
                <p:spPr>
                  <a:xfrm>
                    <a:off x="2225527" y="2938670"/>
                    <a:ext cx="1625600" cy="575746"/>
                  </a:xfrm>
                  <a:prstGeom prst="ellipse">
                    <a:avLst/>
                  </a:prstGeom>
                  <a:gradFill>
                    <a:lin ang="13500000" scaled="0"/>
                  </a:gradFill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457200"/>
                    <a:r>
                      <a:rPr lang="en-US" sz="800" dirty="0">
                        <a:solidFill>
                          <a:prstClr val="white"/>
                        </a:solidFill>
                        <a:latin typeface="Helvetica Neue Medium"/>
                      </a:rPr>
                      <a:t>G-L</a:t>
                    </a:r>
                  </a:p>
                </p:txBody>
              </p:sp>
              <p:sp>
                <p:nvSpPr>
                  <p:cNvPr id="24" name="Oval 23"/>
                  <p:cNvSpPr/>
                  <p:nvPr/>
                </p:nvSpPr>
                <p:spPr>
                  <a:xfrm>
                    <a:off x="2225527" y="3848911"/>
                    <a:ext cx="1625600" cy="575746"/>
                  </a:xfrm>
                  <a:prstGeom prst="ellipse">
                    <a:avLst/>
                  </a:prstGeom>
                  <a:gradFill>
                    <a:lin ang="13500000" scaled="0"/>
                  </a:gradFill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457200"/>
                    <a:r>
                      <a:rPr lang="en-US" sz="800" dirty="0">
                        <a:solidFill>
                          <a:prstClr val="white"/>
                        </a:solidFill>
                        <a:latin typeface="Helvetica Neue Medium"/>
                      </a:rPr>
                      <a:t>M-R</a:t>
                    </a:r>
                  </a:p>
                </p:txBody>
              </p:sp>
              <p:sp>
                <p:nvSpPr>
                  <p:cNvPr id="25" name="Oval 24"/>
                  <p:cNvSpPr/>
                  <p:nvPr/>
                </p:nvSpPr>
                <p:spPr>
                  <a:xfrm>
                    <a:off x="2225527" y="4759152"/>
                    <a:ext cx="1625600" cy="575746"/>
                  </a:xfrm>
                  <a:prstGeom prst="ellipse">
                    <a:avLst/>
                  </a:prstGeom>
                  <a:gradFill>
                    <a:lin ang="13500000" scaled="0"/>
                  </a:gradFill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457200"/>
                    <a:r>
                      <a:rPr lang="en-US" sz="800" dirty="0">
                        <a:solidFill>
                          <a:prstClr val="white"/>
                        </a:solidFill>
                        <a:latin typeface="Helvetica Neue Medium"/>
                      </a:rPr>
                      <a:t>S-Z</a:t>
                    </a:r>
                  </a:p>
                </p:txBody>
              </p:sp>
            </p:grpSp>
          </p:grpSp>
        </p:grpSp>
        <p:grpSp>
          <p:nvGrpSpPr>
            <p:cNvPr id="54" name="Group 53"/>
            <p:cNvGrpSpPr/>
            <p:nvPr/>
          </p:nvGrpSpPr>
          <p:grpSpPr>
            <a:xfrm>
              <a:off x="5483174" y="4496847"/>
              <a:ext cx="1334354" cy="2096449"/>
              <a:chOff x="5483174" y="4496847"/>
              <a:chExt cx="1334354" cy="2096449"/>
            </a:xfrm>
          </p:grpSpPr>
          <p:sp>
            <p:nvSpPr>
              <p:cNvPr id="49" name="Rounded Rectangle 48"/>
              <p:cNvSpPr/>
              <p:nvPr/>
            </p:nvSpPr>
            <p:spPr>
              <a:xfrm>
                <a:off x="5483174" y="4496847"/>
                <a:ext cx="1334354" cy="2096449"/>
              </a:xfrm>
              <a:prstGeom prst="roundRect">
                <a:avLst>
                  <a:gd name="adj" fmla="val 9225"/>
                </a:avLst>
              </a:prstGeom>
              <a:gradFill>
                <a:gsLst>
                  <a:gs pos="0">
                    <a:schemeClr val="accent3">
                      <a:lumMod val="60000"/>
                      <a:lumOff val="40000"/>
                    </a:schemeClr>
                  </a:gs>
                  <a:gs pos="100000">
                    <a:schemeClr val="accent3">
                      <a:tint val="50000"/>
                      <a:shade val="100000"/>
                      <a:satMod val="350000"/>
                    </a:schemeClr>
                  </a:gs>
                </a:gsLst>
              </a:gra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latin typeface="Helvetica Neue Medium"/>
                  <a:cs typeface="Helvetica Neue Medium"/>
                </a:endParaRPr>
              </a:p>
            </p:txBody>
          </p:sp>
          <p:grpSp>
            <p:nvGrpSpPr>
              <p:cNvPr id="27" name="Group 26"/>
              <p:cNvGrpSpPr/>
              <p:nvPr/>
            </p:nvGrpSpPr>
            <p:grpSpPr>
              <a:xfrm>
                <a:off x="5660717" y="4616261"/>
                <a:ext cx="971124" cy="1863248"/>
                <a:chOff x="6065189" y="1859946"/>
                <a:chExt cx="2116587" cy="4060990"/>
              </a:xfrm>
            </p:grpSpPr>
            <p:sp>
              <p:nvSpPr>
                <p:cNvPr id="28" name="Rounded Rectangle 27"/>
                <p:cNvSpPr/>
                <p:nvPr/>
              </p:nvSpPr>
              <p:spPr>
                <a:xfrm>
                  <a:off x="6065189" y="1859946"/>
                  <a:ext cx="2116587" cy="4060990"/>
                </a:xfrm>
                <a:prstGeom prst="roundRect">
                  <a:avLst>
                    <a:gd name="adj" fmla="val 36514"/>
                  </a:avLst>
                </a:prstGeom>
                <a:gradFill>
                  <a:gsLst>
                    <a:gs pos="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dk1">
                        <a:tint val="50000"/>
                        <a:shade val="100000"/>
                        <a:satMod val="350000"/>
                      </a:schemeClr>
                    </a:gs>
                  </a:gsLst>
                  <a:lin ang="13500000" scaled="0"/>
                </a:gradFill>
              </p:spPr>
              <p:style>
                <a:lnRef idx="0">
                  <a:schemeClr val="dk1"/>
                </a:lnRef>
                <a:fillRef idx="3">
                  <a:schemeClr val="dk1"/>
                </a:fillRef>
                <a:effectRef idx="3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>
                  <a:normAutofit/>
                </a:bodyPr>
                <a:lstStyle/>
                <a:p>
                  <a:pPr algn="ctr" defTabSz="457200"/>
                  <a:endParaRPr lang="en-US" sz="2400">
                    <a:solidFill>
                      <a:prstClr val="white"/>
                    </a:solidFill>
                    <a:latin typeface="Helvetica Neue Medium"/>
                    <a:cs typeface="Helvetica Neue Medium"/>
                  </a:endParaRPr>
                </a:p>
              </p:txBody>
            </p:sp>
            <p:grpSp>
              <p:nvGrpSpPr>
                <p:cNvPr id="29" name="Group 28"/>
                <p:cNvGrpSpPr/>
                <p:nvPr/>
              </p:nvGrpSpPr>
              <p:grpSpPr>
                <a:xfrm>
                  <a:off x="6310682" y="2237207"/>
                  <a:ext cx="1625600" cy="3306469"/>
                  <a:chOff x="2225527" y="2028429"/>
                  <a:chExt cx="1625600" cy="3306469"/>
                </a:xfrm>
              </p:grpSpPr>
              <p:sp>
                <p:nvSpPr>
                  <p:cNvPr id="30" name="Oval 29"/>
                  <p:cNvSpPr/>
                  <p:nvPr/>
                </p:nvSpPr>
                <p:spPr>
                  <a:xfrm>
                    <a:off x="2225527" y="2028429"/>
                    <a:ext cx="1625600" cy="575746"/>
                  </a:xfrm>
                  <a:prstGeom prst="ellipse">
                    <a:avLst/>
                  </a:prstGeom>
                  <a:gradFill>
                    <a:lin ang="13500000" scaled="0"/>
                  </a:gradFill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457200"/>
                    <a:r>
                      <a:rPr lang="en-US" sz="800" dirty="0">
                        <a:solidFill>
                          <a:prstClr val="white"/>
                        </a:solidFill>
                        <a:latin typeface="Helvetica Neue Medium"/>
                      </a:rPr>
                      <a:t>A-F</a:t>
                    </a:r>
                  </a:p>
                </p:txBody>
              </p:sp>
              <p:sp>
                <p:nvSpPr>
                  <p:cNvPr id="31" name="Oval 30"/>
                  <p:cNvSpPr/>
                  <p:nvPr/>
                </p:nvSpPr>
                <p:spPr>
                  <a:xfrm>
                    <a:off x="2225527" y="2938670"/>
                    <a:ext cx="1625600" cy="575746"/>
                  </a:xfrm>
                  <a:prstGeom prst="ellipse">
                    <a:avLst/>
                  </a:prstGeom>
                  <a:gradFill>
                    <a:lin ang="13500000" scaled="0"/>
                  </a:gradFill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457200"/>
                    <a:r>
                      <a:rPr lang="en-US" sz="800" dirty="0">
                        <a:solidFill>
                          <a:prstClr val="white"/>
                        </a:solidFill>
                        <a:latin typeface="Helvetica Neue Medium"/>
                      </a:rPr>
                      <a:t>G-L</a:t>
                    </a:r>
                  </a:p>
                </p:txBody>
              </p:sp>
              <p:sp>
                <p:nvSpPr>
                  <p:cNvPr id="32" name="Oval 31"/>
                  <p:cNvSpPr/>
                  <p:nvPr/>
                </p:nvSpPr>
                <p:spPr>
                  <a:xfrm>
                    <a:off x="2225527" y="3848911"/>
                    <a:ext cx="1625600" cy="575746"/>
                  </a:xfrm>
                  <a:prstGeom prst="ellipse">
                    <a:avLst/>
                  </a:prstGeom>
                  <a:gradFill>
                    <a:lin ang="13500000" scaled="0"/>
                  </a:gradFill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457200"/>
                    <a:r>
                      <a:rPr lang="en-US" sz="800" dirty="0">
                        <a:solidFill>
                          <a:prstClr val="white"/>
                        </a:solidFill>
                        <a:latin typeface="Helvetica Neue Medium"/>
                      </a:rPr>
                      <a:t>M-R</a:t>
                    </a:r>
                  </a:p>
                </p:txBody>
              </p:sp>
              <p:sp>
                <p:nvSpPr>
                  <p:cNvPr id="33" name="Oval 32"/>
                  <p:cNvSpPr/>
                  <p:nvPr/>
                </p:nvSpPr>
                <p:spPr>
                  <a:xfrm>
                    <a:off x="2225527" y="4759152"/>
                    <a:ext cx="1625600" cy="575746"/>
                  </a:xfrm>
                  <a:prstGeom prst="ellipse">
                    <a:avLst/>
                  </a:prstGeom>
                  <a:gradFill>
                    <a:lin ang="13500000" scaled="0"/>
                  </a:gradFill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457200"/>
                    <a:r>
                      <a:rPr lang="en-US" sz="800" dirty="0">
                        <a:solidFill>
                          <a:prstClr val="white"/>
                        </a:solidFill>
                        <a:latin typeface="Helvetica Neue Medium"/>
                      </a:rPr>
                      <a:t>S-Z</a:t>
                    </a:r>
                  </a:p>
                </p:txBody>
              </p:sp>
            </p:grpSp>
          </p:grpSp>
        </p:grpSp>
        <p:cxnSp>
          <p:nvCxnSpPr>
            <p:cNvPr id="35" name="Straight Arrow Connector 34"/>
            <p:cNvCxnSpPr/>
            <p:nvPr/>
          </p:nvCxnSpPr>
          <p:spPr>
            <a:xfrm rot="2398355" flipV="1">
              <a:off x="5276800" y="2230197"/>
              <a:ext cx="2090432" cy="1845074"/>
            </a:xfrm>
            <a:prstGeom prst="straightConnector1">
              <a:avLst/>
            </a:prstGeom>
            <a:ln w="76200" cmpd="sng">
              <a:solidFill>
                <a:schemeClr val="tx2">
                  <a:lumMod val="60000"/>
                  <a:lumOff val="40000"/>
                </a:schemeClr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 flipV="1">
              <a:off x="6631841" y="3952481"/>
              <a:ext cx="1083835" cy="1518668"/>
            </a:xfrm>
            <a:prstGeom prst="straightConnector1">
              <a:avLst/>
            </a:prstGeom>
            <a:ln w="76200" cmpd="sng">
              <a:solidFill>
                <a:schemeClr val="tx2">
                  <a:lumMod val="60000"/>
                  <a:lumOff val="40000"/>
                </a:schemeClr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 rot="2398355" flipV="1">
              <a:off x="3812150" y="4582831"/>
              <a:ext cx="1889065" cy="560969"/>
            </a:xfrm>
            <a:prstGeom prst="straightConnector1">
              <a:avLst/>
            </a:prstGeom>
            <a:ln w="76200" cmpd="sng">
              <a:solidFill>
                <a:schemeClr val="tx2">
                  <a:lumMod val="60000"/>
                  <a:lumOff val="40000"/>
                </a:schemeClr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Slide Number Placeholder 6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263C-4789-E644-80C0-66CD49C8B3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508000" y="2385570"/>
            <a:ext cx="2942533" cy="3558035"/>
            <a:chOff x="508000" y="2385570"/>
            <a:chExt cx="2942533" cy="3558035"/>
          </a:xfrm>
        </p:grpSpPr>
        <p:grpSp>
          <p:nvGrpSpPr>
            <p:cNvPr id="13" name="Group 12"/>
            <p:cNvGrpSpPr/>
            <p:nvPr/>
          </p:nvGrpSpPr>
          <p:grpSpPr>
            <a:xfrm>
              <a:off x="677334" y="2970346"/>
              <a:ext cx="1977842" cy="2973259"/>
              <a:chOff x="372540" y="3224341"/>
              <a:chExt cx="1977842" cy="2973259"/>
            </a:xfrm>
          </p:grpSpPr>
          <p:sp>
            <p:nvSpPr>
              <p:cNvPr id="44" name="Rectangle 43"/>
              <p:cNvSpPr/>
              <p:nvPr/>
            </p:nvSpPr>
            <p:spPr>
              <a:xfrm>
                <a:off x="1593294" y="3337823"/>
                <a:ext cx="564683" cy="274629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2">
                      <a:tint val="50000"/>
                      <a:shade val="100000"/>
                      <a:satMod val="350000"/>
                    </a:schemeClr>
                  </a:gs>
                </a:gsLst>
                <a:lin ang="13500000" scaled="0"/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 defTabSz="457200"/>
                <a:endParaRPr lang="en-US">
                  <a:solidFill>
                    <a:prstClr val="white"/>
                  </a:solidFill>
                  <a:latin typeface="Helvetica Neue Medium"/>
                  <a:cs typeface="Helvetica Neue Medium"/>
                </a:endParaRPr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372540" y="3224341"/>
                <a:ext cx="1977842" cy="2973259"/>
              </a:xfrm>
              <a:prstGeom prst="rect">
                <a:avLst/>
              </a:prstGeom>
              <a:noFill/>
              <a:ln w="57150" cmpd="sng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457200"/>
                <a:endParaRPr lang="en-US" dirty="0">
                  <a:solidFill>
                    <a:prstClr val="black"/>
                  </a:solidFill>
                  <a:latin typeface="Helvetica Neue Medium"/>
                </a:endParaRPr>
              </a:p>
            </p:txBody>
          </p:sp>
        </p:grpSp>
        <p:sp>
          <p:nvSpPr>
            <p:cNvPr id="50" name="TextBox 49"/>
            <p:cNvSpPr txBox="1"/>
            <p:nvPr/>
          </p:nvSpPr>
          <p:spPr>
            <a:xfrm>
              <a:off x="508000" y="2385570"/>
              <a:ext cx="2942533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US" sz="3200" dirty="0">
                  <a:solidFill>
                    <a:prstClr val="black"/>
                  </a:solidFill>
                  <a:latin typeface="Helvetica Neue Medium"/>
                </a:rPr>
                <a:t>Client Library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54928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Consistency Hierarchy (review)</a:t>
            </a:r>
          </a:p>
        </p:txBody>
      </p:sp>
      <p:sp>
        <p:nvSpPr>
          <p:cNvPr id="4" name="Rectangle 3"/>
          <p:cNvSpPr/>
          <p:nvPr/>
        </p:nvSpPr>
        <p:spPr>
          <a:xfrm>
            <a:off x="750054" y="1581329"/>
            <a:ext cx="21339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atin typeface="Helvetica Neue Medium" charset="0"/>
                <a:ea typeface="Helvetica Neue Medium" charset="0"/>
                <a:cs typeface="Helvetica Neue Medium" charset="0"/>
              </a:rPr>
              <a:t>Linearizability</a:t>
            </a:r>
            <a:endParaRPr lang="en-US" sz="2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0054" y="2576105"/>
            <a:ext cx="35317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Sequential Consistency</a:t>
            </a:r>
          </a:p>
        </p:txBody>
      </p:sp>
      <p:sp>
        <p:nvSpPr>
          <p:cNvPr id="6" name="Rectangle 5"/>
          <p:cNvSpPr/>
          <p:nvPr/>
        </p:nvSpPr>
        <p:spPr>
          <a:xfrm>
            <a:off x="745440" y="3839823"/>
            <a:ext cx="31886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Causal+ Consistency</a:t>
            </a:r>
          </a:p>
        </p:txBody>
      </p:sp>
      <p:sp>
        <p:nvSpPr>
          <p:cNvPr id="7" name="Rectangle 6"/>
          <p:cNvSpPr/>
          <p:nvPr/>
        </p:nvSpPr>
        <p:spPr>
          <a:xfrm>
            <a:off x="750054" y="4947252"/>
            <a:ext cx="32544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Eventual Consistency</a:t>
            </a: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1712259" y="2042994"/>
            <a:ext cx="1431" cy="553714"/>
          </a:xfrm>
          <a:prstGeom prst="line">
            <a:avLst/>
          </a:prstGeom>
          <a:ln w="5715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1712259" y="3017167"/>
            <a:ext cx="1" cy="830083"/>
          </a:xfrm>
          <a:prstGeom prst="line">
            <a:avLst/>
          </a:prstGeom>
          <a:ln w="5715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1712259" y="4280397"/>
            <a:ext cx="1" cy="666855"/>
          </a:xfrm>
          <a:prstGeom prst="line">
            <a:avLst/>
          </a:prstGeom>
          <a:ln w="5715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4571999" y="1581329"/>
            <a:ext cx="16658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e.g., RAFT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571999" y="3818732"/>
            <a:ext cx="17860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>
                <a:latin typeface="Helvetica Neue Medium" charset="0"/>
                <a:ea typeface="Helvetica Neue Medium" charset="0"/>
                <a:cs typeface="Helvetica Neue Medium" charset="0"/>
              </a:rPr>
              <a:t>e.g., Bayou</a:t>
            </a:r>
            <a:endParaRPr lang="en-US" sz="2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571999" y="4977114"/>
            <a:ext cx="20601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e.g., Dynamo</a:t>
            </a:r>
          </a:p>
        </p:txBody>
      </p:sp>
    </p:spTree>
    <p:extLst>
      <p:ext uri="{BB962C8B-B14F-4D97-AF65-F5344CB8AC3E}">
        <p14:creationId xmlns:p14="http://schemas.microsoft.com/office/powerpoint/2010/main" val="16649130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457201" y="2198600"/>
            <a:ext cx="5680916" cy="4342686"/>
          </a:xfrm>
          <a:prstGeom prst="roundRect">
            <a:avLst>
              <a:gd name="adj" fmla="val 9225"/>
            </a:avLst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835766" y="2375506"/>
            <a:ext cx="2116587" cy="4060990"/>
          </a:xfrm>
          <a:prstGeom prst="roundRect">
            <a:avLst>
              <a:gd name="adj" fmla="val 36514"/>
            </a:avLst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dk1">
                  <a:tint val="50000"/>
                  <a:shade val="100000"/>
                  <a:satMod val="350000"/>
                </a:schemeClr>
              </a:gs>
            </a:gsLst>
            <a:lin ang="13500000" scaled="0"/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Helvetica Neue Medium"/>
              <a:cs typeface="Helvetica Neue Medium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081259" y="2752767"/>
            <a:ext cx="1625600" cy="3306469"/>
            <a:chOff x="2225527" y="2028429"/>
            <a:chExt cx="1625600" cy="3306469"/>
          </a:xfrm>
        </p:grpSpPr>
        <p:sp>
          <p:nvSpPr>
            <p:cNvPr id="5" name="Oval 4"/>
            <p:cNvSpPr/>
            <p:nvPr/>
          </p:nvSpPr>
          <p:spPr>
            <a:xfrm>
              <a:off x="2225527" y="2028429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defTabSz="457200"/>
              <a:r>
                <a:rPr lang="en-US" sz="2400" dirty="0">
                  <a:solidFill>
                    <a:prstClr val="white"/>
                  </a:solidFill>
                  <a:latin typeface="Helvetica Neue Medium"/>
                </a:rPr>
                <a:t>A-F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2225527" y="2938670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defTabSz="457200"/>
              <a:r>
                <a:rPr lang="en-US" sz="2400" dirty="0">
                  <a:solidFill>
                    <a:prstClr val="white"/>
                  </a:solidFill>
                  <a:latin typeface="Helvetica Neue Medium"/>
                </a:rPr>
                <a:t>G-L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2225527" y="3848911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defTabSz="457200"/>
              <a:r>
                <a:rPr lang="en-US" sz="2400" dirty="0">
                  <a:solidFill>
                    <a:prstClr val="white"/>
                  </a:solidFill>
                  <a:latin typeface="Helvetica Neue Medium"/>
                </a:rPr>
                <a:t>M-R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2225527" y="4759152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defTabSz="457200"/>
              <a:r>
                <a:rPr lang="en-US" sz="2400" dirty="0">
                  <a:solidFill>
                    <a:prstClr val="white"/>
                  </a:solidFill>
                  <a:latin typeface="Helvetica Neue Medium"/>
                </a:rPr>
                <a:t>S-Z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 rot="19201645">
            <a:off x="5443177" y="1281937"/>
            <a:ext cx="3896267" cy="3394383"/>
            <a:chOff x="3812150" y="2230197"/>
            <a:chExt cx="5008211" cy="4363099"/>
          </a:xfrm>
        </p:grpSpPr>
        <p:grpSp>
          <p:nvGrpSpPr>
            <p:cNvPr id="55" name="Group 54"/>
            <p:cNvGrpSpPr/>
            <p:nvPr/>
          </p:nvGrpSpPr>
          <p:grpSpPr>
            <a:xfrm>
              <a:off x="7540496" y="2581819"/>
              <a:ext cx="1279865" cy="2096449"/>
              <a:chOff x="7540496" y="2581819"/>
              <a:chExt cx="1279865" cy="2096449"/>
            </a:xfrm>
          </p:grpSpPr>
          <p:sp>
            <p:nvSpPr>
              <p:cNvPr id="52" name="Rounded Rectangle 51"/>
              <p:cNvSpPr/>
              <p:nvPr/>
            </p:nvSpPr>
            <p:spPr>
              <a:xfrm>
                <a:off x="7540496" y="2581819"/>
                <a:ext cx="1279865" cy="2096449"/>
              </a:xfrm>
              <a:prstGeom prst="roundRect">
                <a:avLst>
                  <a:gd name="adj" fmla="val 9225"/>
                </a:avLst>
              </a:prstGeom>
              <a:gradFill>
                <a:gsLst>
                  <a:gs pos="0">
                    <a:schemeClr val="accent3">
                      <a:lumMod val="60000"/>
                      <a:lumOff val="40000"/>
                    </a:schemeClr>
                  </a:gs>
                  <a:gs pos="100000">
                    <a:schemeClr val="accent3">
                      <a:tint val="50000"/>
                      <a:shade val="100000"/>
                      <a:satMod val="350000"/>
                    </a:schemeClr>
                  </a:gs>
                </a:gsLst>
              </a:gra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latin typeface="Helvetica Neue Medium"/>
                  <a:cs typeface="Helvetica Neue Medium"/>
                </a:endParaRPr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7715676" y="2679959"/>
                <a:ext cx="971124" cy="1863248"/>
                <a:chOff x="6065189" y="1859946"/>
                <a:chExt cx="2116587" cy="4060990"/>
              </a:xfrm>
            </p:grpSpPr>
            <p:sp>
              <p:nvSpPr>
                <p:cNvPr id="20" name="Rounded Rectangle 19"/>
                <p:cNvSpPr/>
                <p:nvPr/>
              </p:nvSpPr>
              <p:spPr>
                <a:xfrm>
                  <a:off x="6065189" y="1859946"/>
                  <a:ext cx="2116587" cy="4060990"/>
                </a:xfrm>
                <a:prstGeom prst="roundRect">
                  <a:avLst>
                    <a:gd name="adj" fmla="val 36514"/>
                  </a:avLst>
                </a:prstGeom>
                <a:gradFill>
                  <a:gsLst>
                    <a:gs pos="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dk1">
                        <a:tint val="50000"/>
                        <a:shade val="100000"/>
                        <a:satMod val="350000"/>
                      </a:schemeClr>
                    </a:gs>
                  </a:gsLst>
                  <a:lin ang="13500000" scaled="0"/>
                </a:gradFill>
              </p:spPr>
              <p:style>
                <a:lnRef idx="0">
                  <a:schemeClr val="dk1"/>
                </a:lnRef>
                <a:fillRef idx="3">
                  <a:schemeClr val="dk1"/>
                </a:fillRef>
                <a:effectRef idx="3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>
                  <a:normAutofit/>
                </a:bodyPr>
                <a:lstStyle/>
                <a:p>
                  <a:pPr algn="ctr" defTabSz="457200"/>
                  <a:endParaRPr lang="en-US" sz="2400">
                    <a:solidFill>
                      <a:prstClr val="white"/>
                    </a:solidFill>
                    <a:latin typeface="Helvetica Neue Medium"/>
                    <a:cs typeface="Helvetica Neue Medium"/>
                  </a:endParaRPr>
                </a:p>
              </p:txBody>
            </p:sp>
            <p:grpSp>
              <p:nvGrpSpPr>
                <p:cNvPr id="21" name="Group 20"/>
                <p:cNvGrpSpPr/>
                <p:nvPr/>
              </p:nvGrpSpPr>
              <p:grpSpPr>
                <a:xfrm>
                  <a:off x="6310682" y="2237207"/>
                  <a:ext cx="1625600" cy="3306469"/>
                  <a:chOff x="2225527" y="2028429"/>
                  <a:chExt cx="1625600" cy="3306469"/>
                </a:xfrm>
              </p:grpSpPr>
              <p:sp>
                <p:nvSpPr>
                  <p:cNvPr id="22" name="Oval 21"/>
                  <p:cNvSpPr/>
                  <p:nvPr/>
                </p:nvSpPr>
                <p:spPr>
                  <a:xfrm>
                    <a:off x="2225527" y="2028429"/>
                    <a:ext cx="1625600" cy="575746"/>
                  </a:xfrm>
                  <a:prstGeom prst="ellipse">
                    <a:avLst/>
                  </a:prstGeom>
                  <a:gradFill>
                    <a:lin ang="13500000" scaled="0"/>
                  </a:gradFill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457200"/>
                    <a:r>
                      <a:rPr lang="en-US" sz="800" dirty="0">
                        <a:solidFill>
                          <a:prstClr val="white"/>
                        </a:solidFill>
                        <a:latin typeface="Helvetica Neue Medium"/>
                      </a:rPr>
                      <a:t>A-F</a:t>
                    </a:r>
                  </a:p>
                </p:txBody>
              </p:sp>
              <p:sp>
                <p:nvSpPr>
                  <p:cNvPr id="23" name="Oval 22"/>
                  <p:cNvSpPr/>
                  <p:nvPr/>
                </p:nvSpPr>
                <p:spPr>
                  <a:xfrm>
                    <a:off x="2225527" y="2938670"/>
                    <a:ext cx="1625600" cy="575746"/>
                  </a:xfrm>
                  <a:prstGeom prst="ellipse">
                    <a:avLst/>
                  </a:prstGeom>
                  <a:gradFill>
                    <a:lin ang="13500000" scaled="0"/>
                  </a:gradFill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457200"/>
                    <a:r>
                      <a:rPr lang="en-US" sz="800" dirty="0">
                        <a:solidFill>
                          <a:prstClr val="white"/>
                        </a:solidFill>
                        <a:latin typeface="Helvetica Neue Medium"/>
                      </a:rPr>
                      <a:t>G-L</a:t>
                    </a:r>
                  </a:p>
                </p:txBody>
              </p:sp>
              <p:sp>
                <p:nvSpPr>
                  <p:cNvPr id="24" name="Oval 23"/>
                  <p:cNvSpPr/>
                  <p:nvPr/>
                </p:nvSpPr>
                <p:spPr>
                  <a:xfrm>
                    <a:off x="2225527" y="3848911"/>
                    <a:ext cx="1625600" cy="575746"/>
                  </a:xfrm>
                  <a:prstGeom prst="ellipse">
                    <a:avLst/>
                  </a:prstGeom>
                  <a:gradFill>
                    <a:lin ang="13500000" scaled="0"/>
                  </a:gradFill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457200"/>
                    <a:r>
                      <a:rPr lang="en-US" sz="800" dirty="0">
                        <a:solidFill>
                          <a:prstClr val="white"/>
                        </a:solidFill>
                        <a:latin typeface="Helvetica Neue Medium"/>
                      </a:rPr>
                      <a:t>M-R</a:t>
                    </a:r>
                  </a:p>
                </p:txBody>
              </p:sp>
              <p:sp>
                <p:nvSpPr>
                  <p:cNvPr id="25" name="Oval 24"/>
                  <p:cNvSpPr/>
                  <p:nvPr/>
                </p:nvSpPr>
                <p:spPr>
                  <a:xfrm>
                    <a:off x="2225527" y="4759152"/>
                    <a:ext cx="1625600" cy="575746"/>
                  </a:xfrm>
                  <a:prstGeom prst="ellipse">
                    <a:avLst/>
                  </a:prstGeom>
                  <a:gradFill>
                    <a:lin ang="13500000" scaled="0"/>
                  </a:gradFill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457200"/>
                    <a:r>
                      <a:rPr lang="en-US" sz="800" dirty="0">
                        <a:solidFill>
                          <a:prstClr val="white"/>
                        </a:solidFill>
                        <a:latin typeface="Helvetica Neue Medium"/>
                      </a:rPr>
                      <a:t>S-Z</a:t>
                    </a:r>
                  </a:p>
                </p:txBody>
              </p:sp>
            </p:grpSp>
          </p:grpSp>
        </p:grpSp>
        <p:grpSp>
          <p:nvGrpSpPr>
            <p:cNvPr id="54" name="Group 53"/>
            <p:cNvGrpSpPr/>
            <p:nvPr/>
          </p:nvGrpSpPr>
          <p:grpSpPr>
            <a:xfrm>
              <a:off x="5483174" y="4496847"/>
              <a:ext cx="1334354" cy="2096449"/>
              <a:chOff x="5483174" y="4496847"/>
              <a:chExt cx="1334354" cy="2096449"/>
            </a:xfrm>
          </p:grpSpPr>
          <p:sp>
            <p:nvSpPr>
              <p:cNvPr id="49" name="Rounded Rectangle 48"/>
              <p:cNvSpPr/>
              <p:nvPr/>
            </p:nvSpPr>
            <p:spPr>
              <a:xfrm>
                <a:off x="5483174" y="4496847"/>
                <a:ext cx="1334354" cy="2096449"/>
              </a:xfrm>
              <a:prstGeom prst="roundRect">
                <a:avLst>
                  <a:gd name="adj" fmla="val 9225"/>
                </a:avLst>
              </a:prstGeom>
              <a:gradFill>
                <a:gsLst>
                  <a:gs pos="0">
                    <a:schemeClr val="accent3">
                      <a:lumMod val="60000"/>
                      <a:lumOff val="40000"/>
                    </a:schemeClr>
                  </a:gs>
                  <a:gs pos="100000">
                    <a:schemeClr val="accent3">
                      <a:tint val="50000"/>
                      <a:shade val="100000"/>
                      <a:satMod val="350000"/>
                    </a:schemeClr>
                  </a:gs>
                </a:gsLst>
              </a:gra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latin typeface="Helvetica Neue Medium"/>
                  <a:cs typeface="Helvetica Neue Medium"/>
                </a:endParaRPr>
              </a:p>
            </p:txBody>
          </p:sp>
          <p:grpSp>
            <p:nvGrpSpPr>
              <p:cNvPr id="27" name="Group 26"/>
              <p:cNvGrpSpPr/>
              <p:nvPr/>
            </p:nvGrpSpPr>
            <p:grpSpPr>
              <a:xfrm>
                <a:off x="5660717" y="4616261"/>
                <a:ext cx="971124" cy="1863248"/>
                <a:chOff x="6065189" y="1859946"/>
                <a:chExt cx="2116587" cy="4060990"/>
              </a:xfrm>
            </p:grpSpPr>
            <p:sp>
              <p:nvSpPr>
                <p:cNvPr id="28" name="Rounded Rectangle 27"/>
                <p:cNvSpPr/>
                <p:nvPr/>
              </p:nvSpPr>
              <p:spPr>
                <a:xfrm>
                  <a:off x="6065189" y="1859946"/>
                  <a:ext cx="2116587" cy="4060990"/>
                </a:xfrm>
                <a:prstGeom prst="roundRect">
                  <a:avLst>
                    <a:gd name="adj" fmla="val 36514"/>
                  </a:avLst>
                </a:prstGeom>
                <a:gradFill>
                  <a:gsLst>
                    <a:gs pos="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dk1">
                        <a:tint val="50000"/>
                        <a:shade val="100000"/>
                        <a:satMod val="350000"/>
                      </a:schemeClr>
                    </a:gs>
                  </a:gsLst>
                  <a:lin ang="13500000" scaled="0"/>
                </a:gradFill>
              </p:spPr>
              <p:style>
                <a:lnRef idx="0">
                  <a:schemeClr val="dk1"/>
                </a:lnRef>
                <a:fillRef idx="3">
                  <a:schemeClr val="dk1"/>
                </a:fillRef>
                <a:effectRef idx="3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>
                  <a:normAutofit/>
                </a:bodyPr>
                <a:lstStyle/>
                <a:p>
                  <a:pPr algn="ctr" defTabSz="457200"/>
                  <a:endParaRPr lang="en-US" sz="2400">
                    <a:solidFill>
                      <a:prstClr val="white"/>
                    </a:solidFill>
                    <a:latin typeface="Helvetica Neue Medium"/>
                    <a:cs typeface="Helvetica Neue Medium"/>
                  </a:endParaRPr>
                </a:p>
              </p:txBody>
            </p:sp>
            <p:grpSp>
              <p:nvGrpSpPr>
                <p:cNvPr id="29" name="Group 28"/>
                <p:cNvGrpSpPr/>
                <p:nvPr/>
              </p:nvGrpSpPr>
              <p:grpSpPr>
                <a:xfrm>
                  <a:off x="6310682" y="2237207"/>
                  <a:ext cx="1625600" cy="3306469"/>
                  <a:chOff x="2225527" y="2028429"/>
                  <a:chExt cx="1625600" cy="3306469"/>
                </a:xfrm>
              </p:grpSpPr>
              <p:sp>
                <p:nvSpPr>
                  <p:cNvPr id="30" name="Oval 29"/>
                  <p:cNvSpPr/>
                  <p:nvPr/>
                </p:nvSpPr>
                <p:spPr>
                  <a:xfrm>
                    <a:off x="2225527" y="2028429"/>
                    <a:ext cx="1625600" cy="575746"/>
                  </a:xfrm>
                  <a:prstGeom prst="ellipse">
                    <a:avLst/>
                  </a:prstGeom>
                  <a:gradFill>
                    <a:lin ang="13500000" scaled="0"/>
                  </a:gradFill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457200"/>
                    <a:r>
                      <a:rPr lang="en-US" sz="800" dirty="0">
                        <a:solidFill>
                          <a:prstClr val="white"/>
                        </a:solidFill>
                        <a:latin typeface="Helvetica Neue Medium"/>
                      </a:rPr>
                      <a:t>A-F</a:t>
                    </a:r>
                  </a:p>
                </p:txBody>
              </p:sp>
              <p:sp>
                <p:nvSpPr>
                  <p:cNvPr id="31" name="Oval 30"/>
                  <p:cNvSpPr/>
                  <p:nvPr/>
                </p:nvSpPr>
                <p:spPr>
                  <a:xfrm>
                    <a:off x="2225527" y="2938670"/>
                    <a:ext cx="1625600" cy="575746"/>
                  </a:xfrm>
                  <a:prstGeom prst="ellipse">
                    <a:avLst/>
                  </a:prstGeom>
                  <a:gradFill>
                    <a:lin ang="13500000" scaled="0"/>
                  </a:gradFill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457200"/>
                    <a:r>
                      <a:rPr lang="en-US" sz="800" dirty="0">
                        <a:solidFill>
                          <a:prstClr val="white"/>
                        </a:solidFill>
                        <a:latin typeface="Helvetica Neue Medium"/>
                      </a:rPr>
                      <a:t>G-L</a:t>
                    </a:r>
                  </a:p>
                </p:txBody>
              </p:sp>
              <p:sp>
                <p:nvSpPr>
                  <p:cNvPr id="32" name="Oval 31"/>
                  <p:cNvSpPr/>
                  <p:nvPr/>
                </p:nvSpPr>
                <p:spPr>
                  <a:xfrm>
                    <a:off x="2225527" y="3848911"/>
                    <a:ext cx="1625600" cy="575746"/>
                  </a:xfrm>
                  <a:prstGeom prst="ellipse">
                    <a:avLst/>
                  </a:prstGeom>
                  <a:gradFill>
                    <a:lin ang="13500000" scaled="0"/>
                  </a:gradFill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457200"/>
                    <a:r>
                      <a:rPr lang="en-US" sz="800" dirty="0">
                        <a:solidFill>
                          <a:prstClr val="white"/>
                        </a:solidFill>
                        <a:latin typeface="Helvetica Neue Medium"/>
                      </a:rPr>
                      <a:t>M-R</a:t>
                    </a:r>
                  </a:p>
                </p:txBody>
              </p:sp>
              <p:sp>
                <p:nvSpPr>
                  <p:cNvPr id="33" name="Oval 32"/>
                  <p:cNvSpPr/>
                  <p:nvPr/>
                </p:nvSpPr>
                <p:spPr>
                  <a:xfrm>
                    <a:off x="2225527" y="4759152"/>
                    <a:ext cx="1625600" cy="575746"/>
                  </a:xfrm>
                  <a:prstGeom prst="ellipse">
                    <a:avLst/>
                  </a:prstGeom>
                  <a:gradFill>
                    <a:lin ang="13500000" scaled="0"/>
                  </a:gradFill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457200"/>
                    <a:r>
                      <a:rPr lang="en-US" sz="800" dirty="0">
                        <a:solidFill>
                          <a:prstClr val="white"/>
                        </a:solidFill>
                        <a:latin typeface="Helvetica Neue Medium"/>
                      </a:rPr>
                      <a:t>S-Z</a:t>
                    </a:r>
                  </a:p>
                </p:txBody>
              </p:sp>
            </p:grpSp>
          </p:grpSp>
        </p:grpSp>
        <p:cxnSp>
          <p:nvCxnSpPr>
            <p:cNvPr id="35" name="Straight Arrow Connector 34"/>
            <p:cNvCxnSpPr/>
            <p:nvPr/>
          </p:nvCxnSpPr>
          <p:spPr>
            <a:xfrm rot="2398355" flipV="1">
              <a:off x="5276800" y="2230197"/>
              <a:ext cx="2090432" cy="1845074"/>
            </a:xfrm>
            <a:prstGeom prst="straightConnector1">
              <a:avLst/>
            </a:prstGeom>
            <a:ln w="76200" cmpd="sng">
              <a:solidFill>
                <a:schemeClr val="tx2">
                  <a:lumMod val="60000"/>
                  <a:lumOff val="40000"/>
                </a:schemeClr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 flipV="1">
              <a:off x="6631841" y="3952481"/>
              <a:ext cx="1083835" cy="1518668"/>
            </a:xfrm>
            <a:prstGeom prst="straightConnector1">
              <a:avLst/>
            </a:prstGeom>
            <a:ln w="76200" cmpd="sng">
              <a:solidFill>
                <a:schemeClr val="tx2">
                  <a:lumMod val="60000"/>
                  <a:lumOff val="40000"/>
                </a:schemeClr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 rot="2398355" flipV="1">
              <a:off x="3812150" y="4582831"/>
              <a:ext cx="1889065" cy="560969"/>
            </a:xfrm>
            <a:prstGeom prst="straightConnector1">
              <a:avLst/>
            </a:prstGeom>
            <a:ln w="76200" cmpd="sng">
              <a:solidFill>
                <a:schemeClr val="tx2">
                  <a:lumMod val="60000"/>
                  <a:lumOff val="40000"/>
                </a:schemeClr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Slide Number Placeholder 6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263C-4789-E644-80C0-66CD49C8B3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 flipH="1">
            <a:off x="1012748" y="4726963"/>
            <a:ext cx="885340" cy="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1012748" y="4488827"/>
            <a:ext cx="885340" cy="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911144" y="3913749"/>
            <a:ext cx="102878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3200" dirty="0">
                <a:solidFill>
                  <a:prstClr val="black"/>
                </a:solidFill>
                <a:latin typeface="Helvetica Neue Medium"/>
              </a:rPr>
              <a:t>read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508000" y="2385570"/>
            <a:ext cx="2942533" cy="3558035"/>
            <a:chOff x="508000" y="2385570"/>
            <a:chExt cx="2942533" cy="3558035"/>
          </a:xfrm>
        </p:grpSpPr>
        <p:grpSp>
          <p:nvGrpSpPr>
            <p:cNvPr id="13" name="Group 12"/>
            <p:cNvGrpSpPr/>
            <p:nvPr/>
          </p:nvGrpSpPr>
          <p:grpSpPr>
            <a:xfrm>
              <a:off x="677334" y="2970346"/>
              <a:ext cx="1977842" cy="2973259"/>
              <a:chOff x="372540" y="3224341"/>
              <a:chExt cx="1977842" cy="2973259"/>
            </a:xfrm>
          </p:grpSpPr>
          <p:sp>
            <p:nvSpPr>
              <p:cNvPr id="44" name="Rectangle 43"/>
              <p:cNvSpPr/>
              <p:nvPr/>
            </p:nvSpPr>
            <p:spPr>
              <a:xfrm>
                <a:off x="1593294" y="3337823"/>
                <a:ext cx="564683" cy="274629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2">
                      <a:tint val="50000"/>
                      <a:shade val="100000"/>
                      <a:satMod val="350000"/>
                    </a:schemeClr>
                  </a:gs>
                </a:gsLst>
                <a:lin ang="13500000" scaled="0"/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 defTabSz="457200"/>
                <a:endParaRPr lang="en-US">
                  <a:solidFill>
                    <a:prstClr val="white"/>
                  </a:solidFill>
                  <a:latin typeface="Helvetica Neue Medium"/>
                  <a:cs typeface="Helvetica Neue Medium"/>
                </a:endParaRPr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372540" y="3224341"/>
                <a:ext cx="1977842" cy="2973259"/>
              </a:xfrm>
              <a:prstGeom prst="rect">
                <a:avLst/>
              </a:prstGeom>
              <a:noFill/>
              <a:ln w="57150" cmpd="sng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457200"/>
                <a:endParaRPr lang="en-US" dirty="0">
                  <a:solidFill>
                    <a:prstClr val="black"/>
                  </a:solidFill>
                  <a:latin typeface="Helvetica Neue Medium"/>
                </a:endParaRPr>
              </a:p>
            </p:txBody>
          </p:sp>
        </p:grpSp>
        <p:sp>
          <p:nvSpPr>
            <p:cNvPr id="50" name="TextBox 49"/>
            <p:cNvSpPr txBox="1"/>
            <p:nvPr/>
          </p:nvSpPr>
          <p:spPr>
            <a:xfrm>
              <a:off x="508000" y="2385570"/>
              <a:ext cx="2942533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US" sz="3200" dirty="0">
                  <a:solidFill>
                    <a:prstClr val="black"/>
                  </a:solidFill>
                  <a:latin typeface="Helvetica Neue Medium"/>
                </a:rPr>
                <a:t>Client Library</a:t>
              </a:r>
            </a:p>
          </p:txBody>
        </p:sp>
      </p:grpSp>
      <p:sp>
        <p:nvSpPr>
          <p:cNvPr id="53" name="Plus 52"/>
          <p:cNvSpPr/>
          <p:nvPr/>
        </p:nvSpPr>
        <p:spPr>
          <a:xfrm>
            <a:off x="1936285" y="3387262"/>
            <a:ext cx="495881" cy="551492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Helvetica Neue Medium" charset="0"/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 flipH="1">
            <a:off x="2457567" y="3364741"/>
            <a:ext cx="2241434" cy="1133604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2432166" y="3268133"/>
            <a:ext cx="2016272" cy="1009011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 rot="20141632">
            <a:off x="2141218" y="3284716"/>
            <a:ext cx="228828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3200" dirty="0">
                <a:solidFill>
                  <a:prstClr val="black"/>
                </a:solidFill>
                <a:latin typeface="Helvetica Neue Medium"/>
              </a:rPr>
              <a:t>read</a:t>
            </a:r>
          </a:p>
        </p:txBody>
      </p:sp>
    </p:spTree>
    <p:extLst>
      <p:ext uri="{BB962C8B-B14F-4D97-AF65-F5344CB8AC3E}">
        <p14:creationId xmlns:p14="http://schemas.microsoft.com/office/powerpoint/2010/main" val="957732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53" grpId="0" animBg="1"/>
      <p:bldP spid="4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Write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457201" y="2198600"/>
            <a:ext cx="5680916" cy="4342686"/>
          </a:xfrm>
          <a:prstGeom prst="roundRect">
            <a:avLst>
              <a:gd name="adj" fmla="val 9225"/>
            </a:avLst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835766" y="2375506"/>
            <a:ext cx="2116587" cy="4060990"/>
          </a:xfrm>
          <a:prstGeom prst="roundRect">
            <a:avLst>
              <a:gd name="adj" fmla="val 36514"/>
            </a:avLst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dk1">
                  <a:tint val="50000"/>
                  <a:shade val="100000"/>
                  <a:satMod val="350000"/>
                </a:schemeClr>
              </a:gs>
            </a:gsLst>
            <a:lin ang="13500000" scaled="0"/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Helvetica Neue Medium"/>
              <a:cs typeface="Helvetica Neue Medium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081259" y="2752767"/>
            <a:ext cx="1625600" cy="3306469"/>
            <a:chOff x="2225527" y="2028429"/>
            <a:chExt cx="1625600" cy="3306469"/>
          </a:xfrm>
        </p:grpSpPr>
        <p:sp>
          <p:nvSpPr>
            <p:cNvPr id="5" name="Oval 4"/>
            <p:cNvSpPr/>
            <p:nvPr/>
          </p:nvSpPr>
          <p:spPr>
            <a:xfrm>
              <a:off x="2225527" y="2028429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defTabSz="457200"/>
              <a:r>
                <a:rPr lang="en-US" sz="2400" dirty="0">
                  <a:solidFill>
                    <a:prstClr val="white"/>
                  </a:solidFill>
                  <a:latin typeface="Helvetica Neue Medium"/>
                </a:rPr>
                <a:t>A-F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2225527" y="2938670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defTabSz="457200"/>
              <a:r>
                <a:rPr lang="en-US" sz="2400" dirty="0">
                  <a:solidFill>
                    <a:prstClr val="white"/>
                  </a:solidFill>
                  <a:latin typeface="Helvetica Neue Medium"/>
                </a:rPr>
                <a:t>G-L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2225527" y="3848911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defTabSz="457200"/>
              <a:r>
                <a:rPr lang="en-US" sz="2400" dirty="0">
                  <a:solidFill>
                    <a:prstClr val="white"/>
                  </a:solidFill>
                  <a:latin typeface="Helvetica Neue Medium"/>
                </a:rPr>
                <a:t>M-R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2225527" y="4759152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defTabSz="457200"/>
              <a:r>
                <a:rPr lang="en-US" sz="2400" dirty="0">
                  <a:solidFill>
                    <a:prstClr val="white"/>
                  </a:solidFill>
                  <a:latin typeface="Helvetica Neue Medium"/>
                </a:rPr>
                <a:t>S-Z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 rot="19201645">
            <a:off x="5443177" y="1281937"/>
            <a:ext cx="3896267" cy="3394383"/>
            <a:chOff x="3812150" y="2230197"/>
            <a:chExt cx="5008211" cy="4363099"/>
          </a:xfrm>
        </p:grpSpPr>
        <p:grpSp>
          <p:nvGrpSpPr>
            <p:cNvPr id="55" name="Group 54"/>
            <p:cNvGrpSpPr/>
            <p:nvPr/>
          </p:nvGrpSpPr>
          <p:grpSpPr>
            <a:xfrm>
              <a:off x="7540496" y="2581819"/>
              <a:ext cx="1279865" cy="2096449"/>
              <a:chOff x="7540496" y="2581819"/>
              <a:chExt cx="1279865" cy="2096449"/>
            </a:xfrm>
          </p:grpSpPr>
          <p:sp>
            <p:nvSpPr>
              <p:cNvPr id="52" name="Rounded Rectangle 51"/>
              <p:cNvSpPr/>
              <p:nvPr/>
            </p:nvSpPr>
            <p:spPr>
              <a:xfrm>
                <a:off x="7540496" y="2581819"/>
                <a:ext cx="1279865" cy="2096449"/>
              </a:xfrm>
              <a:prstGeom prst="roundRect">
                <a:avLst>
                  <a:gd name="adj" fmla="val 9225"/>
                </a:avLst>
              </a:prstGeom>
              <a:gradFill>
                <a:gsLst>
                  <a:gs pos="0">
                    <a:schemeClr val="accent3">
                      <a:lumMod val="60000"/>
                      <a:lumOff val="40000"/>
                    </a:schemeClr>
                  </a:gs>
                  <a:gs pos="100000">
                    <a:schemeClr val="accent3">
                      <a:tint val="50000"/>
                      <a:shade val="100000"/>
                      <a:satMod val="350000"/>
                    </a:schemeClr>
                  </a:gs>
                </a:gsLst>
              </a:gra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latin typeface="Helvetica Neue Medium"/>
                  <a:cs typeface="Helvetica Neue Medium"/>
                </a:endParaRPr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7715676" y="2679959"/>
                <a:ext cx="971124" cy="1863248"/>
                <a:chOff x="6065189" y="1859946"/>
                <a:chExt cx="2116587" cy="4060990"/>
              </a:xfrm>
            </p:grpSpPr>
            <p:sp>
              <p:nvSpPr>
                <p:cNvPr id="20" name="Rounded Rectangle 19"/>
                <p:cNvSpPr/>
                <p:nvPr/>
              </p:nvSpPr>
              <p:spPr>
                <a:xfrm>
                  <a:off x="6065189" y="1859946"/>
                  <a:ext cx="2116587" cy="4060990"/>
                </a:xfrm>
                <a:prstGeom prst="roundRect">
                  <a:avLst>
                    <a:gd name="adj" fmla="val 36514"/>
                  </a:avLst>
                </a:prstGeom>
                <a:gradFill>
                  <a:gsLst>
                    <a:gs pos="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dk1">
                        <a:tint val="50000"/>
                        <a:shade val="100000"/>
                        <a:satMod val="350000"/>
                      </a:schemeClr>
                    </a:gs>
                  </a:gsLst>
                  <a:lin ang="13500000" scaled="0"/>
                </a:gradFill>
              </p:spPr>
              <p:style>
                <a:lnRef idx="0">
                  <a:schemeClr val="dk1"/>
                </a:lnRef>
                <a:fillRef idx="3">
                  <a:schemeClr val="dk1"/>
                </a:fillRef>
                <a:effectRef idx="3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>
                  <a:normAutofit/>
                </a:bodyPr>
                <a:lstStyle/>
                <a:p>
                  <a:pPr algn="ctr" defTabSz="457200"/>
                  <a:endParaRPr lang="en-US" sz="2400">
                    <a:solidFill>
                      <a:prstClr val="white"/>
                    </a:solidFill>
                    <a:latin typeface="Helvetica Neue Medium"/>
                    <a:cs typeface="Helvetica Neue Medium"/>
                  </a:endParaRPr>
                </a:p>
              </p:txBody>
            </p:sp>
            <p:grpSp>
              <p:nvGrpSpPr>
                <p:cNvPr id="21" name="Group 20"/>
                <p:cNvGrpSpPr/>
                <p:nvPr/>
              </p:nvGrpSpPr>
              <p:grpSpPr>
                <a:xfrm>
                  <a:off x="6310682" y="2237207"/>
                  <a:ext cx="1625600" cy="3306469"/>
                  <a:chOff x="2225527" y="2028429"/>
                  <a:chExt cx="1625600" cy="3306469"/>
                </a:xfrm>
              </p:grpSpPr>
              <p:sp>
                <p:nvSpPr>
                  <p:cNvPr id="22" name="Oval 21"/>
                  <p:cNvSpPr/>
                  <p:nvPr/>
                </p:nvSpPr>
                <p:spPr>
                  <a:xfrm>
                    <a:off x="2225527" y="2028429"/>
                    <a:ext cx="1625600" cy="575746"/>
                  </a:xfrm>
                  <a:prstGeom prst="ellipse">
                    <a:avLst/>
                  </a:prstGeom>
                  <a:gradFill>
                    <a:lin ang="13500000" scaled="0"/>
                  </a:gradFill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457200"/>
                    <a:r>
                      <a:rPr lang="en-US" sz="800" dirty="0">
                        <a:solidFill>
                          <a:prstClr val="white"/>
                        </a:solidFill>
                        <a:latin typeface="Helvetica Neue Medium"/>
                      </a:rPr>
                      <a:t>A-F</a:t>
                    </a:r>
                  </a:p>
                </p:txBody>
              </p:sp>
              <p:sp>
                <p:nvSpPr>
                  <p:cNvPr id="23" name="Oval 22"/>
                  <p:cNvSpPr/>
                  <p:nvPr/>
                </p:nvSpPr>
                <p:spPr>
                  <a:xfrm>
                    <a:off x="2225527" y="2938670"/>
                    <a:ext cx="1625600" cy="575746"/>
                  </a:xfrm>
                  <a:prstGeom prst="ellipse">
                    <a:avLst/>
                  </a:prstGeom>
                  <a:gradFill>
                    <a:lin ang="13500000" scaled="0"/>
                  </a:gradFill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457200"/>
                    <a:r>
                      <a:rPr lang="en-US" sz="800" dirty="0">
                        <a:solidFill>
                          <a:prstClr val="white"/>
                        </a:solidFill>
                        <a:latin typeface="Helvetica Neue Medium"/>
                      </a:rPr>
                      <a:t>G-L</a:t>
                    </a:r>
                  </a:p>
                </p:txBody>
              </p:sp>
              <p:sp>
                <p:nvSpPr>
                  <p:cNvPr id="24" name="Oval 23"/>
                  <p:cNvSpPr/>
                  <p:nvPr/>
                </p:nvSpPr>
                <p:spPr>
                  <a:xfrm>
                    <a:off x="2225527" y="3848911"/>
                    <a:ext cx="1625600" cy="575746"/>
                  </a:xfrm>
                  <a:prstGeom prst="ellipse">
                    <a:avLst/>
                  </a:prstGeom>
                  <a:gradFill>
                    <a:lin ang="13500000" scaled="0"/>
                  </a:gradFill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457200"/>
                    <a:r>
                      <a:rPr lang="en-US" sz="800" dirty="0">
                        <a:solidFill>
                          <a:prstClr val="white"/>
                        </a:solidFill>
                        <a:latin typeface="Helvetica Neue Medium"/>
                      </a:rPr>
                      <a:t>M-R</a:t>
                    </a:r>
                  </a:p>
                </p:txBody>
              </p:sp>
              <p:sp>
                <p:nvSpPr>
                  <p:cNvPr id="25" name="Oval 24"/>
                  <p:cNvSpPr/>
                  <p:nvPr/>
                </p:nvSpPr>
                <p:spPr>
                  <a:xfrm>
                    <a:off x="2225527" y="4759152"/>
                    <a:ext cx="1625600" cy="575746"/>
                  </a:xfrm>
                  <a:prstGeom prst="ellipse">
                    <a:avLst/>
                  </a:prstGeom>
                  <a:gradFill>
                    <a:lin ang="13500000" scaled="0"/>
                  </a:gradFill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457200"/>
                    <a:r>
                      <a:rPr lang="en-US" sz="800" dirty="0">
                        <a:solidFill>
                          <a:prstClr val="white"/>
                        </a:solidFill>
                        <a:latin typeface="Helvetica Neue Medium"/>
                      </a:rPr>
                      <a:t>S-Z</a:t>
                    </a:r>
                  </a:p>
                </p:txBody>
              </p:sp>
            </p:grpSp>
          </p:grpSp>
        </p:grpSp>
        <p:grpSp>
          <p:nvGrpSpPr>
            <p:cNvPr id="54" name="Group 53"/>
            <p:cNvGrpSpPr/>
            <p:nvPr/>
          </p:nvGrpSpPr>
          <p:grpSpPr>
            <a:xfrm>
              <a:off x="5483174" y="4496847"/>
              <a:ext cx="1334354" cy="2096449"/>
              <a:chOff x="5483174" y="4496847"/>
              <a:chExt cx="1334354" cy="2096449"/>
            </a:xfrm>
          </p:grpSpPr>
          <p:sp>
            <p:nvSpPr>
              <p:cNvPr id="49" name="Rounded Rectangle 48"/>
              <p:cNvSpPr/>
              <p:nvPr/>
            </p:nvSpPr>
            <p:spPr>
              <a:xfrm>
                <a:off x="5483174" y="4496847"/>
                <a:ext cx="1334354" cy="2096449"/>
              </a:xfrm>
              <a:prstGeom prst="roundRect">
                <a:avLst>
                  <a:gd name="adj" fmla="val 9225"/>
                </a:avLst>
              </a:prstGeom>
              <a:gradFill>
                <a:gsLst>
                  <a:gs pos="0">
                    <a:schemeClr val="accent3">
                      <a:lumMod val="60000"/>
                      <a:lumOff val="40000"/>
                    </a:schemeClr>
                  </a:gs>
                  <a:gs pos="100000">
                    <a:schemeClr val="accent3">
                      <a:tint val="50000"/>
                      <a:shade val="100000"/>
                      <a:satMod val="350000"/>
                    </a:schemeClr>
                  </a:gs>
                </a:gsLst>
              </a:gra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latin typeface="Helvetica Neue Medium"/>
                  <a:cs typeface="Helvetica Neue Medium"/>
                </a:endParaRPr>
              </a:p>
            </p:txBody>
          </p:sp>
          <p:grpSp>
            <p:nvGrpSpPr>
              <p:cNvPr id="27" name="Group 26"/>
              <p:cNvGrpSpPr/>
              <p:nvPr/>
            </p:nvGrpSpPr>
            <p:grpSpPr>
              <a:xfrm>
                <a:off x="5660717" y="4616261"/>
                <a:ext cx="971124" cy="1863248"/>
                <a:chOff x="6065189" y="1859946"/>
                <a:chExt cx="2116587" cy="4060990"/>
              </a:xfrm>
            </p:grpSpPr>
            <p:sp>
              <p:nvSpPr>
                <p:cNvPr id="28" name="Rounded Rectangle 27"/>
                <p:cNvSpPr/>
                <p:nvPr/>
              </p:nvSpPr>
              <p:spPr>
                <a:xfrm>
                  <a:off x="6065189" y="1859946"/>
                  <a:ext cx="2116587" cy="4060990"/>
                </a:xfrm>
                <a:prstGeom prst="roundRect">
                  <a:avLst>
                    <a:gd name="adj" fmla="val 36514"/>
                  </a:avLst>
                </a:prstGeom>
                <a:gradFill>
                  <a:gsLst>
                    <a:gs pos="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dk1">
                        <a:tint val="50000"/>
                        <a:shade val="100000"/>
                        <a:satMod val="350000"/>
                      </a:schemeClr>
                    </a:gs>
                  </a:gsLst>
                  <a:lin ang="13500000" scaled="0"/>
                </a:gradFill>
              </p:spPr>
              <p:style>
                <a:lnRef idx="0">
                  <a:schemeClr val="dk1"/>
                </a:lnRef>
                <a:fillRef idx="3">
                  <a:schemeClr val="dk1"/>
                </a:fillRef>
                <a:effectRef idx="3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>
                  <a:normAutofit/>
                </a:bodyPr>
                <a:lstStyle/>
                <a:p>
                  <a:pPr algn="ctr" defTabSz="457200"/>
                  <a:endParaRPr lang="en-US" sz="2400">
                    <a:solidFill>
                      <a:prstClr val="white"/>
                    </a:solidFill>
                    <a:latin typeface="Helvetica Neue Medium"/>
                    <a:cs typeface="Helvetica Neue Medium"/>
                  </a:endParaRPr>
                </a:p>
              </p:txBody>
            </p:sp>
            <p:grpSp>
              <p:nvGrpSpPr>
                <p:cNvPr id="29" name="Group 28"/>
                <p:cNvGrpSpPr/>
                <p:nvPr/>
              </p:nvGrpSpPr>
              <p:grpSpPr>
                <a:xfrm>
                  <a:off x="6310682" y="2237207"/>
                  <a:ext cx="1625600" cy="3306469"/>
                  <a:chOff x="2225527" y="2028429"/>
                  <a:chExt cx="1625600" cy="3306469"/>
                </a:xfrm>
              </p:grpSpPr>
              <p:sp>
                <p:nvSpPr>
                  <p:cNvPr id="30" name="Oval 29"/>
                  <p:cNvSpPr/>
                  <p:nvPr/>
                </p:nvSpPr>
                <p:spPr>
                  <a:xfrm>
                    <a:off x="2225527" y="2028429"/>
                    <a:ext cx="1625600" cy="575746"/>
                  </a:xfrm>
                  <a:prstGeom prst="ellipse">
                    <a:avLst/>
                  </a:prstGeom>
                  <a:gradFill>
                    <a:lin ang="13500000" scaled="0"/>
                  </a:gradFill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457200"/>
                    <a:r>
                      <a:rPr lang="en-US" sz="800" dirty="0">
                        <a:solidFill>
                          <a:prstClr val="white"/>
                        </a:solidFill>
                        <a:latin typeface="Helvetica Neue Medium"/>
                      </a:rPr>
                      <a:t>A-F</a:t>
                    </a:r>
                  </a:p>
                </p:txBody>
              </p:sp>
              <p:sp>
                <p:nvSpPr>
                  <p:cNvPr id="31" name="Oval 30"/>
                  <p:cNvSpPr/>
                  <p:nvPr/>
                </p:nvSpPr>
                <p:spPr>
                  <a:xfrm>
                    <a:off x="2225527" y="2938670"/>
                    <a:ext cx="1625600" cy="575746"/>
                  </a:xfrm>
                  <a:prstGeom prst="ellipse">
                    <a:avLst/>
                  </a:prstGeom>
                  <a:gradFill>
                    <a:lin ang="13500000" scaled="0"/>
                  </a:gradFill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457200"/>
                    <a:r>
                      <a:rPr lang="en-US" sz="800" dirty="0">
                        <a:solidFill>
                          <a:prstClr val="white"/>
                        </a:solidFill>
                        <a:latin typeface="Helvetica Neue Medium"/>
                      </a:rPr>
                      <a:t>G-L</a:t>
                    </a:r>
                  </a:p>
                </p:txBody>
              </p:sp>
              <p:sp>
                <p:nvSpPr>
                  <p:cNvPr id="32" name="Oval 31"/>
                  <p:cNvSpPr/>
                  <p:nvPr/>
                </p:nvSpPr>
                <p:spPr>
                  <a:xfrm>
                    <a:off x="2225527" y="3848911"/>
                    <a:ext cx="1625600" cy="575746"/>
                  </a:xfrm>
                  <a:prstGeom prst="ellipse">
                    <a:avLst/>
                  </a:prstGeom>
                  <a:gradFill>
                    <a:lin ang="13500000" scaled="0"/>
                  </a:gradFill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457200"/>
                    <a:r>
                      <a:rPr lang="en-US" sz="800" dirty="0">
                        <a:solidFill>
                          <a:prstClr val="white"/>
                        </a:solidFill>
                        <a:latin typeface="Helvetica Neue Medium"/>
                      </a:rPr>
                      <a:t>M-R</a:t>
                    </a:r>
                  </a:p>
                </p:txBody>
              </p:sp>
              <p:sp>
                <p:nvSpPr>
                  <p:cNvPr id="33" name="Oval 32"/>
                  <p:cNvSpPr/>
                  <p:nvPr/>
                </p:nvSpPr>
                <p:spPr>
                  <a:xfrm>
                    <a:off x="2225527" y="4759152"/>
                    <a:ext cx="1625600" cy="575746"/>
                  </a:xfrm>
                  <a:prstGeom prst="ellipse">
                    <a:avLst/>
                  </a:prstGeom>
                  <a:gradFill>
                    <a:lin ang="13500000" scaled="0"/>
                  </a:gradFill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457200"/>
                    <a:r>
                      <a:rPr lang="en-US" sz="800" dirty="0">
                        <a:solidFill>
                          <a:prstClr val="white"/>
                        </a:solidFill>
                        <a:latin typeface="Helvetica Neue Medium"/>
                      </a:rPr>
                      <a:t>S-Z</a:t>
                    </a:r>
                  </a:p>
                </p:txBody>
              </p:sp>
            </p:grpSp>
          </p:grpSp>
        </p:grpSp>
        <p:cxnSp>
          <p:nvCxnSpPr>
            <p:cNvPr id="35" name="Straight Arrow Connector 34"/>
            <p:cNvCxnSpPr/>
            <p:nvPr/>
          </p:nvCxnSpPr>
          <p:spPr>
            <a:xfrm rot="2398355" flipV="1">
              <a:off x="5276800" y="2230197"/>
              <a:ext cx="2090432" cy="1845074"/>
            </a:xfrm>
            <a:prstGeom prst="straightConnector1">
              <a:avLst/>
            </a:prstGeom>
            <a:ln w="76200" cmpd="sng">
              <a:solidFill>
                <a:schemeClr val="tx2">
                  <a:lumMod val="60000"/>
                  <a:lumOff val="40000"/>
                </a:schemeClr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 flipV="1">
              <a:off x="6631841" y="3952481"/>
              <a:ext cx="1083835" cy="1518668"/>
            </a:xfrm>
            <a:prstGeom prst="straightConnector1">
              <a:avLst/>
            </a:prstGeom>
            <a:ln w="76200" cmpd="sng">
              <a:solidFill>
                <a:schemeClr val="tx2">
                  <a:lumMod val="60000"/>
                  <a:lumOff val="40000"/>
                </a:schemeClr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 rot="2398355" flipV="1">
              <a:off x="3812150" y="4582831"/>
              <a:ext cx="1889065" cy="560969"/>
            </a:xfrm>
            <a:prstGeom prst="straightConnector1">
              <a:avLst/>
            </a:prstGeom>
            <a:ln w="76200" cmpd="sng">
              <a:solidFill>
                <a:schemeClr val="tx2">
                  <a:lumMod val="60000"/>
                  <a:lumOff val="40000"/>
                </a:schemeClr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Slide Number Placeholder 6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263C-4789-E644-80C0-66CD49C8B3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508000" y="2385570"/>
            <a:ext cx="2942533" cy="3558035"/>
            <a:chOff x="508000" y="2385570"/>
            <a:chExt cx="2942533" cy="3558035"/>
          </a:xfrm>
        </p:grpSpPr>
        <p:grpSp>
          <p:nvGrpSpPr>
            <p:cNvPr id="13" name="Group 12"/>
            <p:cNvGrpSpPr/>
            <p:nvPr/>
          </p:nvGrpSpPr>
          <p:grpSpPr>
            <a:xfrm>
              <a:off x="677334" y="2970346"/>
              <a:ext cx="1977842" cy="2973259"/>
              <a:chOff x="372540" y="3224341"/>
              <a:chExt cx="1977842" cy="2973259"/>
            </a:xfrm>
          </p:grpSpPr>
          <p:sp>
            <p:nvSpPr>
              <p:cNvPr id="44" name="Rectangle 43"/>
              <p:cNvSpPr/>
              <p:nvPr/>
            </p:nvSpPr>
            <p:spPr>
              <a:xfrm>
                <a:off x="1593294" y="3337823"/>
                <a:ext cx="564683" cy="274629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2">
                      <a:tint val="50000"/>
                      <a:shade val="100000"/>
                      <a:satMod val="350000"/>
                    </a:schemeClr>
                  </a:gs>
                </a:gsLst>
                <a:lin ang="13500000" scaled="0"/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 defTabSz="457200"/>
                <a:endParaRPr lang="en-US">
                  <a:solidFill>
                    <a:prstClr val="white"/>
                  </a:solidFill>
                  <a:latin typeface="Helvetica Neue Medium"/>
                  <a:cs typeface="Helvetica Neue Medium"/>
                </a:endParaRPr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372540" y="3224341"/>
                <a:ext cx="1977842" cy="2973259"/>
              </a:xfrm>
              <a:prstGeom prst="rect">
                <a:avLst/>
              </a:prstGeom>
              <a:noFill/>
              <a:ln w="57150" cmpd="sng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457200"/>
                <a:endParaRPr lang="en-US" dirty="0">
                  <a:solidFill>
                    <a:prstClr val="black"/>
                  </a:solidFill>
                  <a:latin typeface="Helvetica Neue Medium"/>
                </a:endParaRPr>
              </a:p>
            </p:txBody>
          </p:sp>
        </p:grpSp>
        <p:sp>
          <p:nvSpPr>
            <p:cNvPr id="50" name="TextBox 49"/>
            <p:cNvSpPr txBox="1"/>
            <p:nvPr/>
          </p:nvSpPr>
          <p:spPr>
            <a:xfrm>
              <a:off x="508000" y="2385570"/>
              <a:ext cx="2942533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US" sz="3200" dirty="0">
                  <a:solidFill>
                    <a:prstClr val="black"/>
                  </a:solidFill>
                  <a:latin typeface="Helvetica Neue Medium"/>
                </a:rPr>
                <a:t>Client Library</a:t>
              </a:r>
            </a:p>
          </p:txBody>
        </p:sp>
      </p:grpSp>
      <p:cxnSp>
        <p:nvCxnSpPr>
          <p:cNvPr id="38" name="Straight Arrow Connector 37"/>
          <p:cNvCxnSpPr>
            <a:stCxn id="8" idx="2"/>
          </p:cNvCxnSpPr>
          <p:nvPr/>
        </p:nvCxnSpPr>
        <p:spPr>
          <a:xfrm flipH="1" flipV="1">
            <a:off x="2462771" y="4784696"/>
            <a:ext cx="1618488" cy="986667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>
            <a:off x="901700" y="4784696"/>
            <a:ext cx="996388" cy="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901700" y="4546560"/>
            <a:ext cx="996388" cy="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808254" y="3982259"/>
            <a:ext cx="112082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3200" dirty="0">
                <a:solidFill>
                  <a:prstClr val="black"/>
                </a:solidFill>
                <a:latin typeface="Helvetica Neue Medium"/>
              </a:rPr>
              <a:t>write</a:t>
            </a:r>
          </a:p>
        </p:txBody>
      </p:sp>
      <p:cxnSp>
        <p:nvCxnSpPr>
          <p:cNvPr id="46" name="Straight Arrow Connector 45"/>
          <p:cNvCxnSpPr>
            <a:endCxn id="8" idx="1"/>
          </p:cNvCxnSpPr>
          <p:nvPr/>
        </p:nvCxnSpPr>
        <p:spPr>
          <a:xfrm>
            <a:off x="2462771" y="4567035"/>
            <a:ext cx="1856552" cy="1000771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7" name="Group 46"/>
          <p:cNvGrpSpPr/>
          <p:nvPr/>
        </p:nvGrpSpPr>
        <p:grpSpPr>
          <a:xfrm>
            <a:off x="5350933" y="5863816"/>
            <a:ext cx="2651798" cy="860883"/>
            <a:chOff x="2268574" y="5860591"/>
            <a:chExt cx="2651798" cy="860883"/>
          </a:xfrm>
        </p:grpSpPr>
        <p:grpSp>
          <p:nvGrpSpPr>
            <p:cNvPr id="51" name="Group 50"/>
            <p:cNvGrpSpPr/>
            <p:nvPr/>
          </p:nvGrpSpPr>
          <p:grpSpPr>
            <a:xfrm>
              <a:off x="2268574" y="5860592"/>
              <a:ext cx="2651798" cy="195419"/>
              <a:chOff x="2268574" y="5860592"/>
              <a:chExt cx="2651798" cy="195419"/>
            </a:xfrm>
          </p:grpSpPr>
          <p:cxnSp>
            <p:nvCxnSpPr>
              <p:cNvPr id="60" name="Straight Arrow Connector 59"/>
              <p:cNvCxnSpPr/>
              <p:nvPr/>
            </p:nvCxnSpPr>
            <p:spPr>
              <a:xfrm flipH="1" flipV="1">
                <a:off x="2268574" y="5860592"/>
                <a:ext cx="787184" cy="195419"/>
              </a:xfrm>
              <a:prstGeom prst="straightConnector1">
                <a:avLst/>
              </a:prstGeom>
              <a:ln w="28575" cmpd="sng">
                <a:solidFill>
                  <a:schemeClr val="tx1">
                    <a:lumMod val="50000"/>
                    <a:lumOff val="50000"/>
                  </a:schemeClr>
                </a:solidFill>
                <a:headEnd type="none"/>
                <a:tailEnd type="none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9" name="Straight Arrow Connector 58"/>
              <p:cNvCxnSpPr/>
              <p:nvPr/>
            </p:nvCxnSpPr>
            <p:spPr>
              <a:xfrm flipH="1" flipV="1">
                <a:off x="2468910" y="5860592"/>
                <a:ext cx="2451462" cy="114413"/>
              </a:xfrm>
              <a:prstGeom prst="straightConnector1">
                <a:avLst/>
              </a:prstGeom>
              <a:ln w="28575" cmpd="sng">
                <a:solidFill>
                  <a:schemeClr val="tx1">
                    <a:lumMod val="50000"/>
                    <a:lumOff val="50000"/>
                  </a:schemeClr>
                </a:solidFill>
                <a:headEnd type="none"/>
                <a:tailEnd type="none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</p:grpSp>
        <p:grpSp>
          <p:nvGrpSpPr>
            <p:cNvPr id="53" name="Group 52"/>
            <p:cNvGrpSpPr/>
            <p:nvPr/>
          </p:nvGrpSpPr>
          <p:grpSpPr>
            <a:xfrm>
              <a:off x="3055758" y="5860591"/>
              <a:ext cx="1864613" cy="860883"/>
              <a:chOff x="3055758" y="5860591"/>
              <a:chExt cx="1864613" cy="860883"/>
            </a:xfrm>
            <a:noFill/>
          </p:grpSpPr>
          <p:sp>
            <p:nvSpPr>
              <p:cNvPr id="56" name="Rectangle 55"/>
              <p:cNvSpPr/>
              <p:nvPr/>
            </p:nvSpPr>
            <p:spPr>
              <a:xfrm>
                <a:off x="3055758" y="5958068"/>
                <a:ext cx="1864613" cy="763406"/>
              </a:xfrm>
              <a:prstGeom prst="rect">
                <a:avLst/>
              </a:pr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457200"/>
                <a:endParaRPr lang="en-US" dirty="0">
                  <a:solidFill>
                    <a:prstClr val="black"/>
                  </a:solidFill>
                  <a:latin typeface="Helvetica Neue Medium"/>
                </a:endParaRP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3055758" y="5860591"/>
                <a:ext cx="1786935" cy="461665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sz="2400" dirty="0">
                    <a:solidFill>
                      <a:srgbClr val="8064A2">
                        <a:lumMod val="75000"/>
                      </a:srgbClr>
                    </a:solidFill>
                    <a:latin typeface="Helvetica Neue Medium"/>
                  </a:rPr>
                  <a:t>Replication</a:t>
                </a:r>
              </a:p>
            </p:txBody>
          </p:sp>
        </p:grpSp>
      </p:grpSp>
      <p:sp>
        <p:nvSpPr>
          <p:cNvPr id="61" name="Rectangle 60"/>
          <p:cNvSpPr/>
          <p:nvPr/>
        </p:nvSpPr>
        <p:spPr>
          <a:xfrm flipV="1">
            <a:off x="5350933" y="5780911"/>
            <a:ext cx="200336" cy="82021"/>
          </a:xfrm>
          <a:prstGeom prst="rect">
            <a:avLst/>
          </a:prstGeom>
          <a:noFill/>
          <a:ln>
            <a:solidFill>
              <a:srgbClr val="7F7F7F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black"/>
              </a:solidFill>
              <a:latin typeface="Helvetica Neue Medium"/>
            </a:endParaRPr>
          </a:p>
        </p:txBody>
      </p:sp>
      <p:grpSp>
        <p:nvGrpSpPr>
          <p:cNvPr id="62" name="Group 61"/>
          <p:cNvGrpSpPr/>
          <p:nvPr/>
        </p:nvGrpSpPr>
        <p:grpSpPr>
          <a:xfrm>
            <a:off x="7348840" y="6300081"/>
            <a:ext cx="648378" cy="421456"/>
            <a:chOff x="4266481" y="6296856"/>
            <a:chExt cx="648378" cy="421456"/>
          </a:xfrm>
        </p:grpSpPr>
        <p:sp>
          <p:nvSpPr>
            <p:cNvPr id="63" name="Rectangle 62"/>
            <p:cNvSpPr/>
            <p:nvPr/>
          </p:nvSpPr>
          <p:spPr>
            <a:xfrm>
              <a:off x="4334174" y="6296856"/>
              <a:ext cx="499673" cy="351276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prstClr val="white"/>
                </a:solidFill>
                <a:latin typeface="Helvetica Neue Medium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4266481" y="6355136"/>
              <a:ext cx="648378" cy="3631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457200">
                <a:lnSpc>
                  <a:spcPct val="10000"/>
                </a:lnSpc>
              </a:pPr>
              <a:r>
                <a:rPr lang="en-US" sz="1600" dirty="0">
                  <a:solidFill>
                    <a:prstClr val="black"/>
                  </a:solidFill>
                  <a:latin typeface="Helvetica Neue Medium"/>
                </a:rPr>
                <a:t>write</a:t>
              </a:r>
            </a:p>
            <a:p>
              <a:pPr defTabSz="457200"/>
              <a:r>
                <a:rPr lang="en-US" sz="1600" dirty="0">
                  <a:solidFill>
                    <a:prstClr val="black"/>
                  </a:solidFill>
                  <a:latin typeface="Helvetica Neue Medium"/>
                </a:rPr>
                <a:t>after</a:t>
              </a: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457199" y="674870"/>
            <a:ext cx="2993334" cy="1485536"/>
            <a:chOff x="369036" y="1315700"/>
            <a:chExt cx="2993334" cy="1485536"/>
          </a:xfrm>
        </p:grpSpPr>
        <p:grpSp>
          <p:nvGrpSpPr>
            <p:cNvPr id="69" name="Group 68"/>
            <p:cNvGrpSpPr/>
            <p:nvPr/>
          </p:nvGrpSpPr>
          <p:grpSpPr>
            <a:xfrm>
              <a:off x="369036" y="1315701"/>
              <a:ext cx="2993333" cy="1485535"/>
              <a:chOff x="153919" y="992536"/>
              <a:chExt cx="2993333" cy="1485535"/>
            </a:xfrm>
          </p:grpSpPr>
          <p:sp>
            <p:nvSpPr>
              <p:cNvPr id="71" name="TextBox 70"/>
              <p:cNvSpPr txBox="1"/>
              <p:nvPr/>
            </p:nvSpPr>
            <p:spPr>
              <a:xfrm>
                <a:off x="1303729" y="992536"/>
                <a:ext cx="1843523" cy="14855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 defTabSz="457200">
                  <a:lnSpc>
                    <a:spcPct val="80000"/>
                  </a:lnSpc>
                </a:pPr>
                <a:r>
                  <a:rPr lang="en-US" sz="2800" dirty="0">
                    <a:solidFill>
                      <a:prstClr val="black"/>
                    </a:solidFill>
                    <a:latin typeface="Helvetica Neue Medium"/>
                  </a:rPr>
                  <a:t>write</a:t>
                </a:r>
              </a:p>
              <a:p>
                <a:pPr algn="ctr" defTabSz="457200">
                  <a:lnSpc>
                    <a:spcPct val="80000"/>
                  </a:lnSpc>
                </a:pPr>
                <a:r>
                  <a:rPr lang="en-US" sz="2800" dirty="0">
                    <a:solidFill>
                      <a:prstClr val="black"/>
                    </a:solidFill>
                    <a:latin typeface="Helvetica Neue Medium"/>
                  </a:rPr>
                  <a:t>+</a:t>
                </a:r>
              </a:p>
              <a:p>
                <a:pPr algn="ctr" defTabSz="457200">
                  <a:lnSpc>
                    <a:spcPct val="80000"/>
                  </a:lnSpc>
                </a:pPr>
                <a:r>
                  <a:rPr lang="en-US" sz="2800" dirty="0">
                    <a:solidFill>
                      <a:prstClr val="black"/>
                    </a:solidFill>
                    <a:latin typeface="Helvetica Neue Medium"/>
                  </a:rPr>
                  <a:t>ordering</a:t>
                </a:r>
              </a:p>
              <a:p>
                <a:pPr algn="ctr" defTabSz="457200">
                  <a:lnSpc>
                    <a:spcPct val="80000"/>
                  </a:lnSpc>
                </a:pPr>
                <a:r>
                  <a:rPr lang="en-US" sz="2800" dirty="0">
                    <a:solidFill>
                      <a:prstClr val="black"/>
                    </a:solidFill>
                    <a:latin typeface="Helvetica Neue Medium"/>
                  </a:rPr>
                  <a:t>metadata</a:t>
                </a:r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153919" y="1258250"/>
                <a:ext cx="1117425" cy="95410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 defTabSz="457200"/>
                <a:r>
                  <a:rPr lang="en-US" sz="2800" dirty="0">
                    <a:solidFill>
                      <a:prstClr val="black"/>
                    </a:solidFill>
                    <a:latin typeface="Helvetica Neue Medium"/>
                  </a:rPr>
                  <a:t>write</a:t>
                </a:r>
              </a:p>
              <a:p>
                <a:pPr algn="ctr" defTabSz="457200"/>
                <a:r>
                  <a:rPr lang="en-US" sz="2800" dirty="0">
                    <a:solidFill>
                      <a:prstClr val="black"/>
                    </a:solidFill>
                    <a:latin typeface="Helvetica Neue Medium"/>
                  </a:rPr>
                  <a:t>after </a:t>
                </a:r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768236" y="1412138"/>
                <a:ext cx="1003448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 defTabSz="457200"/>
                <a:r>
                  <a:rPr lang="en-US" sz="3600" dirty="0">
                    <a:solidFill>
                      <a:prstClr val="black"/>
                    </a:solidFill>
                    <a:latin typeface="Helvetica Neue Medium"/>
                  </a:rPr>
                  <a:t>=</a:t>
                </a:r>
              </a:p>
            </p:txBody>
          </p:sp>
        </p:grpSp>
        <p:sp>
          <p:nvSpPr>
            <p:cNvPr id="70" name="Rectangle 69"/>
            <p:cNvSpPr/>
            <p:nvPr/>
          </p:nvSpPr>
          <p:spPr>
            <a:xfrm>
              <a:off x="440178" y="1315700"/>
              <a:ext cx="2922192" cy="148553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prstClr val="black"/>
                </a:solidFill>
                <a:latin typeface="Helvetica Neue Medium"/>
              </a:endParaRPr>
            </a:p>
          </p:txBody>
        </p:sp>
      </p:grpSp>
      <p:cxnSp>
        <p:nvCxnSpPr>
          <p:cNvPr id="74" name="Straight Arrow Connector 73"/>
          <p:cNvCxnSpPr>
            <a:stCxn id="56" idx="3"/>
            <a:endCxn id="33" idx="3"/>
          </p:cNvCxnSpPr>
          <p:nvPr/>
        </p:nvCxnSpPr>
        <p:spPr>
          <a:xfrm flipV="1">
            <a:off x="8002730" y="4302417"/>
            <a:ext cx="57619" cy="204057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stCxn id="56" idx="3"/>
          </p:cNvCxnSpPr>
          <p:nvPr/>
        </p:nvCxnSpPr>
        <p:spPr>
          <a:xfrm flipV="1">
            <a:off x="8002730" y="1949605"/>
            <a:ext cx="610176" cy="439339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76" name="Plus 75"/>
          <p:cNvSpPr/>
          <p:nvPr/>
        </p:nvSpPr>
        <p:spPr>
          <a:xfrm>
            <a:off x="1929074" y="3487832"/>
            <a:ext cx="495881" cy="551492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Helvetica Neue Medium" charset="0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4153427" y="5490844"/>
            <a:ext cx="331791" cy="29971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>
            <a:normAutofit fontScale="92500" lnSpcReduction="20000"/>
          </a:bodyPr>
          <a:lstStyle/>
          <a:p>
            <a:pPr algn="ctr" defTabSz="457200"/>
            <a:endParaRPr lang="en-US" dirty="0">
              <a:solidFill>
                <a:prstClr val="white"/>
              </a:solidFill>
              <a:latin typeface="Helvetica Neue Medium"/>
            </a:endParaRPr>
          </a:p>
        </p:txBody>
      </p:sp>
      <p:sp>
        <p:nvSpPr>
          <p:cNvPr id="82" name="TextBox 81"/>
          <p:cNvSpPr txBox="1"/>
          <p:nvPr/>
        </p:nvSpPr>
        <p:spPr>
          <a:xfrm rot="1800000">
            <a:off x="2305158" y="4456108"/>
            <a:ext cx="219803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3200" dirty="0" err="1">
                <a:solidFill>
                  <a:prstClr val="black"/>
                </a:solidFill>
                <a:latin typeface="Helvetica Neue Medium"/>
              </a:rPr>
              <a:t>write_after</a:t>
            </a:r>
            <a:endParaRPr lang="en-US" sz="3200" dirty="0">
              <a:solidFill>
                <a:prstClr val="black"/>
              </a:solidFill>
              <a:latin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058126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61" grpId="0" animBg="1"/>
      <p:bldP spid="76" grpId="0" animBg="1"/>
      <p:bldP spid="77" grpId="0" animBg="1"/>
      <p:bldP spid="8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Replicated Write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3640666" y="2198600"/>
            <a:ext cx="5277085" cy="4342686"/>
          </a:xfrm>
          <a:prstGeom prst="roundRect">
            <a:avLst>
              <a:gd name="adj" fmla="val 9225"/>
            </a:avLst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835765" y="2375506"/>
            <a:ext cx="2116587" cy="4060990"/>
          </a:xfrm>
          <a:prstGeom prst="roundRect">
            <a:avLst>
              <a:gd name="adj" fmla="val 36514"/>
            </a:avLst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dk1">
                  <a:tint val="50000"/>
                  <a:shade val="100000"/>
                  <a:satMod val="350000"/>
                </a:schemeClr>
              </a:gs>
            </a:gsLst>
            <a:lin ang="13500000" scaled="0"/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Helvetica Neue Medium"/>
              <a:cs typeface="Helvetica Neue Medium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081258" y="2752767"/>
            <a:ext cx="1625600" cy="3306469"/>
            <a:chOff x="2225527" y="2028429"/>
            <a:chExt cx="1625600" cy="3306469"/>
          </a:xfrm>
        </p:grpSpPr>
        <p:sp>
          <p:nvSpPr>
            <p:cNvPr id="5" name="Oval 4"/>
            <p:cNvSpPr/>
            <p:nvPr/>
          </p:nvSpPr>
          <p:spPr>
            <a:xfrm>
              <a:off x="2225527" y="2028429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defTabSz="457200"/>
              <a:r>
                <a:rPr lang="en-US" sz="2400" dirty="0">
                  <a:solidFill>
                    <a:prstClr val="white"/>
                  </a:solidFill>
                  <a:latin typeface="Helvetica Neue Medium"/>
                </a:rPr>
                <a:t>A-F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2225527" y="2938670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defTabSz="457200"/>
              <a:r>
                <a:rPr lang="en-US" sz="2400" dirty="0">
                  <a:solidFill>
                    <a:prstClr val="white"/>
                  </a:solidFill>
                  <a:latin typeface="Helvetica Neue Medium"/>
                </a:rPr>
                <a:t>G-L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2225527" y="3848911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defTabSz="457200"/>
              <a:r>
                <a:rPr lang="en-US" sz="2400" dirty="0">
                  <a:solidFill>
                    <a:prstClr val="white"/>
                  </a:solidFill>
                  <a:latin typeface="Helvetica Neue Medium"/>
                </a:rPr>
                <a:t>M-R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2225527" y="4759152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defTabSz="457200"/>
              <a:r>
                <a:rPr lang="en-US" sz="2400" dirty="0">
                  <a:solidFill>
                    <a:prstClr val="white"/>
                  </a:solidFill>
                  <a:latin typeface="Helvetica Neue Medium"/>
                </a:rPr>
                <a:t>S-Z</a:t>
              </a:r>
            </a:p>
          </p:txBody>
        </p:sp>
      </p:grpSp>
      <p:sp>
        <p:nvSpPr>
          <p:cNvPr id="64" name="Slide Number Placeholder 6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263C-4789-E644-80C0-66CD49C8B3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153427" y="5490844"/>
            <a:ext cx="331791" cy="29971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>
            <a:normAutofit fontScale="92500" lnSpcReduction="20000"/>
          </a:bodyPr>
          <a:lstStyle/>
          <a:p>
            <a:pPr algn="ctr" defTabSz="457200"/>
            <a:endParaRPr lang="en-US" dirty="0">
              <a:solidFill>
                <a:prstClr val="white"/>
              </a:solidFill>
              <a:latin typeface="Helvetica Neue Medium"/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431378" y="5787947"/>
            <a:ext cx="3404387" cy="1"/>
          </a:xfrm>
          <a:prstGeom prst="straightConnector1">
            <a:avLst/>
          </a:prstGeom>
          <a:ln w="38100" cmpd="sng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9050" y="5203172"/>
            <a:ext cx="3879187" cy="58477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defTabSz="457200"/>
            <a:r>
              <a:rPr lang="en-US" sz="3200" dirty="0" err="1">
                <a:solidFill>
                  <a:srgbClr val="604A7B"/>
                </a:solidFill>
                <a:latin typeface="Helvetica Neue Medium"/>
              </a:rPr>
              <a:t>write_after</a:t>
            </a:r>
            <a:r>
              <a:rPr lang="en-US" sz="3200" dirty="0">
                <a:solidFill>
                  <a:srgbClr val="604A7B"/>
                </a:solidFill>
                <a:latin typeface="Helvetica Neue Medium"/>
              </a:rPr>
              <a:t>(…,</a:t>
            </a:r>
            <a:r>
              <a:rPr lang="en-US" sz="3200" dirty="0" err="1">
                <a:solidFill>
                  <a:srgbClr val="953735"/>
                </a:solidFill>
                <a:latin typeface="Helvetica Neue Medium"/>
              </a:rPr>
              <a:t>deps</a:t>
            </a:r>
            <a:r>
              <a:rPr lang="en-US" sz="3200" dirty="0">
                <a:solidFill>
                  <a:srgbClr val="604A7B"/>
                </a:solidFill>
                <a:latin typeface="Helvetica Neue Medium"/>
              </a:rPr>
              <a:t>)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222815" y="3996267"/>
            <a:ext cx="28842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800" dirty="0" err="1">
                <a:solidFill>
                  <a:prstClr val="black"/>
                </a:solidFill>
                <a:latin typeface="Helvetica Neue Medium"/>
              </a:rPr>
              <a:t>dep</a:t>
            </a:r>
            <a:endParaRPr lang="en-US" sz="2800" dirty="0">
              <a:solidFill>
                <a:prstClr val="black"/>
              </a:solidFill>
              <a:latin typeface="Helvetica Neue Medium"/>
            </a:endParaRPr>
          </a:p>
          <a:p>
            <a:pPr defTabSz="457200"/>
            <a:r>
              <a:rPr lang="en-US" sz="2800" dirty="0">
                <a:solidFill>
                  <a:prstClr val="black"/>
                </a:solidFill>
                <a:latin typeface="Helvetica Neue Medium"/>
              </a:rPr>
              <a:t>check</a:t>
            </a:r>
          </a:p>
          <a:p>
            <a:pPr defTabSz="457200"/>
            <a:r>
              <a:rPr lang="en-US" sz="2800" dirty="0">
                <a:solidFill>
                  <a:prstClr val="black"/>
                </a:solidFill>
                <a:latin typeface="Helvetica Neue Medium"/>
              </a:rPr>
              <a:t>(L</a:t>
            </a:r>
            <a:r>
              <a:rPr lang="en-US" sz="2800" baseline="-25000" dirty="0">
                <a:solidFill>
                  <a:prstClr val="black"/>
                </a:solidFill>
                <a:latin typeface="Helvetica Neue Medium"/>
              </a:rPr>
              <a:t>337</a:t>
            </a:r>
            <a:r>
              <a:rPr lang="en-US" sz="2800" dirty="0">
                <a:solidFill>
                  <a:prstClr val="black"/>
                </a:solidFill>
                <a:latin typeface="Helvetica Neue Medium"/>
              </a:rPr>
              <a:t>)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745066" y="2752768"/>
            <a:ext cx="2895601" cy="2687591"/>
            <a:chOff x="5046133" y="4740739"/>
            <a:chExt cx="2895601" cy="2687591"/>
          </a:xfrm>
        </p:grpSpPr>
        <p:cxnSp>
          <p:nvCxnSpPr>
            <p:cNvPr id="56" name="Straight Connector 55"/>
            <p:cNvCxnSpPr/>
            <p:nvPr/>
          </p:nvCxnSpPr>
          <p:spPr>
            <a:xfrm>
              <a:off x="6804985" y="6983305"/>
              <a:ext cx="1136749" cy="445025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H="1" flipV="1">
              <a:off x="5046133" y="6983304"/>
              <a:ext cx="1964268" cy="445026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59" name="Rectangle 58"/>
            <p:cNvSpPr/>
            <p:nvPr/>
          </p:nvSpPr>
          <p:spPr>
            <a:xfrm>
              <a:off x="5046133" y="4740739"/>
              <a:ext cx="1758851" cy="2242566"/>
            </a:xfrm>
            <a:prstGeom prst="rect">
              <a:avLst/>
            </a:prstGeom>
            <a:gradFill>
              <a:gsLst>
                <a:gs pos="0">
                  <a:schemeClr val="accent2">
                    <a:tint val="100000"/>
                    <a:shade val="100000"/>
                    <a:satMod val="130000"/>
                  </a:schemeClr>
                </a:gs>
                <a:gs pos="78000">
                  <a:schemeClr val="bg1"/>
                </a:gs>
                <a:gs pos="77000">
                  <a:schemeClr val="accent2">
                    <a:tint val="50000"/>
                    <a:shade val="100000"/>
                    <a:satMod val="350000"/>
                  </a:schemeClr>
                </a:gs>
              </a:gsLst>
            </a:gradFill>
            <a:ln w="38100" cmpd="sng"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defTabSz="457200">
                <a:lnSpc>
                  <a:spcPct val="70000"/>
                </a:lnSpc>
              </a:pPr>
              <a:endParaRPr lang="en-US" sz="700" dirty="0">
                <a:solidFill>
                  <a:srgbClr val="C0504D">
                    <a:lumMod val="75000"/>
                  </a:srgbClr>
                </a:solidFill>
                <a:latin typeface="Helvetica Neue Medium"/>
              </a:endParaRPr>
            </a:p>
            <a:p>
              <a:pPr defTabSz="457200">
                <a:lnSpc>
                  <a:spcPct val="70000"/>
                </a:lnSpc>
              </a:pPr>
              <a:r>
                <a:rPr lang="en-US" sz="2800" dirty="0" err="1">
                  <a:solidFill>
                    <a:srgbClr val="C0504D">
                      <a:lumMod val="75000"/>
                    </a:srgbClr>
                  </a:solidFill>
                  <a:latin typeface="Helvetica Neue Medium"/>
                </a:rPr>
                <a:t>deps</a:t>
              </a:r>
              <a:r>
                <a:rPr lang="en-US" sz="2800" dirty="0">
                  <a:solidFill>
                    <a:prstClr val="white"/>
                  </a:solidFill>
                  <a:latin typeface="Helvetica Neue Medium"/>
                </a:rPr>
                <a:t>  </a:t>
              </a:r>
              <a:endParaRPr lang="en-US" sz="700" b="1" dirty="0">
                <a:solidFill>
                  <a:prstClr val="white"/>
                </a:solidFill>
                <a:latin typeface="Helvetica Neue Medium"/>
              </a:endParaRPr>
            </a:p>
            <a:p>
              <a:pPr defTabSz="457200">
                <a:lnSpc>
                  <a:spcPct val="130000"/>
                </a:lnSpc>
              </a:pPr>
              <a:r>
                <a:rPr lang="en-US" sz="2800" b="1" dirty="0">
                  <a:solidFill>
                    <a:prstClr val="white"/>
                  </a:solidFill>
                  <a:latin typeface="Helvetica Neue Medium"/>
                </a:rPr>
                <a:t>L</a:t>
              </a:r>
              <a:r>
                <a:rPr lang="en-US" sz="2800" b="1" baseline="-25000" dirty="0">
                  <a:solidFill>
                    <a:prstClr val="white"/>
                  </a:solidFill>
                  <a:latin typeface="Helvetica Neue Medium"/>
                </a:rPr>
                <a:t> 337</a:t>
              </a:r>
              <a:endParaRPr lang="en-US" sz="2800" dirty="0">
                <a:solidFill>
                  <a:prstClr val="white"/>
                </a:solidFill>
                <a:latin typeface="Helvetica Neue Medium"/>
              </a:endParaRPr>
            </a:p>
            <a:p>
              <a:pPr defTabSz="457200"/>
              <a:r>
                <a:rPr lang="en-US" sz="2800" b="1" dirty="0">
                  <a:solidFill>
                    <a:prstClr val="white"/>
                  </a:solidFill>
                  <a:latin typeface="Helvetica Neue Medium"/>
                </a:rPr>
                <a:t>A</a:t>
              </a:r>
              <a:r>
                <a:rPr lang="en-US" sz="2800" b="1" baseline="-25000" dirty="0">
                  <a:solidFill>
                    <a:prstClr val="white"/>
                  </a:solidFill>
                  <a:latin typeface="Helvetica Neue Medium"/>
                </a:rPr>
                <a:t> 195</a:t>
              </a:r>
              <a:r>
                <a:rPr lang="en-US" sz="2800" dirty="0">
                  <a:solidFill>
                    <a:prstClr val="white"/>
                  </a:solidFill>
                  <a:latin typeface="Helvetica Neue Medium"/>
                </a:rPr>
                <a:t> </a:t>
              </a:r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5923709" y="2697666"/>
            <a:ext cx="2994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800" dirty="0" err="1">
                <a:solidFill>
                  <a:prstClr val="black"/>
                </a:solidFill>
                <a:latin typeface="Helvetica Neue Medium"/>
              </a:rPr>
              <a:t>dep_check</a:t>
            </a:r>
            <a:r>
              <a:rPr lang="en-US" sz="2800" dirty="0">
                <a:solidFill>
                  <a:prstClr val="black"/>
                </a:solidFill>
                <a:latin typeface="Helvetica Neue Medium"/>
              </a:rPr>
              <a:t>(A</a:t>
            </a:r>
            <a:r>
              <a:rPr lang="en-US" sz="2800" baseline="-25000" dirty="0">
                <a:solidFill>
                  <a:prstClr val="black"/>
                </a:solidFill>
                <a:latin typeface="Helvetica Neue Medium"/>
              </a:rPr>
              <a:t>195</a:t>
            </a:r>
            <a:r>
              <a:rPr lang="en-US" sz="2800" dirty="0">
                <a:solidFill>
                  <a:prstClr val="black"/>
                </a:solidFill>
                <a:latin typeface="Helvetica Neue Medium"/>
              </a:rPr>
              <a:t>)</a:t>
            </a:r>
          </a:p>
        </p:txBody>
      </p:sp>
      <p:sp>
        <p:nvSpPr>
          <p:cNvPr id="63" name="Rectangle 62"/>
          <p:cNvSpPr/>
          <p:nvPr/>
        </p:nvSpPr>
        <p:spPr>
          <a:xfrm>
            <a:off x="3787111" y="1233367"/>
            <a:ext cx="5130640" cy="96523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lang="en-US" sz="2400" b="1" dirty="0">
                <a:solidFill>
                  <a:prstClr val="black"/>
                </a:solidFill>
                <a:latin typeface="Helvetica Neue Medium"/>
              </a:rPr>
              <a:t>Exposing values after </a:t>
            </a:r>
            <a:r>
              <a:rPr lang="en-US" sz="2400" b="1" dirty="0" err="1">
                <a:solidFill>
                  <a:prstClr val="black"/>
                </a:solidFill>
                <a:latin typeface="Helvetica Neue Medium"/>
              </a:rPr>
              <a:t>dep_checks</a:t>
            </a:r>
            <a:r>
              <a:rPr lang="en-US" sz="2400" b="1" dirty="0">
                <a:solidFill>
                  <a:prstClr val="black"/>
                </a:solidFill>
                <a:latin typeface="Helvetica Neue Medium"/>
              </a:rPr>
              <a:t> return ensures causal</a:t>
            </a:r>
          </a:p>
        </p:txBody>
      </p:sp>
      <p:grpSp>
        <p:nvGrpSpPr>
          <p:cNvPr id="68" name="Group 67"/>
          <p:cNvGrpSpPr/>
          <p:nvPr/>
        </p:nvGrpSpPr>
        <p:grpSpPr>
          <a:xfrm>
            <a:off x="132505" y="2045169"/>
            <a:ext cx="1906657" cy="1685806"/>
            <a:chOff x="132505" y="2045169"/>
            <a:chExt cx="1906657" cy="1685806"/>
          </a:xfrm>
        </p:grpSpPr>
        <p:sp>
          <p:nvSpPr>
            <p:cNvPr id="16" name="Freeform 15"/>
            <p:cNvSpPr/>
            <p:nvPr/>
          </p:nvSpPr>
          <p:spPr>
            <a:xfrm>
              <a:off x="677334" y="3259437"/>
              <a:ext cx="404233" cy="471538"/>
            </a:xfrm>
            <a:custGeom>
              <a:avLst/>
              <a:gdLst>
                <a:gd name="connsiteX0" fmla="*/ 427889 w 578211"/>
                <a:gd name="connsiteY0" fmla="*/ 59497 h 1061316"/>
                <a:gd name="connsiteX1" fmla="*/ 55355 w 578211"/>
                <a:gd name="connsiteY1" fmla="*/ 93364 h 1061316"/>
                <a:gd name="connsiteX2" fmla="*/ 55355 w 578211"/>
                <a:gd name="connsiteY2" fmla="*/ 940031 h 1061316"/>
                <a:gd name="connsiteX3" fmla="*/ 563355 w 578211"/>
                <a:gd name="connsiteY3" fmla="*/ 956964 h 1061316"/>
                <a:gd name="connsiteX4" fmla="*/ 427889 w 578211"/>
                <a:gd name="connsiteY4" fmla="*/ 8697 h 1061316"/>
                <a:gd name="connsiteX0" fmla="*/ 427889 w 578211"/>
                <a:gd name="connsiteY0" fmla="*/ 59497 h 1057379"/>
                <a:gd name="connsiteX1" fmla="*/ 55355 w 578211"/>
                <a:gd name="connsiteY1" fmla="*/ 93364 h 1057379"/>
                <a:gd name="connsiteX2" fmla="*/ 55355 w 578211"/>
                <a:gd name="connsiteY2" fmla="*/ 940031 h 1057379"/>
                <a:gd name="connsiteX3" fmla="*/ 563355 w 578211"/>
                <a:gd name="connsiteY3" fmla="*/ 956964 h 1057379"/>
                <a:gd name="connsiteX4" fmla="*/ 427889 w 578211"/>
                <a:gd name="connsiteY4" fmla="*/ 67964 h 1057379"/>
                <a:gd name="connsiteX0" fmla="*/ 427889 w 582698"/>
                <a:gd name="connsiteY0" fmla="*/ 59497 h 1057938"/>
                <a:gd name="connsiteX1" fmla="*/ 55355 w 582698"/>
                <a:gd name="connsiteY1" fmla="*/ 93364 h 1057938"/>
                <a:gd name="connsiteX2" fmla="*/ 55355 w 582698"/>
                <a:gd name="connsiteY2" fmla="*/ 940031 h 1057938"/>
                <a:gd name="connsiteX3" fmla="*/ 563355 w 582698"/>
                <a:gd name="connsiteY3" fmla="*/ 956964 h 1057938"/>
                <a:gd name="connsiteX4" fmla="*/ 457522 w 582698"/>
                <a:gd name="connsiteY4" fmla="*/ 59497 h 1057938"/>
                <a:gd name="connsiteX0" fmla="*/ 459244 w 584419"/>
                <a:gd name="connsiteY0" fmla="*/ 59497 h 1057938"/>
                <a:gd name="connsiteX1" fmla="*/ 57076 w 584419"/>
                <a:gd name="connsiteY1" fmla="*/ 93364 h 1057938"/>
                <a:gd name="connsiteX2" fmla="*/ 57076 w 584419"/>
                <a:gd name="connsiteY2" fmla="*/ 940031 h 1057938"/>
                <a:gd name="connsiteX3" fmla="*/ 565076 w 584419"/>
                <a:gd name="connsiteY3" fmla="*/ 956964 h 1057938"/>
                <a:gd name="connsiteX4" fmla="*/ 459243 w 584419"/>
                <a:gd name="connsiteY4" fmla="*/ 59497 h 1057938"/>
                <a:gd name="connsiteX0" fmla="*/ 459244 w 603851"/>
                <a:gd name="connsiteY0" fmla="*/ 59497 h 1057938"/>
                <a:gd name="connsiteX1" fmla="*/ 57076 w 603851"/>
                <a:gd name="connsiteY1" fmla="*/ 93364 h 1057938"/>
                <a:gd name="connsiteX2" fmla="*/ 57076 w 603851"/>
                <a:gd name="connsiteY2" fmla="*/ 940031 h 1057938"/>
                <a:gd name="connsiteX3" fmla="*/ 565076 w 603851"/>
                <a:gd name="connsiteY3" fmla="*/ 956964 h 1057938"/>
                <a:gd name="connsiteX4" fmla="*/ 459243 w 603851"/>
                <a:gd name="connsiteY4" fmla="*/ 59497 h 1057938"/>
                <a:gd name="connsiteX0" fmla="*/ 459244 w 633109"/>
                <a:gd name="connsiteY0" fmla="*/ 59497 h 1054801"/>
                <a:gd name="connsiteX1" fmla="*/ 57076 w 633109"/>
                <a:gd name="connsiteY1" fmla="*/ 93364 h 1054801"/>
                <a:gd name="connsiteX2" fmla="*/ 57076 w 633109"/>
                <a:gd name="connsiteY2" fmla="*/ 940031 h 1054801"/>
                <a:gd name="connsiteX3" fmla="*/ 565076 w 633109"/>
                <a:gd name="connsiteY3" fmla="*/ 956964 h 1054801"/>
                <a:gd name="connsiteX4" fmla="*/ 521391 w 633109"/>
                <a:gd name="connsiteY4" fmla="*/ 107130 h 1054801"/>
                <a:gd name="connsiteX0" fmla="*/ 459244 w 593450"/>
                <a:gd name="connsiteY0" fmla="*/ 59497 h 1061104"/>
                <a:gd name="connsiteX1" fmla="*/ 57076 w 593450"/>
                <a:gd name="connsiteY1" fmla="*/ 93364 h 1061104"/>
                <a:gd name="connsiteX2" fmla="*/ 57076 w 593450"/>
                <a:gd name="connsiteY2" fmla="*/ 940031 h 1061104"/>
                <a:gd name="connsiteX3" fmla="*/ 565076 w 593450"/>
                <a:gd name="connsiteY3" fmla="*/ 956964 h 1061104"/>
                <a:gd name="connsiteX4" fmla="*/ 428167 w 593450"/>
                <a:gd name="connsiteY4" fmla="*/ 11868 h 1061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3450" h="1061104">
                  <a:moveTo>
                    <a:pt x="459244" y="59497"/>
                  </a:moveTo>
                  <a:cubicBezTo>
                    <a:pt x="304021" y="3052"/>
                    <a:pt x="124104" y="-53392"/>
                    <a:pt x="57076" y="93364"/>
                  </a:cubicBezTo>
                  <a:cubicBezTo>
                    <a:pt x="-9952" y="240120"/>
                    <a:pt x="-27591" y="796098"/>
                    <a:pt x="57076" y="940031"/>
                  </a:cubicBezTo>
                  <a:cubicBezTo>
                    <a:pt x="141743" y="1083964"/>
                    <a:pt x="503228" y="1111658"/>
                    <a:pt x="565076" y="956964"/>
                  </a:cubicBezTo>
                  <a:cubicBezTo>
                    <a:pt x="626924" y="802270"/>
                    <a:pt x="590445" y="250346"/>
                    <a:pt x="428167" y="11868"/>
                  </a:cubicBezTo>
                </a:path>
              </a:pathLst>
            </a:custGeom>
            <a:ln w="571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457200"/>
              <a:endParaRPr lang="en-US" sz="2000" dirty="0">
                <a:solidFill>
                  <a:prstClr val="black"/>
                </a:solidFill>
                <a:latin typeface="Helvetica Neue Medium" charset="0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464942" y="2413001"/>
              <a:ext cx="227821" cy="1084065"/>
              <a:chOff x="464942" y="2413001"/>
              <a:chExt cx="227821" cy="1084065"/>
            </a:xfrm>
          </p:grpSpPr>
          <p:sp>
            <p:nvSpPr>
              <p:cNvPr id="17" name="Freeform 16"/>
              <p:cNvSpPr/>
              <p:nvPr/>
            </p:nvSpPr>
            <p:spPr>
              <a:xfrm>
                <a:off x="464942" y="2413001"/>
                <a:ext cx="119261" cy="1032933"/>
              </a:xfrm>
              <a:custGeom>
                <a:avLst/>
                <a:gdLst>
                  <a:gd name="connsiteX0" fmla="*/ 728 w 119261"/>
                  <a:gd name="connsiteY0" fmla="*/ 0 h 1032933"/>
                  <a:gd name="connsiteX1" fmla="*/ 17661 w 119261"/>
                  <a:gd name="connsiteY1" fmla="*/ 897466 h 1032933"/>
                  <a:gd name="connsiteX2" fmla="*/ 119261 w 119261"/>
                  <a:gd name="connsiteY2" fmla="*/ 1032933 h 10329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261" h="1032933">
                    <a:moveTo>
                      <a:pt x="728" y="0"/>
                    </a:moveTo>
                    <a:cubicBezTo>
                      <a:pt x="-683" y="362655"/>
                      <a:pt x="-2094" y="725311"/>
                      <a:pt x="17661" y="897466"/>
                    </a:cubicBezTo>
                    <a:cubicBezTo>
                      <a:pt x="37416" y="1069621"/>
                      <a:pt x="102328" y="948266"/>
                      <a:pt x="119261" y="1032933"/>
                    </a:cubicBezTo>
                  </a:path>
                </a:pathLst>
              </a:custGeom>
              <a:ln w="38100" cmpd="sng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sz="2000" dirty="0">
                  <a:solidFill>
                    <a:prstClr val="black"/>
                  </a:solidFill>
                  <a:latin typeface="Helvetica Neue Medium" charset="0"/>
                </a:endParaRPr>
              </a:p>
            </p:txBody>
          </p:sp>
          <p:sp>
            <p:nvSpPr>
              <p:cNvPr id="18" name="Isosceles Triangle 17"/>
              <p:cNvSpPr/>
              <p:nvPr/>
            </p:nvSpPr>
            <p:spPr>
              <a:xfrm rot="6487840">
                <a:off x="558073" y="3362377"/>
                <a:ext cx="119261" cy="150118"/>
              </a:xfrm>
              <a:prstGeom prst="triangle">
                <a:avLst/>
              </a:prstGeom>
              <a:solidFill>
                <a:schemeClr val="accent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 sz="2000" dirty="0">
                  <a:solidFill>
                    <a:prstClr val="white"/>
                  </a:solidFill>
                  <a:latin typeface="Helvetica Neue Medium" charset="0"/>
                </a:endParaRPr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>
              <a:off x="132505" y="2045169"/>
              <a:ext cx="190665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sz="2400" dirty="0">
                  <a:solidFill>
                    <a:prstClr val="black"/>
                  </a:solidFill>
                  <a:latin typeface="Helvetica Neue Medium"/>
                  <a:cs typeface="Helvetica Neue Medium"/>
                </a:rPr>
                <a:t>Locator Key</a:t>
              </a: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923277" y="1479193"/>
            <a:ext cx="2863833" cy="2300464"/>
            <a:chOff x="923277" y="1479193"/>
            <a:chExt cx="2863833" cy="2300464"/>
          </a:xfrm>
        </p:grpSpPr>
        <p:sp>
          <p:nvSpPr>
            <p:cNvPr id="65" name="Freeform 64"/>
            <p:cNvSpPr/>
            <p:nvPr/>
          </p:nvSpPr>
          <p:spPr>
            <a:xfrm>
              <a:off x="1068868" y="3478631"/>
              <a:ext cx="527101" cy="301026"/>
            </a:xfrm>
            <a:custGeom>
              <a:avLst/>
              <a:gdLst>
                <a:gd name="connsiteX0" fmla="*/ 427889 w 578211"/>
                <a:gd name="connsiteY0" fmla="*/ 59497 h 1061316"/>
                <a:gd name="connsiteX1" fmla="*/ 55355 w 578211"/>
                <a:gd name="connsiteY1" fmla="*/ 93364 h 1061316"/>
                <a:gd name="connsiteX2" fmla="*/ 55355 w 578211"/>
                <a:gd name="connsiteY2" fmla="*/ 940031 h 1061316"/>
                <a:gd name="connsiteX3" fmla="*/ 563355 w 578211"/>
                <a:gd name="connsiteY3" fmla="*/ 956964 h 1061316"/>
                <a:gd name="connsiteX4" fmla="*/ 427889 w 578211"/>
                <a:gd name="connsiteY4" fmla="*/ 8697 h 1061316"/>
                <a:gd name="connsiteX0" fmla="*/ 427889 w 578211"/>
                <a:gd name="connsiteY0" fmla="*/ 59497 h 1057379"/>
                <a:gd name="connsiteX1" fmla="*/ 55355 w 578211"/>
                <a:gd name="connsiteY1" fmla="*/ 93364 h 1057379"/>
                <a:gd name="connsiteX2" fmla="*/ 55355 w 578211"/>
                <a:gd name="connsiteY2" fmla="*/ 940031 h 1057379"/>
                <a:gd name="connsiteX3" fmla="*/ 563355 w 578211"/>
                <a:gd name="connsiteY3" fmla="*/ 956964 h 1057379"/>
                <a:gd name="connsiteX4" fmla="*/ 427889 w 578211"/>
                <a:gd name="connsiteY4" fmla="*/ 67964 h 1057379"/>
                <a:gd name="connsiteX0" fmla="*/ 427889 w 582698"/>
                <a:gd name="connsiteY0" fmla="*/ 59497 h 1057938"/>
                <a:gd name="connsiteX1" fmla="*/ 55355 w 582698"/>
                <a:gd name="connsiteY1" fmla="*/ 93364 h 1057938"/>
                <a:gd name="connsiteX2" fmla="*/ 55355 w 582698"/>
                <a:gd name="connsiteY2" fmla="*/ 940031 h 1057938"/>
                <a:gd name="connsiteX3" fmla="*/ 563355 w 582698"/>
                <a:gd name="connsiteY3" fmla="*/ 956964 h 1057938"/>
                <a:gd name="connsiteX4" fmla="*/ 457522 w 582698"/>
                <a:gd name="connsiteY4" fmla="*/ 59497 h 1057938"/>
                <a:gd name="connsiteX0" fmla="*/ 459244 w 584419"/>
                <a:gd name="connsiteY0" fmla="*/ 59497 h 1057938"/>
                <a:gd name="connsiteX1" fmla="*/ 57076 w 584419"/>
                <a:gd name="connsiteY1" fmla="*/ 93364 h 1057938"/>
                <a:gd name="connsiteX2" fmla="*/ 57076 w 584419"/>
                <a:gd name="connsiteY2" fmla="*/ 940031 h 1057938"/>
                <a:gd name="connsiteX3" fmla="*/ 565076 w 584419"/>
                <a:gd name="connsiteY3" fmla="*/ 956964 h 1057938"/>
                <a:gd name="connsiteX4" fmla="*/ 459243 w 584419"/>
                <a:gd name="connsiteY4" fmla="*/ 59497 h 1057938"/>
                <a:gd name="connsiteX0" fmla="*/ 459244 w 603851"/>
                <a:gd name="connsiteY0" fmla="*/ 59497 h 1057938"/>
                <a:gd name="connsiteX1" fmla="*/ 57076 w 603851"/>
                <a:gd name="connsiteY1" fmla="*/ 93364 h 1057938"/>
                <a:gd name="connsiteX2" fmla="*/ 57076 w 603851"/>
                <a:gd name="connsiteY2" fmla="*/ 940031 h 1057938"/>
                <a:gd name="connsiteX3" fmla="*/ 565076 w 603851"/>
                <a:gd name="connsiteY3" fmla="*/ 956964 h 1057938"/>
                <a:gd name="connsiteX4" fmla="*/ 459243 w 603851"/>
                <a:gd name="connsiteY4" fmla="*/ 59497 h 1057938"/>
                <a:gd name="connsiteX0" fmla="*/ 459244 w 633109"/>
                <a:gd name="connsiteY0" fmla="*/ 59497 h 1054801"/>
                <a:gd name="connsiteX1" fmla="*/ 57076 w 633109"/>
                <a:gd name="connsiteY1" fmla="*/ 93364 h 1054801"/>
                <a:gd name="connsiteX2" fmla="*/ 57076 w 633109"/>
                <a:gd name="connsiteY2" fmla="*/ 940031 h 1054801"/>
                <a:gd name="connsiteX3" fmla="*/ 565076 w 633109"/>
                <a:gd name="connsiteY3" fmla="*/ 956964 h 1054801"/>
                <a:gd name="connsiteX4" fmla="*/ 521391 w 633109"/>
                <a:gd name="connsiteY4" fmla="*/ 107130 h 1054801"/>
                <a:gd name="connsiteX0" fmla="*/ 459244 w 593450"/>
                <a:gd name="connsiteY0" fmla="*/ 59497 h 1061104"/>
                <a:gd name="connsiteX1" fmla="*/ 57076 w 593450"/>
                <a:gd name="connsiteY1" fmla="*/ 93364 h 1061104"/>
                <a:gd name="connsiteX2" fmla="*/ 57076 w 593450"/>
                <a:gd name="connsiteY2" fmla="*/ 940031 h 1061104"/>
                <a:gd name="connsiteX3" fmla="*/ 565076 w 593450"/>
                <a:gd name="connsiteY3" fmla="*/ 956964 h 1061104"/>
                <a:gd name="connsiteX4" fmla="*/ 428167 w 593450"/>
                <a:gd name="connsiteY4" fmla="*/ 11868 h 1061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3450" h="1061104">
                  <a:moveTo>
                    <a:pt x="459244" y="59497"/>
                  </a:moveTo>
                  <a:cubicBezTo>
                    <a:pt x="304021" y="3052"/>
                    <a:pt x="124104" y="-53392"/>
                    <a:pt x="57076" y="93364"/>
                  </a:cubicBezTo>
                  <a:cubicBezTo>
                    <a:pt x="-9952" y="240120"/>
                    <a:pt x="-27591" y="796098"/>
                    <a:pt x="57076" y="940031"/>
                  </a:cubicBezTo>
                  <a:cubicBezTo>
                    <a:pt x="141743" y="1083964"/>
                    <a:pt x="503228" y="1111658"/>
                    <a:pt x="565076" y="956964"/>
                  </a:cubicBezTo>
                  <a:cubicBezTo>
                    <a:pt x="626924" y="802270"/>
                    <a:pt x="590445" y="250346"/>
                    <a:pt x="428167" y="11868"/>
                  </a:cubicBezTo>
                </a:path>
              </a:pathLst>
            </a:custGeom>
            <a:ln w="57150" cmpd="sng">
              <a:solidFill>
                <a:srgbClr val="FF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457200"/>
              <a:endParaRPr lang="en-US" sz="2000" dirty="0">
                <a:solidFill>
                  <a:prstClr val="black"/>
                </a:solidFill>
                <a:latin typeface="Helvetica Neue Medium" charset="0"/>
              </a:endParaRPr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1608612" y="1879600"/>
              <a:ext cx="427629" cy="1843471"/>
              <a:chOff x="1608612" y="2230970"/>
              <a:chExt cx="427629" cy="1492101"/>
            </a:xfrm>
          </p:grpSpPr>
          <p:sp>
            <p:nvSpPr>
              <p:cNvPr id="34" name="Freeform 33"/>
              <p:cNvSpPr/>
              <p:nvPr/>
            </p:nvSpPr>
            <p:spPr>
              <a:xfrm>
                <a:off x="1722964" y="2230970"/>
                <a:ext cx="313277" cy="1440193"/>
              </a:xfrm>
              <a:custGeom>
                <a:avLst/>
                <a:gdLst>
                  <a:gd name="connsiteX0" fmla="*/ 321734 w 340256"/>
                  <a:gd name="connsiteY0" fmla="*/ 0 h 1427964"/>
                  <a:gd name="connsiteX1" fmla="*/ 304800 w 340256"/>
                  <a:gd name="connsiteY1" fmla="*/ 1236133 h 1427964"/>
                  <a:gd name="connsiteX2" fmla="*/ 0 w 340256"/>
                  <a:gd name="connsiteY2" fmla="*/ 1354667 h 1427964"/>
                  <a:gd name="connsiteX0" fmla="*/ 296334 w 313277"/>
                  <a:gd name="connsiteY0" fmla="*/ 0 h 1491825"/>
                  <a:gd name="connsiteX1" fmla="*/ 279400 w 313277"/>
                  <a:gd name="connsiteY1" fmla="*/ 1236133 h 1491825"/>
                  <a:gd name="connsiteX2" fmla="*/ 0 w 313277"/>
                  <a:gd name="connsiteY2" fmla="*/ 1439334 h 1491825"/>
                  <a:gd name="connsiteX0" fmla="*/ 296334 w 313277"/>
                  <a:gd name="connsiteY0" fmla="*/ 0 h 1440193"/>
                  <a:gd name="connsiteX1" fmla="*/ 279400 w 313277"/>
                  <a:gd name="connsiteY1" fmla="*/ 1236133 h 1440193"/>
                  <a:gd name="connsiteX2" fmla="*/ 0 w 313277"/>
                  <a:gd name="connsiteY2" fmla="*/ 1439334 h 1440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277" h="1440193">
                    <a:moveTo>
                      <a:pt x="296334" y="0"/>
                    </a:moveTo>
                    <a:cubicBezTo>
                      <a:pt x="314678" y="505177"/>
                      <a:pt x="328789" y="996244"/>
                      <a:pt x="279400" y="1236133"/>
                    </a:cubicBezTo>
                    <a:cubicBezTo>
                      <a:pt x="230011" y="1476022"/>
                      <a:pt x="200378" y="1436512"/>
                      <a:pt x="0" y="1439334"/>
                    </a:cubicBezTo>
                  </a:path>
                </a:pathLst>
              </a:custGeom>
              <a:ln w="38100" cmpd="sng">
                <a:solidFill>
                  <a:srgbClr val="FF8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sz="2000" dirty="0">
                  <a:solidFill>
                    <a:prstClr val="black"/>
                  </a:solidFill>
                  <a:latin typeface="Helvetica Neue Medium" charset="0"/>
                </a:endParaRPr>
              </a:p>
            </p:txBody>
          </p:sp>
          <p:sp>
            <p:nvSpPr>
              <p:cNvPr id="66" name="Isosceles Triangle 65"/>
              <p:cNvSpPr/>
              <p:nvPr/>
            </p:nvSpPr>
            <p:spPr>
              <a:xfrm rot="16436198">
                <a:off x="1620253" y="3584594"/>
                <a:ext cx="126836" cy="150118"/>
              </a:xfrm>
              <a:prstGeom prst="triangle">
                <a:avLst/>
              </a:prstGeom>
              <a:solidFill>
                <a:srgbClr val="FF8000"/>
              </a:solidFill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 sz="2000" dirty="0">
                  <a:solidFill>
                    <a:prstClr val="white"/>
                  </a:solidFill>
                  <a:latin typeface="Helvetica Neue Medium" charset="0"/>
                </a:endParaRPr>
              </a:p>
            </p:txBody>
          </p:sp>
        </p:grpSp>
        <p:sp>
          <p:nvSpPr>
            <p:cNvPr id="67" name="TextBox 66"/>
            <p:cNvSpPr txBox="1"/>
            <p:nvPr/>
          </p:nvSpPr>
          <p:spPr>
            <a:xfrm>
              <a:off x="923277" y="1479193"/>
              <a:ext cx="286383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sz="2400" dirty="0">
                  <a:solidFill>
                    <a:prstClr val="black"/>
                  </a:solidFill>
                  <a:latin typeface="Helvetica Neue Medium"/>
                  <a:cs typeface="Helvetica Neue Medium"/>
                </a:rPr>
                <a:t>Unique Timestamp</a:t>
              </a:r>
            </a:p>
          </p:txBody>
        </p:sp>
      </p:grpSp>
      <p:sp>
        <p:nvSpPr>
          <p:cNvPr id="70" name="Freeform 69"/>
          <p:cNvSpPr/>
          <p:nvPr/>
        </p:nvSpPr>
        <p:spPr>
          <a:xfrm>
            <a:off x="5588000" y="4148667"/>
            <a:ext cx="474133" cy="1507066"/>
          </a:xfrm>
          <a:custGeom>
            <a:avLst/>
            <a:gdLst>
              <a:gd name="connsiteX0" fmla="*/ 50800 w 474133"/>
              <a:gd name="connsiteY0" fmla="*/ 1507066 h 1507066"/>
              <a:gd name="connsiteX1" fmla="*/ 474133 w 474133"/>
              <a:gd name="connsiteY1" fmla="*/ 558800 h 1507066"/>
              <a:gd name="connsiteX2" fmla="*/ 0 w 474133"/>
              <a:gd name="connsiteY2" fmla="*/ 0 h 1507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4133" h="1507066">
                <a:moveTo>
                  <a:pt x="50800" y="1507066"/>
                </a:moveTo>
                <a:lnTo>
                  <a:pt x="474133" y="558800"/>
                </a:lnTo>
                <a:lnTo>
                  <a:pt x="0" y="0"/>
                </a:lnTo>
              </a:path>
            </a:pathLst>
          </a:custGeom>
          <a:ln w="38100" cmpd="sng">
            <a:solidFill>
              <a:srgbClr val="000000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black"/>
              </a:solidFill>
              <a:latin typeface="Helvetica Neue Medium" charset="0"/>
            </a:endParaRPr>
          </a:p>
        </p:txBody>
      </p:sp>
      <p:sp>
        <p:nvSpPr>
          <p:cNvPr id="72" name="Freeform 71"/>
          <p:cNvSpPr/>
          <p:nvPr/>
        </p:nvSpPr>
        <p:spPr>
          <a:xfrm>
            <a:off x="5706533" y="3996267"/>
            <a:ext cx="558800" cy="1794933"/>
          </a:xfrm>
          <a:custGeom>
            <a:avLst/>
            <a:gdLst>
              <a:gd name="connsiteX0" fmla="*/ 0 w 558800"/>
              <a:gd name="connsiteY0" fmla="*/ 0 h 1794933"/>
              <a:gd name="connsiteX1" fmla="*/ 558800 w 558800"/>
              <a:gd name="connsiteY1" fmla="*/ 660400 h 1794933"/>
              <a:gd name="connsiteX2" fmla="*/ 33867 w 558800"/>
              <a:gd name="connsiteY2" fmla="*/ 1794933 h 1794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8800" h="1794933">
                <a:moveTo>
                  <a:pt x="0" y="0"/>
                </a:moveTo>
                <a:lnTo>
                  <a:pt x="558800" y="660400"/>
                </a:lnTo>
                <a:lnTo>
                  <a:pt x="33867" y="1794933"/>
                </a:lnTo>
              </a:path>
            </a:pathLst>
          </a:custGeom>
          <a:ln w="38100" cmpd="sng">
            <a:solidFill>
              <a:srgbClr val="000000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black"/>
              </a:solidFill>
              <a:latin typeface="Helvetica Neue Medium" charset="0"/>
            </a:endParaRPr>
          </a:p>
        </p:txBody>
      </p:sp>
      <p:sp>
        <p:nvSpPr>
          <p:cNvPr id="73" name="Freeform 72"/>
          <p:cNvSpPr/>
          <p:nvPr/>
        </p:nvSpPr>
        <p:spPr>
          <a:xfrm>
            <a:off x="5689599" y="3200399"/>
            <a:ext cx="2523067" cy="2692400"/>
          </a:xfrm>
          <a:custGeom>
            <a:avLst/>
            <a:gdLst>
              <a:gd name="connsiteX0" fmla="*/ 0 w 1507066"/>
              <a:gd name="connsiteY0" fmla="*/ 2692400 h 2692400"/>
              <a:gd name="connsiteX1" fmla="*/ 1507066 w 1507066"/>
              <a:gd name="connsiteY1" fmla="*/ 2624666 h 2692400"/>
              <a:gd name="connsiteX2" fmla="*/ 1270000 w 1507066"/>
              <a:gd name="connsiteY2" fmla="*/ 220133 h 2692400"/>
              <a:gd name="connsiteX3" fmla="*/ 50800 w 1507066"/>
              <a:gd name="connsiteY3" fmla="*/ 0 h 269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07066" h="2692400">
                <a:moveTo>
                  <a:pt x="0" y="2692400"/>
                </a:moveTo>
                <a:lnTo>
                  <a:pt x="1507066" y="2624666"/>
                </a:lnTo>
                <a:lnTo>
                  <a:pt x="1270000" y="220133"/>
                </a:lnTo>
                <a:lnTo>
                  <a:pt x="50800" y="0"/>
                </a:lnTo>
              </a:path>
            </a:pathLst>
          </a:custGeom>
          <a:ln w="38100" cmpd="sng">
            <a:solidFill>
              <a:srgbClr val="000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black"/>
              </a:solidFill>
              <a:latin typeface="Helvetica Neue Medium" charset="0"/>
            </a:endParaRPr>
          </a:p>
        </p:txBody>
      </p:sp>
      <p:sp>
        <p:nvSpPr>
          <p:cNvPr id="74" name="Freeform 73"/>
          <p:cNvSpPr/>
          <p:nvPr/>
        </p:nvSpPr>
        <p:spPr>
          <a:xfrm>
            <a:off x="5587999" y="3301999"/>
            <a:ext cx="2506133" cy="2472266"/>
          </a:xfrm>
          <a:custGeom>
            <a:avLst/>
            <a:gdLst>
              <a:gd name="connsiteX0" fmla="*/ 0 w 1405466"/>
              <a:gd name="connsiteY0" fmla="*/ 0 h 2472266"/>
              <a:gd name="connsiteX1" fmla="*/ 1185333 w 1405466"/>
              <a:gd name="connsiteY1" fmla="*/ 203200 h 2472266"/>
              <a:gd name="connsiteX2" fmla="*/ 1405466 w 1405466"/>
              <a:gd name="connsiteY2" fmla="*/ 2438400 h 2472266"/>
              <a:gd name="connsiteX3" fmla="*/ 169333 w 1405466"/>
              <a:gd name="connsiteY3" fmla="*/ 2472266 h 2472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5466" h="2472266">
                <a:moveTo>
                  <a:pt x="0" y="0"/>
                </a:moveTo>
                <a:lnTo>
                  <a:pt x="1185333" y="203200"/>
                </a:lnTo>
                <a:lnTo>
                  <a:pt x="1405466" y="2438400"/>
                </a:lnTo>
                <a:lnTo>
                  <a:pt x="169333" y="2472266"/>
                </a:lnTo>
              </a:path>
            </a:pathLst>
          </a:custGeom>
          <a:ln w="3810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black"/>
              </a:solidFill>
              <a:latin typeface="Helvetica Neue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43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1" grpId="0"/>
      <p:bldP spid="46" grpId="0"/>
      <p:bldP spid="61" grpId="0"/>
      <p:bldP spid="63" grpId="0" animBg="1"/>
      <p:bldP spid="70" grpId="0" animBg="1"/>
      <p:bldP spid="72" grpId="0" animBg="1"/>
      <p:bldP spid="73" grpId="0" animBg="1"/>
      <p:bldP spid="7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Architecture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864600" cy="4525963"/>
          </a:xfrm>
        </p:spPr>
        <p:txBody>
          <a:bodyPr>
            <a:normAutofit/>
          </a:bodyPr>
          <a:lstStyle/>
          <a:p>
            <a:r>
              <a:rPr lang="en-US" dirty="0"/>
              <a:t>All ops local, replicate in background</a:t>
            </a:r>
          </a:p>
          <a:p>
            <a:pPr lvl="1"/>
            <a:r>
              <a:rPr lang="en-US" dirty="0"/>
              <a:t>Availability and low latency</a:t>
            </a:r>
          </a:p>
          <a:p>
            <a:pPr lvl="1"/>
            <a:endParaRPr lang="en-US" dirty="0"/>
          </a:p>
          <a:p>
            <a:r>
              <a:rPr lang="en-US" dirty="0"/>
              <a:t>Shard data across many nodes</a:t>
            </a:r>
          </a:p>
          <a:p>
            <a:pPr lvl="1"/>
            <a:r>
              <a:rPr lang="en-US" dirty="0"/>
              <a:t>Scalability</a:t>
            </a:r>
          </a:p>
          <a:p>
            <a:pPr lvl="1"/>
            <a:endParaRPr lang="en-US" dirty="0"/>
          </a:p>
          <a:p>
            <a:r>
              <a:rPr lang="en-US" dirty="0"/>
              <a:t>Control replication with dependencies</a:t>
            </a:r>
          </a:p>
          <a:p>
            <a:pPr lvl="1"/>
            <a:r>
              <a:rPr lang="en-US" dirty="0"/>
              <a:t>Causal consistency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2F269-07BC-CA47-BF8F-CBBA8D6295B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715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Challenge: Many Dependencies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Dependencies grow with client lifetime</a:t>
            </a:r>
          </a:p>
        </p:txBody>
      </p:sp>
      <p:sp>
        <p:nvSpPr>
          <p:cNvPr id="5" name="Rectangle 4"/>
          <p:cNvSpPr/>
          <p:nvPr/>
        </p:nvSpPr>
        <p:spPr>
          <a:xfrm>
            <a:off x="4521494" y="6185855"/>
            <a:ext cx="384808" cy="38480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3751878" y="5180086"/>
            <a:ext cx="769616" cy="1005769"/>
            <a:chOff x="3751878" y="5180086"/>
            <a:chExt cx="769616" cy="1005769"/>
          </a:xfrm>
        </p:grpSpPr>
        <p:cxnSp>
          <p:nvCxnSpPr>
            <p:cNvPr id="6" name="Straight Arrow Connector 5"/>
            <p:cNvCxnSpPr>
              <a:stCxn id="9" idx="2"/>
            </p:cNvCxnSpPr>
            <p:nvPr/>
          </p:nvCxnSpPr>
          <p:spPr>
            <a:xfrm>
              <a:off x="3944282" y="5564894"/>
              <a:ext cx="577212" cy="620961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9" name="Rectangle 8"/>
            <p:cNvSpPr/>
            <p:nvPr/>
          </p:nvSpPr>
          <p:spPr>
            <a:xfrm>
              <a:off x="3751878" y="5180086"/>
              <a:ext cx="384808" cy="38480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Neue Medium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751878" y="4184389"/>
            <a:ext cx="384808" cy="995697"/>
            <a:chOff x="3751878" y="4184389"/>
            <a:chExt cx="384808" cy="995697"/>
          </a:xfrm>
        </p:grpSpPr>
        <p:cxnSp>
          <p:nvCxnSpPr>
            <p:cNvPr id="13" name="Straight Arrow Connector 12"/>
            <p:cNvCxnSpPr>
              <a:stCxn id="16" idx="2"/>
              <a:endCxn id="9" idx="0"/>
            </p:cNvCxnSpPr>
            <p:nvPr/>
          </p:nvCxnSpPr>
          <p:spPr>
            <a:xfrm>
              <a:off x="3944282" y="4569197"/>
              <a:ext cx="0" cy="610889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Rectangle 15"/>
            <p:cNvSpPr/>
            <p:nvPr/>
          </p:nvSpPr>
          <p:spPr>
            <a:xfrm>
              <a:off x="3751878" y="4184389"/>
              <a:ext cx="384808" cy="38480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Neue Medium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713898" y="3544547"/>
            <a:ext cx="668097" cy="2641308"/>
            <a:chOff x="4273640" y="3544547"/>
            <a:chExt cx="668097" cy="2641308"/>
          </a:xfrm>
        </p:grpSpPr>
        <p:cxnSp>
          <p:nvCxnSpPr>
            <p:cNvPr id="7" name="Straight Arrow Connector 6"/>
            <p:cNvCxnSpPr>
              <a:stCxn id="10" idx="2"/>
              <a:endCxn id="5" idx="0"/>
            </p:cNvCxnSpPr>
            <p:nvPr/>
          </p:nvCxnSpPr>
          <p:spPr>
            <a:xfrm flipH="1">
              <a:off x="4273640" y="5253861"/>
              <a:ext cx="457976" cy="931994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29" name="Group 28"/>
            <p:cNvGrpSpPr/>
            <p:nvPr/>
          </p:nvGrpSpPr>
          <p:grpSpPr>
            <a:xfrm>
              <a:off x="4539212" y="3544547"/>
              <a:ext cx="402525" cy="1709314"/>
              <a:chOff x="4539212" y="3544547"/>
              <a:chExt cx="402525" cy="1709314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4539212" y="4869053"/>
                <a:ext cx="384808" cy="384808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Helvetica Neue Medium"/>
                </a:endParaRPr>
              </a:p>
            </p:txBody>
          </p:sp>
          <p:cxnSp>
            <p:nvCxnSpPr>
              <p:cNvPr id="14" name="Straight Arrow Connector 13"/>
              <p:cNvCxnSpPr>
                <a:stCxn id="17" idx="2"/>
              </p:cNvCxnSpPr>
              <p:nvPr/>
            </p:nvCxnSpPr>
            <p:spPr>
              <a:xfrm flipH="1">
                <a:off x="4731615" y="3929355"/>
                <a:ext cx="17718" cy="93199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7" name="Rectangle 16"/>
              <p:cNvSpPr/>
              <p:nvPr/>
            </p:nvSpPr>
            <p:spPr>
              <a:xfrm>
                <a:off x="4556929" y="3544547"/>
                <a:ext cx="384808" cy="384808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Helvetica Neue Medium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4906302" y="3713102"/>
            <a:ext cx="1306075" cy="2472753"/>
            <a:chOff x="4466044" y="3713102"/>
            <a:chExt cx="1306075" cy="2472753"/>
          </a:xfrm>
        </p:grpSpPr>
        <p:cxnSp>
          <p:nvCxnSpPr>
            <p:cNvPr id="8" name="Straight Arrow Connector 7"/>
            <p:cNvCxnSpPr/>
            <p:nvPr/>
          </p:nvCxnSpPr>
          <p:spPr>
            <a:xfrm flipH="1">
              <a:off x="4466044" y="5468675"/>
              <a:ext cx="1095954" cy="71718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Rectangle 10"/>
            <p:cNvSpPr/>
            <p:nvPr/>
          </p:nvSpPr>
          <p:spPr>
            <a:xfrm>
              <a:off x="5369594" y="5037608"/>
              <a:ext cx="384808" cy="38480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Neue Medium"/>
              </a:endParaRPr>
            </a:p>
          </p:txBody>
        </p:sp>
        <p:cxnSp>
          <p:nvCxnSpPr>
            <p:cNvPr id="12" name="Straight Arrow Connector 11"/>
            <p:cNvCxnSpPr>
              <a:stCxn id="10" idx="3"/>
              <a:endCxn id="11" idx="1"/>
            </p:cNvCxnSpPr>
            <p:nvPr/>
          </p:nvCxnSpPr>
          <p:spPr>
            <a:xfrm>
              <a:off x="4924020" y="5061457"/>
              <a:ext cx="445574" cy="168555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endCxn id="11" idx="0"/>
            </p:cNvCxnSpPr>
            <p:nvPr/>
          </p:nvCxnSpPr>
          <p:spPr>
            <a:xfrm flipH="1">
              <a:off x="5561998" y="4144169"/>
              <a:ext cx="17717" cy="893439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Rectangle 17"/>
            <p:cNvSpPr/>
            <p:nvPr/>
          </p:nvSpPr>
          <p:spPr>
            <a:xfrm>
              <a:off x="5387311" y="3713102"/>
              <a:ext cx="384808" cy="38480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Neue Medium"/>
              </a:endParaRPr>
            </a:p>
          </p:txBody>
        </p:sp>
        <p:cxnSp>
          <p:nvCxnSpPr>
            <p:cNvPr id="19" name="Straight Arrow Connector 18"/>
            <p:cNvCxnSpPr>
              <a:stCxn id="17" idx="3"/>
              <a:endCxn id="18" idx="1"/>
            </p:cNvCxnSpPr>
            <p:nvPr/>
          </p:nvCxnSpPr>
          <p:spPr>
            <a:xfrm>
              <a:off x="4941737" y="3736951"/>
              <a:ext cx="445574" cy="168555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3751878" y="3352143"/>
            <a:ext cx="384808" cy="832246"/>
            <a:chOff x="3751878" y="3352143"/>
            <a:chExt cx="384808" cy="832246"/>
          </a:xfrm>
        </p:grpSpPr>
        <p:cxnSp>
          <p:nvCxnSpPr>
            <p:cNvPr id="20" name="Straight Arrow Connector 19"/>
            <p:cNvCxnSpPr>
              <a:stCxn id="21" idx="2"/>
              <a:endCxn id="16" idx="0"/>
            </p:cNvCxnSpPr>
            <p:nvPr/>
          </p:nvCxnSpPr>
          <p:spPr>
            <a:xfrm>
              <a:off x="3944282" y="3736951"/>
              <a:ext cx="0" cy="44743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Rectangle 20"/>
            <p:cNvSpPr/>
            <p:nvPr/>
          </p:nvSpPr>
          <p:spPr>
            <a:xfrm>
              <a:off x="3751878" y="3352143"/>
              <a:ext cx="384808" cy="38480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Neue Medium"/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3751878" y="3352143"/>
            <a:ext cx="384808" cy="38480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751878" y="4184389"/>
            <a:ext cx="384808" cy="38480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751878" y="5180086"/>
            <a:ext cx="384808" cy="38480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590800" y="3314043"/>
            <a:ext cx="1186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 Neue Medium"/>
              </a:rPr>
              <a:t>Write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590800" y="4107532"/>
            <a:ext cx="11610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 Neue Medium"/>
              </a:rPr>
              <a:t>Write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590800" y="5140672"/>
            <a:ext cx="11283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 Neue Medium"/>
              </a:rPr>
              <a:t>Write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212646" y="6136035"/>
            <a:ext cx="22250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 Neue Medium"/>
              </a:rPr>
              <a:t>Current Write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182803" y="4630516"/>
            <a:ext cx="10499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 Neue Medium"/>
              </a:rPr>
              <a:t>Read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241945" y="5037992"/>
            <a:ext cx="10901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 Neue Medium"/>
              </a:rPr>
              <a:t>Read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2F269-07BC-CA47-BF8F-CBBA8D6295B6}" type="slidenum">
              <a:rPr lang="en-US" smtClean="0"/>
              <a:t>24</a:t>
            </a:fld>
            <a:endParaRPr lang="en-US"/>
          </a:p>
        </p:txBody>
      </p:sp>
      <p:grpSp>
        <p:nvGrpSpPr>
          <p:cNvPr id="47" name="Group 46"/>
          <p:cNvGrpSpPr/>
          <p:nvPr/>
        </p:nvGrpSpPr>
        <p:grpSpPr>
          <a:xfrm>
            <a:off x="592667" y="3132667"/>
            <a:ext cx="3611752" cy="2607733"/>
            <a:chOff x="592667" y="3132667"/>
            <a:chExt cx="3611752" cy="2607733"/>
          </a:xfrm>
        </p:grpSpPr>
        <p:sp>
          <p:nvSpPr>
            <p:cNvPr id="41" name="Rounded Rectangle 40"/>
            <p:cNvSpPr/>
            <p:nvPr/>
          </p:nvSpPr>
          <p:spPr>
            <a:xfrm>
              <a:off x="2590800" y="3132667"/>
              <a:ext cx="1613619" cy="2607733"/>
            </a:xfrm>
            <a:prstGeom prst="roundRect">
              <a:avLst/>
            </a:prstGeom>
            <a:noFill/>
            <a:ln w="5715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Neue Medium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92667" y="3929355"/>
              <a:ext cx="199813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Helvetica Neue Medium"/>
                  <a:cs typeface="Helvetica Neue Medium"/>
                </a:rPr>
                <a:t>Same Process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4251984" y="4555065"/>
            <a:ext cx="4248548" cy="1063124"/>
            <a:chOff x="4184252" y="4555065"/>
            <a:chExt cx="4248548" cy="1063124"/>
          </a:xfrm>
        </p:grpSpPr>
        <p:sp>
          <p:nvSpPr>
            <p:cNvPr id="42" name="Rounded Rectangle 41"/>
            <p:cNvSpPr/>
            <p:nvPr/>
          </p:nvSpPr>
          <p:spPr>
            <a:xfrm>
              <a:off x="4184252" y="4555065"/>
              <a:ext cx="2978548" cy="1063124"/>
            </a:xfrm>
            <a:prstGeom prst="roundRect">
              <a:avLst/>
            </a:prstGeom>
            <a:noFill/>
            <a:ln w="57150" cmpd="sng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Neue Medium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197333" y="4718421"/>
              <a:ext cx="12354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Helvetica Neue Medium"/>
                  <a:cs typeface="Helvetica Neue Medium"/>
                </a:rPr>
                <a:t>Reads-From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4272151" y="3210279"/>
            <a:ext cx="4607052" cy="1277053"/>
            <a:chOff x="4204419" y="3244145"/>
            <a:chExt cx="4607052" cy="1277053"/>
          </a:xfrm>
        </p:grpSpPr>
        <p:sp>
          <p:nvSpPr>
            <p:cNvPr id="45" name="TextBox 44"/>
            <p:cNvSpPr txBox="1"/>
            <p:nvPr/>
          </p:nvSpPr>
          <p:spPr>
            <a:xfrm>
              <a:off x="7162800" y="3367619"/>
              <a:ext cx="164867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Helvetica Neue Medium"/>
                  <a:cs typeface="Helvetica Neue Medium"/>
                </a:rPr>
                <a:t>Transitive Closure</a:t>
              </a:r>
            </a:p>
          </p:txBody>
        </p:sp>
        <p:sp>
          <p:nvSpPr>
            <p:cNvPr id="46" name="Rounded Rectangle 45"/>
            <p:cNvSpPr/>
            <p:nvPr/>
          </p:nvSpPr>
          <p:spPr>
            <a:xfrm>
              <a:off x="4204419" y="3244145"/>
              <a:ext cx="2958381" cy="1277053"/>
            </a:xfrm>
            <a:prstGeom prst="roundRect">
              <a:avLst/>
            </a:prstGeom>
            <a:noFill/>
            <a:ln w="571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Neue Medium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64089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4" grpId="0" animBg="1"/>
      <p:bldP spid="24" grpId="1" animBg="1"/>
      <p:bldP spid="25" grpId="0" animBg="1"/>
      <p:bldP spid="25" grpId="1" animBg="1"/>
      <p:bldP spid="32" grpId="0" animBg="1"/>
      <p:bldP spid="32" grpId="1" animBg="1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Nearest Dependencies</a:t>
            </a:r>
          </a:p>
        </p:txBody>
      </p:sp>
      <p:sp>
        <p:nvSpPr>
          <p:cNvPr id="6" name="Rectangle 5"/>
          <p:cNvSpPr/>
          <p:nvPr/>
        </p:nvSpPr>
        <p:spPr>
          <a:xfrm>
            <a:off x="4521494" y="6185855"/>
            <a:ext cx="384808" cy="38480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cxnSp>
        <p:nvCxnSpPr>
          <p:cNvPr id="9" name="Straight Arrow Connector 8"/>
          <p:cNvCxnSpPr>
            <a:stCxn id="16" idx="2"/>
          </p:cNvCxnSpPr>
          <p:nvPr/>
        </p:nvCxnSpPr>
        <p:spPr>
          <a:xfrm>
            <a:off x="3944282" y="5564894"/>
            <a:ext cx="577212" cy="62096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17" idx="2"/>
            <a:endCxn id="6" idx="0"/>
          </p:cNvCxnSpPr>
          <p:nvPr/>
        </p:nvCxnSpPr>
        <p:spPr>
          <a:xfrm flipH="1">
            <a:off x="4713898" y="5253861"/>
            <a:ext cx="17718" cy="9319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4906302" y="5468675"/>
            <a:ext cx="655696" cy="7171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3751878" y="5180086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539212" y="4869053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369594" y="5037608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cxnSp>
        <p:nvCxnSpPr>
          <p:cNvPr id="19" name="Straight Arrow Connector 18"/>
          <p:cNvCxnSpPr>
            <a:stCxn id="17" idx="3"/>
            <a:endCxn id="18" idx="1"/>
          </p:cNvCxnSpPr>
          <p:nvPr/>
        </p:nvCxnSpPr>
        <p:spPr>
          <a:xfrm>
            <a:off x="4924020" y="5061457"/>
            <a:ext cx="445574" cy="16855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32" idx="2"/>
            <a:endCxn id="16" idx="0"/>
          </p:cNvCxnSpPr>
          <p:nvPr/>
        </p:nvCxnSpPr>
        <p:spPr>
          <a:xfrm>
            <a:off x="3944282" y="4569197"/>
            <a:ext cx="0" cy="61088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33" idx="2"/>
          </p:cNvCxnSpPr>
          <p:nvPr/>
        </p:nvCxnSpPr>
        <p:spPr>
          <a:xfrm flipH="1">
            <a:off x="4731615" y="3929355"/>
            <a:ext cx="17718" cy="9319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18" idx="0"/>
          </p:cNvCxnSpPr>
          <p:nvPr/>
        </p:nvCxnSpPr>
        <p:spPr>
          <a:xfrm flipH="1">
            <a:off x="5561998" y="4144169"/>
            <a:ext cx="17717" cy="89343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3751878" y="4184389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556929" y="3544547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387311" y="3713102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cxnSp>
        <p:nvCxnSpPr>
          <p:cNvPr id="35" name="Straight Arrow Connector 34"/>
          <p:cNvCxnSpPr>
            <a:stCxn id="33" idx="3"/>
            <a:endCxn id="34" idx="1"/>
          </p:cNvCxnSpPr>
          <p:nvPr/>
        </p:nvCxnSpPr>
        <p:spPr>
          <a:xfrm>
            <a:off x="4941737" y="3736951"/>
            <a:ext cx="445574" cy="16855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40" idx="2"/>
            <a:endCxn id="32" idx="0"/>
          </p:cNvCxnSpPr>
          <p:nvPr/>
        </p:nvCxnSpPr>
        <p:spPr>
          <a:xfrm>
            <a:off x="3944282" y="3736951"/>
            <a:ext cx="0" cy="4474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3751878" y="3352143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750354" y="5180086"/>
            <a:ext cx="384808" cy="38480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5368070" y="5037608"/>
            <a:ext cx="384808" cy="38480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45500" cy="1307443"/>
          </a:xfrm>
        </p:spPr>
        <p:txBody>
          <a:bodyPr>
            <a:normAutofit/>
          </a:bodyPr>
          <a:lstStyle/>
          <a:p>
            <a:r>
              <a:rPr lang="en-US" dirty="0"/>
              <a:t>Transitively capture ordering constraints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2F269-07BC-CA47-BF8F-CBBA8D6295B6}" type="slidenum">
              <a:rPr lang="en-US" smtClean="0"/>
              <a:t>25</a:t>
            </a:fld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997454" y="713980"/>
            <a:ext cx="384808" cy="38480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939540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2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Nearest Dependencies</a:t>
            </a:r>
          </a:p>
        </p:txBody>
      </p:sp>
      <p:sp>
        <p:nvSpPr>
          <p:cNvPr id="6" name="Rectangle 5"/>
          <p:cNvSpPr/>
          <p:nvPr/>
        </p:nvSpPr>
        <p:spPr>
          <a:xfrm>
            <a:off x="4521494" y="6185855"/>
            <a:ext cx="384808" cy="38480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cxnSp>
        <p:nvCxnSpPr>
          <p:cNvPr id="9" name="Straight Arrow Connector 8"/>
          <p:cNvCxnSpPr>
            <a:stCxn id="16" idx="2"/>
          </p:cNvCxnSpPr>
          <p:nvPr/>
        </p:nvCxnSpPr>
        <p:spPr>
          <a:xfrm>
            <a:off x="3944282" y="5564894"/>
            <a:ext cx="577212" cy="62096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17" idx="2"/>
            <a:endCxn id="6" idx="0"/>
          </p:cNvCxnSpPr>
          <p:nvPr/>
        </p:nvCxnSpPr>
        <p:spPr>
          <a:xfrm flipH="1">
            <a:off x="4713898" y="5253861"/>
            <a:ext cx="17718" cy="9319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4906302" y="5468675"/>
            <a:ext cx="655696" cy="7171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3751878" y="5180086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539212" y="4869053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369594" y="5037608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cxnSp>
        <p:nvCxnSpPr>
          <p:cNvPr id="19" name="Straight Arrow Connector 18"/>
          <p:cNvCxnSpPr>
            <a:stCxn id="17" idx="3"/>
            <a:endCxn id="18" idx="1"/>
          </p:cNvCxnSpPr>
          <p:nvPr/>
        </p:nvCxnSpPr>
        <p:spPr>
          <a:xfrm>
            <a:off x="4924020" y="5061457"/>
            <a:ext cx="445574" cy="16855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32" idx="2"/>
            <a:endCxn id="16" idx="0"/>
          </p:cNvCxnSpPr>
          <p:nvPr/>
        </p:nvCxnSpPr>
        <p:spPr>
          <a:xfrm>
            <a:off x="3944282" y="4569197"/>
            <a:ext cx="0" cy="61088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33" idx="2"/>
          </p:cNvCxnSpPr>
          <p:nvPr/>
        </p:nvCxnSpPr>
        <p:spPr>
          <a:xfrm flipH="1">
            <a:off x="4731615" y="3929355"/>
            <a:ext cx="17718" cy="9319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18" idx="0"/>
          </p:cNvCxnSpPr>
          <p:nvPr/>
        </p:nvCxnSpPr>
        <p:spPr>
          <a:xfrm flipH="1">
            <a:off x="5561998" y="4144169"/>
            <a:ext cx="17717" cy="89343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3751878" y="4184389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556929" y="3544547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387311" y="3713102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cxnSp>
        <p:nvCxnSpPr>
          <p:cNvPr id="35" name="Straight Arrow Connector 34"/>
          <p:cNvCxnSpPr>
            <a:stCxn id="33" idx="3"/>
            <a:endCxn id="34" idx="1"/>
          </p:cNvCxnSpPr>
          <p:nvPr/>
        </p:nvCxnSpPr>
        <p:spPr>
          <a:xfrm>
            <a:off x="4941737" y="3736951"/>
            <a:ext cx="445574" cy="16855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40" idx="2"/>
            <a:endCxn id="32" idx="0"/>
          </p:cNvCxnSpPr>
          <p:nvPr/>
        </p:nvCxnSpPr>
        <p:spPr>
          <a:xfrm>
            <a:off x="3944282" y="3736951"/>
            <a:ext cx="0" cy="4474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3751878" y="3352143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750354" y="5180086"/>
            <a:ext cx="384808" cy="38480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5368070" y="5037608"/>
            <a:ext cx="384808" cy="38480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cxnSp>
        <p:nvCxnSpPr>
          <p:cNvPr id="25" name="Straight Arrow Connector 24"/>
          <p:cNvCxnSpPr>
            <a:stCxn id="27" idx="2"/>
            <a:endCxn id="26" idx="0"/>
          </p:cNvCxnSpPr>
          <p:nvPr/>
        </p:nvCxnSpPr>
        <p:spPr>
          <a:xfrm flipH="1">
            <a:off x="2814627" y="4469629"/>
            <a:ext cx="296224" cy="52949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2622223" y="4999121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918447" y="4084821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cxnSp>
        <p:nvCxnSpPr>
          <p:cNvPr id="36" name="Straight Arrow Connector 35"/>
          <p:cNvCxnSpPr>
            <a:stCxn id="27" idx="3"/>
          </p:cNvCxnSpPr>
          <p:nvPr/>
        </p:nvCxnSpPr>
        <p:spPr>
          <a:xfrm>
            <a:off x="3303255" y="4277225"/>
            <a:ext cx="445574" cy="16855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38" idx="2"/>
          </p:cNvCxnSpPr>
          <p:nvPr/>
        </p:nvCxnSpPr>
        <p:spPr>
          <a:xfrm>
            <a:off x="2095681" y="4548438"/>
            <a:ext cx="526542" cy="45068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1903277" y="4163630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cxnSp>
        <p:nvCxnSpPr>
          <p:cNvPr id="41" name="Straight Arrow Connector 40"/>
          <p:cNvCxnSpPr>
            <a:stCxn id="26" idx="3"/>
            <a:endCxn id="44" idx="1"/>
          </p:cNvCxnSpPr>
          <p:nvPr/>
        </p:nvCxnSpPr>
        <p:spPr>
          <a:xfrm>
            <a:off x="3007031" y="5191525"/>
            <a:ext cx="743323" cy="18096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46" idx="2"/>
            <a:endCxn id="38" idx="0"/>
          </p:cNvCxnSpPr>
          <p:nvPr/>
        </p:nvCxnSpPr>
        <p:spPr>
          <a:xfrm flipH="1">
            <a:off x="2095681" y="3542122"/>
            <a:ext cx="192404" cy="6215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2095681" y="3157314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cxnSp>
        <p:nvCxnSpPr>
          <p:cNvPr id="47" name="Straight Arrow Connector 46"/>
          <p:cNvCxnSpPr>
            <a:stCxn id="48" idx="2"/>
          </p:cNvCxnSpPr>
          <p:nvPr/>
        </p:nvCxnSpPr>
        <p:spPr>
          <a:xfrm>
            <a:off x="1272915" y="3620931"/>
            <a:ext cx="630362" cy="56345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1080511" y="3236123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cxnSp>
        <p:nvCxnSpPr>
          <p:cNvPr id="49" name="Straight Arrow Connector 48"/>
          <p:cNvCxnSpPr>
            <a:stCxn id="51" idx="2"/>
            <a:endCxn id="40" idx="0"/>
          </p:cNvCxnSpPr>
          <p:nvPr/>
        </p:nvCxnSpPr>
        <p:spPr>
          <a:xfrm flipH="1">
            <a:off x="3944282" y="2664885"/>
            <a:ext cx="288041" cy="68725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4039919" y="2280077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cxnSp>
        <p:nvCxnSpPr>
          <p:cNvPr id="52" name="Straight Arrow Connector 51"/>
          <p:cNvCxnSpPr>
            <a:stCxn id="53" idx="2"/>
          </p:cNvCxnSpPr>
          <p:nvPr/>
        </p:nvCxnSpPr>
        <p:spPr>
          <a:xfrm>
            <a:off x="3217153" y="2743694"/>
            <a:ext cx="526542" cy="60844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3024749" y="2358886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cxnSp>
        <p:nvCxnSpPr>
          <p:cNvPr id="57" name="Straight Arrow Connector 56"/>
          <p:cNvCxnSpPr>
            <a:stCxn id="53" idx="2"/>
            <a:endCxn id="27" idx="0"/>
          </p:cNvCxnSpPr>
          <p:nvPr/>
        </p:nvCxnSpPr>
        <p:spPr>
          <a:xfrm flipH="1">
            <a:off x="3110851" y="2743694"/>
            <a:ext cx="106302" cy="134112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endCxn id="33" idx="0"/>
          </p:cNvCxnSpPr>
          <p:nvPr/>
        </p:nvCxnSpPr>
        <p:spPr>
          <a:xfrm>
            <a:off x="4254611" y="2664885"/>
            <a:ext cx="494722" cy="8796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64" idx="1"/>
            <a:endCxn id="34" idx="3"/>
          </p:cNvCxnSpPr>
          <p:nvPr/>
        </p:nvCxnSpPr>
        <p:spPr>
          <a:xfrm flipH="1">
            <a:off x="5772119" y="3858751"/>
            <a:ext cx="661868" cy="4675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/>
        </p:nvSpPr>
        <p:spPr>
          <a:xfrm>
            <a:off x="6433987" y="3666347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cxnSp>
        <p:nvCxnSpPr>
          <p:cNvPr id="65" name="Straight Arrow Connector 64"/>
          <p:cNvCxnSpPr>
            <a:stCxn id="66" idx="2"/>
          </p:cNvCxnSpPr>
          <p:nvPr/>
        </p:nvCxnSpPr>
        <p:spPr>
          <a:xfrm>
            <a:off x="6115241" y="3049693"/>
            <a:ext cx="526542" cy="60844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5922837" y="2664885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cxnSp>
        <p:nvCxnSpPr>
          <p:cNvPr id="67" name="Straight Arrow Connector 66"/>
          <p:cNvCxnSpPr>
            <a:stCxn id="66" idx="2"/>
            <a:endCxn id="34" idx="0"/>
          </p:cNvCxnSpPr>
          <p:nvPr/>
        </p:nvCxnSpPr>
        <p:spPr>
          <a:xfrm flipH="1">
            <a:off x="5579715" y="3049693"/>
            <a:ext cx="535526" cy="66340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64" idx="2"/>
            <a:endCxn id="18" idx="3"/>
          </p:cNvCxnSpPr>
          <p:nvPr/>
        </p:nvCxnSpPr>
        <p:spPr>
          <a:xfrm flipH="1">
            <a:off x="5754402" y="4051155"/>
            <a:ext cx="871989" cy="117885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5" name="Rectangle 74"/>
          <p:cNvSpPr/>
          <p:nvPr/>
        </p:nvSpPr>
        <p:spPr>
          <a:xfrm>
            <a:off x="7269827" y="3624200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cxnSp>
        <p:nvCxnSpPr>
          <p:cNvPr id="76" name="Straight Arrow Connector 75"/>
          <p:cNvCxnSpPr>
            <a:stCxn id="77" idx="1"/>
            <a:endCxn id="75" idx="3"/>
          </p:cNvCxnSpPr>
          <p:nvPr/>
        </p:nvCxnSpPr>
        <p:spPr>
          <a:xfrm flipH="1">
            <a:off x="7654635" y="3769849"/>
            <a:ext cx="661868" cy="4675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>
            <a:off x="8316503" y="3577445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cxnSp>
        <p:nvCxnSpPr>
          <p:cNvPr id="78" name="Straight Arrow Connector 77"/>
          <p:cNvCxnSpPr>
            <a:stCxn id="79" idx="2"/>
            <a:endCxn id="77" idx="0"/>
          </p:cNvCxnSpPr>
          <p:nvPr/>
        </p:nvCxnSpPr>
        <p:spPr>
          <a:xfrm>
            <a:off x="8382565" y="2921780"/>
            <a:ext cx="126342" cy="65566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9" name="Rectangle 78"/>
          <p:cNvSpPr/>
          <p:nvPr/>
        </p:nvSpPr>
        <p:spPr>
          <a:xfrm>
            <a:off x="8190161" y="2536972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cxnSp>
        <p:nvCxnSpPr>
          <p:cNvPr id="80" name="Straight Arrow Connector 79"/>
          <p:cNvCxnSpPr>
            <a:stCxn id="75" idx="1"/>
            <a:endCxn id="64" idx="3"/>
          </p:cNvCxnSpPr>
          <p:nvPr/>
        </p:nvCxnSpPr>
        <p:spPr>
          <a:xfrm flipH="1">
            <a:off x="6818795" y="3816604"/>
            <a:ext cx="451032" cy="4214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stCxn id="86" idx="2"/>
          </p:cNvCxnSpPr>
          <p:nvPr/>
        </p:nvCxnSpPr>
        <p:spPr>
          <a:xfrm>
            <a:off x="7321301" y="2939021"/>
            <a:ext cx="126342" cy="65566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6" name="Rectangle 85"/>
          <p:cNvSpPr/>
          <p:nvPr/>
        </p:nvSpPr>
        <p:spPr>
          <a:xfrm>
            <a:off x="7128897" y="2554213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sp>
        <p:nvSpPr>
          <p:cNvPr id="5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45500" cy="1307443"/>
          </a:xfrm>
          <a:noFill/>
        </p:spPr>
        <p:txBody>
          <a:bodyPr>
            <a:normAutofit/>
          </a:bodyPr>
          <a:lstStyle/>
          <a:p>
            <a:r>
              <a:rPr lang="en-US" dirty="0"/>
              <a:t>Transitively capture ordering constraints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2F269-07BC-CA47-BF8F-CBBA8D6295B6}" type="slidenum">
              <a:rPr lang="en-US" smtClean="0"/>
              <a:t>26</a:t>
            </a:fld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997454" y="713980"/>
            <a:ext cx="384808" cy="38480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sp>
        <p:nvSpPr>
          <p:cNvPr id="56" name="Content Placeholder 2"/>
          <p:cNvSpPr txBox="1">
            <a:spLocks/>
          </p:cNvSpPr>
          <p:nvPr/>
        </p:nvSpPr>
        <p:spPr>
          <a:xfrm>
            <a:off x="457200" y="2185198"/>
            <a:ext cx="8445500" cy="694955"/>
          </a:xfrm>
          <a:prstGeom prst="rect">
            <a:avLst/>
          </a:prstGeom>
          <a:solidFill>
            <a:srgbClr val="FFFFFF">
              <a:alpha val="90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Need extra server-side state to calculate </a:t>
            </a:r>
          </a:p>
        </p:txBody>
      </p:sp>
    </p:spTree>
    <p:extLst>
      <p:ext uri="{BB962C8B-B14F-4D97-AF65-F5344CB8AC3E}">
        <p14:creationId xmlns:p14="http://schemas.microsoft.com/office/powerpoint/2010/main" val="1512173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One-Hop Dependencies</a:t>
            </a:r>
          </a:p>
        </p:txBody>
      </p:sp>
      <p:sp>
        <p:nvSpPr>
          <p:cNvPr id="6" name="Rectangle 5"/>
          <p:cNvSpPr/>
          <p:nvPr/>
        </p:nvSpPr>
        <p:spPr>
          <a:xfrm>
            <a:off x="4521494" y="6185855"/>
            <a:ext cx="384808" cy="38480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cxnSp>
        <p:nvCxnSpPr>
          <p:cNvPr id="9" name="Straight Arrow Connector 8"/>
          <p:cNvCxnSpPr>
            <a:stCxn id="16" idx="2"/>
          </p:cNvCxnSpPr>
          <p:nvPr/>
        </p:nvCxnSpPr>
        <p:spPr>
          <a:xfrm>
            <a:off x="3944282" y="5564894"/>
            <a:ext cx="577212" cy="62096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17" idx="2"/>
            <a:endCxn id="6" idx="0"/>
          </p:cNvCxnSpPr>
          <p:nvPr/>
        </p:nvCxnSpPr>
        <p:spPr>
          <a:xfrm flipH="1">
            <a:off x="4713898" y="5253861"/>
            <a:ext cx="17718" cy="9319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4906302" y="5468675"/>
            <a:ext cx="655696" cy="7171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3751878" y="5180086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539212" y="4869053"/>
            <a:ext cx="384808" cy="38480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369594" y="5037608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cxnSp>
        <p:nvCxnSpPr>
          <p:cNvPr id="19" name="Straight Arrow Connector 18"/>
          <p:cNvCxnSpPr>
            <a:stCxn id="17" idx="3"/>
            <a:endCxn id="18" idx="1"/>
          </p:cNvCxnSpPr>
          <p:nvPr/>
        </p:nvCxnSpPr>
        <p:spPr>
          <a:xfrm>
            <a:off x="4924020" y="5061457"/>
            <a:ext cx="445574" cy="16855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32" idx="2"/>
            <a:endCxn id="16" idx="0"/>
          </p:cNvCxnSpPr>
          <p:nvPr/>
        </p:nvCxnSpPr>
        <p:spPr>
          <a:xfrm>
            <a:off x="3944282" y="4569197"/>
            <a:ext cx="0" cy="61088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33" idx="2"/>
          </p:cNvCxnSpPr>
          <p:nvPr/>
        </p:nvCxnSpPr>
        <p:spPr>
          <a:xfrm flipH="1">
            <a:off x="4731615" y="3929355"/>
            <a:ext cx="17718" cy="9319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18" idx="0"/>
          </p:cNvCxnSpPr>
          <p:nvPr/>
        </p:nvCxnSpPr>
        <p:spPr>
          <a:xfrm flipH="1">
            <a:off x="5561998" y="4144169"/>
            <a:ext cx="17717" cy="89343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3751878" y="4184389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556929" y="3544547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387311" y="3713102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cxnSp>
        <p:nvCxnSpPr>
          <p:cNvPr id="35" name="Straight Arrow Connector 34"/>
          <p:cNvCxnSpPr>
            <a:stCxn id="33" idx="3"/>
            <a:endCxn id="34" idx="1"/>
          </p:cNvCxnSpPr>
          <p:nvPr/>
        </p:nvCxnSpPr>
        <p:spPr>
          <a:xfrm>
            <a:off x="4941737" y="3736951"/>
            <a:ext cx="445574" cy="16855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40" idx="2"/>
            <a:endCxn id="32" idx="0"/>
          </p:cNvCxnSpPr>
          <p:nvPr/>
        </p:nvCxnSpPr>
        <p:spPr>
          <a:xfrm>
            <a:off x="3944282" y="3736951"/>
            <a:ext cx="0" cy="4474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3751878" y="3352143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750354" y="5180086"/>
            <a:ext cx="384808" cy="38480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5368070" y="5037608"/>
            <a:ext cx="384808" cy="38480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cxnSp>
        <p:nvCxnSpPr>
          <p:cNvPr id="25" name="Straight Arrow Connector 24"/>
          <p:cNvCxnSpPr>
            <a:stCxn id="27" idx="2"/>
            <a:endCxn id="26" idx="0"/>
          </p:cNvCxnSpPr>
          <p:nvPr/>
        </p:nvCxnSpPr>
        <p:spPr>
          <a:xfrm flipH="1">
            <a:off x="2814627" y="4469629"/>
            <a:ext cx="296224" cy="52949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2622223" y="4999121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918447" y="4084821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cxnSp>
        <p:nvCxnSpPr>
          <p:cNvPr id="36" name="Straight Arrow Connector 35"/>
          <p:cNvCxnSpPr>
            <a:stCxn id="27" idx="3"/>
          </p:cNvCxnSpPr>
          <p:nvPr/>
        </p:nvCxnSpPr>
        <p:spPr>
          <a:xfrm>
            <a:off x="3303255" y="4277225"/>
            <a:ext cx="445574" cy="16855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38" idx="2"/>
          </p:cNvCxnSpPr>
          <p:nvPr/>
        </p:nvCxnSpPr>
        <p:spPr>
          <a:xfrm>
            <a:off x="2095681" y="4548438"/>
            <a:ext cx="526542" cy="45068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1903277" y="4163630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cxnSp>
        <p:nvCxnSpPr>
          <p:cNvPr id="41" name="Straight Arrow Connector 40"/>
          <p:cNvCxnSpPr>
            <a:stCxn id="26" idx="3"/>
            <a:endCxn id="44" idx="1"/>
          </p:cNvCxnSpPr>
          <p:nvPr/>
        </p:nvCxnSpPr>
        <p:spPr>
          <a:xfrm>
            <a:off x="3007031" y="5191525"/>
            <a:ext cx="743323" cy="18096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46" idx="2"/>
            <a:endCxn id="38" idx="0"/>
          </p:cNvCxnSpPr>
          <p:nvPr/>
        </p:nvCxnSpPr>
        <p:spPr>
          <a:xfrm flipH="1">
            <a:off x="2095681" y="3542122"/>
            <a:ext cx="192404" cy="6215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2095681" y="3157314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cxnSp>
        <p:nvCxnSpPr>
          <p:cNvPr id="47" name="Straight Arrow Connector 46"/>
          <p:cNvCxnSpPr>
            <a:stCxn id="48" idx="2"/>
          </p:cNvCxnSpPr>
          <p:nvPr/>
        </p:nvCxnSpPr>
        <p:spPr>
          <a:xfrm>
            <a:off x="1272915" y="3620931"/>
            <a:ext cx="630362" cy="56345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1080511" y="3236123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cxnSp>
        <p:nvCxnSpPr>
          <p:cNvPr id="49" name="Straight Arrow Connector 48"/>
          <p:cNvCxnSpPr>
            <a:stCxn id="51" idx="2"/>
            <a:endCxn id="40" idx="0"/>
          </p:cNvCxnSpPr>
          <p:nvPr/>
        </p:nvCxnSpPr>
        <p:spPr>
          <a:xfrm flipH="1">
            <a:off x="3944282" y="2664885"/>
            <a:ext cx="288041" cy="68725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4039919" y="2280077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cxnSp>
        <p:nvCxnSpPr>
          <p:cNvPr id="52" name="Straight Arrow Connector 51"/>
          <p:cNvCxnSpPr>
            <a:stCxn id="53" idx="2"/>
          </p:cNvCxnSpPr>
          <p:nvPr/>
        </p:nvCxnSpPr>
        <p:spPr>
          <a:xfrm>
            <a:off x="3217153" y="2743694"/>
            <a:ext cx="526542" cy="60844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3024749" y="2358886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cxnSp>
        <p:nvCxnSpPr>
          <p:cNvPr id="57" name="Straight Arrow Connector 56"/>
          <p:cNvCxnSpPr>
            <a:stCxn id="53" idx="2"/>
            <a:endCxn id="27" idx="0"/>
          </p:cNvCxnSpPr>
          <p:nvPr/>
        </p:nvCxnSpPr>
        <p:spPr>
          <a:xfrm flipH="1">
            <a:off x="3110851" y="2743694"/>
            <a:ext cx="106302" cy="134112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endCxn id="33" idx="0"/>
          </p:cNvCxnSpPr>
          <p:nvPr/>
        </p:nvCxnSpPr>
        <p:spPr>
          <a:xfrm>
            <a:off x="4254611" y="2664885"/>
            <a:ext cx="494722" cy="8796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64" idx="1"/>
            <a:endCxn id="34" idx="3"/>
          </p:cNvCxnSpPr>
          <p:nvPr/>
        </p:nvCxnSpPr>
        <p:spPr>
          <a:xfrm flipH="1">
            <a:off x="5772119" y="3858751"/>
            <a:ext cx="661868" cy="4675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/>
        </p:nvSpPr>
        <p:spPr>
          <a:xfrm>
            <a:off x="6433987" y="3666347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cxnSp>
        <p:nvCxnSpPr>
          <p:cNvPr id="65" name="Straight Arrow Connector 64"/>
          <p:cNvCxnSpPr>
            <a:stCxn id="66" idx="2"/>
          </p:cNvCxnSpPr>
          <p:nvPr/>
        </p:nvCxnSpPr>
        <p:spPr>
          <a:xfrm>
            <a:off x="6115241" y="3049693"/>
            <a:ext cx="526542" cy="60844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5922837" y="2664885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cxnSp>
        <p:nvCxnSpPr>
          <p:cNvPr id="67" name="Straight Arrow Connector 66"/>
          <p:cNvCxnSpPr>
            <a:stCxn id="66" idx="2"/>
            <a:endCxn id="34" idx="0"/>
          </p:cNvCxnSpPr>
          <p:nvPr/>
        </p:nvCxnSpPr>
        <p:spPr>
          <a:xfrm flipH="1">
            <a:off x="5579715" y="3049693"/>
            <a:ext cx="535526" cy="66340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64" idx="2"/>
            <a:endCxn id="18" idx="3"/>
          </p:cNvCxnSpPr>
          <p:nvPr/>
        </p:nvCxnSpPr>
        <p:spPr>
          <a:xfrm flipH="1">
            <a:off x="5754402" y="4051155"/>
            <a:ext cx="871989" cy="117885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5" name="Rectangle 74"/>
          <p:cNvSpPr/>
          <p:nvPr/>
        </p:nvSpPr>
        <p:spPr>
          <a:xfrm>
            <a:off x="7269827" y="3624200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cxnSp>
        <p:nvCxnSpPr>
          <p:cNvPr id="76" name="Straight Arrow Connector 75"/>
          <p:cNvCxnSpPr>
            <a:stCxn id="77" idx="1"/>
            <a:endCxn id="75" idx="3"/>
          </p:cNvCxnSpPr>
          <p:nvPr/>
        </p:nvCxnSpPr>
        <p:spPr>
          <a:xfrm flipH="1">
            <a:off x="7654635" y="3769849"/>
            <a:ext cx="661868" cy="4675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>
            <a:off x="8316503" y="3577445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cxnSp>
        <p:nvCxnSpPr>
          <p:cNvPr id="78" name="Straight Arrow Connector 77"/>
          <p:cNvCxnSpPr>
            <a:stCxn id="79" idx="2"/>
            <a:endCxn id="77" idx="0"/>
          </p:cNvCxnSpPr>
          <p:nvPr/>
        </p:nvCxnSpPr>
        <p:spPr>
          <a:xfrm>
            <a:off x="8382565" y="2921780"/>
            <a:ext cx="126342" cy="65566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9" name="Rectangle 78"/>
          <p:cNvSpPr/>
          <p:nvPr/>
        </p:nvSpPr>
        <p:spPr>
          <a:xfrm>
            <a:off x="8190161" y="2536972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cxnSp>
        <p:nvCxnSpPr>
          <p:cNvPr id="80" name="Straight Arrow Connector 79"/>
          <p:cNvCxnSpPr>
            <a:stCxn id="75" idx="1"/>
            <a:endCxn id="64" idx="3"/>
          </p:cNvCxnSpPr>
          <p:nvPr/>
        </p:nvCxnSpPr>
        <p:spPr>
          <a:xfrm flipH="1">
            <a:off x="6818795" y="3816604"/>
            <a:ext cx="451032" cy="4214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stCxn id="86" idx="2"/>
          </p:cNvCxnSpPr>
          <p:nvPr/>
        </p:nvCxnSpPr>
        <p:spPr>
          <a:xfrm>
            <a:off x="7321301" y="2939021"/>
            <a:ext cx="126342" cy="65566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6" name="Rectangle 85"/>
          <p:cNvSpPr/>
          <p:nvPr/>
        </p:nvSpPr>
        <p:spPr>
          <a:xfrm>
            <a:off x="7128897" y="2554213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sp>
        <p:nvSpPr>
          <p:cNvPr id="5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45500" cy="1307443"/>
          </a:xfrm>
        </p:spPr>
        <p:txBody>
          <a:bodyPr>
            <a:normAutofit/>
          </a:bodyPr>
          <a:lstStyle/>
          <a:p>
            <a:r>
              <a:rPr lang="en-US" dirty="0"/>
              <a:t>Small superset of nearest dependencies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2F269-07BC-CA47-BF8F-CBBA8D6295B6}" type="slidenum">
              <a:rPr lang="en-US" smtClean="0"/>
              <a:t>27</a:t>
            </a:fld>
            <a:endParaRPr lang="en-US"/>
          </a:p>
        </p:txBody>
      </p:sp>
      <p:sp>
        <p:nvSpPr>
          <p:cNvPr id="56" name="Content Placeholder 2"/>
          <p:cNvSpPr txBox="1">
            <a:spLocks/>
          </p:cNvSpPr>
          <p:nvPr/>
        </p:nvSpPr>
        <p:spPr>
          <a:xfrm>
            <a:off x="457200" y="2198587"/>
            <a:ext cx="4256698" cy="1660164"/>
          </a:xfrm>
          <a:prstGeom prst="rect">
            <a:avLst/>
          </a:prstGeom>
          <a:solidFill>
            <a:srgbClr val="FFFFFF">
              <a:alpha val="90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Simple to track:</a:t>
            </a:r>
          </a:p>
          <a:p>
            <a:pPr lvl="1"/>
            <a:r>
              <a:rPr lang="en-US" dirty="0"/>
              <a:t>Last write</a:t>
            </a:r>
          </a:p>
          <a:p>
            <a:pPr lvl="1"/>
            <a:r>
              <a:rPr lang="en-US" dirty="0"/>
              <a:t>Subsequent reads</a:t>
            </a:r>
          </a:p>
        </p:txBody>
      </p:sp>
      <p:grpSp>
        <p:nvGrpSpPr>
          <p:cNvPr id="58" name="Group 57"/>
          <p:cNvGrpSpPr/>
          <p:nvPr/>
        </p:nvGrpSpPr>
        <p:grpSpPr>
          <a:xfrm>
            <a:off x="1137581" y="5241287"/>
            <a:ext cx="3278419" cy="1268386"/>
            <a:chOff x="592667" y="3491966"/>
            <a:chExt cx="3278419" cy="1268386"/>
          </a:xfrm>
        </p:grpSpPr>
        <p:sp>
          <p:nvSpPr>
            <p:cNvPr id="59" name="Rounded Rectangle 58"/>
            <p:cNvSpPr/>
            <p:nvPr/>
          </p:nvSpPr>
          <p:spPr>
            <a:xfrm rot="19584064">
              <a:off x="2257467" y="3491966"/>
              <a:ext cx="1613619" cy="796464"/>
            </a:xfrm>
            <a:prstGeom prst="roundRect">
              <a:avLst/>
            </a:prstGeom>
            <a:noFill/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Neue Medium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592667" y="3929355"/>
              <a:ext cx="199813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Helvetica Neue Medium"/>
                  <a:cs typeface="Helvetica Neue Medium"/>
                </a:rPr>
                <a:t>Thread-of-Execution</a:t>
              </a: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4441660" y="4688433"/>
            <a:ext cx="3156017" cy="1133938"/>
            <a:chOff x="4201185" y="4487333"/>
            <a:chExt cx="3156017" cy="1133938"/>
          </a:xfrm>
        </p:grpSpPr>
        <p:sp>
          <p:nvSpPr>
            <p:cNvPr id="69" name="Rounded Rectangle 68"/>
            <p:cNvSpPr/>
            <p:nvPr/>
          </p:nvSpPr>
          <p:spPr>
            <a:xfrm rot="462722">
              <a:off x="4201185" y="4487333"/>
              <a:ext cx="1958461" cy="1028219"/>
            </a:xfrm>
            <a:prstGeom prst="roundRect">
              <a:avLst/>
            </a:prstGeom>
            <a:noFill/>
            <a:ln w="38100" cmpd="sng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Neue Medium" charset="0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6121735" y="4790274"/>
              <a:ext cx="12354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Helvetica Neue Medium"/>
                  <a:cs typeface="Helvetica Neue Medium"/>
                </a:rPr>
                <a:t>Reads-From</a:t>
              </a: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7097737" y="4216409"/>
            <a:ext cx="2245246" cy="830997"/>
            <a:chOff x="4776394" y="3115149"/>
            <a:chExt cx="2916931" cy="1548762"/>
          </a:xfrm>
        </p:grpSpPr>
        <p:sp>
          <p:nvSpPr>
            <p:cNvPr id="72" name="TextBox 71"/>
            <p:cNvSpPr txBox="1"/>
            <p:nvPr/>
          </p:nvSpPr>
          <p:spPr>
            <a:xfrm>
              <a:off x="5535916" y="3115149"/>
              <a:ext cx="2157409" cy="15487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Helvetica Neue Medium"/>
                  <a:cs typeface="Helvetica Neue Medium"/>
                </a:rPr>
                <a:t>Transitive Closure</a:t>
              </a:r>
            </a:p>
          </p:txBody>
        </p:sp>
        <p:sp>
          <p:nvSpPr>
            <p:cNvPr id="73" name="Rounded Rectangle 72"/>
            <p:cNvSpPr/>
            <p:nvPr/>
          </p:nvSpPr>
          <p:spPr>
            <a:xfrm>
              <a:off x="4776394" y="3244146"/>
              <a:ext cx="795566" cy="1277053"/>
            </a:xfrm>
            <a:prstGeom prst="roundRect">
              <a:avLst/>
            </a:prstGeom>
            <a:noFill/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Neue Medium" charset="0"/>
              </a:endParaRPr>
            </a:p>
          </p:txBody>
        </p:sp>
      </p:grpSp>
      <p:sp>
        <p:nvSpPr>
          <p:cNvPr id="81" name="Rectangle 80"/>
          <p:cNvSpPr/>
          <p:nvPr/>
        </p:nvSpPr>
        <p:spPr>
          <a:xfrm>
            <a:off x="752773" y="710848"/>
            <a:ext cx="384808" cy="38480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065708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Checking them suffices for causality</a:t>
            </a:r>
          </a:p>
          <a:p>
            <a:pPr lvl="1"/>
            <a:r>
              <a:rPr lang="en-US" dirty="0"/>
              <a:t>Competitive to eventually-consistent system</a:t>
            </a:r>
          </a:p>
          <a:p>
            <a:endParaRPr lang="en-US" dirty="0"/>
          </a:p>
          <a:p>
            <a:r>
              <a:rPr lang="en-US" dirty="0"/>
              <a:t>Never store dependencies on the server</a:t>
            </a:r>
          </a:p>
          <a:p>
            <a:pPr lvl="1"/>
            <a:endParaRPr lang="en-US" dirty="0"/>
          </a:p>
          <a:p>
            <a:endParaRPr lang="en-US" dirty="0"/>
          </a:p>
          <a:p>
            <a:r>
              <a:rPr lang="en-US" dirty="0"/>
              <a:t>Simplifies client-side </a:t>
            </a:r>
            <a:r>
              <a:rPr lang="en-US" dirty="0" err="1"/>
              <a:t>dep</a:t>
            </a:r>
            <a:r>
              <a:rPr lang="en-US" dirty="0"/>
              <a:t> tracking</a:t>
            </a:r>
          </a:p>
          <a:p>
            <a:pPr lvl="1"/>
            <a:r>
              <a:rPr lang="en-US" dirty="0"/>
              <a:t>Clear on every write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2F269-07BC-CA47-BF8F-CBBA8D6295B6}" type="slidenum">
              <a:rPr lang="en-US" smtClean="0"/>
              <a:t>28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225741" y="3760836"/>
            <a:ext cx="2245246" cy="830997"/>
            <a:chOff x="4776394" y="3115149"/>
            <a:chExt cx="2916931" cy="1548762"/>
          </a:xfrm>
        </p:grpSpPr>
        <p:sp>
          <p:nvSpPr>
            <p:cNvPr id="9" name="TextBox 8"/>
            <p:cNvSpPr txBox="1"/>
            <p:nvPr/>
          </p:nvSpPr>
          <p:spPr>
            <a:xfrm>
              <a:off x="5535916" y="3115149"/>
              <a:ext cx="2157409" cy="15487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Helvetica Neue Medium"/>
                  <a:cs typeface="Helvetica Neue Medium"/>
                </a:rPr>
                <a:t>Transitive Closure</a:t>
              </a: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4776394" y="3244146"/>
              <a:ext cx="795566" cy="1277053"/>
            </a:xfrm>
            <a:prstGeom prst="roundRect">
              <a:avLst/>
            </a:prstGeom>
            <a:noFill/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Neue Medium" charset="0"/>
              </a:endParaRPr>
            </a:p>
          </p:txBody>
        </p:sp>
      </p:grp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One-Hop Dependencies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52773" y="710848"/>
            <a:ext cx="384808" cy="38480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058625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45489" cy="1143000"/>
          </a:xfrm>
        </p:spPr>
        <p:txBody>
          <a:bodyPr>
            <a:normAutofit/>
          </a:bodyPr>
          <a:lstStyle/>
          <a:p>
            <a:r>
              <a:rPr lang="en-US" dirty="0"/>
              <a:t>Scalable Causal+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457201" y="2198600"/>
            <a:ext cx="5680916" cy="4342686"/>
          </a:xfrm>
          <a:prstGeom prst="roundRect">
            <a:avLst>
              <a:gd name="adj" fmla="val 9225"/>
            </a:avLst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 Medium"/>
              <a:cs typeface="Helvetica Neue Medium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835766" y="2375506"/>
            <a:ext cx="2116587" cy="4060990"/>
          </a:xfrm>
          <a:prstGeom prst="roundRect">
            <a:avLst>
              <a:gd name="adj" fmla="val 36514"/>
            </a:avLst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dk1">
                  <a:tint val="50000"/>
                  <a:shade val="100000"/>
                  <a:satMod val="350000"/>
                </a:schemeClr>
              </a:gs>
            </a:gsLst>
            <a:lin ang="13500000" scaled="0"/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 Medium"/>
              <a:cs typeface="Helvetica Neue Medium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081259" y="2752767"/>
            <a:ext cx="1625600" cy="3306469"/>
            <a:chOff x="2225527" y="2028429"/>
            <a:chExt cx="1625600" cy="3306469"/>
          </a:xfrm>
        </p:grpSpPr>
        <p:sp>
          <p:nvSpPr>
            <p:cNvPr id="5" name="Oval 4"/>
            <p:cNvSpPr/>
            <p:nvPr/>
          </p:nvSpPr>
          <p:spPr>
            <a:xfrm>
              <a:off x="2225527" y="2028429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2400" dirty="0">
                  <a:latin typeface="Helvetica Neue Medium"/>
                </a:rPr>
                <a:t>A-F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2225527" y="2938670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2400" dirty="0">
                  <a:latin typeface="Helvetica Neue Medium"/>
                </a:rPr>
                <a:t>G-L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2225527" y="3848911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2400" dirty="0">
                  <a:latin typeface="Helvetica Neue Medium"/>
                </a:rPr>
                <a:t>M-R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2225527" y="4759152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2400" dirty="0">
                  <a:latin typeface="Helvetica Neue Medium"/>
                </a:rPr>
                <a:t>S-Z</a:t>
              </a:r>
            </a:p>
          </p:txBody>
        </p:sp>
      </p:grpSp>
      <p:sp>
        <p:nvSpPr>
          <p:cNvPr id="52" name="Rounded Rectangle 51"/>
          <p:cNvSpPr/>
          <p:nvPr/>
        </p:nvSpPr>
        <p:spPr>
          <a:xfrm rot="19201645">
            <a:off x="7614199" y="765891"/>
            <a:ext cx="995704" cy="1630985"/>
          </a:xfrm>
          <a:prstGeom prst="roundRect">
            <a:avLst>
              <a:gd name="adj" fmla="val 9225"/>
            </a:avLst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 Medium"/>
              <a:cs typeface="Helvetica Neue Medium"/>
            </a:endParaRPr>
          </a:p>
        </p:txBody>
      </p:sp>
      <p:sp>
        <p:nvSpPr>
          <p:cNvPr id="20" name="Rounded Rectangle 19"/>
          <p:cNvSpPr/>
          <p:nvPr/>
        </p:nvSpPr>
        <p:spPr>
          <a:xfrm rot="19201645">
            <a:off x="7737476" y="835197"/>
            <a:ext cx="755511" cy="1449560"/>
          </a:xfrm>
          <a:prstGeom prst="roundRect">
            <a:avLst>
              <a:gd name="adj" fmla="val 36514"/>
            </a:avLst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dk1">
                  <a:tint val="50000"/>
                  <a:shade val="100000"/>
                  <a:satMod val="350000"/>
                </a:schemeClr>
              </a:gs>
            </a:gsLst>
            <a:lin ang="13500000" scaled="0"/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 sz="2400">
              <a:latin typeface="Helvetica Neue Medium"/>
              <a:cs typeface="Helvetica Neue Medium"/>
            </a:endParaRPr>
          </a:p>
        </p:txBody>
      </p:sp>
      <p:grpSp>
        <p:nvGrpSpPr>
          <p:cNvPr id="21" name="Group 20"/>
          <p:cNvGrpSpPr/>
          <p:nvPr/>
        </p:nvGrpSpPr>
        <p:grpSpPr>
          <a:xfrm rot="19201645">
            <a:off x="7825104" y="969859"/>
            <a:ext cx="580254" cy="1180236"/>
            <a:chOff x="2225527" y="2028429"/>
            <a:chExt cx="1625600" cy="3306469"/>
          </a:xfrm>
        </p:grpSpPr>
        <p:sp>
          <p:nvSpPr>
            <p:cNvPr id="22" name="Oval 21"/>
            <p:cNvSpPr/>
            <p:nvPr/>
          </p:nvSpPr>
          <p:spPr>
            <a:xfrm>
              <a:off x="2225527" y="2028429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800" dirty="0">
                  <a:latin typeface="Helvetica Neue Medium"/>
                </a:rPr>
                <a:t>A-F</a:t>
              </a:r>
            </a:p>
          </p:txBody>
        </p:sp>
        <p:sp>
          <p:nvSpPr>
            <p:cNvPr id="23" name="Oval 22"/>
            <p:cNvSpPr/>
            <p:nvPr/>
          </p:nvSpPr>
          <p:spPr>
            <a:xfrm>
              <a:off x="2225527" y="2938670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800" dirty="0">
                  <a:latin typeface="Helvetica Neue Medium"/>
                </a:rPr>
                <a:t>G-L</a:t>
              </a:r>
            </a:p>
          </p:txBody>
        </p:sp>
        <p:sp>
          <p:nvSpPr>
            <p:cNvPr id="24" name="Oval 23"/>
            <p:cNvSpPr/>
            <p:nvPr/>
          </p:nvSpPr>
          <p:spPr>
            <a:xfrm>
              <a:off x="2225527" y="3848911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800" dirty="0">
                  <a:latin typeface="Helvetica Neue Medium"/>
                </a:rPr>
                <a:t>M-R</a:t>
              </a:r>
            </a:p>
          </p:txBody>
        </p:sp>
        <p:sp>
          <p:nvSpPr>
            <p:cNvPr id="25" name="Oval 24"/>
            <p:cNvSpPr/>
            <p:nvPr/>
          </p:nvSpPr>
          <p:spPr>
            <a:xfrm>
              <a:off x="2225527" y="4759152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800" dirty="0">
                  <a:latin typeface="Helvetica Neue Medium"/>
                </a:rPr>
                <a:t>S-Z</a:t>
              </a:r>
            </a:p>
          </p:txBody>
        </p:sp>
      </p:grpSp>
      <p:sp>
        <p:nvSpPr>
          <p:cNvPr id="49" name="Rounded Rectangle 48"/>
          <p:cNvSpPr/>
          <p:nvPr/>
        </p:nvSpPr>
        <p:spPr>
          <a:xfrm rot="19201645">
            <a:off x="7339772" y="2922244"/>
            <a:ext cx="1038095" cy="1630985"/>
          </a:xfrm>
          <a:prstGeom prst="roundRect">
            <a:avLst>
              <a:gd name="adj" fmla="val 9225"/>
            </a:avLst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 Medium"/>
              <a:cs typeface="Helvetica Neue Medium"/>
            </a:endParaRPr>
          </a:p>
        </p:txBody>
      </p:sp>
      <p:sp>
        <p:nvSpPr>
          <p:cNvPr id="28" name="Rounded Rectangle 27"/>
          <p:cNvSpPr/>
          <p:nvPr/>
        </p:nvSpPr>
        <p:spPr>
          <a:xfrm rot="19201645">
            <a:off x="7480042" y="3016669"/>
            <a:ext cx="755511" cy="1449560"/>
          </a:xfrm>
          <a:prstGeom prst="roundRect">
            <a:avLst>
              <a:gd name="adj" fmla="val 36514"/>
            </a:avLst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dk1">
                  <a:tint val="50000"/>
                  <a:shade val="100000"/>
                  <a:satMod val="350000"/>
                </a:schemeClr>
              </a:gs>
            </a:gsLst>
            <a:lin ang="13500000" scaled="0"/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 sz="2400">
              <a:latin typeface="Helvetica Neue Medium"/>
              <a:cs typeface="Helvetica Neue Medium"/>
            </a:endParaRPr>
          </a:p>
        </p:txBody>
      </p:sp>
      <p:grpSp>
        <p:nvGrpSpPr>
          <p:cNvPr id="29" name="Group 28"/>
          <p:cNvGrpSpPr/>
          <p:nvPr/>
        </p:nvGrpSpPr>
        <p:grpSpPr>
          <a:xfrm rot="19201645">
            <a:off x="7567670" y="3151331"/>
            <a:ext cx="580254" cy="1180236"/>
            <a:chOff x="2225527" y="2028429"/>
            <a:chExt cx="1625600" cy="3306469"/>
          </a:xfrm>
        </p:grpSpPr>
        <p:sp>
          <p:nvSpPr>
            <p:cNvPr id="30" name="Oval 29"/>
            <p:cNvSpPr/>
            <p:nvPr/>
          </p:nvSpPr>
          <p:spPr>
            <a:xfrm>
              <a:off x="2225527" y="2028429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800" dirty="0">
                  <a:latin typeface="Helvetica Neue Medium"/>
                </a:rPr>
                <a:t>A-F</a:t>
              </a:r>
            </a:p>
          </p:txBody>
        </p:sp>
        <p:sp>
          <p:nvSpPr>
            <p:cNvPr id="31" name="Oval 30"/>
            <p:cNvSpPr/>
            <p:nvPr/>
          </p:nvSpPr>
          <p:spPr>
            <a:xfrm>
              <a:off x="2225527" y="2938670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800" dirty="0">
                  <a:latin typeface="Helvetica Neue Medium"/>
                </a:rPr>
                <a:t>G-L</a:t>
              </a:r>
            </a:p>
          </p:txBody>
        </p:sp>
        <p:sp>
          <p:nvSpPr>
            <p:cNvPr id="32" name="Oval 31"/>
            <p:cNvSpPr/>
            <p:nvPr/>
          </p:nvSpPr>
          <p:spPr>
            <a:xfrm>
              <a:off x="2225527" y="3848911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800" dirty="0">
                  <a:latin typeface="Helvetica Neue Medium"/>
                </a:rPr>
                <a:t>M-R</a:t>
              </a:r>
            </a:p>
          </p:txBody>
        </p:sp>
        <p:sp>
          <p:nvSpPr>
            <p:cNvPr id="33" name="Oval 32"/>
            <p:cNvSpPr/>
            <p:nvPr/>
          </p:nvSpPr>
          <p:spPr>
            <a:xfrm>
              <a:off x="2225527" y="4759152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800" dirty="0">
                  <a:latin typeface="Helvetica Neue Medium"/>
                </a:rPr>
                <a:t>S-Z</a:t>
              </a:r>
            </a:p>
          </p:txBody>
        </p:sp>
      </p:grpSp>
      <p:sp>
        <p:nvSpPr>
          <p:cNvPr id="64" name="Slide Number Placeholder 6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263C-4789-E644-80C0-66CD49C8B398}" type="slidenum">
              <a:rPr lang="en-US" smtClean="0"/>
              <a:t>29</a:t>
            </a:fld>
            <a:endParaRPr lang="en-US"/>
          </a:p>
        </p:txBody>
      </p:sp>
      <p:cxnSp>
        <p:nvCxnSpPr>
          <p:cNvPr id="74" name="Straight Arrow Connector 73"/>
          <p:cNvCxnSpPr>
            <a:stCxn id="8" idx="6"/>
            <a:endCxn id="33" idx="3"/>
          </p:cNvCxnSpPr>
          <p:nvPr/>
        </p:nvCxnSpPr>
        <p:spPr>
          <a:xfrm flipV="1">
            <a:off x="5706859" y="4302417"/>
            <a:ext cx="2353490" cy="146894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flipV="1">
            <a:off x="5706859" y="2125133"/>
            <a:ext cx="2592360" cy="356076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588011" y="1159229"/>
            <a:ext cx="638386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Helvetica Neue Medium"/>
                <a:cs typeface="Helvetica Neue Medium"/>
              </a:rPr>
              <a:t>From fully distributed operation</a:t>
            </a:r>
          </a:p>
        </p:txBody>
      </p:sp>
      <p:sp>
        <p:nvSpPr>
          <p:cNvPr id="68" name="Rectangle 67"/>
          <p:cNvSpPr/>
          <p:nvPr/>
        </p:nvSpPr>
        <p:spPr>
          <a:xfrm>
            <a:off x="782204" y="2491462"/>
            <a:ext cx="1524000" cy="575746"/>
          </a:xfrm>
          <a:prstGeom prst="rect">
            <a:avLst/>
          </a:prstGeom>
          <a:gradFill>
            <a:gsLst>
              <a:gs pos="0">
                <a:schemeClr val="accent2">
                  <a:tint val="100000"/>
                  <a:shade val="100000"/>
                  <a:satMod val="130000"/>
                </a:schemeClr>
              </a:gs>
              <a:gs pos="100000">
                <a:schemeClr val="accent2">
                  <a:tint val="50000"/>
                  <a:shade val="100000"/>
                  <a:satMod val="350000"/>
                </a:schemeClr>
              </a:gs>
            </a:gsLst>
            <a:lin ang="13500000" scaled="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>
              <a:latin typeface="Helvetica Neue Medium"/>
              <a:cs typeface="Helvetica Neue Medium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782204" y="3987476"/>
            <a:ext cx="1524000" cy="575746"/>
          </a:xfrm>
          <a:prstGeom prst="rect">
            <a:avLst/>
          </a:prstGeom>
          <a:gradFill>
            <a:gsLst>
              <a:gs pos="0">
                <a:schemeClr val="accent2">
                  <a:tint val="100000"/>
                  <a:shade val="100000"/>
                  <a:satMod val="130000"/>
                </a:schemeClr>
              </a:gs>
              <a:gs pos="100000">
                <a:schemeClr val="accent2">
                  <a:tint val="50000"/>
                  <a:shade val="100000"/>
                  <a:satMod val="350000"/>
                </a:schemeClr>
              </a:gs>
            </a:gsLst>
            <a:lin ang="13500000" scaled="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>
              <a:latin typeface="Helvetica Neue Medium"/>
              <a:cs typeface="Helvetica Neue Medium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782204" y="4735483"/>
            <a:ext cx="1524000" cy="575746"/>
          </a:xfrm>
          <a:prstGeom prst="rect">
            <a:avLst/>
          </a:prstGeom>
          <a:gradFill>
            <a:gsLst>
              <a:gs pos="0">
                <a:schemeClr val="accent2">
                  <a:tint val="100000"/>
                  <a:shade val="100000"/>
                  <a:satMod val="130000"/>
                </a:schemeClr>
              </a:gs>
              <a:gs pos="100000">
                <a:schemeClr val="accent2">
                  <a:tint val="50000"/>
                  <a:shade val="100000"/>
                  <a:satMod val="350000"/>
                </a:schemeClr>
              </a:gs>
            </a:gsLst>
            <a:lin ang="13500000" scaled="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>
              <a:latin typeface="Helvetica Neue Medium"/>
              <a:cs typeface="Helvetica Neue Medium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782204" y="5483490"/>
            <a:ext cx="1524000" cy="575746"/>
          </a:xfrm>
          <a:prstGeom prst="rect">
            <a:avLst/>
          </a:prstGeom>
          <a:gradFill>
            <a:gsLst>
              <a:gs pos="0">
                <a:schemeClr val="accent2">
                  <a:tint val="100000"/>
                  <a:shade val="100000"/>
                  <a:satMod val="130000"/>
                </a:schemeClr>
              </a:gs>
              <a:gs pos="100000">
                <a:schemeClr val="accent2">
                  <a:tint val="50000"/>
                  <a:shade val="100000"/>
                  <a:satMod val="350000"/>
                </a:schemeClr>
              </a:gs>
            </a:gsLst>
            <a:lin ang="13500000" scaled="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>
              <a:latin typeface="Helvetica Neue Medium"/>
              <a:cs typeface="Helvetica Neue Medium"/>
            </a:endParaRPr>
          </a:p>
        </p:txBody>
      </p:sp>
      <p:sp>
        <p:nvSpPr>
          <p:cNvPr id="76" name="Plus 75"/>
          <p:cNvSpPr/>
          <p:nvPr/>
        </p:nvSpPr>
        <p:spPr>
          <a:xfrm>
            <a:off x="1947362" y="5649122"/>
            <a:ext cx="280692" cy="312171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 charset="0"/>
            </a:endParaRPr>
          </a:p>
        </p:txBody>
      </p:sp>
      <p:sp>
        <p:nvSpPr>
          <p:cNvPr id="73" name="Plus 72"/>
          <p:cNvSpPr/>
          <p:nvPr/>
        </p:nvSpPr>
        <p:spPr>
          <a:xfrm>
            <a:off x="1947362" y="4870692"/>
            <a:ext cx="280692" cy="312171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 charset="0"/>
            </a:endParaRPr>
          </a:p>
        </p:txBody>
      </p:sp>
      <p:sp>
        <p:nvSpPr>
          <p:cNvPr id="78" name="Plus 77"/>
          <p:cNvSpPr/>
          <p:nvPr/>
        </p:nvSpPr>
        <p:spPr>
          <a:xfrm>
            <a:off x="1947362" y="4174131"/>
            <a:ext cx="280692" cy="312171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 charset="0"/>
            </a:endParaRPr>
          </a:p>
        </p:txBody>
      </p:sp>
      <p:sp>
        <p:nvSpPr>
          <p:cNvPr id="79" name="Plus 78"/>
          <p:cNvSpPr/>
          <p:nvPr/>
        </p:nvSpPr>
        <p:spPr>
          <a:xfrm>
            <a:off x="1947362" y="2654564"/>
            <a:ext cx="280692" cy="312171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 charset="0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782204" y="3239469"/>
            <a:ext cx="1524000" cy="575746"/>
          </a:xfrm>
          <a:prstGeom prst="rect">
            <a:avLst/>
          </a:prstGeom>
          <a:gradFill>
            <a:gsLst>
              <a:gs pos="0">
                <a:schemeClr val="accent2">
                  <a:tint val="100000"/>
                  <a:shade val="100000"/>
                  <a:satMod val="130000"/>
                </a:schemeClr>
              </a:gs>
              <a:gs pos="100000">
                <a:schemeClr val="accent2">
                  <a:tint val="50000"/>
                  <a:shade val="100000"/>
                  <a:satMod val="350000"/>
                </a:schemeClr>
              </a:gs>
            </a:gsLst>
            <a:lin ang="13500000" scaled="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>
              <a:latin typeface="Helvetica Neue Medium"/>
              <a:cs typeface="Helvetica Neue Medium"/>
            </a:endParaRPr>
          </a:p>
        </p:txBody>
      </p:sp>
      <p:sp>
        <p:nvSpPr>
          <p:cNvPr id="81" name="Plus 80"/>
          <p:cNvSpPr/>
          <p:nvPr/>
        </p:nvSpPr>
        <p:spPr>
          <a:xfrm>
            <a:off x="1947362" y="3416262"/>
            <a:ext cx="280692" cy="312171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 charset="0"/>
            </a:endParaRPr>
          </a:p>
        </p:txBody>
      </p:sp>
      <p:cxnSp>
        <p:nvCxnSpPr>
          <p:cNvPr id="38" name="Straight Arrow Connector 37"/>
          <p:cNvCxnSpPr>
            <a:stCxn id="8" idx="2"/>
          </p:cNvCxnSpPr>
          <p:nvPr/>
        </p:nvCxnSpPr>
        <p:spPr>
          <a:xfrm flipH="1">
            <a:off x="2306204" y="5771363"/>
            <a:ext cx="1775055" cy="18993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 flipH="1">
            <a:off x="2284069" y="4122610"/>
            <a:ext cx="1932331" cy="262989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 flipH="1" flipV="1">
            <a:off x="2284069" y="2943334"/>
            <a:ext cx="1797190" cy="159492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 flipH="1">
            <a:off x="2306204" y="4969104"/>
            <a:ext cx="1775055" cy="18993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 flipH="1">
            <a:off x="2271798" y="3239469"/>
            <a:ext cx="2047525" cy="454981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endCxn id="8" idx="1"/>
          </p:cNvCxnSpPr>
          <p:nvPr/>
        </p:nvCxnSpPr>
        <p:spPr>
          <a:xfrm flipV="1">
            <a:off x="2306204" y="5567806"/>
            <a:ext cx="2013119" cy="203557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 rot="21282362">
            <a:off x="2340402" y="5267564"/>
            <a:ext cx="16850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Helvetica Neue Medium"/>
              </a:rPr>
              <a:t>write_after</a:t>
            </a:r>
            <a:endParaRPr lang="en-US" sz="2400" dirty="0">
              <a:latin typeface="Helvetica Neue Medium"/>
            </a:endParaRPr>
          </a:p>
        </p:txBody>
      </p:sp>
      <p:cxnSp>
        <p:nvCxnSpPr>
          <p:cNvPr id="84" name="Straight Arrow Connector 83"/>
          <p:cNvCxnSpPr/>
          <p:nvPr/>
        </p:nvCxnSpPr>
        <p:spPr>
          <a:xfrm flipV="1">
            <a:off x="2284069" y="3992112"/>
            <a:ext cx="1788723" cy="203558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 rot="21200874">
            <a:off x="2292866" y="3691870"/>
            <a:ext cx="16850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Helvetica Neue Medium"/>
              </a:rPr>
              <a:t>write_after</a:t>
            </a:r>
            <a:endParaRPr lang="en-US" sz="2400" dirty="0">
              <a:latin typeface="Helvetica Neue Medium"/>
            </a:endParaRPr>
          </a:p>
        </p:txBody>
      </p:sp>
      <p:cxnSp>
        <p:nvCxnSpPr>
          <p:cNvPr id="87" name="Straight Arrow Connector 86"/>
          <p:cNvCxnSpPr/>
          <p:nvPr/>
        </p:nvCxnSpPr>
        <p:spPr>
          <a:xfrm>
            <a:off x="2306205" y="2752768"/>
            <a:ext cx="1847222" cy="190566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 rot="419922">
            <a:off x="2807494" y="2445634"/>
            <a:ext cx="8177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 Neue Medium"/>
              </a:rPr>
              <a:t>read</a:t>
            </a:r>
          </a:p>
        </p:txBody>
      </p:sp>
      <p:cxnSp>
        <p:nvCxnSpPr>
          <p:cNvPr id="90" name="Straight Arrow Connector 89"/>
          <p:cNvCxnSpPr/>
          <p:nvPr/>
        </p:nvCxnSpPr>
        <p:spPr>
          <a:xfrm flipV="1">
            <a:off x="2306204" y="4765547"/>
            <a:ext cx="1775055" cy="203558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 rot="21282362">
            <a:off x="2801968" y="4465305"/>
            <a:ext cx="8177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 Neue Medium"/>
              </a:rPr>
              <a:t>read</a:t>
            </a:r>
          </a:p>
        </p:txBody>
      </p:sp>
      <p:cxnSp>
        <p:nvCxnSpPr>
          <p:cNvPr id="93" name="Straight Arrow Connector 92"/>
          <p:cNvCxnSpPr/>
          <p:nvPr/>
        </p:nvCxnSpPr>
        <p:spPr>
          <a:xfrm flipV="1">
            <a:off x="2322697" y="3175000"/>
            <a:ext cx="1830730" cy="329521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4" name="TextBox 93"/>
          <p:cNvSpPr txBox="1"/>
          <p:nvPr/>
        </p:nvSpPr>
        <p:spPr>
          <a:xfrm rot="21008412">
            <a:off x="2759192" y="2941452"/>
            <a:ext cx="8177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 Neue Medium"/>
              </a:rPr>
              <a:t>read</a:t>
            </a:r>
          </a:p>
        </p:txBody>
      </p:sp>
      <p:cxnSp>
        <p:nvCxnSpPr>
          <p:cNvPr id="104" name="Straight Arrow Connector 103"/>
          <p:cNvCxnSpPr>
            <a:stCxn id="6" idx="6"/>
          </p:cNvCxnSpPr>
          <p:nvPr/>
        </p:nvCxnSpPr>
        <p:spPr>
          <a:xfrm flipV="1">
            <a:off x="5706859" y="3824318"/>
            <a:ext cx="1906446" cy="12656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>
            <a:stCxn id="6" idx="6"/>
          </p:cNvCxnSpPr>
          <p:nvPr/>
        </p:nvCxnSpPr>
        <p:spPr>
          <a:xfrm flipV="1">
            <a:off x="5706859" y="1647035"/>
            <a:ext cx="2145316" cy="230384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08" name="Freeform 107"/>
          <p:cNvSpPr/>
          <p:nvPr/>
        </p:nvSpPr>
        <p:spPr>
          <a:xfrm>
            <a:off x="7484533" y="1380067"/>
            <a:ext cx="296334" cy="245533"/>
          </a:xfrm>
          <a:custGeom>
            <a:avLst/>
            <a:gdLst>
              <a:gd name="connsiteX0" fmla="*/ 296334 w 296334"/>
              <a:gd name="connsiteY0" fmla="*/ 245533 h 245533"/>
              <a:gd name="connsiteX1" fmla="*/ 0 w 296334"/>
              <a:gd name="connsiteY1" fmla="*/ 211666 h 245533"/>
              <a:gd name="connsiteX2" fmla="*/ 76200 w 296334"/>
              <a:gd name="connsiteY2" fmla="*/ 0 h 245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6334" h="245533">
                <a:moveTo>
                  <a:pt x="296334" y="245533"/>
                </a:moveTo>
                <a:lnTo>
                  <a:pt x="0" y="211666"/>
                </a:lnTo>
                <a:lnTo>
                  <a:pt x="76200" y="0"/>
                </a:lnTo>
              </a:path>
            </a:pathLst>
          </a:custGeom>
          <a:ln>
            <a:headEnd type="none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 charset="0"/>
            </a:endParaRPr>
          </a:p>
        </p:txBody>
      </p:sp>
      <p:sp>
        <p:nvSpPr>
          <p:cNvPr id="109" name="Freeform 108"/>
          <p:cNvSpPr/>
          <p:nvPr/>
        </p:nvSpPr>
        <p:spPr>
          <a:xfrm>
            <a:off x="7233961" y="3540241"/>
            <a:ext cx="296334" cy="245533"/>
          </a:xfrm>
          <a:custGeom>
            <a:avLst/>
            <a:gdLst>
              <a:gd name="connsiteX0" fmla="*/ 296334 w 296334"/>
              <a:gd name="connsiteY0" fmla="*/ 245533 h 245533"/>
              <a:gd name="connsiteX1" fmla="*/ 0 w 296334"/>
              <a:gd name="connsiteY1" fmla="*/ 211666 h 245533"/>
              <a:gd name="connsiteX2" fmla="*/ 76200 w 296334"/>
              <a:gd name="connsiteY2" fmla="*/ 0 h 245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6334" h="245533">
                <a:moveTo>
                  <a:pt x="296334" y="245533"/>
                </a:moveTo>
                <a:lnTo>
                  <a:pt x="0" y="211666"/>
                </a:lnTo>
                <a:lnTo>
                  <a:pt x="76200" y="0"/>
                </a:lnTo>
              </a:path>
            </a:pathLst>
          </a:custGeom>
          <a:ln>
            <a:headEnd type="none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 charset="0"/>
            </a:endParaRPr>
          </a:p>
        </p:txBody>
      </p:sp>
      <p:sp>
        <p:nvSpPr>
          <p:cNvPr id="110" name="Freeform 109"/>
          <p:cNvSpPr/>
          <p:nvPr/>
        </p:nvSpPr>
        <p:spPr>
          <a:xfrm>
            <a:off x="7991804" y="1879600"/>
            <a:ext cx="296334" cy="245533"/>
          </a:xfrm>
          <a:custGeom>
            <a:avLst/>
            <a:gdLst>
              <a:gd name="connsiteX0" fmla="*/ 296334 w 296334"/>
              <a:gd name="connsiteY0" fmla="*/ 245533 h 245533"/>
              <a:gd name="connsiteX1" fmla="*/ 0 w 296334"/>
              <a:gd name="connsiteY1" fmla="*/ 211666 h 245533"/>
              <a:gd name="connsiteX2" fmla="*/ 76200 w 296334"/>
              <a:gd name="connsiteY2" fmla="*/ 0 h 245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6334" h="245533">
                <a:moveTo>
                  <a:pt x="296334" y="245533"/>
                </a:moveTo>
                <a:lnTo>
                  <a:pt x="0" y="211666"/>
                </a:lnTo>
                <a:lnTo>
                  <a:pt x="76200" y="0"/>
                </a:lnTo>
              </a:path>
            </a:pathLst>
          </a:custGeom>
          <a:ln>
            <a:headEnd type="none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 charset="0"/>
            </a:endParaRPr>
          </a:p>
        </p:txBody>
      </p:sp>
      <p:sp>
        <p:nvSpPr>
          <p:cNvPr id="111" name="Freeform 110"/>
          <p:cNvSpPr/>
          <p:nvPr/>
        </p:nvSpPr>
        <p:spPr>
          <a:xfrm>
            <a:off x="7678607" y="4046382"/>
            <a:ext cx="296334" cy="245533"/>
          </a:xfrm>
          <a:custGeom>
            <a:avLst/>
            <a:gdLst>
              <a:gd name="connsiteX0" fmla="*/ 296334 w 296334"/>
              <a:gd name="connsiteY0" fmla="*/ 245533 h 245533"/>
              <a:gd name="connsiteX1" fmla="*/ 0 w 296334"/>
              <a:gd name="connsiteY1" fmla="*/ 211666 h 245533"/>
              <a:gd name="connsiteX2" fmla="*/ 76200 w 296334"/>
              <a:gd name="connsiteY2" fmla="*/ 0 h 245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6334" h="245533">
                <a:moveTo>
                  <a:pt x="296334" y="245533"/>
                </a:moveTo>
                <a:lnTo>
                  <a:pt x="0" y="211666"/>
                </a:lnTo>
                <a:lnTo>
                  <a:pt x="76200" y="0"/>
                </a:lnTo>
              </a:path>
            </a:pathLst>
          </a:custGeom>
          <a:ln>
            <a:headEnd type="none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 charset="0"/>
            </a:endParaRPr>
          </a:p>
        </p:txBody>
      </p:sp>
      <p:cxnSp>
        <p:nvCxnSpPr>
          <p:cNvPr id="113" name="Straight Arrow Connector 112"/>
          <p:cNvCxnSpPr>
            <a:endCxn id="23" idx="2"/>
          </p:cNvCxnSpPr>
          <p:nvPr/>
        </p:nvCxnSpPr>
        <p:spPr>
          <a:xfrm>
            <a:off x="7613305" y="1417638"/>
            <a:ext cx="175223" cy="20422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/>
          <p:nvPr/>
        </p:nvCxnSpPr>
        <p:spPr>
          <a:xfrm>
            <a:off x="7331488" y="3573081"/>
            <a:ext cx="175223" cy="20422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/>
          <p:nvPr/>
        </p:nvCxnSpPr>
        <p:spPr>
          <a:xfrm>
            <a:off x="8077133" y="1912844"/>
            <a:ext cx="175223" cy="20422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/>
          <p:nvPr/>
        </p:nvCxnSpPr>
        <p:spPr>
          <a:xfrm>
            <a:off x="7799718" y="4087689"/>
            <a:ext cx="175223" cy="20422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18" name="Rectangle 117"/>
          <p:cNvSpPr/>
          <p:nvPr/>
        </p:nvSpPr>
        <p:spPr>
          <a:xfrm rot="19261890">
            <a:off x="7535231" y="1207420"/>
            <a:ext cx="124099" cy="11210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 dirty="0">
              <a:latin typeface="Helvetica Neue Medium"/>
            </a:endParaRPr>
          </a:p>
        </p:txBody>
      </p:sp>
      <p:sp>
        <p:nvSpPr>
          <p:cNvPr id="119" name="Rectangle 118"/>
          <p:cNvSpPr/>
          <p:nvPr/>
        </p:nvSpPr>
        <p:spPr>
          <a:xfrm rot="19261890">
            <a:off x="7298073" y="3378370"/>
            <a:ext cx="124099" cy="11210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 dirty="0">
              <a:latin typeface="Helvetica Neue Medium"/>
            </a:endParaRPr>
          </a:p>
        </p:txBody>
      </p:sp>
      <p:sp>
        <p:nvSpPr>
          <p:cNvPr id="120" name="Rectangle 119"/>
          <p:cNvSpPr/>
          <p:nvPr/>
        </p:nvSpPr>
        <p:spPr>
          <a:xfrm rot="19261890">
            <a:off x="7944950" y="4139620"/>
            <a:ext cx="124099" cy="11210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 dirty="0">
              <a:latin typeface="Helvetica Neue Medium"/>
            </a:endParaRPr>
          </a:p>
        </p:txBody>
      </p:sp>
      <p:sp>
        <p:nvSpPr>
          <p:cNvPr id="122" name="Rectangle 121"/>
          <p:cNvSpPr/>
          <p:nvPr/>
        </p:nvSpPr>
        <p:spPr>
          <a:xfrm rot="19261890">
            <a:off x="8226089" y="1960573"/>
            <a:ext cx="124099" cy="11210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 dirty="0">
              <a:latin typeface="Helvetica Neue Medium"/>
            </a:endParaRPr>
          </a:p>
        </p:txBody>
      </p:sp>
      <p:grpSp>
        <p:nvGrpSpPr>
          <p:cNvPr id="124" name="Group 123"/>
          <p:cNvGrpSpPr/>
          <p:nvPr/>
        </p:nvGrpSpPr>
        <p:grpSpPr>
          <a:xfrm>
            <a:off x="4153427" y="3684858"/>
            <a:ext cx="394764" cy="2105700"/>
            <a:chOff x="4153427" y="3684858"/>
            <a:chExt cx="394764" cy="2105700"/>
          </a:xfrm>
        </p:grpSpPr>
        <p:sp>
          <p:nvSpPr>
            <p:cNvPr id="100" name="Rectangle 99"/>
            <p:cNvSpPr/>
            <p:nvPr/>
          </p:nvSpPr>
          <p:spPr>
            <a:xfrm>
              <a:off x="4216400" y="3684858"/>
              <a:ext cx="331791" cy="299714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>
              <a:normAutofit fontScale="92500" lnSpcReduction="20000"/>
            </a:bodyPr>
            <a:lstStyle/>
            <a:p>
              <a:pPr algn="ctr"/>
              <a:endParaRPr lang="en-US" dirty="0">
                <a:latin typeface="Helvetica Neue Medium"/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4153427" y="5490844"/>
              <a:ext cx="331791" cy="299714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>
              <a:normAutofit fontScale="92500" lnSpcReduction="20000"/>
            </a:bodyPr>
            <a:lstStyle/>
            <a:p>
              <a:pPr algn="ctr"/>
              <a:endParaRPr lang="en-US" dirty="0">
                <a:latin typeface="Helvetica Neue Medium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6219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4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4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5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5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0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73" grpId="0" animBg="1"/>
      <p:bldP spid="78" grpId="0" animBg="1"/>
      <p:bldP spid="79" grpId="0" animBg="1"/>
      <p:bldP spid="81" grpId="0" animBg="1"/>
      <p:bldP spid="82" grpId="0"/>
      <p:bldP spid="85" grpId="0"/>
      <p:bldP spid="88" grpId="0"/>
      <p:bldP spid="91" grpId="0"/>
      <p:bldP spid="94" grpId="0"/>
      <p:bldP spid="108" grpId="0" animBg="1"/>
      <p:bldP spid="109" grpId="0" animBg="1"/>
      <p:bldP spid="110" grpId="0" animBg="1"/>
      <p:bldP spid="111" grpId="0" animBg="1"/>
      <p:bldP spid="118" grpId="0" animBg="1"/>
      <p:bldP spid="119" grpId="0" animBg="1"/>
      <p:bldP spid="120" grpId="0" animBg="1"/>
      <p:bldP spid="1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Causal+ Consistency (review)</a:t>
            </a:r>
          </a:p>
        </p:txBody>
      </p:sp>
      <p:sp>
        <p:nvSpPr>
          <p:cNvPr id="491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0219" y="1565565"/>
            <a:ext cx="5309525" cy="4876800"/>
          </a:xfrm>
        </p:spPr>
        <p:txBody>
          <a:bodyPr>
            <a:noAutofit/>
          </a:bodyPr>
          <a:lstStyle/>
          <a:p>
            <a:pPr marL="514350" indent="-514350" eaLnBrk="1" hangingPunct="1"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</a:rPr>
              <a:t>Writes that are </a:t>
            </a:r>
            <a:r>
              <a:rPr lang="en-US" sz="2800" dirty="0">
                <a:solidFill>
                  <a:srgbClr val="FF8F00"/>
                </a:solidFill>
              </a:rPr>
              <a:t>potentially</a:t>
            </a:r>
            <a:r>
              <a:rPr lang="en-US" sz="2800" b="1" i="1" dirty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</a:rPr>
              <a:t>causally related must be seen by all processes in same order. 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</a:rPr>
              <a:t>Concurrent writes may be seen in a different order on different </a:t>
            </a:r>
            <a:r>
              <a:rPr lang="en-US" dirty="0"/>
              <a:t>processes</a:t>
            </a:r>
            <a:r>
              <a:rPr lang="en-US" sz="2800" dirty="0">
                <a:solidFill>
                  <a:schemeClr val="tx1"/>
                </a:solidFill>
              </a:rPr>
              <a:t>.</a:t>
            </a:r>
            <a:endParaRPr lang="en-US" dirty="0"/>
          </a:p>
          <a:p>
            <a:pPr eaLnBrk="1" hangingPunct="1"/>
            <a:r>
              <a:rPr lang="en-US" sz="2400" dirty="0"/>
              <a:t>Concurrent: Ops not causally related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73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Scalability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Shard data for scalable storage</a:t>
            </a:r>
          </a:p>
          <a:p>
            <a:endParaRPr lang="en-US" dirty="0"/>
          </a:p>
          <a:p>
            <a:r>
              <a:rPr lang="en-US" dirty="0"/>
              <a:t>New distributed protocol for </a:t>
            </a:r>
            <a:r>
              <a:rPr lang="en-US" dirty="0" err="1"/>
              <a:t>scalably</a:t>
            </a:r>
            <a:r>
              <a:rPr lang="en-US" dirty="0"/>
              <a:t> applying writes across shards</a:t>
            </a:r>
          </a:p>
          <a:p>
            <a:endParaRPr lang="en-US" dirty="0"/>
          </a:p>
          <a:p>
            <a:r>
              <a:rPr lang="en-US" dirty="0"/>
              <a:t>Also need a new distributed protocol for consistently reading data across shards</a:t>
            </a:r>
            <a:r>
              <a:rPr lang="mr-IN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9A36-386E-5B4C-8239-54E8521A45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7838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Reads Aren’t Enough</a:t>
            </a:r>
          </a:p>
        </p:txBody>
      </p:sp>
      <p:sp>
        <p:nvSpPr>
          <p:cNvPr id="64" name="Slide Number Placeholder 6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263C-4789-E644-80C0-66CD49C8B398}" type="slidenum">
              <a:rPr lang="en-US" smtClean="0"/>
              <a:t>31</a:t>
            </a:fld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457201" y="2198600"/>
            <a:ext cx="5680916" cy="4342686"/>
            <a:chOff x="457201" y="2198600"/>
            <a:chExt cx="5680916" cy="4342686"/>
          </a:xfrm>
        </p:grpSpPr>
        <p:sp>
          <p:nvSpPr>
            <p:cNvPr id="48" name="Rounded Rectangle 47"/>
            <p:cNvSpPr/>
            <p:nvPr/>
          </p:nvSpPr>
          <p:spPr>
            <a:xfrm>
              <a:off x="457201" y="2198600"/>
              <a:ext cx="5680916" cy="4342686"/>
            </a:xfrm>
            <a:prstGeom prst="roundRect">
              <a:avLst>
                <a:gd name="adj" fmla="val 9225"/>
              </a:avLst>
            </a:prstGeom>
            <a:gradFill>
              <a:gsLst>
                <a:gs pos="0">
                  <a:schemeClr val="accent3">
                    <a:lumMod val="60000"/>
                    <a:lumOff val="40000"/>
                  </a:schemeClr>
                </a:gs>
                <a:gs pos="100000">
                  <a:schemeClr val="accent3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/>
                <a:cs typeface="Helvetica Neue Medium"/>
              </a:endParaRPr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3835766" y="2375506"/>
              <a:ext cx="2116587" cy="4060990"/>
            </a:xfrm>
            <a:prstGeom prst="roundRect">
              <a:avLst>
                <a:gd name="adj" fmla="val 36514"/>
              </a:avLst>
            </a:prstGeom>
            <a:gradFill>
              <a:gsLst>
                <a:gs pos="0">
                  <a:schemeClr val="tx1">
                    <a:lumMod val="50000"/>
                    <a:lumOff val="50000"/>
                  </a:schemeClr>
                </a:gs>
                <a:gs pos="100000">
                  <a:schemeClr val="dk1">
                    <a:tint val="50000"/>
                    <a:shade val="100000"/>
                    <a:satMod val="350000"/>
                  </a:schemeClr>
                </a:gs>
              </a:gsLst>
              <a:lin ang="13500000" scaled="0"/>
            </a:gradFill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/>
                <a:cs typeface="Helvetica Neue Medium"/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4081259" y="2752767"/>
              <a:ext cx="1625600" cy="3306469"/>
              <a:chOff x="2225527" y="2028429"/>
              <a:chExt cx="1625600" cy="3306469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2225527" y="2028429"/>
                <a:ext cx="1625600" cy="575746"/>
              </a:xfrm>
              <a:prstGeom prst="ellipse">
                <a:avLst/>
              </a:prstGeom>
              <a:gradFill>
                <a:lin ang="13500000" scaled="0"/>
              </a:gra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2400" dirty="0">
                    <a:latin typeface="Helvetica Neue Medium"/>
                  </a:rPr>
                  <a:t>A-F</a:t>
                </a:r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2225527" y="2938670"/>
                <a:ext cx="1625600" cy="575746"/>
              </a:xfrm>
              <a:prstGeom prst="ellipse">
                <a:avLst/>
              </a:prstGeom>
              <a:gradFill>
                <a:lin ang="13500000" scaled="0"/>
              </a:gra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2400" dirty="0">
                    <a:latin typeface="Helvetica Neue Medium"/>
                  </a:rPr>
                  <a:t>G-L</a:t>
                </a:r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2225527" y="3848911"/>
                <a:ext cx="1625600" cy="575746"/>
              </a:xfrm>
              <a:prstGeom prst="ellipse">
                <a:avLst/>
              </a:prstGeom>
              <a:gradFill>
                <a:lin ang="13500000" scaled="0"/>
              </a:gra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2400" dirty="0">
                    <a:latin typeface="Helvetica Neue Medium"/>
                  </a:rPr>
                  <a:t>M-R</a:t>
                </a:r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2225527" y="4759152"/>
                <a:ext cx="1625600" cy="575746"/>
              </a:xfrm>
              <a:prstGeom prst="ellipse">
                <a:avLst/>
              </a:prstGeom>
              <a:gradFill>
                <a:lin ang="13500000" scaled="0"/>
              </a:gra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2400" dirty="0">
                    <a:latin typeface="Helvetica Neue Medium"/>
                  </a:rPr>
                  <a:t>S-Z</a:t>
                </a:r>
              </a:p>
            </p:txBody>
          </p:sp>
        </p:grpSp>
      </p:grpSp>
      <p:grpSp>
        <p:nvGrpSpPr>
          <p:cNvPr id="18" name="Group 17"/>
          <p:cNvGrpSpPr/>
          <p:nvPr/>
        </p:nvGrpSpPr>
        <p:grpSpPr>
          <a:xfrm>
            <a:off x="4469622" y="2824274"/>
            <a:ext cx="931251" cy="3064322"/>
            <a:chOff x="4469622" y="2824274"/>
            <a:chExt cx="931251" cy="3064322"/>
          </a:xfrm>
        </p:grpSpPr>
        <p:sp>
          <p:nvSpPr>
            <p:cNvPr id="85" name="Rectangle 84"/>
            <p:cNvSpPr/>
            <p:nvPr/>
          </p:nvSpPr>
          <p:spPr>
            <a:xfrm>
              <a:off x="4469622" y="2824274"/>
              <a:ext cx="845600" cy="454664"/>
            </a:xfrm>
            <a:prstGeom prst="rect">
              <a:avLst/>
            </a:prstGeom>
            <a:solidFill>
              <a:srgbClr val="6F4A26"/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>
              <a:normAutofit fontScale="77500" lnSpcReduction="20000"/>
            </a:bodyPr>
            <a:lstStyle/>
            <a:p>
              <a:pPr algn="ctr"/>
              <a:r>
                <a:rPr lang="en-US" sz="2900" dirty="0">
                  <a:latin typeface="Helvetica Neue Medium"/>
                  <a:cs typeface="Helvetica Neue Medium"/>
                </a:rPr>
                <a:t>Boss</a:t>
              </a:r>
              <a:endParaRPr lang="en-US" sz="2900" dirty="0">
                <a:solidFill>
                  <a:schemeClr val="bg1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4491167" y="5613019"/>
              <a:ext cx="909706" cy="27557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>
              <a:normAutofit fontScale="62500" lnSpcReduction="20000"/>
            </a:bodyPr>
            <a:lstStyle/>
            <a:p>
              <a:pPr algn="ctr"/>
              <a:r>
                <a:rPr lang="en-US" sz="2400" dirty="0">
                  <a:latin typeface="Helvetica Neue Medium"/>
                  <a:cs typeface="Helvetica Neue Medium"/>
                </a:rPr>
                <a:t>I &lt;3 Job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745072" y="2644159"/>
            <a:ext cx="1524000" cy="1684118"/>
            <a:chOff x="745072" y="2644159"/>
            <a:chExt cx="1524000" cy="1684118"/>
          </a:xfrm>
        </p:grpSpPr>
        <p:sp>
          <p:nvSpPr>
            <p:cNvPr id="51" name="Rectangle 50"/>
            <p:cNvSpPr/>
            <p:nvPr/>
          </p:nvSpPr>
          <p:spPr>
            <a:xfrm>
              <a:off x="745072" y="3752531"/>
              <a:ext cx="1524000" cy="575746"/>
            </a:xfrm>
            <a:prstGeom prst="rect">
              <a:avLst/>
            </a:prstGeom>
            <a:gradFill>
              <a:gsLst>
                <a:gs pos="0">
                  <a:schemeClr val="accent2">
                    <a:tint val="100000"/>
                    <a:shade val="100000"/>
                    <a:satMod val="130000"/>
                  </a:schemeClr>
                </a:gs>
                <a:gs pos="100000">
                  <a:schemeClr val="accent2">
                    <a:tint val="50000"/>
                    <a:shade val="100000"/>
                    <a:satMod val="350000"/>
                  </a:schemeClr>
                </a:gs>
              </a:gsLst>
              <a:lin ang="13500000" scaled="0"/>
            </a:gra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r>
                <a:rPr lang="en-US" sz="2400" dirty="0">
                  <a:latin typeface="Helvetica Neue Medium"/>
                  <a:cs typeface="Helvetica Neue Medium"/>
                </a:rPr>
                <a:t>Web </a:t>
              </a:r>
              <a:r>
                <a:rPr lang="en-US" sz="2400" dirty="0" err="1">
                  <a:latin typeface="Helvetica Neue Medium"/>
                  <a:cs typeface="Helvetica Neue Medium"/>
                </a:rPr>
                <a:t>Srv</a:t>
              </a:r>
              <a:endParaRPr lang="en-US" sz="2400" dirty="0">
                <a:latin typeface="Helvetica Neue Medium"/>
                <a:cs typeface="Helvetica Neue Medium"/>
              </a:endParaRPr>
            </a:p>
          </p:txBody>
        </p:sp>
        <p:pic>
          <p:nvPicPr>
            <p:cNvPr id="36" name="Picture 35" descr="Church.jpg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559" b="97207" l="8939" r="88827">
                          <a14:foregroundMark x1="22346" y1="39106" x2="21788" y2="44134"/>
                          <a14:foregroundMark x1="29609" y1="67039" x2="29609" y2="67039"/>
                          <a14:foregroundMark x1="79888" y1="72626" x2="67039" y2="90503"/>
                          <a14:foregroundMark x1="63128" y1="87709" x2="60894" y2="92179"/>
                          <a14:foregroundMark x1="87151" y1="92179" x2="87151" y2="92179"/>
                          <a14:foregroundMark x1="24022" y1="91620" x2="27374" y2="85475"/>
                          <a14:foregroundMark x1="36872" y1="91620" x2="23464" y2="92179"/>
                          <a14:foregroundMark x1="58101" y1="91061" x2="48603" y2="97207"/>
                          <a14:foregroundMark x1="21788" y1="36313" x2="27933" y2="20112"/>
                          <a14:foregroundMark x1="26816" y1="15642" x2="36313" y2="6145"/>
                          <a14:foregroundMark x1="40782" y1="5028" x2="54190" y2="3911"/>
                          <a14:foregroundMark x1="84358" y1="35754" x2="82123" y2="56983"/>
                          <a14:foregroundMark x1="84916" y1="29050" x2="84916" y2="32961"/>
                          <a14:backgroundMark x1="40223" y1="1676" x2="55307" y2="1117"/>
                          <a14:backgroundMark x1="84358" y1="50838" x2="85475" y2="38547"/>
                        </a14:backgroundRemoval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942040" y="2644159"/>
              <a:ext cx="1135597" cy="1135597"/>
            </a:xfrm>
            <a:prstGeom prst="rect">
              <a:avLst/>
            </a:prstGeom>
          </p:spPr>
        </p:pic>
      </p:grpSp>
      <p:sp>
        <p:nvSpPr>
          <p:cNvPr id="37" name="TextBox 36"/>
          <p:cNvSpPr txBox="1"/>
          <p:nvPr/>
        </p:nvSpPr>
        <p:spPr>
          <a:xfrm>
            <a:off x="616431" y="1167176"/>
            <a:ext cx="8151068" cy="523220"/>
          </a:xfrm>
          <a:prstGeom prst="rect">
            <a:avLst/>
          </a:prstGeom>
          <a:noFill/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 Neue Medium"/>
              </a:rPr>
              <a:t>Asynchronous requests + distributed data = ??</a:t>
            </a:r>
          </a:p>
        </p:txBody>
      </p:sp>
      <p:cxnSp>
        <p:nvCxnSpPr>
          <p:cNvPr id="38" name="Straight Arrow Connector 37"/>
          <p:cNvCxnSpPr/>
          <p:nvPr/>
        </p:nvCxnSpPr>
        <p:spPr>
          <a:xfrm flipV="1">
            <a:off x="2269072" y="3249194"/>
            <a:ext cx="1981195" cy="71901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2269072" y="4157047"/>
            <a:ext cx="1812187" cy="159376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41" name="Group 40"/>
          <p:cNvGrpSpPr/>
          <p:nvPr/>
        </p:nvGrpSpPr>
        <p:grpSpPr>
          <a:xfrm>
            <a:off x="6138117" y="2176611"/>
            <a:ext cx="2798576" cy="707886"/>
            <a:chOff x="-728476" y="2395990"/>
            <a:chExt cx="2798576" cy="707886"/>
          </a:xfrm>
        </p:grpSpPr>
        <p:cxnSp>
          <p:nvCxnSpPr>
            <p:cNvPr id="42" name="Straight Connector 41"/>
            <p:cNvCxnSpPr/>
            <p:nvPr/>
          </p:nvCxnSpPr>
          <p:spPr>
            <a:xfrm>
              <a:off x="190500" y="2791771"/>
              <a:ext cx="1879600" cy="0"/>
            </a:xfrm>
            <a:prstGeom prst="line">
              <a:avLst/>
            </a:prstGeom>
            <a:ln w="38100" cmpd="sng">
              <a:solidFill>
                <a:schemeClr val="accent4">
                  <a:lumMod val="75000"/>
                </a:schemeClr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-728476" y="2395990"/>
              <a:ext cx="102485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sz="2000" dirty="0">
                <a:solidFill>
                  <a:schemeClr val="accent4">
                    <a:lumMod val="75000"/>
                  </a:schemeClr>
                </a:solidFill>
                <a:latin typeface="Helvetica Neue Medium"/>
                <a:cs typeface="Helvetica Neue Medium"/>
              </a:endParaRPr>
            </a:p>
            <a:p>
              <a:pPr algn="ctr"/>
              <a:r>
                <a:rPr lang="en-US" sz="2000" dirty="0">
                  <a:solidFill>
                    <a:schemeClr val="accent4">
                      <a:lumMod val="75000"/>
                    </a:schemeClr>
                  </a:solidFill>
                  <a:latin typeface="Helvetica Neue Medium"/>
                  <a:cs typeface="Helvetica Neue Medium"/>
                </a:rPr>
                <a:t>Progress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6075456" y="3051606"/>
            <a:ext cx="2908324" cy="707886"/>
            <a:chOff x="-838224" y="2417668"/>
            <a:chExt cx="2908324" cy="707886"/>
          </a:xfrm>
        </p:grpSpPr>
        <p:cxnSp>
          <p:nvCxnSpPr>
            <p:cNvPr id="46" name="Straight Connector 45"/>
            <p:cNvCxnSpPr/>
            <p:nvPr/>
          </p:nvCxnSpPr>
          <p:spPr>
            <a:xfrm>
              <a:off x="190500" y="2791771"/>
              <a:ext cx="1879600" cy="0"/>
            </a:xfrm>
            <a:prstGeom prst="line">
              <a:avLst/>
            </a:prstGeom>
            <a:ln w="38100" cmpd="sng">
              <a:solidFill>
                <a:schemeClr val="accent4">
                  <a:lumMod val="75000"/>
                </a:schemeClr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-838224" y="2417668"/>
              <a:ext cx="124006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sz="2000" dirty="0">
                <a:solidFill>
                  <a:schemeClr val="accent4">
                    <a:lumMod val="75000"/>
                  </a:schemeClr>
                </a:solidFill>
                <a:latin typeface="Helvetica Neue Medium"/>
                <a:cs typeface="Helvetica Neue Medium"/>
              </a:endParaRPr>
            </a:p>
            <a:p>
              <a:pPr algn="ctr"/>
              <a:r>
                <a:rPr lang="en-US" sz="2000" dirty="0">
                  <a:solidFill>
                    <a:schemeClr val="accent4">
                      <a:lumMod val="75000"/>
                    </a:schemeClr>
                  </a:solidFill>
                  <a:latin typeface="Helvetica Neue Medium"/>
                  <a:cs typeface="Helvetica Neue Medium"/>
                </a:rPr>
                <a:t>Progress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6121587" y="4157047"/>
            <a:ext cx="2815106" cy="707886"/>
            <a:chOff x="-745006" y="2417668"/>
            <a:chExt cx="2815106" cy="707886"/>
          </a:xfrm>
        </p:grpSpPr>
        <p:cxnSp>
          <p:nvCxnSpPr>
            <p:cNvPr id="53" name="Straight Connector 52"/>
            <p:cNvCxnSpPr/>
            <p:nvPr/>
          </p:nvCxnSpPr>
          <p:spPr>
            <a:xfrm>
              <a:off x="190500" y="2791771"/>
              <a:ext cx="1879600" cy="0"/>
            </a:xfrm>
            <a:prstGeom prst="line">
              <a:avLst/>
            </a:prstGeom>
            <a:ln w="38100" cmpd="sng">
              <a:solidFill>
                <a:schemeClr val="accent4">
                  <a:lumMod val="75000"/>
                </a:schemeClr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-745006" y="2417668"/>
              <a:ext cx="124006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sz="2000" dirty="0">
                <a:solidFill>
                  <a:schemeClr val="accent4">
                    <a:lumMod val="75000"/>
                  </a:schemeClr>
                </a:solidFill>
                <a:latin typeface="Helvetica Neue Medium"/>
                <a:cs typeface="Helvetica Neue Medium"/>
              </a:endParaRPr>
            </a:p>
            <a:p>
              <a:pPr algn="ctr"/>
              <a:r>
                <a:rPr lang="en-US" sz="2000" dirty="0">
                  <a:solidFill>
                    <a:schemeClr val="accent4">
                      <a:lumMod val="75000"/>
                    </a:schemeClr>
                  </a:solidFill>
                  <a:latin typeface="Helvetica Neue Medium"/>
                  <a:cs typeface="Helvetica Neue Medium"/>
                </a:rPr>
                <a:t>Progress</a:t>
              </a: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7014730" y="1739460"/>
            <a:ext cx="1752769" cy="2690415"/>
            <a:chOff x="148137" y="2291713"/>
            <a:chExt cx="1752769" cy="2690415"/>
          </a:xfrm>
        </p:grpSpPr>
        <p:grpSp>
          <p:nvGrpSpPr>
            <p:cNvPr id="59" name="Group 58"/>
            <p:cNvGrpSpPr/>
            <p:nvPr/>
          </p:nvGrpSpPr>
          <p:grpSpPr>
            <a:xfrm>
              <a:off x="148137" y="2291713"/>
              <a:ext cx="1752769" cy="2178615"/>
              <a:chOff x="219387" y="575162"/>
              <a:chExt cx="1752769" cy="2178615"/>
            </a:xfrm>
          </p:grpSpPr>
          <p:cxnSp>
            <p:nvCxnSpPr>
              <p:cNvPr id="67" name="Straight Arrow Connector 66"/>
              <p:cNvCxnSpPr/>
              <p:nvPr/>
            </p:nvCxnSpPr>
            <p:spPr>
              <a:xfrm>
                <a:off x="1078838" y="2316827"/>
                <a:ext cx="0" cy="43695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8" name="TextBox 67"/>
              <p:cNvSpPr txBox="1"/>
              <p:nvPr/>
            </p:nvSpPr>
            <p:spPr>
              <a:xfrm>
                <a:off x="219387" y="575162"/>
                <a:ext cx="1752769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dirty="0">
                    <a:latin typeface="Helvetica Neue Medium"/>
                    <a:cs typeface="Helvetica Neue Medium"/>
                  </a:rPr>
                  <a:t>Turing’s</a:t>
                </a:r>
              </a:p>
              <a:p>
                <a:pPr algn="ctr"/>
                <a:r>
                  <a:rPr lang="en-US" sz="2400" dirty="0">
                    <a:latin typeface="Helvetica Neue Medium"/>
                    <a:cs typeface="Helvetica Neue Medium"/>
                  </a:rPr>
                  <a:t>Operations</a:t>
                </a:r>
              </a:p>
            </p:txBody>
          </p:sp>
        </p:grpSp>
        <p:sp>
          <p:nvSpPr>
            <p:cNvPr id="60" name="Rectangle 59"/>
            <p:cNvSpPr/>
            <p:nvPr/>
          </p:nvSpPr>
          <p:spPr>
            <a:xfrm>
              <a:off x="237587" y="4520463"/>
              <a:ext cx="1523999" cy="461665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Helvetica Neue Medium"/>
                  <a:cs typeface="Helvetica Neue Medium"/>
                </a:rPr>
                <a:t>New Job!</a:t>
              </a:r>
            </a:p>
          </p:txBody>
        </p:sp>
        <p:grpSp>
          <p:nvGrpSpPr>
            <p:cNvPr id="61" name="Group 60"/>
            <p:cNvGrpSpPr/>
            <p:nvPr/>
          </p:nvGrpSpPr>
          <p:grpSpPr>
            <a:xfrm>
              <a:off x="358956" y="3269655"/>
              <a:ext cx="1297264" cy="615278"/>
              <a:chOff x="4244742" y="1943372"/>
              <a:chExt cx="1297264" cy="615278"/>
            </a:xfrm>
          </p:grpSpPr>
          <p:sp>
            <p:nvSpPr>
              <p:cNvPr id="62" name="Rectangle 61"/>
              <p:cNvSpPr/>
              <p:nvPr/>
            </p:nvSpPr>
            <p:spPr>
              <a:xfrm>
                <a:off x="4244742" y="1943372"/>
                <a:ext cx="1297264" cy="615278"/>
              </a:xfrm>
              <a:prstGeom prst="rect">
                <a:avLst/>
              </a:prstGeom>
              <a:solidFill>
                <a:srgbClr val="6F4A26"/>
              </a:solidFill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r>
                  <a:rPr lang="en-US" sz="2900" dirty="0">
                    <a:latin typeface="Helvetica Neue Medium"/>
                    <a:cs typeface="Helvetica Neue Medium"/>
                  </a:rPr>
                  <a:t>Boss</a:t>
                </a:r>
                <a:endParaRPr lang="en-US" sz="2900" dirty="0">
                  <a:solidFill>
                    <a:schemeClr val="bg1"/>
                  </a:solidFill>
                  <a:latin typeface="Helvetica Neue Medium"/>
                  <a:cs typeface="Helvetica Neue Medium"/>
                </a:endParaRPr>
              </a:p>
            </p:txBody>
          </p:sp>
          <p:grpSp>
            <p:nvGrpSpPr>
              <p:cNvPr id="63" name="Group 62"/>
              <p:cNvGrpSpPr/>
              <p:nvPr/>
            </p:nvGrpSpPr>
            <p:grpSpPr>
              <a:xfrm>
                <a:off x="4334717" y="2113200"/>
                <a:ext cx="1071182" cy="256710"/>
                <a:chOff x="4334717" y="2093956"/>
                <a:chExt cx="1071182" cy="256710"/>
              </a:xfrm>
            </p:grpSpPr>
            <p:cxnSp>
              <p:nvCxnSpPr>
                <p:cNvPr id="65" name="Straight Connector 64"/>
                <p:cNvCxnSpPr/>
                <p:nvPr/>
              </p:nvCxnSpPr>
              <p:spPr>
                <a:xfrm flipV="1">
                  <a:off x="4380848" y="2093956"/>
                  <a:ext cx="1025051" cy="251816"/>
                </a:xfrm>
                <a:prstGeom prst="line">
                  <a:avLst/>
                </a:prstGeom>
                <a:ln w="38100" cmpd="sng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/>
                <p:cNvCxnSpPr/>
                <p:nvPr/>
              </p:nvCxnSpPr>
              <p:spPr>
                <a:xfrm>
                  <a:off x="4334717" y="2098850"/>
                  <a:ext cx="1025051" cy="251816"/>
                </a:xfrm>
                <a:prstGeom prst="line">
                  <a:avLst/>
                </a:prstGeom>
                <a:ln w="38100" cmpd="sng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69" name="Rectangle 68"/>
          <p:cNvSpPr/>
          <p:nvPr/>
        </p:nvSpPr>
        <p:spPr>
          <a:xfrm>
            <a:off x="4469622" y="2819929"/>
            <a:ext cx="845600" cy="45466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>
            <a:normAutofit fontScale="77500" lnSpcReduction="20000"/>
          </a:bodyPr>
          <a:lstStyle/>
          <a:p>
            <a:pPr algn="ctr"/>
            <a:r>
              <a:rPr lang="en-US" sz="2900" dirty="0">
                <a:latin typeface="Helvetica Neue Medium"/>
                <a:cs typeface="Helvetica Neue Medium"/>
              </a:rPr>
              <a:t>Boss</a:t>
            </a:r>
            <a:endParaRPr lang="en-US" sz="2900" dirty="0">
              <a:solidFill>
                <a:schemeClr val="bg1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4496535" y="5617790"/>
            <a:ext cx="909706" cy="275577"/>
          </a:xfrm>
          <a:prstGeom prst="rect">
            <a:avLst/>
          </a:prstGeom>
          <a:solidFill>
            <a:srgbClr val="7F7F7F"/>
          </a:solidFill>
          <a:ln>
            <a:solidFill>
              <a:srgbClr val="595959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normAutofit fontScale="62500" lnSpcReduction="20000"/>
          </a:bodyPr>
          <a:lstStyle/>
          <a:p>
            <a:pPr algn="ctr"/>
            <a:r>
              <a:rPr lang="en-US" sz="2400" dirty="0">
                <a:latin typeface="Helvetica Neue Medium"/>
                <a:cs typeface="Helvetica Neue Medium"/>
              </a:rPr>
              <a:t>I &lt;3 Job</a:t>
            </a:r>
          </a:p>
        </p:txBody>
      </p:sp>
      <p:grpSp>
        <p:nvGrpSpPr>
          <p:cNvPr id="71" name="Group 70"/>
          <p:cNvGrpSpPr/>
          <p:nvPr/>
        </p:nvGrpSpPr>
        <p:grpSpPr>
          <a:xfrm>
            <a:off x="4619800" y="2911714"/>
            <a:ext cx="845600" cy="454664"/>
            <a:chOff x="-2519295" y="2795376"/>
            <a:chExt cx="845600" cy="454664"/>
          </a:xfrm>
        </p:grpSpPr>
        <p:sp>
          <p:nvSpPr>
            <p:cNvPr id="72" name="Rectangle 71"/>
            <p:cNvSpPr/>
            <p:nvPr/>
          </p:nvSpPr>
          <p:spPr>
            <a:xfrm>
              <a:off x="-2519295" y="2795376"/>
              <a:ext cx="845600" cy="454664"/>
            </a:xfrm>
            <a:prstGeom prst="rect">
              <a:avLst/>
            </a:prstGeom>
            <a:solidFill>
              <a:srgbClr val="6F4A26"/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>
              <a:normAutofit fontScale="77500" lnSpcReduction="20000"/>
            </a:bodyPr>
            <a:lstStyle/>
            <a:p>
              <a:pPr algn="ctr"/>
              <a:r>
                <a:rPr lang="en-US" sz="2900" dirty="0">
                  <a:latin typeface="Helvetica Neue Medium"/>
                  <a:cs typeface="Helvetica Neue Medium"/>
                </a:rPr>
                <a:t>Boss</a:t>
              </a:r>
              <a:endParaRPr lang="en-US" sz="2900" dirty="0">
                <a:solidFill>
                  <a:schemeClr val="bg1"/>
                </a:solidFill>
                <a:latin typeface="Helvetica Neue Medium"/>
                <a:cs typeface="Helvetica Neue Medium"/>
              </a:endParaRPr>
            </a:p>
          </p:txBody>
        </p:sp>
        <p:grpSp>
          <p:nvGrpSpPr>
            <p:cNvPr id="73" name="Group 72"/>
            <p:cNvGrpSpPr/>
            <p:nvPr/>
          </p:nvGrpSpPr>
          <p:grpSpPr>
            <a:xfrm>
              <a:off x="-2430151" y="2977927"/>
              <a:ext cx="668162" cy="106217"/>
              <a:chOff x="4381501" y="2385454"/>
              <a:chExt cx="1025051" cy="251816"/>
            </a:xfrm>
          </p:grpSpPr>
          <p:cxnSp>
            <p:nvCxnSpPr>
              <p:cNvPr id="74" name="Straight Connector 73"/>
              <p:cNvCxnSpPr/>
              <p:nvPr/>
            </p:nvCxnSpPr>
            <p:spPr>
              <a:xfrm flipV="1">
                <a:off x="4381501" y="2385454"/>
                <a:ext cx="1025051" cy="251816"/>
              </a:xfrm>
              <a:prstGeom prst="line">
                <a:avLst/>
              </a:prstGeom>
              <a:ln w="38100" cmpd="sng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>
                <a:off x="4381501" y="2385454"/>
                <a:ext cx="1025051" cy="251816"/>
              </a:xfrm>
              <a:prstGeom prst="line">
                <a:avLst/>
              </a:prstGeom>
              <a:ln w="38100" cmpd="sng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6" name="Rectangle 75"/>
          <p:cNvSpPr/>
          <p:nvPr/>
        </p:nvSpPr>
        <p:spPr>
          <a:xfrm>
            <a:off x="748276" y="4531150"/>
            <a:ext cx="845600" cy="454664"/>
          </a:xfrm>
          <a:prstGeom prst="rect">
            <a:avLst/>
          </a:prstGeom>
          <a:solidFill>
            <a:srgbClr val="6F4A26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>
            <a:normAutofit fontScale="77500" lnSpcReduction="20000"/>
          </a:bodyPr>
          <a:lstStyle/>
          <a:p>
            <a:pPr algn="ctr"/>
            <a:r>
              <a:rPr lang="en-US" sz="2900" dirty="0">
                <a:latin typeface="Helvetica Neue Medium"/>
                <a:cs typeface="Helvetica Neue Medium"/>
              </a:rPr>
              <a:t>Boss</a:t>
            </a:r>
            <a:endParaRPr lang="en-US" sz="2900" dirty="0">
              <a:solidFill>
                <a:schemeClr val="bg1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1720241" y="4647294"/>
            <a:ext cx="909706" cy="2755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normAutofit fontScale="55000" lnSpcReduction="20000"/>
          </a:bodyPr>
          <a:lstStyle/>
          <a:p>
            <a:pPr algn="ctr"/>
            <a:r>
              <a:rPr lang="en-US" sz="2400" dirty="0">
                <a:latin typeface="Helvetica Neue Medium"/>
                <a:cs typeface="Helvetica Neue Medium"/>
              </a:rPr>
              <a:t>New Job!</a:t>
            </a:r>
          </a:p>
        </p:txBody>
      </p:sp>
      <p:sp>
        <p:nvSpPr>
          <p:cNvPr id="78" name="Rectangle 77"/>
          <p:cNvSpPr/>
          <p:nvPr/>
        </p:nvSpPr>
        <p:spPr>
          <a:xfrm>
            <a:off x="4663392" y="5750808"/>
            <a:ext cx="909706" cy="2755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normAutofit fontScale="55000" lnSpcReduction="20000"/>
          </a:bodyPr>
          <a:lstStyle/>
          <a:p>
            <a:pPr algn="ctr"/>
            <a:r>
              <a:rPr lang="en-US" sz="2400" dirty="0">
                <a:latin typeface="Helvetica Neue Medium"/>
                <a:cs typeface="Helvetica Neue Medium"/>
              </a:rPr>
              <a:t>New Job!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3135987" y="3175926"/>
            <a:ext cx="355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 Neue Medium"/>
                <a:cs typeface="Helvetica Neue Medium"/>
              </a:rPr>
              <a:t>1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616431" y="5009528"/>
            <a:ext cx="10913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 Neue Medium"/>
                <a:cs typeface="Helvetica Neue Medium"/>
              </a:rPr>
              <a:t>from 1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2958092" y="4918162"/>
            <a:ext cx="355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 Neue Medium"/>
                <a:cs typeface="Helvetica Neue Medium"/>
              </a:rPr>
              <a:t>4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1723057" y="5026553"/>
            <a:ext cx="10913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 Neue Medium"/>
                <a:cs typeface="Helvetica Neue Medium"/>
              </a:rPr>
              <a:t>from 4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5137327" y="3385414"/>
            <a:ext cx="355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 Neue Medium"/>
                <a:cs typeface="Helvetica Neue Medium"/>
              </a:rPr>
              <a:t>2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5140127" y="6114099"/>
            <a:ext cx="355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 Neue Medium"/>
                <a:cs typeface="Helvetica Neue Medium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052228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70" grpId="0" animBg="1"/>
      <p:bldP spid="76" grpId="0" animBg="1"/>
      <p:bldP spid="77" grpId="0" animBg="1"/>
      <p:bldP spid="78" grpId="0" animBg="1"/>
      <p:bldP spid="79" grpId="0"/>
      <p:bldP spid="80" grpId="0"/>
      <p:bldP spid="81" grpId="0"/>
      <p:bldP spid="82" grpId="0"/>
      <p:bldP spid="83" grpId="0"/>
      <p:bldP spid="8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Read-Only Transactions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803400"/>
          </a:xfrm>
        </p:spPr>
        <p:txBody>
          <a:bodyPr/>
          <a:lstStyle/>
          <a:p>
            <a:r>
              <a:rPr lang="en-US" dirty="0"/>
              <a:t>Consistent up-to-date view of data</a:t>
            </a:r>
          </a:p>
          <a:p>
            <a:pPr lvl="1"/>
            <a:r>
              <a:rPr lang="en-US" dirty="0"/>
              <a:t>Across many servers</a:t>
            </a:r>
          </a:p>
        </p:txBody>
      </p:sp>
      <p:sp>
        <p:nvSpPr>
          <p:cNvPr id="47" name="Slide Number Placeholder 4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2F269-07BC-CA47-BF8F-CBBA8D6295B6}" type="slidenum">
              <a:rPr lang="en-US" smtClean="0"/>
              <a:t>32</a:t>
            </a:fld>
            <a:endParaRPr lang="en-US"/>
          </a:p>
        </p:txBody>
      </p:sp>
      <p:grpSp>
        <p:nvGrpSpPr>
          <p:cNvPr id="128" name="Group 127"/>
          <p:cNvGrpSpPr/>
          <p:nvPr/>
        </p:nvGrpSpPr>
        <p:grpSpPr>
          <a:xfrm>
            <a:off x="550769" y="2981958"/>
            <a:ext cx="6904131" cy="3047244"/>
            <a:chOff x="550769" y="2981958"/>
            <a:chExt cx="6904131" cy="3047244"/>
          </a:xfrm>
        </p:grpSpPr>
        <p:grpSp>
          <p:nvGrpSpPr>
            <p:cNvPr id="44" name="Group 43"/>
            <p:cNvGrpSpPr/>
            <p:nvPr/>
          </p:nvGrpSpPr>
          <p:grpSpPr>
            <a:xfrm>
              <a:off x="3213131" y="5567537"/>
              <a:ext cx="4241769" cy="461665"/>
              <a:chOff x="3213131" y="5418901"/>
              <a:chExt cx="4241769" cy="461665"/>
            </a:xfrm>
          </p:grpSpPr>
          <p:cxnSp>
            <p:nvCxnSpPr>
              <p:cNvPr id="73" name="Straight Arrow Connector 72"/>
              <p:cNvCxnSpPr/>
              <p:nvPr/>
            </p:nvCxnSpPr>
            <p:spPr>
              <a:xfrm>
                <a:off x="3213131" y="5484986"/>
                <a:ext cx="4241769" cy="0"/>
              </a:xfrm>
              <a:prstGeom prst="straightConnector1">
                <a:avLst/>
              </a:prstGeom>
              <a:ln cap="sq">
                <a:round/>
                <a:headEnd type="none"/>
                <a:tailEnd type="triangle" w="med" len="med"/>
              </a:ln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4" name="TextBox 73"/>
              <p:cNvSpPr txBox="1"/>
              <p:nvPr/>
            </p:nvSpPr>
            <p:spPr>
              <a:xfrm>
                <a:off x="4353943" y="5418901"/>
                <a:ext cx="1998066" cy="461665"/>
              </a:xfrm>
              <a:prstGeom prst="rect">
                <a:avLst/>
              </a:prstGeom>
              <a:noFill/>
            </p:spPr>
            <p:txBody>
              <a:bodyPr wrap="none" rtlCol="0" anchor="ctr" anchorCtr="1">
                <a:spAutoFit/>
              </a:bodyPr>
              <a:lstStyle/>
              <a:p>
                <a:pPr algn="ctr"/>
                <a:r>
                  <a:rPr lang="en-US" sz="2400" dirty="0">
                    <a:latin typeface="Helvetica Neue Medium"/>
                    <a:cs typeface="Helvetica Neue Medium"/>
                  </a:rPr>
                  <a:t>Logical Time</a:t>
                </a:r>
              </a:p>
            </p:txBody>
          </p:sp>
        </p:grpSp>
        <p:cxnSp>
          <p:nvCxnSpPr>
            <p:cNvPr id="67" name="Straight Arrow Connector 66"/>
            <p:cNvCxnSpPr/>
            <p:nvPr/>
          </p:nvCxnSpPr>
          <p:spPr>
            <a:xfrm>
              <a:off x="3252424" y="3438248"/>
              <a:ext cx="4202476" cy="0"/>
            </a:xfrm>
            <a:prstGeom prst="straightConnector1">
              <a:avLst/>
            </a:prstGeom>
            <a:ln cap="sq">
              <a:solidFill>
                <a:srgbClr val="1F497D"/>
              </a:solidFill>
              <a:round/>
              <a:headEnd type="none"/>
              <a:tailEnd type="non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/>
            <p:nvPr/>
          </p:nvCxnSpPr>
          <p:spPr>
            <a:xfrm>
              <a:off x="3242861" y="3324351"/>
              <a:ext cx="0" cy="227795"/>
            </a:xfrm>
            <a:prstGeom prst="straightConnector1">
              <a:avLst/>
            </a:prstGeom>
            <a:ln cap="sq">
              <a:solidFill>
                <a:srgbClr val="1F497D"/>
              </a:solidFill>
              <a:round/>
              <a:headEnd type="none"/>
              <a:tailEnd type="non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/>
            <p:nvPr/>
          </p:nvCxnSpPr>
          <p:spPr>
            <a:xfrm>
              <a:off x="4955218" y="3324351"/>
              <a:ext cx="0" cy="227795"/>
            </a:xfrm>
            <a:prstGeom prst="straightConnector1">
              <a:avLst/>
            </a:prstGeom>
            <a:ln cap="sq">
              <a:solidFill>
                <a:srgbClr val="1F497D"/>
              </a:solidFill>
              <a:round/>
              <a:headEnd type="none"/>
              <a:tailEnd type="non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70" name="TextBox 69"/>
            <p:cNvSpPr txBox="1"/>
            <p:nvPr/>
          </p:nvSpPr>
          <p:spPr>
            <a:xfrm>
              <a:off x="898549" y="3130440"/>
              <a:ext cx="2180268" cy="461665"/>
            </a:xfrm>
            <a:prstGeom prst="rect">
              <a:avLst/>
            </a:prstGeom>
            <a:noFill/>
          </p:spPr>
          <p:txBody>
            <a:bodyPr wrap="none" rtlCol="0" anchor="ctr" anchorCtr="1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tx2"/>
                  </a:solidFill>
                  <a:latin typeface="Helvetica Neue Medium"/>
                  <a:cs typeface="Helvetica Neue Medium"/>
                </a:rPr>
                <a:t>Alan…Friends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3084328" y="2981958"/>
              <a:ext cx="327269" cy="400110"/>
            </a:xfrm>
            <a:prstGeom prst="rect">
              <a:avLst/>
            </a:prstGeom>
            <a:noFill/>
          </p:spPr>
          <p:txBody>
            <a:bodyPr wrap="none" rtlCol="0" anchor="ctr" anchorCtr="1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tx2"/>
                  </a:solidFill>
                  <a:latin typeface="Helvetica Neue Medium"/>
                  <a:cs typeface="Helvetica Neue Medium"/>
                </a:rPr>
                <a:t>1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4718323" y="2981958"/>
              <a:ext cx="469872" cy="400110"/>
            </a:xfrm>
            <a:prstGeom prst="rect">
              <a:avLst/>
            </a:prstGeom>
            <a:noFill/>
          </p:spPr>
          <p:txBody>
            <a:bodyPr wrap="none" rtlCol="0" anchor="ctr" anchorCtr="1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tx2"/>
                  </a:solidFill>
                  <a:latin typeface="Helvetica Neue Medium"/>
                  <a:cs typeface="Helvetica Neue Medium"/>
                </a:rPr>
                <a:t>11</a:t>
              </a:r>
            </a:p>
          </p:txBody>
        </p:sp>
        <p:cxnSp>
          <p:nvCxnSpPr>
            <p:cNvPr id="61" name="Straight Arrow Connector 60"/>
            <p:cNvCxnSpPr/>
            <p:nvPr/>
          </p:nvCxnSpPr>
          <p:spPr>
            <a:xfrm>
              <a:off x="3385427" y="4248305"/>
              <a:ext cx="4069473" cy="0"/>
            </a:xfrm>
            <a:prstGeom prst="straightConnector1">
              <a:avLst/>
            </a:prstGeom>
            <a:ln cap="sq">
              <a:solidFill>
                <a:schemeClr val="accent2"/>
              </a:solidFill>
              <a:round/>
              <a:headEnd type="none"/>
              <a:tailEnd type="non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>
              <a:off x="3376211" y="4134408"/>
              <a:ext cx="0" cy="227795"/>
            </a:xfrm>
            <a:prstGeom prst="straightConnector1">
              <a:avLst/>
            </a:prstGeom>
            <a:ln cap="sq">
              <a:solidFill>
                <a:schemeClr val="accent2"/>
              </a:solidFill>
              <a:round/>
              <a:headEnd type="none"/>
              <a:tailEnd type="non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63" name="TextBox 62"/>
            <p:cNvSpPr txBox="1"/>
            <p:nvPr/>
          </p:nvSpPr>
          <p:spPr>
            <a:xfrm>
              <a:off x="1047200" y="3948812"/>
              <a:ext cx="2031617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 anchorCtr="1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accent2"/>
                  </a:solidFill>
                  <a:latin typeface="Helvetica Neue Medium"/>
                  <a:cs typeface="Helvetica Neue Medium"/>
                </a:rPr>
                <a:t>Alan…Status</a:t>
              </a:r>
            </a:p>
          </p:txBody>
        </p:sp>
        <p:cxnSp>
          <p:nvCxnSpPr>
            <p:cNvPr id="64" name="Straight Arrow Connector 63"/>
            <p:cNvCxnSpPr/>
            <p:nvPr/>
          </p:nvCxnSpPr>
          <p:spPr>
            <a:xfrm>
              <a:off x="5997032" y="4134407"/>
              <a:ext cx="0" cy="227795"/>
            </a:xfrm>
            <a:prstGeom prst="straightConnector1">
              <a:avLst/>
            </a:prstGeom>
            <a:ln cap="sq">
              <a:solidFill>
                <a:schemeClr val="accent2"/>
              </a:solidFill>
              <a:round/>
              <a:headEnd type="none"/>
              <a:tailEnd type="non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65" name="TextBox 64"/>
            <p:cNvSpPr txBox="1"/>
            <p:nvPr/>
          </p:nvSpPr>
          <p:spPr>
            <a:xfrm>
              <a:off x="3209546" y="3791516"/>
              <a:ext cx="327269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 anchorCtr="1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accent2"/>
                  </a:solidFill>
                  <a:latin typeface="Helvetica Neue Medium"/>
                  <a:cs typeface="Helvetica Neue Medium"/>
                </a:rPr>
                <a:t>2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5762096" y="3791516"/>
              <a:ext cx="469872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 anchorCtr="1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accent2"/>
                  </a:solidFill>
                  <a:latin typeface="Helvetica Neue Medium"/>
                  <a:cs typeface="Helvetica Neue Medium"/>
                </a:rPr>
                <a:t>19</a:t>
              </a: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3642746" y="3172136"/>
              <a:ext cx="845600" cy="454664"/>
            </a:xfrm>
            <a:prstGeom prst="rect">
              <a:avLst/>
            </a:prstGeom>
            <a:solidFill>
              <a:srgbClr val="6F4A26"/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>
              <a:noAutofit/>
            </a:bodyPr>
            <a:lstStyle/>
            <a:p>
              <a:pPr algn="ctr"/>
              <a:r>
                <a:rPr lang="en-US" sz="2200" dirty="0">
                  <a:latin typeface="Helvetica Neue Medium"/>
                  <a:cs typeface="Helvetica Neue Medium"/>
                </a:rPr>
                <a:t>Boss</a:t>
              </a:r>
              <a:endParaRPr lang="en-US" sz="2200" dirty="0">
                <a:solidFill>
                  <a:schemeClr val="bg1"/>
                </a:solidFill>
                <a:latin typeface="Helvetica Neue Medium"/>
                <a:cs typeface="Helvetica Neue Medium"/>
              </a:endParaRPr>
            </a:p>
          </p:txBody>
        </p:sp>
        <p:grpSp>
          <p:nvGrpSpPr>
            <p:cNvPr id="51" name="Group 50"/>
            <p:cNvGrpSpPr/>
            <p:nvPr/>
          </p:nvGrpSpPr>
          <p:grpSpPr>
            <a:xfrm>
              <a:off x="5776459" y="3172136"/>
              <a:ext cx="845600" cy="454664"/>
              <a:chOff x="-2519295" y="2795376"/>
              <a:chExt cx="845600" cy="454664"/>
            </a:xfrm>
          </p:grpSpPr>
          <p:sp>
            <p:nvSpPr>
              <p:cNvPr id="57" name="Rectangle 56"/>
              <p:cNvSpPr/>
              <p:nvPr/>
            </p:nvSpPr>
            <p:spPr>
              <a:xfrm>
                <a:off x="-2519295" y="2795376"/>
                <a:ext cx="845600" cy="454664"/>
              </a:xfrm>
              <a:prstGeom prst="rect">
                <a:avLst/>
              </a:prstGeom>
              <a:solidFill>
                <a:srgbClr val="6F4A26"/>
              </a:solidFill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noAutofit/>
              </a:bodyPr>
              <a:lstStyle/>
              <a:p>
                <a:pPr algn="ctr"/>
                <a:r>
                  <a:rPr lang="en-US" sz="2200" dirty="0">
                    <a:latin typeface="Helvetica Neue Medium"/>
                    <a:cs typeface="Helvetica Neue Medium"/>
                  </a:rPr>
                  <a:t>Boss</a:t>
                </a:r>
                <a:endParaRPr lang="en-US" sz="2200" dirty="0">
                  <a:solidFill>
                    <a:schemeClr val="bg1"/>
                  </a:solidFill>
                  <a:latin typeface="Helvetica Neue Medium"/>
                  <a:cs typeface="Helvetica Neue Medium"/>
                </a:endParaRPr>
              </a:p>
            </p:txBody>
          </p:sp>
          <p:grpSp>
            <p:nvGrpSpPr>
              <p:cNvPr id="58" name="Group 57"/>
              <p:cNvGrpSpPr/>
              <p:nvPr/>
            </p:nvGrpSpPr>
            <p:grpSpPr>
              <a:xfrm>
                <a:off x="-2430151" y="2977927"/>
                <a:ext cx="668162" cy="106217"/>
                <a:chOff x="4381501" y="2385454"/>
                <a:chExt cx="1025051" cy="251816"/>
              </a:xfrm>
            </p:grpSpPr>
            <p:cxnSp>
              <p:nvCxnSpPr>
                <p:cNvPr id="59" name="Straight Connector 58"/>
                <p:cNvCxnSpPr/>
                <p:nvPr/>
              </p:nvCxnSpPr>
              <p:spPr>
                <a:xfrm flipV="1">
                  <a:off x="4381501" y="2385454"/>
                  <a:ext cx="1025051" cy="251816"/>
                </a:xfrm>
                <a:prstGeom prst="line">
                  <a:avLst/>
                </a:prstGeom>
                <a:ln w="38100" cmpd="sng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/>
                <p:cNvCxnSpPr/>
                <p:nvPr/>
              </p:nvCxnSpPr>
              <p:spPr>
                <a:xfrm>
                  <a:off x="4381501" y="2385454"/>
                  <a:ext cx="1025051" cy="251816"/>
                </a:xfrm>
                <a:prstGeom prst="line">
                  <a:avLst/>
                </a:prstGeom>
                <a:ln w="38100" cmpd="sng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52" name="Rectangle 51"/>
            <p:cNvSpPr/>
            <p:nvPr/>
          </p:nvSpPr>
          <p:spPr>
            <a:xfrm>
              <a:off x="6358879" y="4109008"/>
              <a:ext cx="909706" cy="27557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>
              <a:normAutofit fontScale="55000" lnSpcReduction="20000"/>
            </a:bodyPr>
            <a:lstStyle/>
            <a:p>
              <a:pPr algn="ctr"/>
              <a:r>
                <a:rPr lang="en-US" sz="2400" dirty="0">
                  <a:latin typeface="Helvetica Neue Medium"/>
                  <a:cs typeface="Helvetica Neue Medium"/>
                </a:rPr>
                <a:t>New Job!</a:t>
              </a: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4388805" y="4109008"/>
              <a:ext cx="909706" cy="27557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>
              <a:normAutofit fontScale="62500" lnSpcReduction="20000"/>
            </a:bodyPr>
            <a:lstStyle/>
            <a:p>
              <a:pPr algn="ctr"/>
              <a:r>
                <a:rPr lang="en-US" sz="2400" dirty="0">
                  <a:latin typeface="Helvetica Neue Medium"/>
                  <a:cs typeface="Helvetica Neue Medium"/>
                </a:rPr>
                <a:t>I &lt;3 Job</a:t>
              </a:r>
            </a:p>
          </p:txBody>
        </p:sp>
        <p:cxnSp>
          <p:nvCxnSpPr>
            <p:cNvPr id="101" name="Straight Arrow Connector 100"/>
            <p:cNvCxnSpPr/>
            <p:nvPr/>
          </p:nvCxnSpPr>
          <p:spPr>
            <a:xfrm>
              <a:off x="3252424" y="5034789"/>
              <a:ext cx="4202476" cy="0"/>
            </a:xfrm>
            <a:prstGeom prst="straightConnector1">
              <a:avLst/>
            </a:prstGeom>
            <a:ln cap="sq">
              <a:solidFill>
                <a:srgbClr val="9BBB59"/>
              </a:solidFill>
              <a:round/>
              <a:headEnd type="none"/>
              <a:tailEnd type="non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2" name="Straight Arrow Connector 101"/>
            <p:cNvCxnSpPr/>
            <p:nvPr/>
          </p:nvCxnSpPr>
          <p:spPr>
            <a:xfrm>
              <a:off x="3242861" y="4920892"/>
              <a:ext cx="0" cy="227795"/>
            </a:xfrm>
            <a:prstGeom prst="straightConnector1">
              <a:avLst/>
            </a:prstGeom>
            <a:ln cap="sq">
              <a:solidFill>
                <a:srgbClr val="9BBB59"/>
              </a:solidFill>
              <a:round/>
              <a:headEnd type="none"/>
              <a:tailEnd type="non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3" name="Straight Arrow Connector 102"/>
            <p:cNvCxnSpPr/>
            <p:nvPr/>
          </p:nvCxnSpPr>
          <p:spPr>
            <a:xfrm>
              <a:off x="4955218" y="4920892"/>
              <a:ext cx="0" cy="227795"/>
            </a:xfrm>
            <a:prstGeom prst="straightConnector1">
              <a:avLst/>
            </a:prstGeom>
            <a:ln cap="sq">
              <a:solidFill>
                <a:srgbClr val="9BBB59"/>
              </a:solidFill>
              <a:round/>
              <a:headEnd type="none"/>
              <a:tailEnd type="non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04" name="TextBox 103"/>
            <p:cNvSpPr txBox="1"/>
            <p:nvPr/>
          </p:nvSpPr>
          <p:spPr>
            <a:xfrm>
              <a:off x="550769" y="4726981"/>
              <a:ext cx="2528048" cy="461665"/>
            </a:xfrm>
            <a:prstGeom prst="rect">
              <a:avLst/>
            </a:prstGeom>
            <a:noFill/>
          </p:spPr>
          <p:txBody>
            <a:bodyPr wrap="none" rtlCol="0" anchor="ctr" anchorCtr="1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accent3"/>
                  </a:solidFill>
                  <a:latin typeface="Helvetica Neue Medium"/>
                  <a:cs typeface="Helvetica Neue Medium"/>
                </a:rPr>
                <a:t>Alonzo…Friends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3084328" y="4578499"/>
              <a:ext cx="327269" cy="400110"/>
            </a:xfrm>
            <a:prstGeom prst="rect">
              <a:avLst/>
            </a:prstGeom>
            <a:noFill/>
          </p:spPr>
          <p:txBody>
            <a:bodyPr wrap="none" rtlCol="0" anchor="ctr" anchorCtr="1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accent3"/>
                  </a:solidFill>
                  <a:latin typeface="Helvetica Neue Medium"/>
                  <a:cs typeface="Helvetica Neue Medium"/>
                </a:rPr>
                <a:t>1</a:t>
              </a: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4718323" y="4578499"/>
              <a:ext cx="469872" cy="400110"/>
            </a:xfrm>
            <a:prstGeom prst="rect">
              <a:avLst/>
            </a:prstGeom>
            <a:noFill/>
          </p:spPr>
          <p:txBody>
            <a:bodyPr wrap="none" rtlCol="0" anchor="ctr" anchorCtr="1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accent3"/>
                  </a:solidFill>
                  <a:latin typeface="Helvetica Neue Medium"/>
                  <a:cs typeface="Helvetica Neue Medium"/>
                </a:rPr>
                <a:t>11</a:t>
              </a:r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3642746" y="4768677"/>
              <a:ext cx="845600" cy="454664"/>
            </a:xfrm>
            <a:prstGeom prst="rect">
              <a:avLst/>
            </a:prstGeom>
            <a:solidFill>
              <a:srgbClr val="6F4A26"/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>
              <a:noAutofit/>
            </a:bodyPr>
            <a:lstStyle/>
            <a:p>
              <a:pPr algn="ctr"/>
              <a:r>
                <a:rPr lang="en-US" sz="2200" dirty="0">
                  <a:latin typeface="Helvetica Neue Medium"/>
                  <a:cs typeface="Helvetica Neue Medium"/>
                </a:rPr>
                <a:t>Alan</a:t>
              </a:r>
              <a:endParaRPr lang="en-US" sz="2200" dirty="0">
                <a:solidFill>
                  <a:schemeClr val="bg1"/>
                </a:solidFill>
                <a:latin typeface="Helvetica Neue Medium"/>
                <a:cs typeface="Helvetica Neue Medium"/>
              </a:endParaRPr>
            </a:p>
          </p:txBody>
        </p:sp>
        <p:grpSp>
          <p:nvGrpSpPr>
            <p:cNvPr id="115" name="Group 114"/>
            <p:cNvGrpSpPr/>
            <p:nvPr/>
          </p:nvGrpSpPr>
          <p:grpSpPr>
            <a:xfrm>
              <a:off x="5776459" y="4751277"/>
              <a:ext cx="845600" cy="454664"/>
              <a:chOff x="-2519295" y="2777976"/>
              <a:chExt cx="845600" cy="454664"/>
            </a:xfrm>
          </p:grpSpPr>
          <p:sp>
            <p:nvSpPr>
              <p:cNvPr id="116" name="Rectangle 115"/>
              <p:cNvSpPr/>
              <p:nvPr/>
            </p:nvSpPr>
            <p:spPr>
              <a:xfrm>
                <a:off x="-2519295" y="2777976"/>
                <a:ext cx="845600" cy="454664"/>
              </a:xfrm>
              <a:prstGeom prst="rect">
                <a:avLst/>
              </a:prstGeom>
              <a:solidFill>
                <a:srgbClr val="6F4A26"/>
              </a:solidFill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noAutofit/>
              </a:bodyPr>
              <a:lstStyle/>
              <a:p>
                <a:pPr algn="ctr"/>
                <a:r>
                  <a:rPr lang="en-US" sz="2200" dirty="0">
                    <a:latin typeface="Helvetica Neue Medium"/>
                    <a:cs typeface="Helvetica Neue Medium"/>
                  </a:rPr>
                  <a:t>Alan</a:t>
                </a:r>
                <a:endParaRPr lang="en-US" sz="2200" dirty="0">
                  <a:solidFill>
                    <a:schemeClr val="bg1"/>
                  </a:solidFill>
                  <a:latin typeface="Helvetica Neue Medium"/>
                  <a:cs typeface="Helvetica Neue Medium"/>
                </a:endParaRPr>
              </a:p>
            </p:txBody>
          </p:sp>
          <p:grpSp>
            <p:nvGrpSpPr>
              <p:cNvPr id="117" name="Group 116"/>
              <p:cNvGrpSpPr/>
              <p:nvPr/>
            </p:nvGrpSpPr>
            <p:grpSpPr>
              <a:xfrm>
                <a:off x="-2430151" y="2977927"/>
                <a:ext cx="668162" cy="106217"/>
                <a:chOff x="4381501" y="2385454"/>
                <a:chExt cx="1025051" cy="251816"/>
              </a:xfrm>
            </p:grpSpPr>
            <p:cxnSp>
              <p:nvCxnSpPr>
                <p:cNvPr id="118" name="Straight Connector 117"/>
                <p:cNvCxnSpPr/>
                <p:nvPr/>
              </p:nvCxnSpPr>
              <p:spPr>
                <a:xfrm flipV="1">
                  <a:off x="4381501" y="2385454"/>
                  <a:ext cx="1025051" cy="251816"/>
                </a:xfrm>
                <a:prstGeom prst="line">
                  <a:avLst/>
                </a:prstGeom>
                <a:ln w="38100" cmpd="sng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Straight Connector 118"/>
                <p:cNvCxnSpPr/>
                <p:nvPr/>
              </p:nvCxnSpPr>
              <p:spPr>
                <a:xfrm>
                  <a:off x="4381501" y="2385454"/>
                  <a:ext cx="1025051" cy="251816"/>
                </a:xfrm>
                <a:prstGeom prst="line">
                  <a:avLst/>
                </a:prstGeom>
                <a:ln w="38100" cmpd="sng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cxnSp>
        <p:nvCxnSpPr>
          <p:cNvPr id="54" name="Straight Arrow Connector 53"/>
          <p:cNvCxnSpPr/>
          <p:nvPr/>
        </p:nvCxnSpPr>
        <p:spPr>
          <a:xfrm>
            <a:off x="4403278" y="2923542"/>
            <a:ext cx="0" cy="2710080"/>
          </a:xfrm>
          <a:prstGeom prst="straightConnector1">
            <a:avLst/>
          </a:prstGeom>
          <a:ln w="57150" cap="sq" cmpd="sng">
            <a:solidFill>
              <a:schemeClr val="dk1">
                <a:alpha val="60000"/>
              </a:schemeClr>
            </a:solidFill>
            <a:round/>
            <a:headEnd type="none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5584152" y="3012735"/>
            <a:ext cx="0" cy="2554802"/>
          </a:xfrm>
          <a:prstGeom prst="straightConnector1">
            <a:avLst/>
          </a:prstGeom>
          <a:ln w="57150" cap="sq" cmpd="sng">
            <a:solidFill>
              <a:schemeClr val="dk1">
                <a:alpha val="60000"/>
              </a:schemeClr>
            </a:solidFill>
            <a:round/>
            <a:headEnd type="none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6850659" y="3001231"/>
            <a:ext cx="0" cy="2632391"/>
          </a:xfrm>
          <a:prstGeom prst="straightConnector1">
            <a:avLst/>
          </a:prstGeom>
          <a:ln w="57150" cap="sq" cmpd="sng">
            <a:solidFill>
              <a:schemeClr val="dk1">
                <a:alpha val="60000"/>
              </a:schemeClr>
            </a:solidFill>
            <a:round/>
            <a:headEnd type="none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5" name="Content Placeholder 2"/>
          <p:cNvSpPr txBox="1">
            <a:spLocks/>
          </p:cNvSpPr>
          <p:nvPr/>
        </p:nvSpPr>
        <p:spPr>
          <a:xfrm>
            <a:off x="1047200" y="6024185"/>
            <a:ext cx="6299890" cy="583059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More on transactions next time!</a:t>
            </a:r>
          </a:p>
        </p:txBody>
      </p:sp>
    </p:spTree>
    <p:extLst>
      <p:ext uri="{BB962C8B-B14F-4D97-AF65-F5344CB8AC3E}">
        <p14:creationId xmlns:p14="http://schemas.microsoft.com/office/powerpoint/2010/main" val="2062348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472" y="1828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COPS Scaling Evaluation</a:t>
            </a:r>
          </a:p>
        </p:txBody>
      </p:sp>
      <p:pic>
        <p:nvPicPr>
          <p:cNvPr id="6" name="Picture 5" descr="scale1.axises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332" y="842375"/>
            <a:ext cx="10100583" cy="5284101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169332" y="842375"/>
            <a:ext cx="10100583" cy="5284101"/>
            <a:chOff x="1162050" y="2754312"/>
            <a:chExt cx="2743200" cy="1435100"/>
          </a:xfrm>
        </p:grpSpPr>
        <p:pic>
          <p:nvPicPr>
            <p:cNvPr id="8" name="Picture 7" descr="scale1.1.eps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62050" y="2754312"/>
              <a:ext cx="2743200" cy="1435100"/>
            </a:xfrm>
            <a:prstGeom prst="rect">
              <a:avLst/>
            </a:prstGeom>
          </p:spPr>
        </p:pic>
        <p:pic>
          <p:nvPicPr>
            <p:cNvPr id="9" name="Picture 8" descr="scale1.2.eps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62050" y="2754312"/>
              <a:ext cx="2743200" cy="1435100"/>
            </a:xfrm>
            <a:prstGeom prst="rect">
              <a:avLst/>
            </a:prstGeom>
          </p:spPr>
        </p:pic>
        <p:pic>
          <p:nvPicPr>
            <p:cNvPr id="10" name="Picture 9" descr="scale1.3.eps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62050" y="2754312"/>
              <a:ext cx="2743200" cy="1435100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169332" y="842375"/>
            <a:ext cx="10100583" cy="5284101"/>
            <a:chOff x="2800350" y="1162050"/>
            <a:chExt cx="2743200" cy="1435100"/>
          </a:xfrm>
        </p:grpSpPr>
        <p:pic>
          <p:nvPicPr>
            <p:cNvPr id="11" name="Picture 10" descr="scale2.1.eps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00350" y="1162050"/>
              <a:ext cx="2743200" cy="1435100"/>
            </a:xfrm>
            <a:prstGeom prst="rect">
              <a:avLst/>
            </a:prstGeom>
          </p:spPr>
        </p:pic>
        <p:pic>
          <p:nvPicPr>
            <p:cNvPr id="12" name="Picture 11" descr="scale2.2.eps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00350" y="1162050"/>
              <a:ext cx="2743200" cy="1435100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169332" y="842375"/>
            <a:ext cx="10100583" cy="5284101"/>
            <a:chOff x="2720975" y="2527300"/>
            <a:chExt cx="2743200" cy="1435100"/>
          </a:xfrm>
        </p:grpSpPr>
        <p:pic>
          <p:nvPicPr>
            <p:cNvPr id="13" name="Picture 12" descr="scale4.1.eps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20975" y="2527300"/>
              <a:ext cx="2743200" cy="1435100"/>
            </a:xfrm>
            <a:prstGeom prst="rect">
              <a:avLst/>
            </a:prstGeom>
          </p:spPr>
        </p:pic>
        <p:pic>
          <p:nvPicPr>
            <p:cNvPr id="14" name="Picture 13" descr="scale4.2.eps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20975" y="2527300"/>
              <a:ext cx="2743200" cy="1435100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>
            <a:off x="169332" y="842375"/>
            <a:ext cx="10100583" cy="5284101"/>
            <a:chOff x="5613400" y="1079500"/>
            <a:chExt cx="2743200" cy="1435100"/>
          </a:xfrm>
        </p:grpSpPr>
        <p:pic>
          <p:nvPicPr>
            <p:cNvPr id="15" name="Picture 14" descr="scale8.1.eps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13400" y="1079500"/>
              <a:ext cx="2743200" cy="1435100"/>
            </a:xfrm>
            <a:prstGeom prst="rect">
              <a:avLst/>
            </a:prstGeom>
          </p:spPr>
        </p:pic>
        <p:pic>
          <p:nvPicPr>
            <p:cNvPr id="16" name="Picture 15" descr="scale8.2.eps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13400" y="1079500"/>
              <a:ext cx="2743200" cy="1435100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169332" y="842375"/>
            <a:ext cx="10100583" cy="5284101"/>
            <a:chOff x="5264150" y="2847975"/>
            <a:chExt cx="2743200" cy="1435100"/>
          </a:xfrm>
        </p:grpSpPr>
        <p:pic>
          <p:nvPicPr>
            <p:cNvPr id="17" name="Picture 16" descr="scale16.1.eps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64150" y="2847975"/>
              <a:ext cx="2743200" cy="1435100"/>
            </a:xfrm>
            <a:prstGeom prst="rect">
              <a:avLst/>
            </a:prstGeom>
          </p:spPr>
        </p:pic>
        <p:pic>
          <p:nvPicPr>
            <p:cNvPr id="18" name="Picture 17" descr="scale16.2.eps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64150" y="2847975"/>
              <a:ext cx="2743200" cy="1435100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9812215" y="700746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Helvetica Neue Medium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B28599D-9ECB-B644-BF2F-B5C4AEEA87ED}"/>
              </a:ext>
            </a:extLst>
          </p:cNvPr>
          <p:cNvSpPr/>
          <p:nvPr/>
        </p:nvSpPr>
        <p:spPr>
          <a:xfrm>
            <a:off x="5943600" y="1084214"/>
            <a:ext cx="4728754" cy="50422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1047199" y="6024185"/>
            <a:ext cx="7323077" cy="583059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/>
              <a:t>More servers =&gt; More operations/sec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444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Scalable causal consistency</a:t>
            </a:r>
          </a:p>
          <a:p>
            <a:pPr lvl="1"/>
            <a:r>
              <a:rPr lang="en-US" dirty="0"/>
              <a:t>Shard for scalable storage</a:t>
            </a:r>
          </a:p>
          <a:p>
            <a:pPr lvl="1"/>
            <a:r>
              <a:rPr lang="en-US" dirty="0"/>
              <a:t>Distributed protocols for coordinating writes and reads</a:t>
            </a:r>
          </a:p>
          <a:p>
            <a:pPr lvl="2"/>
            <a:r>
              <a:rPr lang="en-US" dirty="0"/>
              <a:t>Evaluation confirms scalability</a:t>
            </a:r>
          </a:p>
          <a:p>
            <a:endParaRPr lang="en-US" dirty="0"/>
          </a:p>
          <a:p>
            <a:r>
              <a:rPr lang="en-US" dirty="0"/>
              <a:t>All operations handled in local datacenter</a:t>
            </a:r>
          </a:p>
          <a:p>
            <a:pPr lvl="1"/>
            <a:r>
              <a:rPr lang="en-US" dirty="0"/>
              <a:t>Availability</a:t>
            </a:r>
          </a:p>
          <a:p>
            <a:pPr lvl="1"/>
            <a:r>
              <a:rPr lang="en-US" dirty="0"/>
              <a:t>Low latency</a:t>
            </a:r>
          </a:p>
          <a:p>
            <a:pPr lvl="1"/>
            <a:endParaRPr lang="en-US" dirty="0"/>
          </a:p>
          <a:p>
            <a:r>
              <a:rPr lang="en-US" dirty="0"/>
              <a:t>We’re thinking </a:t>
            </a:r>
            <a:r>
              <a:rPr lang="en-US" dirty="0" err="1"/>
              <a:t>scalably</a:t>
            </a:r>
            <a:r>
              <a:rPr lang="en-US" dirty="0"/>
              <a:t> now!</a:t>
            </a:r>
          </a:p>
          <a:p>
            <a:pPr lvl="1"/>
            <a:r>
              <a:rPr lang="en-US" dirty="0"/>
              <a:t>Next time: scalable strong consistency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9A36-386E-5B4C-8239-54E8521A45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1506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9A36-386E-5B4C-8239-54E8521A45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783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Causal+ Consistency (review)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Partially orders all operations, does not totally order them</a:t>
            </a:r>
          </a:p>
          <a:p>
            <a:pPr lvl="1"/>
            <a:r>
              <a:rPr lang="en-US" sz="2000" dirty="0"/>
              <a:t>Does not look like a single machine</a:t>
            </a:r>
          </a:p>
          <a:p>
            <a:pPr lvl="1"/>
            <a:endParaRPr lang="en-US" sz="2000" dirty="0"/>
          </a:p>
          <a:p>
            <a:r>
              <a:rPr lang="en-US" sz="2400" dirty="0"/>
              <a:t>Guarantees</a:t>
            </a:r>
          </a:p>
          <a:p>
            <a:pPr lvl="1"/>
            <a:r>
              <a:rPr lang="en-US" sz="2000" dirty="0"/>
              <a:t>For each process, ∃ an order of all writes + that process’s reads</a:t>
            </a:r>
          </a:p>
          <a:p>
            <a:pPr lvl="1"/>
            <a:r>
              <a:rPr lang="en-US" sz="2000" dirty="0"/>
              <a:t>Order respects the happens-before (</a:t>
            </a:r>
            <a:r>
              <a:rPr lang="en-US" sz="2000" dirty="0">
                <a:sym typeface="Wingdings"/>
              </a:rPr>
              <a:t>) </a:t>
            </a:r>
            <a:r>
              <a:rPr lang="en-US" sz="2000" dirty="0"/>
              <a:t>ordering of operations</a:t>
            </a:r>
          </a:p>
          <a:p>
            <a:pPr lvl="1"/>
            <a:r>
              <a:rPr lang="en-US" sz="2000" dirty="0"/>
              <a:t>+ replicas converge to the same state</a:t>
            </a:r>
          </a:p>
          <a:p>
            <a:pPr lvl="2"/>
            <a:r>
              <a:rPr lang="en-US" sz="1600" dirty="0"/>
              <a:t>Skip details, makes it stronger than eventual consistency</a:t>
            </a:r>
          </a:p>
        </p:txBody>
      </p:sp>
    </p:spTree>
    <p:extLst>
      <p:ext uri="{BB962C8B-B14F-4D97-AF65-F5344CB8AC3E}">
        <p14:creationId xmlns:p14="http://schemas.microsoft.com/office/powerpoint/2010/main" val="2054662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0000"/>
            <a:ext cx="7772400" cy="2678001"/>
          </a:xfrm>
        </p:spPr>
        <p:txBody>
          <a:bodyPr/>
          <a:lstStyle/>
          <a:p>
            <a:r>
              <a:rPr lang="en-US" b="0" dirty="0"/>
              <a:t>Causal consistency within replicated systems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559B53-AEC7-9D43-BD4D-FB123296CDE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279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4572000"/>
            <a:ext cx="6810786" cy="1612034"/>
          </a:xfrm>
        </p:spPr>
        <p:txBody>
          <a:bodyPr>
            <a:normAutofit/>
          </a:bodyPr>
          <a:lstStyle/>
          <a:p>
            <a:pPr>
              <a:spcBef>
                <a:spcPts val="800"/>
              </a:spcBef>
            </a:pPr>
            <a:r>
              <a:rPr lang="en-US" sz="2400" dirty="0" err="1"/>
              <a:t>Linearizability</a:t>
            </a:r>
            <a:r>
              <a:rPr lang="en-US" sz="2400" dirty="0"/>
              <a:t> / sequential:  Eager replication</a:t>
            </a:r>
          </a:p>
          <a:p>
            <a:pPr>
              <a:spcBef>
                <a:spcPts val="800"/>
              </a:spcBef>
            </a:pPr>
            <a:r>
              <a:rPr lang="en-US" sz="2400" dirty="0"/>
              <a:t>Trades off low-latency for consistency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0196" y="16215"/>
            <a:ext cx="8793804" cy="1066800"/>
          </a:xfrm>
        </p:spPr>
        <p:txBody>
          <a:bodyPr>
            <a:normAutofit fontScale="90000"/>
          </a:bodyPr>
          <a:lstStyle/>
          <a:p>
            <a:r>
              <a:rPr lang="en-US" sz="3800" dirty="0"/>
              <a:t>Implications of laziness on consistency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45244" y="2389294"/>
            <a:ext cx="2286000" cy="1905000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050044" y="3913294"/>
            <a:ext cx="1524000" cy="228600"/>
            <a:chOff x="1828800" y="3733800"/>
            <a:chExt cx="1524000" cy="228600"/>
          </a:xfrm>
        </p:grpSpPr>
        <p:sp>
          <p:nvSpPr>
            <p:cNvPr id="7" name="Rectangle 6"/>
            <p:cNvSpPr/>
            <p:nvPr/>
          </p:nvSpPr>
          <p:spPr>
            <a:xfrm>
              <a:off x="1828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200" dirty="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add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2209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200" dirty="0" err="1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jmp</a:t>
              </a:r>
              <a:endParaRPr lang="en-US" sz="12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590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200" dirty="0" err="1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mov</a:t>
              </a:r>
              <a:endParaRPr lang="en-US" sz="12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971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200" dirty="0" err="1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shl</a:t>
              </a:r>
              <a:endParaRPr lang="en-US" sz="12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648538" y="3684694"/>
            <a:ext cx="314189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Log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2144011" y="2922694"/>
            <a:ext cx="658633" cy="609600"/>
            <a:chOff x="3075167" y="2286000"/>
            <a:chExt cx="658633" cy="609600"/>
          </a:xfrm>
        </p:grpSpPr>
        <p:sp>
          <p:nvSpPr>
            <p:cNvPr id="13" name="Oval 12"/>
            <p:cNvSpPr/>
            <p:nvPr/>
          </p:nvSpPr>
          <p:spPr>
            <a:xfrm>
              <a:off x="3322154" y="2401625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3569142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3322154" y="2730942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3075167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>
              <a:off x="3492394" y="2479551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 rot="10800000">
              <a:off x="3157496" y="2725143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 flipH="1">
              <a:off x="3158892" y="248395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20" name="Freeform 19"/>
            <p:cNvSpPr/>
            <p:nvPr/>
          </p:nvSpPr>
          <p:spPr>
            <a:xfrm rot="10800000" flipH="1">
              <a:off x="3488208" y="272514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21" name="Freeform 20"/>
            <p:cNvSpPr/>
            <p:nvPr/>
          </p:nvSpPr>
          <p:spPr>
            <a:xfrm>
              <a:off x="3334455" y="2286000"/>
              <a:ext cx="136991" cy="126788"/>
            </a:xfrm>
            <a:custGeom>
              <a:avLst/>
              <a:gdLst>
                <a:gd name="connsiteX0" fmla="*/ 0 w 185980"/>
                <a:gd name="connsiteY0" fmla="*/ 0 h 6711"/>
                <a:gd name="connsiteX1" fmla="*/ 185980 w 185980"/>
                <a:gd name="connsiteY1" fmla="*/ 0 h 6711"/>
                <a:gd name="connsiteX0" fmla="*/ 2160 w 12160"/>
                <a:gd name="connsiteY0" fmla="*/ 223289 h 223707"/>
                <a:gd name="connsiteX1" fmla="*/ 12160 w 12160"/>
                <a:gd name="connsiteY1" fmla="*/ 223289 h 223707"/>
                <a:gd name="connsiteX0" fmla="*/ 1366 w 13800"/>
                <a:gd name="connsiteY0" fmla="*/ 342290 h 342290"/>
                <a:gd name="connsiteX1" fmla="*/ 11366 w 13800"/>
                <a:gd name="connsiteY1" fmla="*/ 342290 h 342290"/>
                <a:gd name="connsiteX0" fmla="*/ 1989 w 14293"/>
                <a:gd name="connsiteY0" fmla="*/ 324153 h 324153"/>
                <a:gd name="connsiteX1" fmla="*/ 11989 w 14293"/>
                <a:gd name="connsiteY1" fmla="*/ 324153 h 324153"/>
                <a:gd name="connsiteX0" fmla="*/ 2255 w 14511"/>
                <a:gd name="connsiteY0" fmla="*/ 370090 h 370090"/>
                <a:gd name="connsiteX1" fmla="*/ 12255 w 14511"/>
                <a:gd name="connsiteY1" fmla="*/ 370090 h 370090"/>
                <a:gd name="connsiteX0" fmla="*/ 2329 w 14189"/>
                <a:gd name="connsiteY0" fmla="*/ 440603 h 440603"/>
                <a:gd name="connsiteX1" fmla="*/ 12329 w 14189"/>
                <a:gd name="connsiteY1" fmla="*/ 440603 h 440603"/>
                <a:gd name="connsiteX0" fmla="*/ 2751 w 14550"/>
                <a:gd name="connsiteY0" fmla="*/ 444918 h 444918"/>
                <a:gd name="connsiteX1" fmla="*/ 12751 w 14550"/>
                <a:gd name="connsiteY1" fmla="*/ 444918 h 444918"/>
                <a:gd name="connsiteX0" fmla="*/ 2670 w 14857"/>
                <a:gd name="connsiteY0" fmla="*/ 449265 h 449265"/>
                <a:gd name="connsiteX1" fmla="*/ 12670 w 14857"/>
                <a:gd name="connsiteY1" fmla="*/ 449265 h 449265"/>
                <a:gd name="connsiteX0" fmla="*/ 2810 w 14974"/>
                <a:gd name="connsiteY0" fmla="*/ 403354 h 403354"/>
                <a:gd name="connsiteX1" fmla="*/ 12810 w 14974"/>
                <a:gd name="connsiteY1" fmla="*/ 403354 h 403354"/>
                <a:gd name="connsiteX0" fmla="*/ 2954 w 14489"/>
                <a:gd name="connsiteY0" fmla="*/ 354005 h 354005"/>
                <a:gd name="connsiteX1" fmla="*/ 12954 w 14489"/>
                <a:gd name="connsiteY1" fmla="*/ 354005 h 354005"/>
                <a:gd name="connsiteX0" fmla="*/ 1970 w 13635"/>
                <a:gd name="connsiteY0" fmla="*/ 349722 h 349722"/>
                <a:gd name="connsiteX1" fmla="*/ 11970 w 13635"/>
                <a:gd name="connsiteY1" fmla="*/ 349722 h 349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635" h="349722">
                  <a:moveTo>
                    <a:pt x="1970" y="349722"/>
                  </a:moveTo>
                  <a:cubicBezTo>
                    <a:pt x="-7474" y="-103494"/>
                    <a:pt x="20582" y="-129473"/>
                    <a:pt x="11970" y="349722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cxnSp>
          <p:nvCxnSpPr>
            <p:cNvPr id="22" name="Straight Connector 21"/>
            <p:cNvCxnSpPr/>
            <p:nvPr/>
          </p:nvCxnSpPr>
          <p:spPr>
            <a:xfrm flipV="1">
              <a:off x="3418817" y="2566283"/>
              <a:ext cx="0" cy="164658"/>
            </a:xfrm>
            <a:prstGeom prst="line">
              <a:avLst/>
            </a:pr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1113572" y="2922694"/>
            <a:ext cx="531549" cy="533400"/>
            <a:chOff x="2057400" y="2438400"/>
            <a:chExt cx="379678" cy="381000"/>
          </a:xfrm>
        </p:grpSpPr>
        <p:sp>
          <p:nvSpPr>
            <p:cNvPr id="24" name="AutoShape 568"/>
            <p:cNvSpPr>
              <a:spLocks noChangeArrowheads="1"/>
            </p:cNvSpPr>
            <p:nvPr/>
          </p:nvSpPr>
          <p:spPr bwMode="auto">
            <a:xfrm>
              <a:off x="2057400" y="2438400"/>
              <a:ext cx="379678" cy="379204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25" name="AutoShape 569"/>
            <p:cNvSpPr>
              <a:spLocks noChangeArrowheads="1"/>
            </p:cNvSpPr>
            <p:nvPr/>
          </p:nvSpPr>
          <p:spPr bwMode="auto">
            <a:xfrm rot="7281778">
              <a:off x="2057637" y="2439959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26" name="AutoShape 570"/>
            <p:cNvSpPr>
              <a:spLocks noChangeArrowheads="1"/>
            </p:cNvSpPr>
            <p:nvPr/>
          </p:nvSpPr>
          <p:spPr bwMode="auto">
            <a:xfrm rot="14395787">
              <a:off x="2057637" y="2438163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897644" y="2465494"/>
            <a:ext cx="921727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Consensus</a:t>
            </a:r>
            <a:b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</a:br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Module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116844" y="2465494"/>
            <a:ext cx="71493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State</a:t>
            </a:r>
            <a:b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</a:br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Machine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3183644" y="2389294"/>
            <a:ext cx="2286000" cy="1905000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3488444" y="3913294"/>
            <a:ext cx="1524000" cy="228600"/>
            <a:chOff x="1828800" y="3733800"/>
            <a:chExt cx="1524000" cy="228600"/>
          </a:xfrm>
        </p:grpSpPr>
        <p:sp>
          <p:nvSpPr>
            <p:cNvPr id="31" name="Rectangle 30"/>
            <p:cNvSpPr/>
            <p:nvPr/>
          </p:nvSpPr>
          <p:spPr>
            <a:xfrm>
              <a:off x="1828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200" dirty="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add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209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200" dirty="0" err="1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jmp</a:t>
              </a:r>
              <a:endParaRPr lang="en-US" sz="12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590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200" dirty="0" err="1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mov</a:t>
              </a:r>
              <a:endParaRPr lang="en-US" sz="12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971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200" dirty="0" err="1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shl</a:t>
              </a:r>
              <a:endParaRPr lang="en-US" sz="12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4086938" y="3684694"/>
            <a:ext cx="314189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Log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4582411" y="2922694"/>
            <a:ext cx="658633" cy="609600"/>
            <a:chOff x="3075167" y="2286000"/>
            <a:chExt cx="658633" cy="609600"/>
          </a:xfrm>
        </p:grpSpPr>
        <p:sp>
          <p:nvSpPr>
            <p:cNvPr id="37" name="Oval 36"/>
            <p:cNvSpPr/>
            <p:nvPr/>
          </p:nvSpPr>
          <p:spPr>
            <a:xfrm>
              <a:off x="3322154" y="2401625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3569142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3322154" y="2730942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3075167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41" name="Freeform 40"/>
            <p:cNvSpPr/>
            <p:nvPr/>
          </p:nvSpPr>
          <p:spPr>
            <a:xfrm>
              <a:off x="3492394" y="2479551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42" name="Freeform 41"/>
            <p:cNvSpPr/>
            <p:nvPr/>
          </p:nvSpPr>
          <p:spPr>
            <a:xfrm rot="10800000">
              <a:off x="3157496" y="2725143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43" name="Freeform 42"/>
            <p:cNvSpPr/>
            <p:nvPr/>
          </p:nvSpPr>
          <p:spPr>
            <a:xfrm flipH="1">
              <a:off x="3158892" y="248395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44" name="Freeform 43"/>
            <p:cNvSpPr/>
            <p:nvPr/>
          </p:nvSpPr>
          <p:spPr>
            <a:xfrm rot="10800000" flipH="1">
              <a:off x="3488208" y="272514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>
              <a:off x="3334455" y="2286000"/>
              <a:ext cx="136991" cy="126788"/>
            </a:xfrm>
            <a:custGeom>
              <a:avLst/>
              <a:gdLst>
                <a:gd name="connsiteX0" fmla="*/ 0 w 185980"/>
                <a:gd name="connsiteY0" fmla="*/ 0 h 6711"/>
                <a:gd name="connsiteX1" fmla="*/ 185980 w 185980"/>
                <a:gd name="connsiteY1" fmla="*/ 0 h 6711"/>
                <a:gd name="connsiteX0" fmla="*/ 2160 w 12160"/>
                <a:gd name="connsiteY0" fmla="*/ 223289 h 223707"/>
                <a:gd name="connsiteX1" fmla="*/ 12160 w 12160"/>
                <a:gd name="connsiteY1" fmla="*/ 223289 h 223707"/>
                <a:gd name="connsiteX0" fmla="*/ 1366 w 13800"/>
                <a:gd name="connsiteY0" fmla="*/ 342290 h 342290"/>
                <a:gd name="connsiteX1" fmla="*/ 11366 w 13800"/>
                <a:gd name="connsiteY1" fmla="*/ 342290 h 342290"/>
                <a:gd name="connsiteX0" fmla="*/ 1989 w 14293"/>
                <a:gd name="connsiteY0" fmla="*/ 324153 h 324153"/>
                <a:gd name="connsiteX1" fmla="*/ 11989 w 14293"/>
                <a:gd name="connsiteY1" fmla="*/ 324153 h 324153"/>
                <a:gd name="connsiteX0" fmla="*/ 2255 w 14511"/>
                <a:gd name="connsiteY0" fmla="*/ 370090 h 370090"/>
                <a:gd name="connsiteX1" fmla="*/ 12255 w 14511"/>
                <a:gd name="connsiteY1" fmla="*/ 370090 h 370090"/>
                <a:gd name="connsiteX0" fmla="*/ 2329 w 14189"/>
                <a:gd name="connsiteY0" fmla="*/ 440603 h 440603"/>
                <a:gd name="connsiteX1" fmla="*/ 12329 w 14189"/>
                <a:gd name="connsiteY1" fmla="*/ 440603 h 440603"/>
                <a:gd name="connsiteX0" fmla="*/ 2751 w 14550"/>
                <a:gd name="connsiteY0" fmla="*/ 444918 h 444918"/>
                <a:gd name="connsiteX1" fmla="*/ 12751 w 14550"/>
                <a:gd name="connsiteY1" fmla="*/ 444918 h 444918"/>
                <a:gd name="connsiteX0" fmla="*/ 2670 w 14857"/>
                <a:gd name="connsiteY0" fmla="*/ 449265 h 449265"/>
                <a:gd name="connsiteX1" fmla="*/ 12670 w 14857"/>
                <a:gd name="connsiteY1" fmla="*/ 449265 h 449265"/>
                <a:gd name="connsiteX0" fmla="*/ 2810 w 14974"/>
                <a:gd name="connsiteY0" fmla="*/ 403354 h 403354"/>
                <a:gd name="connsiteX1" fmla="*/ 12810 w 14974"/>
                <a:gd name="connsiteY1" fmla="*/ 403354 h 403354"/>
                <a:gd name="connsiteX0" fmla="*/ 2954 w 14489"/>
                <a:gd name="connsiteY0" fmla="*/ 354005 h 354005"/>
                <a:gd name="connsiteX1" fmla="*/ 12954 w 14489"/>
                <a:gd name="connsiteY1" fmla="*/ 354005 h 354005"/>
                <a:gd name="connsiteX0" fmla="*/ 1970 w 13635"/>
                <a:gd name="connsiteY0" fmla="*/ 349722 h 349722"/>
                <a:gd name="connsiteX1" fmla="*/ 11970 w 13635"/>
                <a:gd name="connsiteY1" fmla="*/ 349722 h 349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635" h="349722">
                  <a:moveTo>
                    <a:pt x="1970" y="349722"/>
                  </a:moveTo>
                  <a:cubicBezTo>
                    <a:pt x="-7474" y="-103494"/>
                    <a:pt x="20582" y="-129473"/>
                    <a:pt x="11970" y="349722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cxnSp>
          <p:nvCxnSpPr>
            <p:cNvPr id="46" name="Straight Connector 45"/>
            <p:cNvCxnSpPr/>
            <p:nvPr/>
          </p:nvCxnSpPr>
          <p:spPr>
            <a:xfrm flipV="1">
              <a:off x="3404484" y="2566284"/>
              <a:ext cx="0" cy="164658"/>
            </a:xfrm>
            <a:prstGeom prst="line">
              <a:avLst/>
            </a:pr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3551972" y="2922694"/>
            <a:ext cx="531549" cy="533400"/>
            <a:chOff x="2057400" y="2438400"/>
            <a:chExt cx="379678" cy="381000"/>
          </a:xfrm>
        </p:grpSpPr>
        <p:sp>
          <p:nvSpPr>
            <p:cNvPr id="48" name="AutoShape 568"/>
            <p:cNvSpPr>
              <a:spLocks noChangeArrowheads="1"/>
            </p:cNvSpPr>
            <p:nvPr/>
          </p:nvSpPr>
          <p:spPr bwMode="auto">
            <a:xfrm>
              <a:off x="2057400" y="2438400"/>
              <a:ext cx="379678" cy="379204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49" name="AutoShape 569"/>
            <p:cNvSpPr>
              <a:spLocks noChangeArrowheads="1"/>
            </p:cNvSpPr>
            <p:nvPr/>
          </p:nvSpPr>
          <p:spPr bwMode="auto">
            <a:xfrm rot="7281778">
              <a:off x="2057637" y="2439959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50" name="AutoShape 570"/>
            <p:cNvSpPr>
              <a:spLocks noChangeArrowheads="1"/>
            </p:cNvSpPr>
            <p:nvPr/>
          </p:nvSpPr>
          <p:spPr bwMode="auto">
            <a:xfrm rot="14395787">
              <a:off x="2057637" y="2438163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3336044" y="2465494"/>
            <a:ext cx="921727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Consensus</a:t>
            </a:r>
            <a:b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</a:br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Module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555244" y="2465494"/>
            <a:ext cx="71493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State</a:t>
            </a:r>
            <a:b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</a:br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Machine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5622044" y="2389294"/>
            <a:ext cx="2286000" cy="1905000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5926844" y="3913294"/>
            <a:ext cx="1524000" cy="228600"/>
            <a:chOff x="1828800" y="3733800"/>
            <a:chExt cx="1524000" cy="228600"/>
          </a:xfrm>
        </p:grpSpPr>
        <p:sp>
          <p:nvSpPr>
            <p:cNvPr id="55" name="Rectangle 54"/>
            <p:cNvSpPr/>
            <p:nvPr/>
          </p:nvSpPr>
          <p:spPr>
            <a:xfrm>
              <a:off x="1828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200" dirty="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add</a:t>
              </a: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2209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200" dirty="0" err="1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jmp</a:t>
              </a:r>
              <a:endParaRPr lang="en-US" sz="12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2590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200" dirty="0" err="1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mov</a:t>
              </a:r>
              <a:endParaRPr lang="en-US" sz="12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2971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200" dirty="0" err="1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shl</a:t>
              </a:r>
              <a:endParaRPr lang="en-US" sz="12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6525338" y="3684694"/>
            <a:ext cx="314189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Log</a:t>
            </a:r>
          </a:p>
        </p:txBody>
      </p:sp>
      <p:grpSp>
        <p:nvGrpSpPr>
          <p:cNvPr id="60" name="Group 59"/>
          <p:cNvGrpSpPr/>
          <p:nvPr/>
        </p:nvGrpSpPr>
        <p:grpSpPr>
          <a:xfrm>
            <a:off x="7020811" y="2922694"/>
            <a:ext cx="658633" cy="609600"/>
            <a:chOff x="3075167" y="2286000"/>
            <a:chExt cx="658633" cy="609600"/>
          </a:xfrm>
        </p:grpSpPr>
        <p:sp>
          <p:nvSpPr>
            <p:cNvPr id="61" name="Oval 60"/>
            <p:cNvSpPr/>
            <p:nvPr/>
          </p:nvSpPr>
          <p:spPr>
            <a:xfrm>
              <a:off x="3322154" y="2401625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3569142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63" name="Oval 62"/>
            <p:cNvSpPr/>
            <p:nvPr/>
          </p:nvSpPr>
          <p:spPr>
            <a:xfrm>
              <a:off x="3322154" y="2730942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64" name="Oval 63"/>
            <p:cNvSpPr/>
            <p:nvPr/>
          </p:nvSpPr>
          <p:spPr>
            <a:xfrm>
              <a:off x="3075167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65" name="Freeform 64"/>
            <p:cNvSpPr/>
            <p:nvPr/>
          </p:nvSpPr>
          <p:spPr>
            <a:xfrm>
              <a:off x="3492394" y="2479551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66" name="Freeform 65"/>
            <p:cNvSpPr/>
            <p:nvPr/>
          </p:nvSpPr>
          <p:spPr>
            <a:xfrm rot="10800000">
              <a:off x="3157496" y="2725143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67" name="Freeform 66"/>
            <p:cNvSpPr/>
            <p:nvPr/>
          </p:nvSpPr>
          <p:spPr>
            <a:xfrm flipH="1">
              <a:off x="3158892" y="248395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68" name="Freeform 67"/>
            <p:cNvSpPr/>
            <p:nvPr/>
          </p:nvSpPr>
          <p:spPr>
            <a:xfrm rot="10800000" flipH="1">
              <a:off x="3488208" y="272514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69" name="Freeform 68"/>
            <p:cNvSpPr/>
            <p:nvPr/>
          </p:nvSpPr>
          <p:spPr>
            <a:xfrm>
              <a:off x="3334455" y="2286000"/>
              <a:ext cx="136991" cy="126788"/>
            </a:xfrm>
            <a:custGeom>
              <a:avLst/>
              <a:gdLst>
                <a:gd name="connsiteX0" fmla="*/ 0 w 185980"/>
                <a:gd name="connsiteY0" fmla="*/ 0 h 6711"/>
                <a:gd name="connsiteX1" fmla="*/ 185980 w 185980"/>
                <a:gd name="connsiteY1" fmla="*/ 0 h 6711"/>
                <a:gd name="connsiteX0" fmla="*/ 2160 w 12160"/>
                <a:gd name="connsiteY0" fmla="*/ 223289 h 223707"/>
                <a:gd name="connsiteX1" fmla="*/ 12160 w 12160"/>
                <a:gd name="connsiteY1" fmla="*/ 223289 h 223707"/>
                <a:gd name="connsiteX0" fmla="*/ 1366 w 13800"/>
                <a:gd name="connsiteY0" fmla="*/ 342290 h 342290"/>
                <a:gd name="connsiteX1" fmla="*/ 11366 w 13800"/>
                <a:gd name="connsiteY1" fmla="*/ 342290 h 342290"/>
                <a:gd name="connsiteX0" fmla="*/ 1989 w 14293"/>
                <a:gd name="connsiteY0" fmla="*/ 324153 h 324153"/>
                <a:gd name="connsiteX1" fmla="*/ 11989 w 14293"/>
                <a:gd name="connsiteY1" fmla="*/ 324153 h 324153"/>
                <a:gd name="connsiteX0" fmla="*/ 2255 w 14511"/>
                <a:gd name="connsiteY0" fmla="*/ 370090 h 370090"/>
                <a:gd name="connsiteX1" fmla="*/ 12255 w 14511"/>
                <a:gd name="connsiteY1" fmla="*/ 370090 h 370090"/>
                <a:gd name="connsiteX0" fmla="*/ 2329 w 14189"/>
                <a:gd name="connsiteY0" fmla="*/ 440603 h 440603"/>
                <a:gd name="connsiteX1" fmla="*/ 12329 w 14189"/>
                <a:gd name="connsiteY1" fmla="*/ 440603 h 440603"/>
                <a:gd name="connsiteX0" fmla="*/ 2751 w 14550"/>
                <a:gd name="connsiteY0" fmla="*/ 444918 h 444918"/>
                <a:gd name="connsiteX1" fmla="*/ 12751 w 14550"/>
                <a:gd name="connsiteY1" fmla="*/ 444918 h 444918"/>
                <a:gd name="connsiteX0" fmla="*/ 2670 w 14857"/>
                <a:gd name="connsiteY0" fmla="*/ 449265 h 449265"/>
                <a:gd name="connsiteX1" fmla="*/ 12670 w 14857"/>
                <a:gd name="connsiteY1" fmla="*/ 449265 h 449265"/>
                <a:gd name="connsiteX0" fmla="*/ 2810 w 14974"/>
                <a:gd name="connsiteY0" fmla="*/ 403354 h 403354"/>
                <a:gd name="connsiteX1" fmla="*/ 12810 w 14974"/>
                <a:gd name="connsiteY1" fmla="*/ 403354 h 403354"/>
                <a:gd name="connsiteX0" fmla="*/ 2954 w 14489"/>
                <a:gd name="connsiteY0" fmla="*/ 354005 h 354005"/>
                <a:gd name="connsiteX1" fmla="*/ 12954 w 14489"/>
                <a:gd name="connsiteY1" fmla="*/ 354005 h 354005"/>
                <a:gd name="connsiteX0" fmla="*/ 1970 w 13635"/>
                <a:gd name="connsiteY0" fmla="*/ 349722 h 349722"/>
                <a:gd name="connsiteX1" fmla="*/ 11970 w 13635"/>
                <a:gd name="connsiteY1" fmla="*/ 349722 h 349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635" h="349722">
                  <a:moveTo>
                    <a:pt x="1970" y="349722"/>
                  </a:moveTo>
                  <a:cubicBezTo>
                    <a:pt x="-7474" y="-103494"/>
                    <a:pt x="20582" y="-129473"/>
                    <a:pt x="11970" y="349722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cxnSp>
          <p:nvCxnSpPr>
            <p:cNvPr id="70" name="Straight Connector 69"/>
            <p:cNvCxnSpPr/>
            <p:nvPr/>
          </p:nvCxnSpPr>
          <p:spPr>
            <a:xfrm flipV="1">
              <a:off x="3404484" y="2566284"/>
              <a:ext cx="0" cy="164658"/>
            </a:xfrm>
            <a:prstGeom prst="line">
              <a:avLst/>
            </a:pr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71" name="Group 70"/>
          <p:cNvGrpSpPr/>
          <p:nvPr/>
        </p:nvGrpSpPr>
        <p:grpSpPr>
          <a:xfrm>
            <a:off x="5990372" y="2922694"/>
            <a:ext cx="531549" cy="533400"/>
            <a:chOff x="2057400" y="2438400"/>
            <a:chExt cx="379678" cy="381000"/>
          </a:xfrm>
        </p:grpSpPr>
        <p:sp>
          <p:nvSpPr>
            <p:cNvPr id="72" name="AutoShape 568"/>
            <p:cNvSpPr>
              <a:spLocks noChangeArrowheads="1"/>
            </p:cNvSpPr>
            <p:nvPr/>
          </p:nvSpPr>
          <p:spPr bwMode="auto">
            <a:xfrm>
              <a:off x="2057400" y="2438400"/>
              <a:ext cx="379678" cy="379204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73" name="AutoShape 569"/>
            <p:cNvSpPr>
              <a:spLocks noChangeArrowheads="1"/>
            </p:cNvSpPr>
            <p:nvPr/>
          </p:nvSpPr>
          <p:spPr bwMode="auto">
            <a:xfrm rot="7281778">
              <a:off x="2057637" y="2439959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74" name="AutoShape 570"/>
            <p:cNvSpPr>
              <a:spLocks noChangeArrowheads="1"/>
            </p:cNvSpPr>
            <p:nvPr/>
          </p:nvSpPr>
          <p:spPr bwMode="auto">
            <a:xfrm rot="14395787">
              <a:off x="2057637" y="2438163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75" name="TextBox 74"/>
          <p:cNvSpPr txBox="1"/>
          <p:nvPr/>
        </p:nvSpPr>
        <p:spPr>
          <a:xfrm>
            <a:off x="5774444" y="2465494"/>
            <a:ext cx="921727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Consensus</a:t>
            </a:r>
            <a:b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</a:br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Module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6993644" y="2465494"/>
            <a:ext cx="71493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State</a:t>
            </a:r>
            <a:b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</a:br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Machine</a:t>
            </a:r>
          </a:p>
        </p:txBody>
      </p:sp>
      <p:pic>
        <p:nvPicPr>
          <p:cNvPr id="82" name="Picture 559" descr="j04315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0644" y="13941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4" name="Straight Connector 83"/>
          <p:cNvCxnSpPr/>
          <p:nvPr/>
        </p:nvCxnSpPr>
        <p:spPr>
          <a:xfrm>
            <a:off x="6231644" y="2084494"/>
            <a:ext cx="0" cy="7620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5" name="Freeform 84"/>
          <p:cNvSpPr/>
          <p:nvPr/>
        </p:nvSpPr>
        <p:spPr>
          <a:xfrm>
            <a:off x="4039925" y="2581116"/>
            <a:ext cx="2007031" cy="355783"/>
          </a:xfrm>
          <a:custGeom>
            <a:avLst/>
            <a:gdLst>
              <a:gd name="connsiteX0" fmla="*/ 1983783 w 1983783"/>
              <a:gd name="connsiteY0" fmla="*/ 25352 h 25352"/>
              <a:gd name="connsiteX1" fmla="*/ 0 w 1983783"/>
              <a:gd name="connsiteY1" fmla="*/ 25352 h 25352"/>
              <a:gd name="connsiteX0" fmla="*/ 1983783 w 1983783"/>
              <a:gd name="connsiteY0" fmla="*/ 203577 h 203577"/>
              <a:gd name="connsiteX1" fmla="*/ 0 w 1983783"/>
              <a:gd name="connsiteY1" fmla="*/ 203577 h 203577"/>
              <a:gd name="connsiteX0" fmla="*/ 1983783 w 1983783"/>
              <a:gd name="connsiteY0" fmla="*/ 283044 h 283044"/>
              <a:gd name="connsiteX1" fmla="*/ 0 w 1983783"/>
              <a:gd name="connsiteY1" fmla="*/ 283044 h 283044"/>
              <a:gd name="connsiteX0" fmla="*/ 2007031 w 2007031"/>
              <a:gd name="connsiteY0" fmla="*/ 265800 h 296797"/>
              <a:gd name="connsiteX1" fmla="*/ 0 w 2007031"/>
              <a:gd name="connsiteY1" fmla="*/ 296797 h 296797"/>
              <a:gd name="connsiteX0" fmla="*/ 2007031 w 2007031"/>
              <a:gd name="connsiteY0" fmla="*/ 306367 h 337364"/>
              <a:gd name="connsiteX1" fmla="*/ 0 w 2007031"/>
              <a:gd name="connsiteY1" fmla="*/ 337364 h 337364"/>
              <a:gd name="connsiteX0" fmla="*/ 2007031 w 2007031"/>
              <a:gd name="connsiteY0" fmla="*/ 324786 h 355783"/>
              <a:gd name="connsiteX1" fmla="*/ 0 w 2007031"/>
              <a:gd name="connsiteY1" fmla="*/ 355783 h 355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07031" h="355783">
                <a:moveTo>
                  <a:pt x="2007031" y="324786"/>
                </a:moveTo>
                <a:cubicBezTo>
                  <a:pt x="1444571" y="-30384"/>
                  <a:pt x="796872" y="-191824"/>
                  <a:pt x="0" y="355783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86" name="Freeform 85"/>
          <p:cNvSpPr/>
          <p:nvPr/>
        </p:nvSpPr>
        <p:spPr>
          <a:xfrm>
            <a:off x="1583445" y="2337467"/>
            <a:ext cx="4463512" cy="599432"/>
          </a:xfrm>
          <a:custGeom>
            <a:avLst/>
            <a:gdLst>
              <a:gd name="connsiteX0" fmla="*/ 1983783 w 1983783"/>
              <a:gd name="connsiteY0" fmla="*/ 25352 h 25352"/>
              <a:gd name="connsiteX1" fmla="*/ 0 w 1983783"/>
              <a:gd name="connsiteY1" fmla="*/ 25352 h 25352"/>
              <a:gd name="connsiteX0" fmla="*/ 1983783 w 1983783"/>
              <a:gd name="connsiteY0" fmla="*/ 203577 h 203577"/>
              <a:gd name="connsiteX1" fmla="*/ 0 w 1983783"/>
              <a:gd name="connsiteY1" fmla="*/ 203577 h 203577"/>
              <a:gd name="connsiteX0" fmla="*/ 1983783 w 1983783"/>
              <a:gd name="connsiteY0" fmla="*/ 283044 h 283044"/>
              <a:gd name="connsiteX1" fmla="*/ 0 w 1983783"/>
              <a:gd name="connsiteY1" fmla="*/ 283044 h 283044"/>
              <a:gd name="connsiteX0" fmla="*/ 2007031 w 2007031"/>
              <a:gd name="connsiteY0" fmla="*/ 265800 h 296797"/>
              <a:gd name="connsiteX1" fmla="*/ 0 w 2007031"/>
              <a:gd name="connsiteY1" fmla="*/ 296797 h 296797"/>
              <a:gd name="connsiteX0" fmla="*/ 2007031 w 2007031"/>
              <a:gd name="connsiteY0" fmla="*/ 306367 h 337364"/>
              <a:gd name="connsiteX1" fmla="*/ 0 w 2007031"/>
              <a:gd name="connsiteY1" fmla="*/ 337364 h 337364"/>
              <a:gd name="connsiteX0" fmla="*/ 2007031 w 2007031"/>
              <a:gd name="connsiteY0" fmla="*/ 324786 h 355783"/>
              <a:gd name="connsiteX1" fmla="*/ 0 w 2007031"/>
              <a:gd name="connsiteY1" fmla="*/ 355783 h 355783"/>
              <a:gd name="connsiteX0" fmla="*/ 2007031 w 2007031"/>
              <a:gd name="connsiteY0" fmla="*/ 375253 h 406250"/>
              <a:gd name="connsiteX1" fmla="*/ 0 w 2007031"/>
              <a:gd name="connsiteY1" fmla="*/ 406250 h 406250"/>
              <a:gd name="connsiteX0" fmla="*/ 2007031 w 2007031"/>
              <a:gd name="connsiteY0" fmla="*/ 568435 h 599432"/>
              <a:gd name="connsiteX1" fmla="*/ 0 w 2007031"/>
              <a:gd name="connsiteY1" fmla="*/ 599432 h 599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07031" h="599432">
                <a:moveTo>
                  <a:pt x="2007031" y="568435"/>
                </a:moveTo>
                <a:cubicBezTo>
                  <a:pt x="1570010" y="-305928"/>
                  <a:pt x="605228" y="-72162"/>
                  <a:pt x="0" y="599432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87" name="Freeform 86"/>
          <p:cNvSpPr/>
          <p:nvPr/>
        </p:nvSpPr>
        <p:spPr>
          <a:xfrm>
            <a:off x="3822949" y="3494840"/>
            <a:ext cx="867905" cy="371959"/>
          </a:xfrm>
          <a:custGeom>
            <a:avLst/>
            <a:gdLst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7905" h="371959">
                <a:moveTo>
                  <a:pt x="0" y="0"/>
                </a:moveTo>
                <a:cubicBezTo>
                  <a:pt x="12916" y="335796"/>
                  <a:pt x="552773" y="-41330"/>
                  <a:pt x="867905" y="371959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88" name="Straight Connector 87"/>
          <p:cNvCxnSpPr/>
          <p:nvPr/>
        </p:nvCxnSpPr>
        <p:spPr>
          <a:xfrm flipV="1">
            <a:off x="4906538" y="3565943"/>
            <a:ext cx="0" cy="4572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9" name="Freeform 88"/>
          <p:cNvSpPr/>
          <p:nvPr/>
        </p:nvSpPr>
        <p:spPr>
          <a:xfrm>
            <a:off x="6254892" y="3494840"/>
            <a:ext cx="867905" cy="371959"/>
          </a:xfrm>
          <a:custGeom>
            <a:avLst/>
            <a:gdLst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7905" h="371959">
                <a:moveTo>
                  <a:pt x="0" y="0"/>
                </a:moveTo>
                <a:cubicBezTo>
                  <a:pt x="12916" y="335796"/>
                  <a:pt x="552773" y="-41330"/>
                  <a:pt x="867905" y="371959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90" name="Freeform 89"/>
          <p:cNvSpPr/>
          <p:nvPr/>
        </p:nvSpPr>
        <p:spPr>
          <a:xfrm>
            <a:off x="1378092" y="3494840"/>
            <a:ext cx="867905" cy="371959"/>
          </a:xfrm>
          <a:custGeom>
            <a:avLst/>
            <a:gdLst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7905" h="371959">
                <a:moveTo>
                  <a:pt x="0" y="0"/>
                </a:moveTo>
                <a:cubicBezTo>
                  <a:pt x="12916" y="335796"/>
                  <a:pt x="552773" y="-41330"/>
                  <a:pt x="867905" y="371959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91" name="Straight Connector 90"/>
          <p:cNvCxnSpPr/>
          <p:nvPr/>
        </p:nvCxnSpPr>
        <p:spPr>
          <a:xfrm flipV="1">
            <a:off x="7343648" y="3565943"/>
            <a:ext cx="0" cy="4572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flipV="1">
            <a:off x="2466848" y="3565943"/>
            <a:ext cx="0" cy="4572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3" name="Freeform 92"/>
          <p:cNvSpPr/>
          <p:nvPr/>
        </p:nvSpPr>
        <p:spPr>
          <a:xfrm>
            <a:off x="6418915" y="1813274"/>
            <a:ext cx="922149" cy="1022888"/>
          </a:xfrm>
          <a:custGeom>
            <a:avLst/>
            <a:gdLst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22149 w 922149"/>
              <a:gd name="connsiteY0" fmla="*/ 1022888 h 1022888"/>
              <a:gd name="connsiteX1" fmla="*/ 0 w 922149"/>
              <a:gd name="connsiteY1" fmla="*/ 0 h 1022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22149" h="1022888">
                <a:moveTo>
                  <a:pt x="922149" y="1022888"/>
                </a:moveTo>
                <a:cubicBezTo>
                  <a:pt x="876945" y="548898"/>
                  <a:pt x="669011" y="198894"/>
                  <a:pt x="0" y="0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5794956" y="2056419"/>
            <a:ext cx="389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latin typeface="Helvetica Neue Medium" charset="0"/>
                <a:ea typeface="Helvetica Neue Medium" charset="0"/>
                <a:cs typeface="Helvetica Neue Medium" charset="0"/>
              </a:rPr>
              <a:t>shl</a:t>
            </a:r>
            <a:endParaRPr lang="en-US" sz="12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4636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85" grpId="0" animBg="1"/>
      <p:bldP spid="86" grpId="0" animBg="1"/>
      <p:bldP spid="87" grpId="0" animBg="1"/>
      <p:bldP spid="90" grpId="0" animBg="1"/>
      <p:bldP spid="9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4572000"/>
            <a:ext cx="8604658" cy="2438400"/>
          </a:xfrm>
        </p:spPr>
        <p:txBody>
          <a:bodyPr>
            <a:normAutofit/>
          </a:bodyPr>
          <a:lstStyle/>
          <a:p>
            <a:pPr>
              <a:spcBef>
                <a:spcPts val="800"/>
              </a:spcBef>
            </a:pPr>
            <a:r>
              <a:rPr lang="en-US" sz="2400" dirty="0"/>
              <a:t>Causal consistency:  Lazy replication</a:t>
            </a:r>
          </a:p>
          <a:p>
            <a:pPr>
              <a:spcBef>
                <a:spcPts val="800"/>
              </a:spcBef>
            </a:pPr>
            <a:r>
              <a:rPr lang="en-US" sz="2400" dirty="0"/>
              <a:t>Trades off consistency for low-latency</a:t>
            </a:r>
          </a:p>
          <a:p>
            <a:pPr>
              <a:spcBef>
                <a:spcPts val="800"/>
              </a:spcBef>
            </a:pPr>
            <a:r>
              <a:rPr lang="en-US" sz="2400" dirty="0"/>
              <a:t>Maintain local ordering when replicating</a:t>
            </a:r>
          </a:p>
          <a:p>
            <a:pPr>
              <a:spcBef>
                <a:spcPts val="800"/>
              </a:spcBef>
            </a:pPr>
            <a:r>
              <a:rPr lang="en-US" sz="2400" dirty="0"/>
              <a:t>Operations may be lost if failure before replication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0196" y="16215"/>
            <a:ext cx="8793804" cy="1066800"/>
          </a:xfrm>
        </p:spPr>
        <p:txBody>
          <a:bodyPr>
            <a:normAutofit fontScale="90000"/>
          </a:bodyPr>
          <a:lstStyle/>
          <a:p>
            <a:r>
              <a:rPr lang="en-US" sz="3800" dirty="0"/>
              <a:t>Implications of laziness on consistency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45244" y="2389294"/>
            <a:ext cx="2286000" cy="1905000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050044" y="3913294"/>
            <a:ext cx="1524000" cy="228600"/>
            <a:chOff x="1828800" y="3733800"/>
            <a:chExt cx="1524000" cy="228600"/>
          </a:xfrm>
        </p:grpSpPr>
        <p:sp>
          <p:nvSpPr>
            <p:cNvPr id="7" name="Rectangle 6"/>
            <p:cNvSpPr/>
            <p:nvPr/>
          </p:nvSpPr>
          <p:spPr>
            <a:xfrm>
              <a:off x="1828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200" dirty="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add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2209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200" dirty="0" err="1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jmp</a:t>
              </a:r>
              <a:endParaRPr lang="en-US" sz="12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590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200" dirty="0" err="1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mov</a:t>
              </a:r>
              <a:endParaRPr lang="en-US" sz="12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971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200" dirty="0" err="1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shl</a:t>
              </a:r>
              <a:endParaRPr lang="en-US" sz="12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648538" y="3684694"/>
            <a:ext cx="314189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Log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2144011" y="2922694"/>
            <a:ext cx="658633" cy="609600"/>
            <a:chOff x="3075167" y="2286000"/>
            <a:chExt cx="658633" cy="609600"/>
          </a:xfrm>
        </p:grpSpPr>
        <p:sp>
          <p:nvSpPr>
            <p:cNvPr id="13" name="Oval 12"/>
            <p:cNvSpPr/>
            <p:nvPr/>
          </p:nvSpPr>
          <p:spPr>
            <a:xfrm>
              <a:off x="3322154" y="2401625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3569142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3322154" y="2730942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3075167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>
              <a:off x="3492394" y="2479551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 rot="10800000">
              <a:off x="3157496" y="2725143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 flipH="1">
              <a:off x="3158892" y="248395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20" name="Freeform 19"/>
            <p:cNvSpPr/>
            <p:nvPr/>
          </p:nvSpPr>
          <p:spPr>
            <a:xfrm rot="10800000" flipH="1">
              <a:off x="3488208" y="272514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21" name="Freeform 20"/>
            <p:cNvSpPr/>
            <p:nvPr/>
          </p:nvSpPr>
          <p:spPr>
            <a:xfrm>
              <a:off x="3334455" y="2286000"/>
              <a:ext cx="136991" cy="126788"/>
            </a:xfrm>
            <a:custGeom>
              <a:avLst/>
              <a:gdLst>
                <a:gd name="connsiteX0" fmla="*/ 0 w 185980"/>
                <a:gd name="connsiteY0" fmla="*/ 0 h 6711"/>
                <a:gd name="connsiteX1" fmla="*/ 185980 w 185980"/>
                <a:gd name="connsiteY1" fmla="*/ 0 h 6711"/>
                <a:gd name="connsiteX0" fmla="*/ 2160 w 12160"/>
                <a:gd name="connsiteY0" fmla="*/ 223289 h 223707"/>
                <a:gd name="connsiteX1" fmla="*/ 12160 w 12160"/>
                <a:gd name="connsiteY1" fmla="*/ 223289 h 223707"/>
                <a:gd name="connsiteX0" fmla="*/ 1366 w 13800"/>
                <a:gd name="connsiteY0" fmla="*/ 342290 h 342290"/>
                <a:gd name="connsiteX1" fmla="*/ 11366 w 13800"/>
                <a:gd name="connsiteY1" fmla="*/ 342290 h 342290"/>
                <a:gd name="connsiteX0" fmla="*/ 1989 w 14293"/>
                <a:gd name="connsiteY0" fmla="*/ 324153 h 324153"/>
                <a:gd name="connsiteX1" fmla="*/ 11989 w 14293"/>
                <a:gd name="connsiteY1" fmla="*/ 324153 h 324153"/>
                <a:gd name="connsiteX0" fmla="*/ 2255 w 14511"/>
                <a:gd name="connsiteY0" fmla="*/ 370090 h 370090"/>
                <a:gd name="connsiteX1" fmla="*/ 12255 w 14511"/>
                <a:gd name="connsiteY1" fmla="*/ 370090 h 370090"/>
                <a:gd name="connsiteX0" fmla="*/ 2329 w 14189"/>
                <a:gd name="connsiteY0" fmla="*/ 440603 h 440603"/>
                <a:gd name="connsiteX1" fmla="*/ 12329 w 14189"/>
                <a:gd name="connsiteY1" fmla="*/ 440603 h 440603"/>
                <a:gd name="connsiteX0" fmla="*/ 2751 w 14550"/>
                <a:gd name="connsiteY0" fmla="*/ 444918 h 444918"/>
                <a:gd name="connsiteX1" fmla="*/ 12751 w 14550"/>
                <a:gd name="connsiteY1" fmla="*/ 444918 h 444918"/>
                <a:gd name="connsiteX0" fmla="*/ 2670 w 14857"/>
                <a:gd name="connsiteY0" fmla="*/ 449265 h 449265"/>
                <a:gd name="connsiteX1" fmla="*/ 12670 w 14857"/>
                <a:gd name="connsiteY1" fmla="*/ 449265 h 449265"/>
                <a:gd name="connsiteX0" fmla="*/ 2810 w 14974"/>
                <a:gd name="connsiteY0" fmla="*/ 403354 h 403354"/>
                <a:gd name="connsiteX1" fmla="*/ 12810 w 14974"/>
                <a:gd name="connsiteY1" fmla="*/ 403354 h 403354"/>
                <a:gd name="connsiteX0" fmla="*/ 2954 w 14489"/>
                <a:gd name="connsiteY0" fmla="*/ 354005 h 354005"/>
                <a:gd name="connsiteX1" fmla="*/ 12954 w 14489"/>
                <a:gd name="connsiteY1" fmla="*/ 354005 h 354005"/>
                <a:gd name="connsiteX0" fmla="*/ 1970 w 13635"/>
                <a:gd name="connsiteY0" fmla="*/ 349722 h 349722"/>
                <a:gd name="connsiteX1" fmla="*/ 11970 w 13635"/>
                <a:gd name="connsiteY1" fmla="*/ 349722 h 349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635" h="349722">
                  <a:moveTo>
                    <a:pt x="1970" y="349722"/>
                  </a:moveTo>
                  <a:cubicBezTo>
                    <a:pt x="-7474" y="-103494"/>
                    <a:pt x="20582" y="-129473"/>
                    <a:pt x="11970" y="349722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cxnSp>
          <p:nvCxnSpPr>
            <p:cNvPr id="22" name="Straight Connector 21"/>
            <p:cNvCxnSpPr/>
            <p:nvPr/>
          </p:nvCxnSpPr>
          <p:spPr>
            <a:xfrm flipV="1">
              <a:off x="3398004" y="2560485"/>
              <a:ext cx="0" cy="164658"/>
            </a:xfrm>
            <a:prstGeom prst="line">
              <a:avLst/>
            </a:pr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1113572" y="2922694"/>
            <a:ext cx="531549" cy="533400"/>
            <a:chOff x="2057400" y="2438400"/>
            <a:chExt cx="379678" cy="381000"/>
          </a:xfrm>
        </p:grpSpPr>
        <p:sp>
          <p:nvSpPr>
            <p:cNvPr id="24" name="AutoShape 568"/>
            <p:cNvSpPr>
              <a:spLocks noChangeArrowheads="1"/>
            </p:cNvSpPr>
            <p:nvPr/>
          </p:nvSpPr>
          <p:spPr bwMode="auto">
            <a:xfrm>
              <a:off x="2057400" y="2438400"/>
              <a:ext cx="379678" cy="379204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25" name="AutoShape 569"/>
            <p:cNvSpPr>
              <a:spLocks noChangeArrowheads="1"/>
            </p:cNvSpPr>
            <p:nvPr/>
          </p:nvSpPr>
          <p:spPr bwMode="auto">
            <a:xfrm rot="7281778">
              <a:off x="2057637" y="2439959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26" name="AutoShape 570"/>
            <p:cNvSpPr>
              <a:spLocks noChangeArrowheads="1"/>
            </p:cNvSpPr>
            <p:nvPr/>
          </p:nvSpPr>
          <p:spPr bwMode="auto">
            <a:xfrm rot="14395787">
              <a:off x="2057637" y="2438163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2116844" y="2465494"/>
            <a:ext cx="71493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State</a:t>
            </a:r>
            <a:b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</a:br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Machine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3183644" y="2389294"/>
            <a:ext cx="2286000" cy="1905000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3488444" y="3913294"/>
            <a:ext cx="1524000" cy="228600"/>
            <a:chOff x="1828800" y="3733800"/>
            <a:chExt cx="1524000" cy="228600"/>
          </a:xfrm>
        </p:grpSpPr>
        <p:sp>
          <p:nvSpPr>
            <p:cNvPr id="31" name="Rectangle 30"/>
            <p:cNvSpPr/>
            <p:nvPr/>
          </p:nvSpPr>
          <p:spPr>
            <a:xfrm>
              <a:off x="1828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200" dirty="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add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209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200" dirty="0" err="1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jmp</a:t>
              </a:r>
              <a:endParaRPr lang="en-US" sz="12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590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200" dirty="0" err="1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mov</a:t>
              </a:r>
              <a:endParaRPr lang="en-US" sz="12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971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200" dirty="0" err="1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shl</a:t>
              </a:r>
              <a:endParaRPr lang="en-US" sz="12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4086938" y="3684694"/>
            <a:ext cx="314189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Log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4582411" y="2922694"/>
            <a:ext cx="658633" cy="609600"/>
            <a:chOff x="3075167" y="2286000"/>
            <a:chExt cx="658633" cy="609600"/>
          </a:xfrm>
        </p:grpSpPr>
        <p:sp>
          <p:nvSpPr>
            <p:cNvPr id="37" name="Oval 36"/>
            <p:cNvSpPr/>
            <p:nvPr/>
          </p:nvSpPr>
          <p:spPr>
            <a:xfrm>
              <a:off x="3322154" y="2401625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3569142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3322154" y="2730942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3075167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41" name="Freeform 40"/>
            <p:cNvSpPr/>
            <p:nvPr/>
          </p:nvSpPr>
          <p:spPr>
            <a:xfrm>
              <a:off x="3492394" y="2479551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42" name="Freeform 41"/>
            <p:cNvSpPr/>
            <p:nvPr/>
          </p:nvSpPr>
          <p:spPr>
            <a:xfrm rot="10800000">
              <a:off x="3157496" y="2725143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43" name="Freeform 42"/>
            <p:cNvSpPr/>
            <p:nvPr/>
          </p:nvSpPr>
          <p:spPr>
            <a:xfrm flipH="1">
              <a:off x="3158892" y="248395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44" name="Freeform 43"/>
            <p:cNvSpPr/>
            <p:nvPr/>
          </p:nvSpPr>
          <p:spPr>
            <a:xfrm rot="10800000" flipH="1">
              <a:off x="3488208" y="272514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>
              <a:off x="3334455" y="2286000"/>
              <a:ext cx="136991" cy="126788"/>
            </a:xfrm>
            <a:custGeom>
              <a:avLst/>
              <a:gdLst>
                <a:gd name="connsiteX0" fmla="*/ 0 w 185980"/>
                <a:gd name="connsiteY0" fmla="*/ 0 h 6711"/>
                <a:gd name="connsiteX1" fmla="*/ 185980 w 185980"/>
                <a:gd name="connsiteY1" fmla="*/ 0 h 6711"/>
                <a:gd name="connsiteX0" fmla="*/ 2160 w 12160"/>
                <a:gd name="connsiteY0" fmla="*/ 223289 h 223707"/>
                <a:gd name="connsiteX1" fmla="*/ 12160 w 12160"/>
                <a:gd name="connsiteY1" fmla="*/ 223289 h 223707"/>
                <a:gd name="connsiteX0" fmla="*/ 1366 w 13800"/>
                <a:gd name="connsiteY0" fmla="*/ 342290 h 342290"/>
                <a:gd name="connsiteX1" fmla="*/ 11366 w 13800"/>
                <a:gd name="connsiteY1" fmla="*/ 342290 h 342290"/>
                <a:gd name="connsiteX0" fmla="*/ 1989 w 14293"/>
                <a:gd name="connsiteY0" fmla="*/ 324153 h 324153"/>
                <a:gd name="connsiteX1" fmla="*/ 11989 w 14293"/>
                <a:gd name="connsiteY1" fmla="*/ 324153 h 324153"/>
                <a:gd name="connsiteX0" fmla="*/ 2255 w 14511"/>
                <a:gd name="connsiteY0" fmla="*/ 370090 h 370090"/>
                <a:gd name="connsiteX1" fmla="*/ 12255 w 14511"/>
                <a:gd name="connsiteY1" fmla="*/ 370090 h 370090"/>
                <a:gd name="connsiteX0" fmla="*/ 2329 w 14189"/>
                <a:gd name="connsiteY0" fmla="*/ 440603 h 440603"/>
                <a:gd name="connsiteX1" fmla="*/ 12329 w 14189"/>
                <a:gd name="connsiteY1" fmla="*/ 440603 h 440603"/>
                <a:gd name="connsiteX0" fmla="*/ 2751 w 14550"/>
                <a:gd name="connsiteY0" fmla="*/ 444918 h 444918"/>
                <a:gd name="connsiteX1" fmla="*/ 12751 w 14550"/>
                <a:gd name="connsiteY1" fmla="*/ 444918 h 444918"/>
                <a:gd name="connsiteX0" fmla="*/ 2670 w 14857"/>
                <a:gd name="connsiteY0" fmla="*/ 449265 h 449265"/>
                <a:gd name="connsiteX1" fmla="*/ 12670 w 14857"/>
                <a:gd name="connsiteY1" fmla="*/ 449265 h 449265"/>
                <a:gd name="connsiteX0" fmla="*/ 2810 w 14974"/>
                <a:gd name="connsiteY0" fmla="*/ 403354 h 403354"/>
                <a:gd name="connsiteX1" fmla="*/ 12810 w 14974"/>
                <a:gd name="connsiteY1" fmla="*/ 403354 h 403354"/>
                <a:gd name="connsiteX0" fmla="*/ 2954 w 14489"/>
                <a:gd name="connsiteY0" fmla="*/ 354005 h 354005"/>
                <a:gd name="connsiteX1" fmla="*/ 12954 w 14489"/>
                <a:gd name="connsiteY1" fmla="*/ 354005 h 354005"/>
                <a:gd name="connsiteX0" fmla="*/ 1970 w 13635"/>
                <a:gd name="connsiteY0" fmla="*/ 349722 h 349722"/>
                <a:gd name="connsiteX1" fmla="*/ 11970 w 13635"/>
                <a:gd name="connsiteY1" fmla="*/ 349722 h 349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635" h="349722">
                  <a:moveTo>
                    <a:pt x="1970" y="349722"/>
                  </a:moveTo>
                  <a:cubicBezTo>
                    <a:pt x="-7474" y="-103494"/>
                    <a:pt x="20582" y="-129473"/>
                    <a:pt x="11970" y="349722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cxnSp>
          <p:nvCxnSpPr>
            <p:cNvPr id="46" name="Straight Connector 45"/>
            <p:cNvCxnSpPr/>
            <p:nvPr/>
          </p:nvCxnSpPr>
          <p:spPr>
            <a:xfrm flipV="1">
              <a:off x="3404484" y="2566284"/>
              <a:ext cx="0" cy="164658"/>
            </a:xfrm>
            <a:prstGeom prst="line">
              <a:avLst/>
            </a:pr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3551972" y="2922694"/>
            <a:ext cx="531549" cy="533400"/>
            <a:chOff x="2057400" y="2438400"/>
            <a:chExt cx="379678" cy="381000"/>
          </a:xfrm>
        </p:grpSpPr>
        <p:sp>
          <p:nvSpPr>
            <p:cNvPr id="48" name="AutoShape 568"/>
            <p:cNvSpPr>
              <a:spLocks noChangeArrowheads="1"/>
            </p:cNvSpPr>
            <p:nvPr/>
          </p:nvSpPr>
          <p:spPr bwMode="auto">
            <a:xfrm>
              <a:off x="2057400" y="2438400"/>
              <a:ext cx="379678" cy="379204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49" name="AutoShape 569"/>
            <p:cNvSpPr>
              <a:spLocks noChangeArrowheads="1"/>
            </p:cNvSpPr>
            <p:nvPr/>
          </p:nvSpPr>
          <p:spPr bwMode="auto">
            <a:xfrm rot="7281778">
              <a:off x="2057637" y="2439959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50" name="AutoShape 570"/>
            <p:cNvSpPr>
              <a:spLocks noChangeArrowheads="1"/>
            </p:cNvSpPr>
            <p:nvPr/>
          </p:nvSpPr>
          <p:spPr bwMode="auto">
            <a:xfrm rot="14395787">
              <a:off x="2057637" y="2438163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4555244" y="2465494"/>
            <a:ext cx="71493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State</a:t>
            </a:r>
            <a:b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</a:br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Machine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5622044" y="2389294"/>
            <a:ext cx="2286000" cy="1905000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5926844" y="3913294"/>
            <a:ext cx="1524000" cy="228600"/>
            <a:chOff x="1828800" y="3733800"/>
            <a:chExt cx="1524000" cy="228600"/>
          </a:xfrm>
        </p:grpSpPr>
        <p:sp>
          <p:nvSpPr>
            <p:cNvPr id="55" name="Rectangle 54"/>
            <p:cNvSpPr/>
            <p:nvPr/>
          </p:nvSpPr>
          <p:spPr>
            <a:xfrm>
              <a:off x="1828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200" dirty="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add</a:t>
              </a: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2209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200" dirty="0" err="1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jmp</a:t>
              </a:r>
              <a:endParaRPr lang="en-US" sz="12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2590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200" dirty="0" err="1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mov</a:t>
              </a:r>
              <a:endParaRPr lang="en-US" sz="12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2971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200" dirty="0" err="1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shl</a:t>
              </a:r>
              <a:endParaRPr lang="en-US" sz="12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6525338" y="3684694"/>
            <a:ext cx="314189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Log</a:t>
            </a:r>
          </a:p>
        </p:txBody>
      </p:sp>
      <p:grpSp>
        <p:nvGrpSpPr>
          <p:cNvPr id="60" name="Group 59"/>
          <p:cNvGrpSpPr/>
          <p:nvPr/>
        </p:nvGrpSpPr>
        <p:grpSpPr>
          <a:xfrm>
            <a:off x="7020811" y="2922694"/>
            <a:ext cx="658633" cy="609600"/>
            <a:chOff x="3075167" y="2286000"/>
            <a:chExt cx="658633" cy="609600"/>
          </a:xfrm>
        </p:grpSpPr>
        <p:sp>
          <p:nvSpPr>
            <p:cNvPr id="61" name="Oval 60"/>
            <p:cNvSpPr/>
            <p:nvPr/>
          </p:nvSpPr>
          <p:spPr>
            <a:xfrm>
              <a:off x="3322154" y="2401625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3569142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63" name="Oval 62"/>
            <p:cNvSpPr/>
            <p:nvPr/>
          </p:nvSpPr>
          <p:spPr>
            <a:xfrm>
              <a:off x="3322154" y="2730942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64" name="Oval 63"/>
            <p:cNvSpPr/>
            <p:nvPr/>
          </p:nvSpPr>
          <p:spPr>
            <a:xfrm>
              <a:off x="3075167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65" name="Freeform 64"/>
            <p:cNvSpPr/>
            <p:nvPr/>
          </p:nvSpPr>
          <p:spPr>
            <a:xfrm>
              <a:off x="3492394" y="2479551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66" name="Freeform 65"/>
            <p:cNvSpPr/>
            <p:nvPr/>
          </p:nvSpPr>
          <p:spPr>
            <a:xfrm rot="10800000">
              <a:off x="3157496" y="2725143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67" name="Freeform 66"/>
            <p:cNvSpPr/>
            <p:nvPr/>
          </p:nvSpPr>
          <p:spPr>
            <a:xfrm flipH="1">
              <a:off x="3158892" y="248395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68" name="Freeform 67"/>
            <p:cNvSpPr/>
            <p:nvPr/>
          </p:nvSpPr>
          <p:spPr>
            <a:xfrm rot="10800000" flipH="1">
              <a:off x="3488208" y="272514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69" name="Freeform 68"/>
            <p:cNvSpPr/>
            <p:nvPr/>
          </p:nvSpPr>
          <p:spPr>
            <a:xfrm>
              <a:off x="3334455" y="2286000"/>
              <a:ext cx="136991" cy="126788"/>
            </a:xfrm>
            <a:custGeom>
              <a:avLst/>
              <a:gdLst>
                <a:gd name="connsiteX0" fmla="*/ 0 w 185980"/>
                <a:gd name="connsiteY0" fmla="*/ 0 h 6711"/>
                <a:gd name="connsiteX1" fmla="*/ 185980 w 185980"/>
                <a:gd name="connsiteY1" fmla="*/ 0 h 6711"/>
                <a:gd name="connsiteX0" fmla="*/ 2160 w 12160"/>
                <a:gd name="connsiteY0" fmla="*/ 223289 h 223707"/>
                <a:gd name="connsiteX1" fmla="*/ 12160 w 12160"/>
                <a:gd name="connsiteY1" fmla="*/ 223289 h 223707"/>
                <a:gd name="connsiteX0" fmla="*/ 1366 w 13800"/>
                <a:gd name="connsiteY0" fmla="*/ 342290 h 342290"/>
                <a:gd name="connsiteX1" fmla="*/ 11366 w 13800"/>
                <a:gd name="connsiteY1" fmla="*/ 342290 h 342290"/>
                <a:gd name="connsiteX0" fmla="*/ 1989 w 14293"/>
                <a:gd name="connsiteY0" fmla="*/ 324153 h 324153"/>
                <a:gd name="connsiteX1" fmla="*/ 11989 w 14293"/>
                <a:gd name="connsiteY1" fmla="*/ 324153 h 324153"/>
                <a:gd name="connsiteX0" fmla="*/ 2255 w 14511"/>
                <a:gd name="connsiteY0" fmla="*/ 370090 h 370090"/>
                <a:gd name="connsiteX1" fmla="*/ 12255 w 14511"/>
                <a:gd name="connsiteY1" fmla="*/ 370090 h 370090"/>
                <a:gd name="connsiteX0" fmla="*/ 2329 w 14189"/>
                <a:gd name="connsiteY0" fmla="*/ 440603 h 440603"/>
                <a:gd name="connsiteX1" fmla="*/ 12329 w 14189"/>
                <a:gd name="connsiteY1" fmla="*/ 440603 h 440603"/>
                <a:gd name="connsiteX0" fmla="*/ 2751 w 14550"/>
                <a:gd name="connsiteY0" fmla="*/ 444918 h 444918"/>
                <a:gd name="connsiteX1" fmla="*/ 12751 w 14550"/>
                <a:gd name="connsiteY1" fmla="*/ 444918 h 444918"/>
                <a:gd name="connsiteX0" fmla="*/ 2670 w 14857"/>
                <a:gd name="connsiteY0" fmla="*/ 449265 h 449265"/>
                <a:gd name="connsiteX1" fmla="*/ 12670 w 14857"/>
                <a:gd name="connsiteY1" fmla="*/ 449265 h 449265"/>
                <a:gd name="connsiteX0" fmla="*/ 2810 w 14974"/>
                <a:gd name="connsiteY0" fmla="*/ 403354 h 403354"/>
                <a:gd name="connsiteX1" fmla="*/ 12810 w 14974"/>
                <a:gd name="connsiteY1" fmla="*/ 403354 h 403354"/>
                <a:gd name="connsiteX0" fmla="*/ 2954 w 14489"/>
                <a:gd name="connsiteY0" fmla="*/ 354005 h 354005"/>
                <a:gd name="connsiteX1" fmla="*/ 12954 w 14489"/>
                <a:gd name="connsiteY1" fmla="*/ 354005 h 354005"/>
                <a:gd name="connsiteX0" fmla="*/ 1970 w 13635"/>
                <a:gd name="connsiteY0" fmla="*/ 349722 h 349722"/>
                <a:gd name="connsiteX1" fmla="*/ 11970 w 13635"/>
                <a:gd name="connsiteY1" fmla="*/ 349722 h 349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635" h="349722">
                  <a:moveTo>
                    <a:pt x="1970" y="349722"/>
                  </a:moveTo>
                  <a:cubicBezTo>
                    <a:pt x="-7474" y="-103494"/>
                    <a:pt x="20582" y="-129473"/>
                    <a:pt x="11970" y="349722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cxnSp>
          <p:nvCxnSpPr>
            <p:cNvPr id="70" name="Straight Connector 69"/>
            <p:cNvCxnSpPr/>
            <p:nvPr/>
          </p:nvCxnSpPr>
          <p:spPr>
            <a:xfrm flipV="1">
              <a:off x="3404484" y="2566284"/>
              <a:ext cx="0" cy="164658"/>
            </a:xfrm>
            <a:prstGeom prst="line">
              <a:avLst/>
            </a:pr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71" name="Group 70"/>
          <p:cNvGrpSpPr/>
          <p:nvPr/>
        </p:nvGrpSpPr>
        <p:grpSpPr>
          <a:xfrm>
            <a:off x="5990372" y="2922694"/>
            <a:ext cx="531549" cy="533400"/>
            <a:chOff x="2057400" y="2438400"/>
            <a:chExt cx="379678" cy="381000"/>
          </a:xfrm>
        </p:grpSpPr>
        <p:sp>
          <p:nvSpPr>
            <p:cNvPr id="72" name="AutoShape 568"/>
            <p:cNvSpPr>
              <a:spLocks noChangeArrowheads="1"/>
            </p:cNvSpPr>
            <p:nvPr/>
          </p:nvSpPr>
          <p:spPr bwMode="auto">
            <a:xfrm>
              <a:off x="2057400" y="2438400"/>
              <a:ext cx="379678" cy="379204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73" name="AutoShape 569"/>
            <p:cNvSpPr>
              <a:spLocks noChangeArrowheads="1"/>
            </p:cNvSpPr>
            <p:nvPr/>
          </p:nvSpPr>
          <p:spPr bwMode="auto">
            <a:xfrm rot="7281778">
              <a:off x="2057637" y="2439959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74" name="AutoShape 570"/>
            <p:cNvSpPr>
              <a:spLocks noChangeArrowheads="1"/>
            </p:cNvSpPr>
            <p:nvPr/>
          </p:nvSpPr>
          <p:spPr bwMode="auto">
            <a:xfrm rot="14395787">
              <a:off x="2057637" y="2438163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76" name="TextBox 75"/>
          <p:cNvSpPr txBox="1"/>
          <p:nvPr/>
        </p:nvSpPr>
        <p:spPr>
          <a:xfrm>
            <a:off x="6993644" y="2465494"/>
            <a:ext cx="71493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State</a:t>
            </a:r>
            <a:b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</a:br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Machine</a:t>
            </a:r>
          </a:p>
        </p:txBody>
      </p:sp>
      <p:pic>
        <p:nvPicPr>
          <p:cNvPr id="82" name="Picture 559" descr="j04315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0644" y="13941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4" name="Straight Connector 83"/>
          <p:cNvCxnSpPr/>
          <p:nvPr/>
        </p:nvCxnSpPr>
        <p:spPr>
          <a:xfrm>
            <a:off x="6231644" y="2084494"/>
            <a:ext cx="0" cy="7620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5" name="Freeform 84"/>
          <p:cNvSpPr/>
          <p:nvPr/>
        </p:nvSpPr>
        <p:spPr>
          <a:xfrm>
            <a:off x="4039925" y="2581116"/>
            <a:ext cx="2007031" cy="355783"/>
          </a:xfrm>
          <a:custGeom>
            <a:avLst/>
            <a:gdLst>
              <a:gd name="connsiteX0" fmla="*/ 1983783 w 1983783"/>
              <a:gd name="connsiteY0" fmla="*/ 25352 h 25352"/>
              <a:gd name="connsiteX1" fmla="*/ 0 w 1983783"/>
              <a:gd name="connsiteY1" fmla="*/ 25352 h 25352"/>
              <a:gd name="connsiteX0" fmla="*/ 1983783 w 1983783"/>
              <a:gd name="connsiteY0" fmla="*/ 203577 h 203577"/>
              <a:gd name="connsiteX1" fmla="*/ 0 w 1983783"/>
              <a:gd name="connsiteY1" fmla="*/ 203577 h 203577"/>
              <a:gd name="connsiteX0" fmla="*/ 1983783 w 1983783"/>
              <a:gd name="connsiteY0" fmla="*/ 283044 h 283044"/>
              <a:gd name="connsiteX1" fmla="*/ 0 w 1983783"/>
              <a:gd name="connsiteY1" fmla="*/ 283044 h 283044"/>
              <a:gd name="connsiteX0" fmla="*/ 2007031 w 2007031"/>
              <a:gd name="connsiteY0" fmla="*/ 265800 h 296797"/>
              <a:gd name="connsiteX1" fmla="*/ 0 w 2007031"/>
              <a:gd name="connsiteY1" fmla="*/ 296797 h 296797"/>
              <a:gd name="connsiteX0" fmla="*/ 2007031 w 2007031"/>
              <a:gd name="connsiteY0" fmla="*/ 306367 h 337364"/>
              <a:gd name="connsiteX1" fmla="*/ 0 w 2007031"/>
              <a:gd name="connsiteY1" fmla="*/ 337364 h 337364"/>
              <a:gd name="connsiteX0" fmla="*/ 2007031 w 2007031"/>
              <a:gd name="connsiteY0" fmla="*/ 324786 h 355783"/>
              <a:gd name="connsiteX1" fmla="*/ 0 w 2007031"/>
              <a:gd name="connsiteY1" fmla="*/ 355783 h 355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07031" h="355783">
                <a:moveTo>
                  <a:pt x="2007031" y="324786"/>
                </a:moveTo>
                <a:cubicBezTo>
                  <a:pt x="1444571" y="-30384"/>
                  <a:pt x="796872" y="-191824"/>
                  <a:pt x="0" y="355783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86" name="Freeform 85"/>
          <p:cNvSpPr/>
          <p:nvPr/>
        </p:nvSpPr>
        <p:spPr>
          <a:xfrm>
            <a:off x="1583445" y="2337467"/>
            <a:ext cx="4463512" cy="599432"/>
          </a:xfrm>
          <a:custGeom>
            <a:avLst/>
            <a:gdLst>
              <a:gd name="connsiteX0" fmla="*/ 1983783 w 1983783"/>
              <a:gd name="connsiteY0" fmla="*/ 25352 h 25352"/>
              <a:gd name="connsiteX1" fmla="*/ 0 w 1983783"/>
              <a:gd name="connsiteY1" fmla="*/ 25352 h 25352"/>
              <a:gd name="connsiteX0" fmla="*/ 1983783 w 1983783"/>
              <a:gd name="connsiteY0" fmla="*/ 203577 h 203577"/>
              <a:gd name="connsiteX1" fmla="*/ 0 w 1983783"/>
              <a:gd name="connsiteY1" fmla="*/ 203577 h 203577"/>
              <a:gd name="connsiteX0" fmla="*/ 1983783 w 1983783"/>
              <a:gd name="connsiteY0" fmla="*/ 283044 h 283044"/>
              <a:gd name="connsiteX1" fmla="*/ 0 w 1983783"/>
              <a:gd name="connsiteY1" fmla="*/ 283044 h 283044"/>
              <a:gd name="connsiteX0" fmla="*/ 2007031 w 2007031"/>
              <a:gd name="connsiteY0" fmla="*/ 265800 h 296797"/>
              <a:gd name="connsiteX1" fmla="*/ 0 w 2007031"/>
              <a:gd name="connsiteY1" fmla="*/ 296797 h 296797"/>
              <a:gd name="connsiteX0" fmla="*/ 2007031 w 2007031"/>
              <a:gd name="connsiteY0" fmla="*/ 306367 h 337364"/>
              <a:gd name="connsiteX1" fmla="*/ 0 w 2007031"/>
              <a:gd name="connsiteY1" fmla="*/ 337364 h 337364"/>
              <a:gd name="connsiteX0" fmla="*/ 2007031 w 2007031"/>
              <a:gd name="connsiteY0" fmla="*/ 324786 h 355783"/>
              <a:gd name="connsiteX1" fmla="*/ 0 w 2007031"/>
              <a:gd name="connsiteY1" fmla="*/ 355783 h 355783"/>
              <a:gd name="connsiteX0" fmla="*/ 2007031 w 2007031"/>
              <a:gd name="connsiteY0" fmla="*/ 375253 h 406250"/>
              <a:gd name="connsiteX1" fmla="*/ 0 w 2007031"/>
              <a:gd name="connsiteY1" fmla="*/ 406250 h 406250"/>
              <a:gd name="connsiteX0" fmla="*/ 2007031 w 2007031"/>
              <a:gd name="connsiteY0" fmla="*/ 568435 h 599432"/>
              <a:gd name="connsiteX1" fmla="*/ 0 w 2007031"/>
              <a:gd name="connsiteY1" fmla="*/ 599432 h 599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07031" h="599432">
                <a:moveTo>
                  <a:pt x="2007031" y="568435"/>
                </a:moveTo>
                <a:cubicBezTo>
                  <a:pt x="1570010" y="-305928"/>
                  <a:pt x="605228" y="-72162"/>
                  <a:pt x="0" y="599432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87" name="Freeform 86"/>
          <p:cNvSpPr/>
          <p:nvPr/>
        </p:nvSpPr>
        <p:spPr>
          <a:xfrm>
            <a:off x="3822949" y="3494840"/>
            <a:ext cx="867905" cy="371959"/>
          </a:xfrm>
          <a:custGeom>
            <a:avLst/>
            <a:gdLst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7905" h="371959">
                <a:moveTo>
                  <a:pt x="0" y="0"/>
                </a:moveTo>
                <a:cubicBezTo>
                  <a:pt x="12916" y="335796"/>
                  <a:pt x="552773" y="-41330"/>
                  <a:pt x="867905" y="371959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88" name="Straight Connector 87"/>
          <p:cNvCxnSpPr/>
          <p:nvPr/>
        </p:nvCxnSpPr>
        <p:spPr>
          <a:xfrm flipV="1">
            <a:off x="4906538" y="3565943"/>
            <a:ext cx="0" cy="4572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9" name="Freeform 88"/>
          <p:cNvSpPr/>
          <p:nvPr/>
        </p:nvSpPr>
        <p:spPr>
          <a:xfrm>
            <a:off x="6254892" y="3494840"/>
            <a:ext cx="867905" cy="371959"/>
          </a:xfrm>
          <a:custGeom>
            <a:avLst/>
            <a:gdLst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7905" h="371959">
                <a:moveTo>
                  <a:pt x="0" y="0"/>
                </a:moveTo>
                <a:cubicBezTo>
                  <a:pt x="12916" y="335796"/>
                  <a:pt x="552773" y="-41330"/>
                  <a:pt x="867905" y="371959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90" name="Freeform 89"/>
          <p:cNvSpPr/>
          <p:nvPr/>
        </p:nvSpPr>
        <p:spPr>
          <a:xfrm>
            <a:off x="1378092" y="3494840"/>
            <a:ext cx="867905" cy="371959"/>
          </a:xfrm>
          <a:custGeom>
            <a:avLst/>
            <a:gdLst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7905" h="371959">
                <a:moveTo>
                  <a:pt x="0" y="0"/>
                </a:moveTo>
                <a:cubicBezTo>
                  <a:pt x="12916" y="335796"/>
                  <a:pt x="552773" y="-41330"/>
                  <a:pt x="867905" y="371959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91" name="Straight Connector 90"/>
          <p:cNvCxnSpPr/>
          <p:nvPr/>
        </p:nvCxnSpPr>
        <p:spPr>
          <a:xfrm flipV="1">
            <a:off x="7343648" y="3565943"/>
            <a:ext cx="0" cy="4572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flipV="1">
            <a:off x="2466848" y="3565943"/>
            <a:ext cx="0" cy="4572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3" name="Freeform 92"/>
          <p:cNvSpPr/>
          <p:nvPr/>
        </p:nvSpPr>
        <p:spPr>
          <a:xfrm>
            <a:off x="6418915" y="1813274"/>
            <a:ext cx="922149" cy="1022888"/>
          </a:xfrm>
          <a:custGeom>
            <a:avLst/>
            <a:gdLst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22149 w 922149"/>
              <a:gd name="connsiteY0" fmla="*/ 1022888 h 1022888"/>
              <a:gd name="connsiteX1" fmla="*/ 0 w 922149"/>
              <a:gd name="connsiteY1" fmla="*/ 0 h 1022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22149" h="1022888">
                <a:moveTo>
                  <a:pt x="922149" y="1022888"/>
                </a:moveTo>
                <a:cubicBezTo>
                  <a:pt x="876945" y="548898"/>
                  <a:pt x="669011" y="198894"/>
                  <a:pt x="0" y="0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5794956" y="2056419"/>
            <a:ext cx="389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latin typeface="Helvetica Neue Medium" charset="0"/>
                <a:ea typeface="Helvetica Neue Medium" charset="0"/>
                <a:cs typeface="Helvetica Neue Medium" charset="0"/>
              </a:rPr>
              <a:t>shl</a:t>
            </a:r>
            <a:endParaRPr lang="en-US" sz="12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88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85" grpId="0" animBg="1"/>
      <p:bldP spid="86" grpId="0" animBg="1"/>
      <p:bldP spid="87" grpId="0" animBg="1"/>
      <p:bldP spid="90" grpId="0" animBg="1"/>
      <p:bldP spid="9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Consistency vs Scalability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7159636"/>
              </p:ext>
            </p:extLst>
          </p:nvPr>
        </p:nvGraphicFramePr>
        <p:xfrm>
          <a:off x="288324" y="2739045"/>
          <a:ext cx="8591550" cy="1640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3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63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63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1694">
                <a:tc>
                  <a:txBody>
                    <a:bodyPr/>
                    <a:lstStyle/>
                    <a:p>
                      <a:r>
                        <a:rPr lang="en-US" b="0" i="0" dirty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System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Consistency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Scalable?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9217">
                <a:tc>
                  <a:txBody>
                    <a:bodyPr/>
                    <a:lstStyle/>
                    <a:p>
                      <a:r>
                        <a:rPr lang="en-US" b="0" i="0" dirty="0" err="1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Paxos</a:t>
                      </a:r>
                      <a:r>
                        <a:rPr lang="en-US" b="0" i="0" dirty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/RAFT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 err="1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Linearizable</a:t>
                      </a:r>
                      <a:endParaRPr lang="en-US" b="0" i="0" dirty="0">
                        <a:latin typeface="Helvetica Neue Medium" charset="0"/>
                        <a:ea typeface="Helvetica Neue Medium" charset="0"/>
                        <a:cs typeface="Helvetica Neue Medium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i="0" dirty="0">
                        <a:latin typeface="Helvetica Neue Medium" charset="0"/>
                        <a:ea typeface="Helvetica Neue Medium" charset="0"/>
                        <a:cs typeface="Helvetica Neue Medium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9217">
                <a:tc>
                  <a:txBody>
                    <a:bodyPr/>
                    <a:lstStyle/>
                    <a:p>
                      <a:r>
                        <a:rPr lang="en-US" b="0" i="0" dirty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Bayou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Causal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i="0" dirty="0">
                        <a:latin typeface="Helvetica Neue Medium" charset="0"/>
                        <a:ea typeface="Helvetica Neue Medium" charset="0"/>
                        <a:cs typeface="Helvetica Neue Medium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>
          <a:xfrm>
            <a:off x="288324" y="1482811"/>
            <a:ext cx="8592064" cy="4694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Helvetica Neue Medium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Helvetica Neue Medium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Helvetica Neue Medium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Helvetica Neue Medium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Helvetica Neue Medium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700" dirty="0"/>
              <a:t>Scalability: Adding more machines allows more data to be stored and more operations to be handled!</a:t>
            </a:r>
          </a:p>
        </p:txBody>
      </p:sp>
      <p:sp>
        <p:nvSpPr>
          <p:cNvPr id="7" name="Donut 6"/>
          <p:cNvSpPr/>
          <p:nvPr/>
        </p:nvSpPr>
        <p:spPr>
          <a:xfrm>
            <a:off x="5739358" y="3038715"/>
            <a:ext cx="1061701" cy="1393558"/>
          </a:xfrm>
          <a:prstGeom prst="donut">
            <a:avLst>
              <a:gd name="adj" fmla="val 9808"/>
            </a:avLst>
          </a:prstGeom>
          <a:solidFill>
            <a:srgbClr val="FF8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18354" y="5207676"/>
            <a:ext cx="3330098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It’s time to think about scalability!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69865" y="3282746"/>
            <a:ext cx="487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No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69865" y="3858624"/>
            <a:ext cx="487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No</a:t>
            </a:r>
          </a:p>
        </p:txBody>
      </p:sp>
    </p:spTree>
    <p:extLst>
      <p:ext uri="{BB962C8B-B14F-4D97-AF65-F5344CB8AC3E}">
        <p14:creationId xmlns:p14="http://schemas.microsoft.com/office/powerpoint/2010/main" val="501841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3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Consistency vs Scalability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9928350"/>
              </p:ext>
            </p:extLst>
          </p:nvPr>
        </p:nvGraphicFramePr>
        <p:xfrm>
          <a:off x="288324" y="2739045"/>
          <a:ext cx="8591550" cy="2738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3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63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63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1694">
                <a:tc>
                  <a:txBody>
                    <a:bodyPr/>
                    <a:lstStyle/>
                    <a:p>
                      <a:r>
                        <a:rPr lang="en-US" b="0" i="0" dirty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System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Consistency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Scalable?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9217">
                <a:tc>
                  <a:txBody>
                    <a:bodyPr/>
                    <a:lstStyle/>
                    <a:p>
                      <a:r>
                        <a:rPr lang="en-US" b="0" i="0" dirty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Bayou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Causal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9217">
                <a:tc>
                  <a:txBody>
                    <a:bodyPr/>
                    <a:lstStyle/>
                    <a:p>
                      <a:r>
                        <a:rPr lang="en-US" b="1" i="0" dirty="0">
                          <a:solidFill>
                            <a:srgbClr val="FF8F00"/>
                          </a:solidFill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COPS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0" dirty="0">
                          <a:solidFill>
                            <a:srgbClr val="FF8F00"/>
                          </a:solidFill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Causal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0" dirty="0">
                          <a:solidFill>
                            <a:srgbClr val="FF8F00"/>
                          </a:solidFill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9217">
                <a:tc>
                  <a:txBody>
                    <a:bodyPr/>
                    <a:lstStyle/>
                    <a:p>
                      <a:r>
                        <a:rPr lang="en-US" b="0" i="0" dirty="0" err="1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Paxos</a:t>
                      </a:r>
                      <a:r>
                        <a:rPr lang="en-US" b="0" i="0" dirty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/RAFT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 err="1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Linearizable</a:t>
                      </a:r>
                      <a:endParaRPr lang="en-US" b="0" i="0" dirty="0">
                        <a:latin typeface="Helvetica Neue Medium" charset="0"/>
                        <a:ea typeface="Helvetica Neue Medium" charset="0"/>
                        <a:cs typeface="Helvetica Neue Medium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9217">
                <a:tc>
                  <a:txBody>
                    <a:bodyPr/>
                    <a:lstStyle/>
                    <a:p>
                      <a:endParaRPr lang="en-US" b="0" i="0" dirty="0">
                        <a:latin typeface="Helvetica Neue Medium" charset="0"/>
                        <a:ea typeface="Helvetica Neue Medium" charset="0"/>
                        <a:cs typeface="Helvetica Neue Medium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i="0" dirty="0">
                        <a:latin typeface="Helvetica Neue Medium" charset="0"/>
                        <a:ea typeface="Helvetica Neue Medium" charset="0"/>
                        <a:cs typeface="Helvetica Neue Medium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Next</a:t>
                      </a:r>
                      <a:r>
                        <a:rPr lang="en-US" b="0" i="0" baseline="0" dirty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 Time!</a:t>
                      </a:r>
                      <a:endParaRPr lang="en-US" b="0" i="0" dirty="0">
                        <a:latin typeface="Helvetica Neue Medium" charset="0"/>
                        <a:ea typeface="Helvetica Neue Medium" charset="0"/>
                        <a:cs typeface="Helvetica Neue Medium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>
          <a:xfrm>
            <a:off x="288324" y="1482811"/>
            <a:ext cx="8592064" cy="4694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Helvetica Neue Medium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Helvetica Neue Medium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Helvetica Neue Medium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Helvetica Neue Medium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Helvetica Neue Medium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700" dirty="0"/>
              <a:t>Scalability: Adding more machines allows more data to be stored and more operations to be handled!</a:t>
            </a:r>
          </a:p>
        </p:txBody>
      </p:sp>
    </p:spTree>
    <p:extLst>
      <p:ext uri="{BB962C8B-B14F-4D97-AF65-F5344CB8AC3E}">
        <p14:creationId xmlns:p14="http://schemas.microsoft.com/office/powerpoint/2010/main" val="2199510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4788</TotalTime>
  <Words>1174</Words>
  <Application>Microsoft Macintosh PowerPoint</Application>
  <PresentationFormat>Overhead</PresentationFormat>
  <Paragraphs>488</Paragraphs>
  <Slides>35</Slides>
  <Notes>23</Notes>
  <HiddenSlides>5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35</vt:i4>
      </vt:variant>
    </vt:vector>
  </HeadingPairs>
  <TitlesOfParts>
    <vt:vector size="43" baseType="lpstr">
      <vt:lpstr>Arial</vt:lpstr>
      <vt:lpstr>Calibri</vt:lpstr>
      <vt:lpstr>Helvetica Neue Medium</vt:lpstr>
      <vt:lpstr>Office Theme</vt:lpstr>
      <vt:lpstr>1_Office Theme</vt:lpstr>
      <vt:lpstr>2_Office Theme</vt:lpstr>
      <vt:lpstr>3_Office Theme</vt:lpstr>
      <vt:lpstr>4_Office Theme</vt:lpstr>
      <vt:lpstr>Scalable Causal Consistency</vt:lpstr>
      <vt:lpstr>Consistency Hierarchy (review)</vt:lpstr>
      <vt:lpstr>Causal+ Consistency (review)</vt:lpstr>
      <vt:lpstr>Causal+ Consistency (review)</vt:lpstr>
      <vt:lpstr>Causal consistency within replicated systems</vt:lpstr>
      <vt:lpstr>Implications of laziness on consistency</vt:lpstr>
      <vt:lpstr>Implications of laziness on consistency</vt:lpstr>
      <vt:lpstr>Consistency vs Scalability</vt:lpstr>
      <vt:lpstr>Consistency vs Scalability</vt:lpstr>
      <vt:lpstr>COPS: Scalable Causal Consistency for Geo-Replicated Storage </vt:lpstr>
      <vt:lpstr>Geo-Replicated Storage</vt:lpstr>
      <vt:lpstr>Inside the Datacenter</vt:lpstr>
      <vt:lpstr>Scalability through Sharding</vt:lpstr>
      <vt:lpstr>Causality By Example </vt:lpstr>
      <vt:lpstr>Bayou’s Causal Consistency</vt:lpstr>
      <vt:lpstr>Sharded Log Exchange</vt:lpstr>
      <vt:lpstr>Scalability Key Idea</vt:lpstr>
      <vt:lpstr>COPS Architecture</vt:lpstr>
      <vt:lpstr>COPS Architecture</vt:lpstr>
      <vt:lpstr>Read</vt:lpstr>
      <vt:lpstr>Write</vt:lpstr>
      <vt:lpstr>Replicated Write</vt:lpstr>
      <vt:lpstr>Basic Architecture Summary</vt:lpstr>
      <vt:lpstr>Challenge: Many Dependencies</vt:lpstr>
      <vt:lpstr>Nearest Dependencies</vt:lpstr>
      <vt:lpstr>Nearest Dependencies</vt:lpstr>
      <vt:lpstr>One-Hop Dependencies</vt:lpstr>
      <vt:lpstr>One-Hop Dependencies</vt:lpstr>
      <vt:lpstr>Scalable Causal+</vt:lpstr>
      <vt:lpstr>Scalability</vt:lpstr>
      <vt:lpstr>Reads Aren’t Enough</vt:lpstr>
      <vt:lpstr>Read-Only Transactions</vt:lpstr>
      <vt:lpstr>COPS Scaling Evaluation</vt:lpstr>
      <vt:lpstr>COPS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Distributed Systems</dc:title>
  <dc:creator>Wyatt Andrew Lloyd</dc:creator>
  <cp:lastModifiedBy>Wyatt A. Lloyd</cp:lastModifiedBy>
  <cp:revision>29</cp:revision>
  <cp:lastPrinted>2019-11-13T02:40:23Z</cp:lastPrinted>
  <dcterms:created xsi:type="dcterms:W3CDTF">2018-09-09T13:59:16Z</dcterms:created>
  <dcterms:modified xsi:type="dcterms:W3CDTF">2025-03-31T12:35:24Z</dcterms:modified>
</cp:coreProperties>
</file>