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D3B60C-0754-473E-898E-245CAA2B62BF}">
  <a:tblStyle styleId="{50D3B60C-0754-473E-898E-245CAA2B62B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rtinfowler.com/bliki/TwoHardThing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76eb07a433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76eb07a433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8aa4e838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c8aa4e838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c98bd66628_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c98bd66628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Let us take Assignment 2 as a case study for iterative design process.</a:t>
            </a:r>
            <a:endParaRPr/>
          </a:p>
          <a:p>
            <a:pPr indent="0" lvl="0" marL="0" rtl="0" algn="l">
              <a:lnSpc>
                <a:spcPct val="115000"/>
              </a:lnSpc>
              <a:spcBef>
                <a:spcPts val="1200"/>
              </a:spcBef>
              <a:spcAft>
                <a:spcPts val="0"/>
              </a:spcAft>
              <a:buNone/>
            </a:pPr>
            <a:r>
              <a:rPr lang="en"/>
              <a:t>The key idea is to always start with the simple case, then build up the system while refining your design.</a:t>
            </a:r>
            <a:endParaRPr/>
          </a:p>
          <a:p>
            <a:pPr indent="0" lvl="0" marL="0" rtl="0" algn="l">
              <a:lnSpc>
                <a:spcPct val="115000"/>
              </a:lnSpc>
              <a:spcBef>
                <a:spcPts val="1200"/>
              </a:spcBef>
              <a:spcAft>
                <a:spcPts val="0"/>
              </a:spcAft>
              <a:buNone/>
            </a:pPr>
            <a:r>
              <a:rPr lang="en"/>
              <a:t>We can divide its development into two phases. The first phase considers the simple </a:t>
            </a:r>
            <a:r>
              <a:rPr lang="en"/>
              <a:t>case where only one global snapshot exists at a time in our system. The second phase builds on top of it and can have multiple active global snapshots going on at the same time.</a:t>
            </a:r>
            <a:endParaRPr/>
          </a:p>
          <a:p>
            <a:pPr indent="0" lvl="0" marL="0" rtl="0" algn="l">
              <a:lnSpc>
                <a:spcPct val="115000"/>
              </a:lnSpc>
              <a:spcBef>
                <a:spcPts val="1200"/>
              </a:spcBef>
              <a:spcAft>
                <a:spcPts val="0"/>
              </a:spcAft>
              <a:buNone/>
            </a:pPr>
            <a:r>
              <a:rPr lang="en"/>
              <a:t>Then, go over the animation. </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76eb07a433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76eb07a433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98bd66628_7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c98bd66628_7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iterative design, at each iteration, we will </a:t>
            </a:r>
            <a:r>
              <a:rPr lang="en"/>
              <a:t>refine the design and possibly change a lot of code in our prototype. So how can we control the amount of code change in a more systematic way? One solution for this is modular programming.</a:t>
            </a:r>
            <a:endParaRPr/>
          </a:p>
          <a:p>
            <a:pPr indent="0" lvl="0" marL="0" rtl="0" algn="l">
              <a:spcBef>
                <a:spcPts val="0"/>
              </a:spcBef>
              <a:spcAft>
                <a:spcPts val="0"/>
              </a:spcAft>
              <a:buNone/>
            </a:pPr>
            <a:r>
              <a:rPr lang="en"/>
              <a:t>It is a programming style that decomposes a complex system into smaller independent components where they communicate with each other through a set of simple but also flexible APIs. </a:t>
            </a:r>
            <a:endParaRPr/>
          </a:p>
          <a:p>
            <a:pPr indent="0" lvl="0" marL="0" rtl="0" algn="l">
              <a:spcBef>
                <a:spcPts val="0"/>
              </a:spcBef>
              <a:spcAft>
                <a:spcPts val="0"/>
              </a:spcAft>
              <a:buNone/>
            </a:pPr>
            <a:r>
              <a:rPr lang="en"/>
              <a:t>Now if we change our system, we only need to change the modules that are related while keeping most parts of the system unmodified because most of the modules are independent from each other. </a:t>
            </a:r>
            <a:endParaRPr/>
          </a:p>
          <a:p>
            <a:pPr indent="0" lvl="0" marL="0" rtl="0" algn="l">
              <a:spcBef>
                <a:spcPts val="0"/>
              </a:spcBef>
              <a:spcAft>
                <a:spcPts val="0"/>
              </a:spcAft>
              <a:buNone/>
            </a:pPr>
            <a:r>
              <a:rPr lang="en"/>
              <a:t>Then, talk about the advantages.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we will revisit Assignment 2 and see how modular programming with a good choice of APIs can decrease the amount of work during code change.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8aa4e838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8aa4e838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with the simple case where only one global snapshot </a:t>
            </a:r>
            <a:r>
              <a:rPr lang="en"/>
              <a:t>exists</a:t>
            </a:r>
            <a:r>
              <a:rPr lang="en"/>
              <a:t> at a time in our system. </a:t>
            </a:r>
            <a:endParaRPr/>
          </a:p>
          <a:p>
            <a:pPr indent="0" lvl="0" marL="0" rtl="0" algn="l">
              <a:spcBef>
                <a:spcPts val="0"/>
              </a:spcBef>
              <a:spcAft>
                <a:spcPts val="0"/>
              </a:spcAft>
              <a:buNone/>
            </a:pPr>
            <a:r>
              <a:rPr lang="en"/>
              <a:t>We will break the server module into 3 pieces: the server state, the execution logic for </a:t>
            </a:r>
            <a:r>
              <a:rPr lang="en"/>
              <a:t>taking</a:t>
            </a:r>
            <a:r>
              <a:rPr lang="en"/>
              <a:t> the snapshot, and a layer of helper functions. </a:t>
            </a:r>
            <a:endParaRPr/>
          </a:p>
          <a:p>
            <a:pPr indent="0" lvl="0" marL="0" rtl="0" algn="l">
              <a:spcBef>
                <a:spcPts val="0"/>
              </a:spcBef>
              <a:spcAft>
                <a:spcPts val="0"/>
              </a:spcAft>
              <a:buNone/>
            </a:pPr>
            <a:r>
              <a:rPr lang="en"/>
              <a:t>We enforce that functions like HandlePacket() cannot directly </a:t>
            </a:r>
            <a:r>
              <a:rPr lang="en"/>
              <a:t>access or modify the state, but only though the exposed APIs from the helper functions.</a:t>
            </a:r>
            <a:endParaRPr/>
          </a:p>
          <a:p>
            <a:pPr indent="0" lvl="0" marL="0" rtl="0" algn="l">
              <a:spcBef>
                <a:spcPts val="0"/>
              </a:spcBef>
              <a:spcAft>
                <a:spcPts val="0"/>
              </a:spcAft>
              <a:buNone/>
            </a:pPr>
            <a:r>
              <a:rPr b="1" lang="en"/>
              <a:t>Now, let’s see how a good choice of helper functions with modular programming can decrease the amount of coding work when we refine our design.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98bd66628_7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c98bd66628_7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phase 1, since we have only one snapshot at a time</a:t>
            </a:r>
            <a:endParaRPr/>
          </a:p>
          <a:p>
            <a:pPr indent="0" lvl="0" marL="0" rtl="0" algn="l">
              <a:spcBef>
                <a:spcPts val="0"/>
              </a:spcBef>
              <a:spcAft>
                <a:spcPts val="0"/>
              </a:spcAft>
              <a:buNone/>
            </a:pPr>
            <a:r>
              <a:rPr lang="en"/>
              <a:t>We store 3 variables for the server state:</a:t>
            </a:r>
            <a:endParaRPr/>
          </a:p>
          <a:p>
            <a:pPr indent="0" lvl="0" marL="0" rtl="0" algn="l">
              <a:spcBef>
                <a:spcPts val="0"/>
              </a:spcBef>
              <a:spcAft>
                <a:spcPts val="0"/>
              </a:spcAft>
              <a:buNone/>
            </a:pPr>
            <a:r>
              <a:rPr lang="en"/>
              <a:t>	snapId is an integer storing the id of the current snapshot </a:t>
            </a:r>
            <a:endParaRPr/>
          </a:p>
          <a:p>
            <a:pPr indent="0" lvl="0" marL="0" rtl="0" algn="l">
              <a:spcBef>
                <a:spcPts val="0"/>
              </a:spcBef>
              <a:spcAft>
                <a:spcPts val="0"/>
              </a:spcAft>
              <a:buNone/>
            </a:pPr>
            <a:r>
              <a:rPr lang="en"/>
              <a:t>	snapState is a SnapshotState structure bind to the current snapshot </a:t>
            </a:r>
            <a:endParaRPr/>
          </a:p>
          <a:p>
            <a:pPr indent="0" lvl="0" marL="0" rtl="0" algn="l">
              <a:spcBef>
                <a:spcPts val="0"/>
              </a:spcBef>
              <a:spcAft>
                <a:spcPts val="0"/>
              </a:spcAft>
              <a:buNone/>
            </a:pPr>
            <a:r>
              <a:rPr lang="en"/>
              <a:t>	receivedMarkers is a map whose key is the source </a:t>
            </a:r>
            <a:r>
              <a:rPr lang="en"/>
              <a:t>channel</a:t>
            </a:r>
            <a:r>
              <a:rPr lang="en"/>
              <a:t> name, and value is a boolean variable indicating whether this source channel has </a:t>
            </a:r>
            <a:r>
              <a:rPr lang="en"/>
              <a:t>already</a:t>
            </a:r>
            <a:r>
              <a:rPr lang="en"/>
              <a:t> seen a marker message or not. It defaults to false.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explain the execution logic of HandlePacket() and its use of 4 </a:t>
            </a:r>
            <a:r>
              <a:rPr lang="en"/>
              <a:t>example</a:t>
            </a:r>
            <a:r>
              <a:rPr lang="en"/>
              <a:t> helper functions.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c98bd66628_7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c98bd66628_7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move on to the more complex case where the </a:t>
            </a:r>
            <a:r>
              <a:rPr lang="en"/>
              <a:t>system</a:t>
            </a:r>
            <a:r>
              <a:rPr lang="en"/>
              <a:t> can have concurrent snapshots.</a:t>
            </a:r>
            <a:endParaRPr/>
          </a:p>
          <a:p>
            <a:pPr indent="0" lvl="0" marL="0" rtl="0" algn="l">
              <a:spcBef>
                <a:spcPts val="0"/>
              </a:spcBef>
              <a:spcAft>
                <a:spcPts val="0"/>
              </a:spcAft>
              <a:buNone/>
            </a:pPr>
            <a:r>
              <a:rPr lang="en"/>
              <a:t>We will need to update the state variable, and thus the internals of helper functions.</a:t>
            </a:r>
            <a:endParaRPr/>
          </a:p>
          <a:p>
            <a:pPr indent="0" lvl="0" marL="0" rtl="0" algn="l">
              <a:spcBef>
                <a:spcPts val="0"/>
              </a:spcBef>
              <a:spcAft>
                <a:spcPts val="0"/>
              </a:spcAft>
              <a:buNone/>
            </a:pPr>
            <a:r>
              <a:rPr lang="en"/>
              <a:t>However, the hope is the helper functions API and the execution logic stays mostly intact. </a:t>
            </a:r>
            <a:endParaRPr/>
          </a:p>
          <a:p>
            <a:pPr indent="0" lvl="0" marL="0" rtl="0" algn="l">
              <a:spcBef>
                <a:spcPts val="0"/>
              </a:spcBef>
              <a:spcAft>
                <a:spcPts val="0"/>
              </a:spcAft>
              <a:buNone/>
            </a:pPr>
            <a:r>
              <a:rPr lang="en"/>
              <a:t>And since, at this stage, we have passed all non-concurrent tests, we have high confidence that execution logic is correct.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c98bd66628_7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c98bd66628_7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Places highlighted in red are changed. </a:t>
            </a:r>
            <a:endParaRPr/>
          </a:p>
          <a:p>
            <a:pPr indent="0" lvl="0" marL="0" rtl="0" algn="l">
              <a:spcBef>
                <a:spcPts val="0"/>
              </a:spcBef>
              <a:spcAft>
                <a:spcPts val="0"/>
              </a:spcAft>
              <a:buNone/>
            </a:pPr>
            <a:r>
              <a:rPr lang="en"/>
              <a:t>Walk through Step 1,2,3</a:t>
            </a:r>
            <a:endParaRPr/>
          </a:p>
          <a:p>
            <a:pPr indent="0" lvl="0" marL="0" rtl="0" algn="l">
              <a:spcBef>
                <a:spcPts val="0"/>
              </a:spcBef>
              <a:spcAft>
                <a:spcPts val="0"/>
              </a:spcAft>
              <a:buNone/>
            </a:pPr>
            <a:r>
              <a:rPr lang="en"/>
              <a:t>For the server state, we update the variables.</a:t>
            </a:r>
            <a:endParaRPr/>
          </a:p>
          <a:p>
            <a:pPr indent="0" lvl="0" marL="0" rtl="0" algn="l">
              <a:spcBef>
                <a:spcPts val="0"/>
              </a:spcBef>
              <a:spcAft>
                <a:spcPts val="0"/>
              </a:spcAft>
              <a:buNone/>
            </a:pPr>
            <a:r>
              <a:rPr lang="en"/>
              <a:t>For the helper function, we change its inner implementation, and have some slight change in its input parameters (basically include the snap_id)</a:t>
            </a:r>
            <a:endParaRPr/>
          </a:p>
          <a:p>
            <a:pPr indent="0" lvl="0" marL="0" rtl="0" algn="l">
              <a:spcBef>
                <a:spcPts val="0"/>
              </a:spcBef>
              <a:spcAft>
                <a:spcPts val="0"/>
              </a:spcAft>
              <a:buNone/>
            </a:pPr>
            <a:r>
              <a:rPr lang="en"/>
              <a:t>For the execution logic, we simply just update the inputs for the helper functions.</a:t>
            </a:r>
            <a:endParaRPr/>
          </a:p>
          <a:p>
            <a:pPr indent="0" lvl="0" marL="0" rtl="0" algn="l">
              <a:spcBef>
                <a:spcPts val="0"/>
              </a:spcBef>
              <a:spcAft>
                <a:spcPts val="0"/>
              </a:spcAft>
              <a:buNone/>
            </a:pPr>
            <a:r>
              <a:rPr lang="en"/>
              <a:t>Emphasize that with a good choice of helper functions API + modularity </a:t>
            </a:r>
            <a:r>
              <a:rPr lang="en"/>
              <a:t>programming</a:t>
            </a:r>
            <a:r>
              <a:rPr lang="en"/>
              <a:t>, code upgrade becomes much easier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76eb07a43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76eb07a43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37f30e24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c37f30e24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Doing what seems like simple things is hard.</a:t>
            </a:r>
            <a:endParaRPr/>
          </a:p>
          <a:p>
            <a:pPr indent="0" lvl="0" marL="0" rtl="0" algn="l">
              <a:spcBef>
                <a:spcPts val="0"/>
              </a:spcBef>
              <a:spcAft>
                <a:spcPts val="0"/>
              </a:spcAft>
              <a:buNone/>
            </a:pPr>
            <a:r>
              <a:rPr lang="en" u="sng">
                <a:solidFill>
                  <a:schemeClr val="hlink"/>
                </a:solidFill>
                <a:hlinkClick r:id="rId2"/>
              </a:rPr>
              <a:t>https://martinfowler.com/bliki/TwoHardThings.html</a:t>
            </a:r>
            <a:endParaRPr/>
          </a:p>
          <a:p>
            <a:pPr indent="0" lvl="0" marL="0" rtl="0" algn="l">
              <a:spcBef>
                <a:spcPts val="0"/>
              </a:spcBef>
              <a:spcAft>
                <a:spcPts val="0"/>
              </a:spcAft>
              <a:buNone/>
            </a:pPr>
            <a:r>
              <a:rPr lang="en"/>
              <a:t>In distributed system, even a simple operation is hard and prune to errors. For example, incrementing a counter that is accessible for multiple servers.</a:t>
            </a:r>
            <a:endParaRPr/>
          </a:p>
          <a:p>
            <a:pPr indent="0" lvl="0" marL="0" rtl="0" algn="l">
              <a:spcBef>
                <a:spcPts val="0"/>
              </a:spcBef>
              <a:spcAft>
                <a:spcPts val="0"/>
              </a:spcAft>
              <a:buNone/>
            </a:pPr>
            <a:r>
              <a:rPr lang="en"/>
              <a:t>So it is very important to have good implementation strategies and planning.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c8aa4e83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c8aa4e83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git commit regularly and </a:t>
            </a:r>
            <a:r>
              <a:rPr lang="en"/>
              <a:t>everytime </a:t>
            </a:r>
            <a:r>
              <a:rPr lang="en"/>
              <a:t>after passing new tests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c98bd66628_7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c98bd66628_7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Emphasize the first bullet point, often students think their code is doing X while in fact it is doing Y. They can catch these kinds of bugs much </a:t>
            </a:r>
            <a:r>
              <a:rPr lang="en"/>
              <a:t>much</a:t>
            </a:r>
            <a:r>
              <a:rPr lang="en"/>
              <a:t> earlier if they print regularly.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c488156a5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2c488156a5b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students are confused about “Linearizability”--Wyatt said we’ll get to it on Monday, just mention that.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c488156a5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2c488156a5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students are confused about “Linearizability”--Wyatt said we’ll get to it on Monday, just mention that.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c488156a5b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c488156a5b_0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c488156a5b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2c488156a5b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Assignment 3: no need to implement persist() or readPersist(). The tests work if readPersist() is commented out in Make.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4464c7da2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34464c7da22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Per-server state for Raft</a:t>
            </a:r>
            <a:br>
              <a:rPr lang="en"/>
            </a:br>
            <a:r>
              <a:rPr lang="en"/>
              <a:t>n</a:t>
            </a:r>
            <a:r>
              <a:rPr lang="en"/>
              <a:t>extIndex[serverId] = matchIndex</a:t>
            </a:r>
            <a:r>
              <a:rPr lang="en">
                <a:solidFill>
                  <a:schemeClr val="dk1"/>
                </a:solidFill>
              </a:rPr>
              <a:t>[serverId]</a:t>
            </a:r>
            <a:r>
              <a:rPr lang="en"/>
              <a:t> + 1, except when a leader is just reelected. Then the matchIndex is set to 0 and not updated yet.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c488156a5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c488156a5b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 log entries yet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c488156a5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2c488156a5b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Increment current term, cast vote for yourself</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c488156a5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2c488156a5b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100"/>
              <a:buNone/>
            </a:pPr>
            <a:r>
              <a:rPr lang="en"/>
              <a:t>Other nodes accepted your vote, so you become leader</a:t>
            </a:r>
            <a:endParaRPr/>
          </a:p>
          <a:p>
            <a:pPr indent="0" lvl="0" marL="0" rtl="0" algn="l">
              <a:lnSpc>
                <a:spcPct val="100000"/>
              </a:lnSpc>
              <a:spcBef>
                <a:spcPts val="0"/>
              </a:spcBef>
              <a:spcAft>
                <a:spcPts val="0"/>
              </a:spcAft>
              <a:buSzPts val="1100"/>
              <a:buNone/>
            </a:pPr>
            <a:r>
              <a:rPr lang="en"/>
              <a:t>Conditions for granting vote:</a:t>
            </a:r>
            <a:endParaRPr/>
          </a:p>
          <a:p>
            <a:pPr indent="0" lvl="0" marL="0" rtl="0" algn="l">
              <a:lnSpc>
                <a:spcPct val="100000"/>
              </a:lnSpc>
              <a:spcBef>
                <a:spcPts val="0"/>
              </a:spcBef>
              <a:spcAft>
                <a:spcPts val="0"/>
              </a:spcAft>
              <a:buSzPts val="1100"/>
              <a:buNone/>
            </a:pPr>
            <a:r>
              <a:rPr lang="en"/>
              <a:t>(Assignment 3) We did not vote for anyone else in this term</a:t>
            </a:r>
            <a:br>
              <a:rPr lang="en"/>
            </a:br>
            <a:r>
              <a:rPr lang="en"/>
              <a:t>(Assignment 3) Candidate term must be &gt;= ours</a:t>
            </a:r>
            <a:br>
              <a:rPr lang="en"/>
            </a:br>
            <a:r>
              <a:rPr lang="en"/>
              <a:t>(Assignment 4) Candidate log is at least as up-to-date as ours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c8aa4e8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c8aa4e8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c488156a5b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c488156a5b_0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c488156a5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g2c488156a5b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AppendEntries is not in the assignment code template. You can refer to </a:t>
            </a:r>
            <a:r>
              <a:rPr lang="en"/>
              <a:t>figure</a:t>
            </a:r>
            <a:r>
              <a:rPr lang="en"/>
              <a:t> 2 of Raft paper to see what State, AppendEntries and RequestVote do.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c488156a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2c488156a5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Example of implementing timeouts with timers/select in earlier precept slides on Go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c488156a5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2c488156a5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76eb07a43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76eb07a43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8aa4e838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8aa4e838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always important to spend enough time understanding the concepts and starter code before writing your own code. </a:t>
            </a:r>
            <a:endParaRPr/>
          </a:p>
          <a:p>
            <a:pPr indent="0" lvl="0" marL="0" rtl="0" algn="l">
              <a:spcBef>
                <a:spcPts val="0"/>
              </a:spcBef>
              <a:spcAft>
                <a:spcPts val="0"/>
              </a:spcAft>
              <a:buNone/>
            </a:pPr>
            <a:r>
              <a:rPr lang="en"/>
              <a:t>Make sure you know the </a:t>
            </a:r>
            <a:r>
              <a:rPr lang="en"/>
              <a:t>answers for these 3 big questions about the assignment.</a:t>
            </a:r>
            <a:endParaRPr/>
          </a:p>
          <a:p>
            <a:pPr indent="0" lvl="0" marL="0" rtl="0" algn="l">
              <a:spcBef>
                <a:spcPts val="0"/>
              </a:spcBef>
              <a:spcAft>
                <a:spcPts val="0"/>
              </a:spcAft>
              <a:buNone/>
            </a:pPr>
            <a:r>
              <a:rPr lang="en"/>
              <a:t>Elaborate on each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Graphical representations can be very helpful in understanding the code structure. Let us take Assignment 2 as an example and see how flow charts can quickly assist us to understand its starter code.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98bd66628_7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98bd66628_7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Here is a quick summary.</a:t>
            </a:r>
            <a:endParaRPr>
              <a:solidFill>
                <a:schemeClr val="dk1"/>
              </a:solidFill>
            </a:endParaRPr>
          </a:p>
          <a:p>
            <a:pPr indent="0" lvl="0" marL="0" rtl="0" algn="l">
              <a:spcBef>
                <a:spcPts val="0"/>
              </a:spcBef>
              <a:spcAft>
                <a:spcPts val="0"/>
              </a:spcAft>
              <a:buNone/>
            </a:pPr>
            <a:r>
              <a:rPr lang="en">
                <a:solidFill>
                  <a:schemeClr val="dk1"/>
                </a:solidFill>
              </a:rPr>
              <a:t>Understanding these i</a:t>
            </a:r>
            <a:r>
              <a:rPr lang="en">
                <a:solidFill>
                  <a:schemeClr val="dk1"/>
                </a:solidFill>
              </a:rPr>
              <a:t>nterfaces gives us insights on what data should be transferred and how &lt;- this is good for debugging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Emphasize that charts and pseudocode help break down the complexity of a project and make it easier to understand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8aa4e838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8aa4e838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Graphical representations can be very helpful in understanding the code structure. Let us take Assignment 2 as an example and see how flow charts can quickly assist us to understand its starter code. </a:t>
            </a:r>
            <a:endParaRPr>
              <a:solidFill>
                <a:schemeClr val="dk1"/>
              </a:solidFill>
            </a:endParaRPr>
          </a:p>
          <a:p>
            <a:pPr indent="0" lvl="0" marL="0" rtl="0" algn="l">
              <a:spcBef>
                <a:spcPts val="0"/>
              </a:spcBef>
              <a:spcAft>
                <a:spcPts val="0"/>
              </a:spcAft>
              <a:buNone/>
            </a:pPr>
            <a:r>
              <a:rPr lang="en"/>
              <a:t>There are 2 main modules: the simulator and the server. </a:t>
            </a:r>
            <a:endParaRPr/>
          </a:p>
          <a:p>
            <a:pPr indent="0" lvl="0" marL="0" rtl="0" algn="l">
              <a:spcBef>
                <a:spcPts val="0"/>
              </a:spcBef>
              <a:spcAft>
                <a:spcPts val="0"/>
              </a:spcAft>
              <a:buNone/>
            </a:pPr>
            <a:r>
              <a:rPr lang="en"/>
              <a:t>We will take a look at simulator.go to understand the role of simulator and how it interacts with the rest of the system, more specifically - the </a:t>
            </a:r>
            <a:r>
              <a:rPr lang="en"/>
              <a:t>servers. </a:t>
            </a:r>
            <a:endParaRPr/>
          </a:p>
          <a:p>
            <a:pPr indent="0" lvl="0" marL="0" rtl="0" algn="l">
              <a:spcBef>
                <a:spcPts val="0"/>
              </a:spcBef>
              <a:spcAft>
                <a:spcPts val="0"/>
              </a:spcAft>
              <a:buNone/>
            </a:pPr>
            <a:r>
              <a:rPr lang="en"/>
              <a:t>First, let’s ignore the details of the server and treat them as a separate entity, like a blackbox.</a:t>
            </a:r>
            <a:endParaRPr/>
          </a:p>
          <a:p>
            <a:pPr indent="0" lvl="0" marL="0" rtl="0" algn="l">
              <a:lnSpc>
                <a:spcPct val="150000"/>
              </a:lnSpc>
              <a:spcBef>
                <a:spcPts val="0"/>
              </a:spcBef>
              <a:spcAft>
                <a:spcPts val="0"/>
              </a:spcAft>
              <a:buNone/>
            </a:pPr>
            <a:r>
              <a:rPr lang="en"/>
              <a:t>The simulator can only communicate with servers using these pre-defined methods.</a:t>
            </a:r>
            <a:endParaRPr/>
          </a:p>
          <a:p>
            <a:pPr indent="0" lvl="0" marL="0" rtl="0" algn="l">
              <a:spcBef>
                <a:spcPts val="0"/>
              </a:spcBef>
              <a:spcAft>
                <a:spcPts val="0"/>
              </a:spcAft>
              <a:buNone/>
            </a:pPr>
            <a:r>
              <a:rPr lang="en"/>
              <a:t>After reading the scripts and comments, we have a high-level view of their interactions. </a:t>
            </a:r>
            <a:endParaRPr/>
          </a:p>
          <a:p>
            <a:pPr indent="-298450" lvl="0" marL="457200" rtl="0" algn="l">
              <a:spcBef>
                <a:spcPts val="0"/>
              </a:spcBef>
              <a:spcAft>
                <a:spcPts val="0"/>
              </a:spcAft>
              <a:buSzPts val="1100"/>
              <a:buAutoNum type="arabicPeriod"/>
            </a:pPr>
            <a:r>
              <a:rPr lang="en"/>
              <a:t>The simulator signals the global snapshot by picking a particular server via StartSnapshot with the server’s ID.</a:t>
            </a:r>
            <a:endParaRPr/>
          </a:p>
          <a:p>
            <a:pPr indent="-298450" lvl="0" marL="457200" rtl="0" algn="l">
              <a:spcBef>
                <a:spcPts val="0"/>
              </a:spcBef>
              <a:spcAft>
                <a:spcPts val="0"/>
              </a:spcAft>
              <a:buSzPts val="1100"/>
              <a:buAutoNum type="arabicPeriod"/>
            </a:pPr>
            <a:r>
              <a:rPr lang="en"/>
              <a:t>Each server, when completing its local snapshot, will notify the simulator via NotifySnapshotComplete.</a:t>
            </a:r>
            <a:endParaRPr/>
          </a:p>
          <a:p>
            <a:pPr indent="-298450" lvl="0" marL="457200" rtl="0" algn="l">
              <a:spcBef>
                <a:spcPts val="0"/>
              </a:spcBef>
              <a:spcAft>
                <a:spcPts val="0"/>
              </a:spcAft>
              <a:buSzPts val="1100"/>
              <a:buAutoNum type="arabicPeriod"/>
            </a:pPr>
            <a:r>
              <a:rPr lang="en"/>
              <a:t>After all servers have notified the simulator of their completion, the simulator can proceed and create a final global snapshot via CollectSnapshot.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8aa4e838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8aa4e838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let’s look at the server’s module to understand how they interact with each other and how they take a local snapshot.</a:t>
            </a:r>
            <a:endParaRPr/>
          </a:p>
          <a:p>
            <a:pPr indent="0" lvl="0" marL="0" rtl="0" algn="l">
              <a:spcBef>
                <a:spcPts val="0"/>
              </a:spcBef>
              <a:spcAft>
                <a:spcPts val="0"/>
              </a:spcAft>
              <a:buNone/>
            </a:pPr>
            <a:r>
              <a:rPr lang="en"/>
              <a:t>Since the simulator picks a server to start the global snapshot (assuming it is server 3 there), the server will call HandlePacket() to process the received message and take a local snapshot via StartSnapshot() if it is the first marker message seen. </a:t>
            </a:r>
            <a:endParaRPr/>
          </a:p>
          <a:p>
            <a:pPr indent="0" lvl="0" marL="0" rtl="0" algn="l">
              <a:spcBef>
                <a:spcPts val="0"/>
              </a:spcBef>
              <a:spcAft>
                <a:spcPts val="0"/>
              </a:spcAft>
              <a:buNone/>
            </a:pPr>
            <a:r>
              <a:rPr lang="en"/>
              <a:t>Servers talk to each other via SendTokens(). This message passing is </a:t>
            </a:r>
            <a:r>
              <a:rPr lang="en"/>
              <a:t>assisted</a:t>
            </a:r>
            <a:r>
              <a:rPr lang="en"/>
              <a:t> by each Tick() of the simulator.</a:t>
            </a:r>
            <a:endParaRPr/>
          </a:p>
          <a:p>
            <a:pPr indent="0" lvl="0" marL="0" rtl="0" algn="l">
              <a:spcBef>
                <a:spcPts val="0"/>
              </a:spcBef>
              <a:spcAft>
                <a:spcPts val="0"/>
              </a:spcAft>
              <a:buNone/>
            </a:pPr>
            <a:r>
              <a:rPr lang="en"/>
              <a:t>Other servers will also process messages and start a local snapshot if necessary.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8aa4e838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c8aa4e838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now, we have a good understanding of the internals of our system.</a:t>
            </a:r>
            <a:endParaRPr/>
          </a:p>
          <a:p>
            <a:pPr indent="0" lvl="0" marL="0" rtl="0" algn="l">
              <a:spcBef>
                <a:spcPts val="0"/>
              </a:spcBef>
              <a:spcAft>
                <a:spcPts val="0"/>
              </a:spcAft>
              <a:buNone/>
            </a:pPr>
            <a:r>
              <a:rPr lang="en"/>
              <a:t>But how will external users use our system (or how the testing is carried out :) )?</a:t>
            </a:r>
            <a:endParaRPr/>
          </a:p>
          <a:p>
            <a:pPr indent="0" lvl="0" marL="0" rtl="0" algn="l">
              <a:spcBef>
                <a:spcPts val="0"/>
              </a:spcBef>
              <a:spcAft>
                <a:spcPts val="0"/>
              </a:spcAft>
              <a:buNone/>
            </a:pPr>
            <a:r>
              <a:rPr lang="en"/>
              <a:t>After reading the test files, we know that to use our system, the user need to provide 2 kinds of files: one </a:t>
            </a:r>
            <a:r>
              <a:rPr lang="en"/>
              <a:t>outlines the network topology, and the other includes ordered events that should happen in the system. </a:t>
            </a:r>
            <a:endParaRPr/>
          </a:p>
          <a:p>
            <a:pPr indent="0" lvl="0" marL="0" rtl="0" algn="l">
              <a:spcBef>
                <a:spcPts val="0"/>
              </a:spcBef>
              <a:spcAft>
                <a:spcPts val="0"/>
              </a:spcAft>
              <a:buNone/>
            </a:pPr>
            <a:r>
              <a:rPr lang="en"/>
              <a:t>The simulator reads the above two files and calls InjectEvents() to carry out the desired operations on the servers on behalf of the user. </a:t>
            </a:r>
            <a:endParaRPr/>
          </a:p>
          <a:p>
            <a:pPr indent="0" lvl="0" marL="0" rtl="0" algn="l">
              <a:spcBef>
                <a:spcPts val="0"/>
              </a:spcBef>
              <a:spcAft>
                <a:spcPts val="0"/>
              </a:spcAft>
              <a:buNone/>
            </a:pPr>
            <a:r>
              <a:rPr lang="en"/>
              <a:t>Finally, it generates the final global snapshot.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drawing out the details of these modules and their interactions, we can have a very good high-level understanding of the framework. It makes it much easier and efficient to find out the missing pieces and filling them with the correct logic/data.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0" name="Google Shape;60;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5" name="Google Shape;10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sp>
        <p:nvSpPr>
          <p:cNvPr id="107" name="Google Shape;107;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8" name="Google Shape;108;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9" name="Google Shape;10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3" name="Google Shape;113;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4" name="Google Shape;11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0" name="Google Shape;120;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1" name="Google Shape;12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4" name="Google Shape;1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8" name="Google Shape;128;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0" name="Google Shape;13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6" name="Google Shape;136;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37" name="Google Shape;1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play.golang.org/" TargetMode="External"/><Relationship Id="rId4" Type="http://schemas.openxmlformats.org/officeDocument/2006/relationships/hyperlink" Target="https://blog.josejg.com/debugging-prett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7"/>
          <p:cNvSpPr txBox="1"/>
          <p:nvPr>
            <p:ph type="ctrTitle"/>
          </p:nvPr>
        </p:nvSpPr>
        <p:spPr>
          <a:xfrm>
            <a:off x="217200" y="781525"/>
            <a:ext cx="8709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200"/>
              <a:t>System Implementation Strategies</a:t>
            </a:r>
            <a:endParaRPr sz="4200"/>
          </a:p>
          <a:p>
            <a:pPr indent="-495300" lvl="0" marL="457200" rtl="0" algn="ctr">
              <a:spcBef>
                <a:spcPts val="0"/>
              </a:spcBef>
              <a:spcAft>
                <a:spcPts val="0"/>
              </a:spcAft>
              <a:buSzPts val="4200"/>
              <a:buChar char="+"/>
            </a:pPr>
            <a:r>
              <a:rPr lang="en" sz="4200"/>
              <a:t>Raft Leader Election</a:t>
            </a:r>
            <a:endParaRPr sz="4200"/>
          </a:p>
        </p:txBody>
      </p:sp>
      <p:sp>
        <p:nvSpPr>
          <p:cNvPr id="145" name="Google Shape;145;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March 2025</a:t>
            </a:r>
            <a:endParaRPr/>
          </a:p>
        </p:txBody>
      </p:sp>
      <p:sp>
        <p:nvSpPr>
          <p:cNvPr id="146" name="Google Shape;14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Iterative Design Process</a:t>
            </a:r>
            <a:endParaRPr/>
          </a:p>
        </p:txBody>
      </p:sp>
      <p:sp>
        <p:nvSpPr>
          <p:cNvPr id="302" name="Google Shape;302;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Iterative Design Process</a:t>
            </a:r>
            <a:endParaRPr/>
          </a:p>
        </p:txBody>
      </p:sp>
      <p:sp>
        <p:nvSpPr>
          <p:cNvPr id="308" name="Google Shape;308;p47"/>
          <p:cNvSpPr txBox="1"/>
          <p:nvPr>
            <p:ph idx="1" type="body"/>
          </p:nvPr>
        </p:nvSpPr>
        <p:spPr>
          <a:xfrm>
            <a:off x="366750" y="1151175"/>
            <a:ext cx="3969900" cy="37785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Common design </a:t>
            </a:r>
            <a:r>
              <a:rPr lang="en"/>
              <a:t>methodology</a:t>
            </a:r>
            <a:r>
              <a:rPr lang="en"/>
              <a:t> in product design, including </a:t>
            </a:r>
            <a:r>
              <a:rPr lang="en"/>
              <a:t>software design</a:t>
            </a:r>
            <a:endParaRPr/>
          </a:p>
          <a:p>
            <a:pPr indent="0" lvl="0" marL="0" rtl="0" algn="l">
              <a:spcBef>
                <a:spcPts val="1200"/>
              </a:spcBef>
              <a:spcAft>
                <a:spcPts val="0"/>
              </a:spcAft>
              <a:buNone/>
            </a:pPr>
            <a:r>
              <a:rPr lang="en"/>
              <a:t>You will understand a little more about your design when you start implementing it.</a:t>
            </a:r>
            <a:endParaRPr/>
          </a:p>
          <a:p>
            <a:pPr indent="-325755" lvl="0" marL="457200" rtl="0" algn="l">
              <a:spcBef>
                <a:spcPts val="1200"/>
              </a:spcBef>
              <a:spcAft>
                <a:spcPts val="0"/>
              </a:spcAft>
              <a:buSzPct val="100000"/>
              <a:buChar char="●"/>
            </a:pPr>
            <a:r>
              <a:rPr lang="en"/>
              <a:t>Start with the base case (aka simplest case) </a:t>
            </a:r>
            <a:endParaRPr/>
          </a:p>
          <a:p>
            <a:pPr indent="-304165" lvl="1" marL="914400" rtl="0" algn="l">
              <a:spcBef>
                <a:spcPts val="0"/>
              </a:spcBef>
              <a:spcAft>
                <a:spcPts val="0"/>
              </a:spcAft>
              <a:buSzPct val="100000"/>
              <a:buChar char="○"/>
            </a:pPr>
            <a:r>
              <a:rPr lang="en"/>
              <a:t>Example: one global snapshot at a time for Assignment 2, distributed MapReduce without any failure for Assignment 1.3</a:t>
            </a:r>
            <a:endParaRPr/>
          </a:p>
          <a:p>
            <a:pPr indent="-325755" lvl="0" marL="457200" rtl="0" algn="l">
              <a:spcBef>
                <a:spcPts val="0"/>
              </a:spcBef>
              <a:spcAft>
                <a:spcPts val="0"/>
              </a:spcAft>
              <a:buSzPct val="100000"/>
              <a:buChar char="●"/>
            </a:pPr>
            <a:r>
              <a:rPr lang="en"/>
              <a:t>Test regularly: should pass test case for 2 nodes, then 3 nodes and … </a:t>
            </a:r>
            <a:endParaRPr/>
          </a:p>
          <a:p>
            <a:pPr indent="-325755" lvl="0" marL="457200" rtl="0" algn="l">
              <a:spcBef>
                <a:spcPts val="0"/>
              </a:spcBef>
              <a:spcAft>
                <a:spcPts val="0"/>
              </a:spcAft>
              <a:buSzPct val="100000"/>
              <a:buChar char="●"/>
            </a:pPr>
            <a:r>
              <a:rPr lang="en"/>
              <a:t>Add one more complexity at a time</a:t>
            </a:r>
            <a:endParaRPr/>
          </a:p>
        </p:txBody>
      </p:sp>
      <p:pic>
        <p:nvPicPr>
          <p:cNvPr id="309" name="Google Shape;309;p47"/>
          <p:cNvPicPr preferRelativeResize="0"/>
          <p:nvPr/>
        </p:nvPicPr>
        <p:blipFill>
          <a:blip r:embed="rId3">
            <a:alphaModFix/>
          </a:blip>
          <a:stretch>
            <a:fillRect/>
          </a:stretch>
        </p:blipFill>
        <p:spPr>
          <a:xfrm>
            <a:off x="4862450" y="1305412"/>
            <a:ext cx="3969850" cy="2532675"/>
          </a:xfrm>
          <a:prstGeom prst="rect">
            <a:avLst/>
          </a:prstGeom>
          <a:noFill/>
          <a:ln>
            <a:noFill/>
          </a:ln>
        </p:spPr>
      </p:pic>
      <p:sp>
        <p:nvSpPr>
          <p:cNvPr id="310" name="Google Shape;310;p47"/>
          <p:cNvSpPr txBox="1"/>
          <p:nvPr/>
        </p:nvSpPr>
        <p:spPr>
          <a:xfrm>
            <a:off x="4862425" y="3838075"/>
            <a:ext cx="396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Image Source from the Internet </a:t>
            </a:r>
            <a:endParaRPr/>
          </a:p>
        </p:txBody>
      </p:sp>
      <p:sp>
        <p:nvSpPr>
          <p:cNvPr id="311" name="Google Shape;31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Effect filter="fade" transition="in">
                                      <p:cBhvr>
                                        <p:cTn dur="1000"/>
                                        <p:tgtEl>
                                          <p:spTgt spid="3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animEffect filter="fade" transition="in">
                                      <p:cBhvr>
                                        <p:cTn dur="1000"/>
                                        <p:tgtEl>
                                          <p:spTgt spid="3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2" st="2"/>
                                            </p:txEl>
                                          </p:spTgt>
                                        </p:tgtEl>
                                        <p:attrNameLst>
                                          <p:attrName>style.visibility</p:attrName>
                                        </p:attrNameLst>
                                      </p:cBhvr>
                                      <p:to>
                                        <p:strVal val="visible"/>
                                      </p:to>
                                    </p:set>
                                    <p:animEffect filter="fade" transition="in">
                                      <p:cBhvr>
                                        <p:cTn dur="1000"/>
                                        <p:tgtEl>
                                          <p:spTgt spid="3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3" st="3"/>
                                            </p:txEl>
                                          </p:spTgt>
                                        </p:tgtEl>
                                        <p:attrNameLst>
                                          <p:attrName>style.visibility</p:attrName>
                                        </p:attrNameLst>
                                      </p:cBhvr>
                                      <p:to>
                                        <p:strVal val="visible"/>
                                      </p:to>
                                    </p:set>
                                    <p:animEffect filter="fade" transition="in">
                                      <p:cBhvr>
                                        <p:cTn dur="1000"/>
                                        <p:tgtEl>
                                          <p:spTgt spid="3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4" st="4"/>
                                            </p:txEl>
                                          </p:spTgt>
                                        </p:tgtEl>
                                        <p:attrNameLst>
                                          <p:attrName>style.visibility</p:attrName>
                                        </p:attrNameLst>
                                      </p:cBhvr>
                                      <p:to>
                                        <p:strVal val="visible"/>
                                      </p:to>
                                    </p:set>
                                    <p:animEffect filter="fade" transition="in">
                                      <p:cBhvr>
                                        <p:cTn dur="1000"/>
                                        <p:tgtEl>
                                          <p:spTgt spid="3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xEl>
                                              <p:pRg end="5" st="5"/>
                                            </p:txEl>
                                          </p:spTgt>
                                        </p:tgtEl>
                                        <p:attrNameLst>
                                          <p:attrName>style.visibility</p:attrName>
                                        </p:attrNameLst>
                                      </p:cBhvr>
                                      <p:to>
                                        <p:strVal val="visible"/>
                                      </p:to>
                                    </p:set>
                                    <p:animEffect filter="fade" transition="in">
                                      <p:cBhvr>
                                        <p:cTn dur="1000"/>
                                        <p:tgtEl>
                                          <p:spTgt spid="30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8"/>
          <p:cNvSpPr/>
          <p:nvPr/>
        </p:nvSpPr>
        <p:spPr>
          <a:xfrm>
            <a:off x="5015825" y="1870000"/>
            <a:ext cx="3931500" cy="2972100"/>
          </a:xfrm>
          <a:prstGeom prst="rect">
            <a:avLst/>
          </a:prstGeom>
          <a:noFill/>
          <a:ln cap="flat" cmpd="sng" w="19050">
            <a:solidFill>
              <a:srgbClr val="66666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8"/>
          <p:cNvSpPr/>
          <p:nvPr/>
        </p:nvSpPr>
        <p:spPr>
          <a:xfrm>
            <a:off x="520075" y="1870000"/>
            <a:ext cx="3931500" cy="2972100"/>
          </a:xfrm>
          <a:prstGeom prst="rect">
            <a:avLst/>
          </a:prstGeom>
          <a:noFill/>
          <a:ln cap="flat" cmpd="sng" w="19050">
            <a:solidFill>
              <a:srgbClr val="66666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Iterative Design Process: Distributed Snapshot</a:t>
            </a:r>
            <a:endParaRPr/>
          </a:p>
        </p:txBody>
      </p:sp>
      <p:sp>
        <p:nvSpPr>
          <p:cNvPr id="319" name="Google Shape;319;p48"/>
          <p:cNvSpPr txBox="1"/>
          <p:nvPr/>
        </p:nvSpPr>
        <p:spPr>
          <a:xfrm>
            <a:off x="2499475" y="1127400"/>
            <a:ext cx="4101600" cy="4311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Key Idea: </a:t>
            </a:r>
            <a:r>
              <a:rPr lang="en" sz="1600"/>
              <a:t>Start Simple, then Build Up </a:t>
            </a:r>
            <a:endParaRPr sz="1600"/>
          </a:p>
        </p:txBody>
      </p:sp>
      <p:sp>
        <p:nvSpPr>
          <p:cNvPr id="320" name="Google Shape;320;p48"/>
          <p:cNvSpPr txBox="1"/>
          <p:nvPr/>
        </p:nvSpPr>
        <p:spPr>
          <a:xfrm>
            <a:off x="920250" y="1870000"/>
            <a:ext cx="295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Phase 1: single snapshot at a time</a:t>
            </a:r>
            <a:endParaRPr/>
          </a:p>
        </p:txBody>
      </p:sp>
      <p:sp>
        <p:nvSpPr>
          <p:cNvPr id="321" name="Google Shape;321;p48"/>
          <p:cNvSpPr txBox="1"/>
          <p:nvPr/>
        </p:nvSpPr>
        <p:spPr>
          <a:xfrm>
            <a:off x="5327775" y="1870000"/>
            <a:ext cx="321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Phase 2: concurrent global snapshots</a:t>
            </a:r>
            <a:endParaRPr/>
          </a:p>
        </p:txBody>
      </p:sp>
      <p:sp>
        <p:nvSpPr>
          <p:cNvPr id="322" name="Google Shape;322;p48"/>
          <p:cNvSpPr txBox="1"/>
          <p:nvPr/>
        </p:nvSpPr>
        <p:spPr>
          <a:xfrm>
            <a:off x="2554300" y="3122475"/>
            <a:ext cx="179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Simple design with one snapshot at a time </a:t>
            </a:r>
            <a:endParaRPr/>
          </a:p>
        </p:txBody>
      </p:sp>
      <p:sp>
        <p:nvSpPr>
          <p:cNvPr id="323" name="Google Shape;323;p48"/>
          <p:cNvSpPr/>
          <p:nvPr/>
        </p:nvSpPr>
        <p:spPr>
          <a:xfrm flipH="1" rot="-5400000">
            <a:off x="2884727" y="3883451"/>
            <a:ext cx="680100" cy="920400"/>
          </a:xfrm>
          <a:prstGeom prst="bentUpArrow">
            <a:avLst>
              <a:gd fmla="val 25000" name="adj1"/>
              <a:gd fmla="val 25000" name="adj2"/>
              <a:gd fmla="val 25000" name="adj3"/>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8"/>
          <p:cNvSpPr txBox="1"/>
          <p:nvPr/>
        </p:nvSpPr>
        <p:spPr>
          <a:xfrm>
            <a:off x="1332675" y="43409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Implementation</a:t>
            </a:r>
            <a:endParaRPr/>
          </a:p>
        </p:txBody>
      </p:sp>
      <p:sp>
        <p:nvSpPr>
          <p:cNvPr id="325" name="Google Shape;325;p48"/>
          <p:cNvSpPr/>
          <p:nvPr/>
        </p:nvSpPr>
        <p:spPr>
          <a:xfrm flipH="1">
            <a:off x="652575" y="3395975"/>
            <a:ext cx="680100" cy="1194000"/>
          </a:xfrm>
          <a:prstGeom prst="bentUpArrow">
            <a:avLst>
              <a:gd fmla="val 25000" name="adj1"/>
              <a:gd fmla="val 27740" name="adj2"/>
              <a:gd fmla="val 25000" name="adj3"/>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8"/>
          <p:cNvSpPr txBox="1"/>
          <p:nvPr/>
        </p:nvSpPr>
        <p:spPr>
          <a:xfrm>
            <a:off x="520075" y="29295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Testing </a:t>
            </a:r>
            <a:endParaRPr/>
          </a:p>
        </p:txBody>
      </p:sp>
      <p:sp>
        <p:nvSpPr>
          <p:cNvPr id="327" name="Google Shape;327;p48"/>
          <p:cNvSpPr/>
          <p:nvPr/>
        </p:nvSpPr>
        <p:spPr>
          <a:xfrm>
            <a:off x="1611125" y="2698838"/>
            <a:ext cx="5604000" cy="164400"/>
          </a:xfrm>
          <a:prstGeom prst="rightArrow">
            <a:avLst>
              <a:gd fmla="val 50000" name="adj1"/>
              <a:gd fmla="val 50000" name="adj2"/>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8"/>
          <p:cNvSpPr txBox="1"/>
          <p:nvPr/>
        </p:nvSpPr>
        <p:spPr>
          <a:xfrm>
            <a:off x="7104900" y="3122475"/>
            <a:ext cx="197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Final</a:t>
            </a:r>
            <a:r>
              <a:rPr lang="en"/>
              <a:t> design with concurrent snapshots</a:t>
            </a:r>
            <a:endParaRPr/>
          </a:p>
        </p:txBody>
      </p:sp>
      <p:sp>
        <p:nvSpPr>
          <p:cNvPr id="329" name="Google Shape;329;p48"/>
          <p:cNvSpPr/>
          <p:nvPr/>
        </p:nvSpPr>
        <p:spPr>
          <a:xfrm flipH="1" rot="-5400000">
            <a:off x="7435327" y="3883451"/>
            <a:ext cx="680100" cy="920400"/>
          </a:xfrm>
          <a:prstGeom prst="bentUpArrow">
            <a:avLst>
              <a:gd fmla="val 25000" name="adj1"/>
              <a:gd fmla="val 25000" name="adj2"/>
              <a:gd fmla="val 25000" name="adj3"/>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8"/>
          <p:cNvSpPr txBox="1"/>
          <p:nvPr/>
        </p:nvSpPr>
        <p:spPr>
          <a:xfrm>
            <a:off x="5883275" y="43409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Implementation</a:t>
            </a:r>
            <a:endParaRPr/>
          </a:p>
        </p:txBody>
      </p:sp>
      <p:sp>
        <p:nvSpPr>
          <p:cNvPr id="331" name="Google Shape;331;p48"/>
          <p:cNvSpPr/>
          <p:nvPr/>
        </p:nvSpPr>
        <p:spPr>
          <a:xfrm flipH="1">
            <a:off x="5203175" y="3395975"/>
            <a:ext cx="680100" cy="1194000"/>
          </a:xfrm>
          <a:prstGeom prst="bentUpArrow">
            <a:avLst>
              <a:gd fmla="val 25000" name="adj1"/>
              <a:gd fmla="val 27740" name="adj2"/>
              <a:gd fmla="val 25000" name="adj3"/>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8"/>
          <p:cNvSpPr txBox="1"/>
          <p:nvPr/>
        </p:nvSpPr>
        <p:spPr>
          <a:xfrm>
            <a:off x="5070675" y="2929500"/>
            <a:ext cx="14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Testing </a:t>
            </a:r>
            <a:endParaRPr/>
          </a:p>
        </p:txBody>
      </p:sp>
      <p:sp>
        <p:nvSpPr>
          <p:cNvPr id="333" name="Google Shape;333;p48"/>
          <p:cNvSpPr txBox="1"/>
          <p:nvPr/>
        </p:nvSpPr>
        <p:spPr>
          <a:xfrm rot="-951627">
            <a:off x="4108537" y="3398352"/>
            <a:ext cx="1556558" cy="400173"/>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Done!☺ </a:t>
            </a:r>
            <a:endParaRPr/>
          </a:p>
        </p:txBody>
      </p:sp>
      <p:sp>
        <p:nvSpPr>
          <p:cNvPr id="334" name="Google Shape;334;p48"/>
          <p:cNvSpPr txBox="1"/>
          <p:nvPr/>
        </p:nvSpPr>
        <p:spPr>
          <a:xfrm>
            <a:off x="2663925" y="2371650"/>
            <a:ext cx="400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When passing all non-concurrent tests </a:t>
            </a:r>
            <a:endParaRPr/>
          </a:p>
        </p:txBody>
      </p:sp>
      <p:sp>
        <p:nvSpPr>
          <p:cNvPr id="335" name="Google Shape;33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Modular Programming</a:t>
            </a:r>
            <a:endParaRPr/>
          </a:p>
        </p:txBody>
      </p:sp>
      <p:sp>
        <p:nvSpPr>
          <p:cNvPr id="341" name="Google Shape;341;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a:t>
            </a:r>
            <a:endParaRPr/>
          </a:p>
        </p:txBody>
      </p:sp>
      <p:sp>
        <p:nvSpPr>
          <p:cNvPr id="347" name="Google Shape;347;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Iterative design means </a:t>
            </a:r>
            <a:r>
              <a:rPr lang="en" u="sng"/>
              <a:t>code change</a:t>
            </a:r>
            <a:r>
              <a:rPr lang="en"/>
              <a:t> every time when </a:t>
            </a:r>
            <a:r>
              <a:rPr lang="en"/>
              <a:t>refining the design ☹</a:t>
            </a:r>
            <a:endParaRPr/>
          </a:p>
          <a:p>
            <a:pPr indent="0" lvl="0" marL="0" rtl="0" algn="l">
              <a:spcBef>
                <a:spcPts val="1200"/>
              </a:spcBef>
              <a:spcAft>
                <a:spcPts val="0"/>
              </a:spcAft>
              <a:buNone/>
            </a:pPr>
            <a:r>
              <a:rPr lang="en"/>
              <a:t>Modular programming </a:t>
            </a:r>
            <a:endParaRPr/>
          </a:p>
          <a:p>
            <a:pPr indent="-342900" lvl="0" marL="457200" rtl="0" algn="l">
              <a:spcBef>
                <a:spcPts val="1200"/>
              </a:spcBef>
              <a:spcAft>
                <a:spcPts val="0"/>
              </a:spcAft>
              <a:buSzPts val="1800"/>
              <a:buChar char="●"/>
            </a:pPr>
            <a:r>
              <a:rPr lang="en"/>
              <a:t>Decompose the system into several independent modules/pieces</a:t>
            </a:r>
            <a:endParaRPr/>
          </a:p>
          <a:p>
            <a:pPr indent="-342900" lvl="0" marL="457200" rtl="0" algn="l">
              <a:spcBef>
                <a:spcPts val="0"/>
              </a:spcBef>
              <a:spcAft>
                <a:spcPts val="0"/>
              </a:spcAft>
              <a:buSzPts val="1800"/>
              <a:buChar char="●"/>
            </a:pPr>
            <a:r>
              <a:rPr lang="en"/>
              <a:t>Use a set of simple yet flexible APIs for intra-module communication</a:t>
            </a:r>
            <a:endParaRPr/>
          </a:p>
          <a:p>
            <a:pPr indent="0" lvl="0" marL="0" rtl="0" algn="l">
              <a:spcBef>
                <a:spcPts val="1200"/>
              </a:spcBef>
              <a:spcAft>
                <a:spcPts val="0"/>
              </a:spcAft>
              <a:buNone/>
            </a:pPr>
            <a:r>
              <a:rPr lang="en"/>
              <a:t>Advantages of modular programming</a:t>
            </a:r>
            <a:endParaRPr/>
          </a:p>
          <a:p>
            <a:pPr indent="-342900" lvl="0" marL="457200" rtl="0" algn="l">
              <a:spcBef>
                <a:spcPts val="1200"/>
              </a:spcBef>
              <a:spcAft>
                <a:spcPts val="0"/>
              </a:spcAft>
              <a:buSzPts val="1800"/>
              <a:buChar char="●"/>
            </a:pPr>
            <a:r>
              <a:rPr lang="en"/>
              <a:t>Makes it easier to reason about and debug each component of your system </a:t>
            </a:r>
            <a:endParaRPr/>
          </a:p>
          <a:p>
            <a:pPr indent="-342900" lvl="0" marL="457200" rtl="0" algn="l">
              <a:spcBef>
                <a:spcPts val="0"/>
              </a:spcBef>
              <a:spcAft>
                <a:spcPts val="0"/>
              </a:spcAft>
              <a:buSzPts val="1800"/>
              <a:buChar char="●"/>
            </a:pPr>
            <a:r>
              <a:rPr lang="en"/>
              <a:t>Requires </a:t>
            </a:r>
            <a:r>
              <a:rPr lang="en">
                <a:solidFill>
                  <a:srgbClr val="FF9900"/>
                </a:solidFill>
              </a:rPr>
              <a:t>minimal change in the code</a:t>
            </a:r>
            <a:endParaRPr>
              <a:solidFill>
                <a:srgbClr val="FF9900"/>
              </a:solidFill>
            </a:endParaRPr>
          </a:p>
        </p:txBody>
      </p:sp>
      <p:sp>
        <p:nvSpPr>
          <p:cNvPr id="348" name="Google Shape;34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1000"/>
                                        <p:tgtEl>
                                          <p:spTgt spid="3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1000"/>
                                        <p:tgtEl>
                                          <p:spTgt spid="3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1000"/>
                                        <p:tgtEl>
                                          <p:spTgt spid="3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1000"/>
                                        <p:tgtEl>
                                          <p:spTgt spid="3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1000"/>
                                        <p:tgtEl>
                                          <p:spTgt spid="3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5" st="5"/>
                                            </p:txEl>
                                          </p:spTgt>
                                        </p:tgtEl>
                                        <p:attrNameLst>
                                          <p:attrName>style.visibility</p:attrName>
                                        </p:attrNameLst>
                                      </p:cBhvr>
                                      <p:to>
                                        <p:strVal val="visible"/>
                                      </p:to>
                                    </p:set>
                                    <p:animEffect filter="fade" transition="in">
                                      <p:cBhvr>
                                        <p:cTn dur="1000"/>
                                        <p:tgtEl>
                                          <p:spTgt spid="3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6" st="6"/>
                                            </p:txEl>
                                          </p:spTgt>
                                        </p:tgtEl>
                                        <p:attrNameLst>
                                          <p:attrName>style.visibility</p:attrName>
                                        </p:attrNameLst>
                                      </p:cBhvr>
                                      <p:to>
                                        <p:strVal val="visible"/>
                                      </p:to>
                                    </p:set>
                                    <p:animEffect filter="fade" transition="in">
                                      <p:cBhvr>
                                        <p:cTn dur="1000"/>
                                        <p:tgtEl>
                                          <p:spTgt spid="34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a:t>
            </a:r>
            <a:endParaRPr/>
          </a:p>
        </p:txBody>
      </p:sp>
      <p:sp>
        <p:nvSpPr>
          <p:cNvPr id="354" name="Google Shape;354;p51"/>
          <p:cNvSpPr/>
          <p:nvPr/>
        </p:nvSpPr>
        <p:spPr>
          <a:xfrm>
            <a:off x="4901225" y="641725"/>
            <a:ext cx="3864900" cy="430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1"/>
          <p:cNvSpPr/>
          <p:nvPr/>
        </p:nvSpPr>
        <p:spPr>
          <a:xfrm>
            <a:off x="5482475" y="2970075"/>
            <a:ext cx="2791800" cy="1828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1"/>
          <p:cNvSpPr/>
          <p:nvPr/>
        </p:nvSpPr>
        <p:spPr>
          <a:xfrm>
            <a:off x="5899363" y="7294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57" name="Google Shape;357;p51"/>
          <p:cNvSpPr txBox="1"/>
          <p:nvPr>
            <p:ph idx="1" type="body"/>
          </p:nvPr>
        </p:nvSpPr>
        <p:spPr>
          <a:xfrm>
            <a:off x="366750" y="1151175"/>
            <a:ext cx="4391700" cy="102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Phase 1: single snapshot at a time</a:t>
            </a:r>
            <a:endParaRPr/>
          </a:p>
          <a:p>
            <a:pPr indent="0" lvl="0" marL="0" rtl="0" algn="l">
              <a:spcBef>
                <a:spcPts val="1200"/>
              </a:spcBef>
              <a:spcAft>
                <a:spcPts val="1200"/>
              </a:spcAft>
              <a:buNone/>
            </a:pPr>
            <a:r>
              <a:rPr lang="en"/>
              <a:t>Divide our server module into 3 pieces:</a:t>
            </a:r>
            <a:endParaRPr/>
          </a:p>
        </p:txBody>
      </p:sp>
      <p:sp>
        <p:nvSpPr>
          <p:cNvPr id="358" name="Google Shape;358;p51"/>
          <p:cNvSpPr txBox="1"/>
          <p:nvPr/>
        </p:nvSpPr>
        <p:spPr>
          <a:xfrm>
            <a:off x="5299025" y="197650"/>
            <a:ext cx="295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Server Module </a:t>
            </a:r>
            <a:endParaRPr b="1"/>
          </a:p>
        </p:txBody>
      </p:sp>
      <p:sp>
        <p:nvSpPr>
          <p:cNvPr id="359" name="Google Shape;359;p51"/>
          <p:cNvSpPr/>
          <p:nvPr/>
        </p:nvSpPr>
        <p:spPr>
          <a:xfrm>
            <a:off x="5819225" y="1993013"/>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60" name="Google Shape;360;p51"/>
          <p:cNvSpPr txBox="1"/>
          <p:nvPr/>
        </p:nvSpPr>
        <p:spPr>
          <a:xfrm>
            <a:off x="5462825" y="2970075"/>
            <a:ext cx="274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case TokenMessage:</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 Do something</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case MarkerMessage:</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Clr>
                <a:schemeClr val="dk1"/>
              </a:buClr>
              <a:buSzPts val="1100"/>
              <a:buFont typeface="Arial"/>
              <a:buNone/>
            </a:pPr>
            <a:r>
              <a:rPr lang="en">
                <a:solidFill>
                  <a:schemeClr val="dk1"/>
                </a:solidFill>
              </a:rPr>
              <a:t>}</a:t>
            </a:r>
            <a:endParaRPr/>
          </a:p>
        </p:txBody>
      </p:sp>
      <p:sp>
        <p:nvSpPr>
          <p:cNvPr id="361" name="Google Shape;361;p51"/>
          <p:cNvSpPr/>
          <p:nvPr/>
        </p:nvSpPr>
        <p:spPr>
          <a:xfrm>
            <a:off x="6762425" y="1619413"/>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1"/>
          <p:cNvSpPr/>
          <p:nvPr/>
        </p:nvSpPr>
        <p:spPr>
          <a:xfrm>
            <a:off x="6762425" y="2603350"/>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51"/>
          <p:cNvSpPr txBox="1"/>
          <p:nvPr/>
        </p:nvSpPr>
        <p:spPr>
          <a:xfrm>
            <a:off x="422825" y="2454725"/>
            <a:ext cx="5396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Execution logic </a:t>
            </a:r>
            <a:endParaRPr/>
          </a:p>
        </p:txBody>
      </p:sp>
      <p:sp>
        <p:nvSpPr>
          <p:cNvPr id="365" name="Google Shape;365;p51"/>
          <p:cNvSpPr txBox="1"/>
          <p:nvPr/>
        </p:nvSpPr>
        <p:spPr>
          <a:xfrm>
            <a:off x="422825" y="2048525"/>
            <a:ext cx="5396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Server State </a:t>
            </a:r>
            <a:endParaRPr/>
          </a:p>
        </p:txBody>
      </p:sp>
      <p:sp>
        <p:nvSpPr>
          <p:cNvPr id="366" name="Google Shape;366;p51"/>
          <p:cNvSpPr txBox="1"/>
          <p:nvPr/>
        </p:nvSpPr>
        <p:spPr>
          <a:xfrm>
            <a:off x="422825" y="2857500"/>
            <a:ext cx="5396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A layer of helper functions</a:t>
            </a:r>
            <a:endParaRPr/>
          </a:p>
        </p:txBody>
      </p:sp>
      <p:sp>
        <p:nvSpPr>
          <p:cNvPr id="367" name="Google Shape;367;p51"/>
          <p:cNvSpPr txBox="1"/>
          <p:nvPr/>
        </p:nvSpPr>
        <p:spPr>
          <a:xfrm>
            <a:off x="366750" y="3405775"/>
            <a:ext cx="42513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chemeClr val="dk2"/>
                </a:solidFill>
              </a:rPr>
              <a:t>Goal: write a </a:t>
            </a:r>
            <a:r>
              <a:rPr lang="en" sz="1800">
                <a:solidFill>
                  <a:srgbClr val="E69138"/>
                </a:solidFill>
              </a:rPr>
              <a:t>flexible </a:t>
            </a:r>
            <a:r>
              <a:rPr lang="en" sz="1800">
                <a:solidFill>
                  <a:schemeClr val="dk2"/>
                </a:solidFill>
              </a:rPr>
              <a:t>layer of helper functions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10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1000"/>
                                        <p:tgtEl>
                                          <p:spTgt spid="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Single Snapshot</a:t>
            </a:r>
            <a:endParaRPr/>
          </a:p>
        </p:txBody>
      </p:sp>
      <p:sp>
        <p:nvSpPr>
          <p:cNvPr id="373" name="Google Shape;373;p52"/>
          <p:cNvSpPr/>
          <p:nvPr/>
        </p:nvSpPr>
        <p:spPr>
          <a:xfrm>
            <a:off x="5850450" y="1076600"/>
            <a:ext cx="2791800" cy="1207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2"/>
          <p:cNvSpPr/>
          <p:nvPr/>
        </p:nvSpPr>
        <p:spPr>
          <a:xfrm>
            <a:off x="311688" y="12972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75" name="Google Shape;375;p52"/>
          <p:cNvSpPr/>
          <p:nvPr/>
        </p:nvSpPr>
        <p:spPr>
          <a:xfrm>
            <a:off x="2999825" y="1400200"/>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76" name="Google Shape;376;p52"/>
          <p:cNvSpPr txBox="1"/>
          <p:nvPr/>
        </p:nvSpPr>
        <p:spPr>
          <a:xfrm>
            <a:off x="5830800" y="1076600"/>
            <a:ext cx="2741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rPr>
              <a:t>}</a:t>
            </a:r>
            <a:endParaRPr/>
          </a:p>
        </p:txBody>
      </p:sp>
      <p:sp>
        <p:nvSpPr>
          <p:cNvPr id="377" name="Google Shape;377;p52"/>
          <p:cNvSpPr/>
          <p:nvPr/>
        </p:nvSpPr>
        <p:spPr>
          <a:xfrm rot="-5400000">
            <a:off x="2518813"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2"/>
          <p:cNvSpPr/>
          <p:nvPr/>
        </p:nvSpPr>
        <p:spPr>
          <a:xfrm rot="-5400000">
            <a:off x="5377050"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2"/>
          <p:cNvSpPr txBox="1"/>
          <p:nvPr/>
        </p:nvSpPr>
        <p:spPr>
          <a:xfrm>
            <a:off x="265825" y="2520750"/>
            <a:ext cx="2366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Consolas"/>
                <a:ea typeface="Consolas"/>
                <a:cs typeface="Consolas"/>
                <a:sym typeface="Consolas"/>
              </a:rPr>
              <a:t>// ID of the current snapshot</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E69138"/>
                </a:solidFill>
                <a:latin typeface="Consolas"/>
                <a:ea typeface="Consolas"/>
                <a:cs typeface="Consolas"/>
                <a:sym typeface="Consolas"/>
              </a:rPr>
              <a:t>snapId</a:t>
            </a:r>
            <a:r>
              <a:rPr lang="en" sz="800">
                <a:latin typeface="Consolas"/>
                <a:ea typeface="Consolas"/>
                <a:cs typeface="Consolas"/>
                <a:sym typeface="Consolas"/>
              </a:rPr>
              <a:t>: int (init to -1)</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State of the current snapshot</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9900FF"/>
                </a:solidFill>
                <a:latin typeface="Consolas"/>
                <a:ea typeface="Consolas"/>
                <a:cs typeface="Consolas"/>
                <a:sym typeface="Consolas"/>
              </a:rPr>
              <a:t>snapState</a:t>
            </a:r>
            <a:r>
              <a:rPr lang="en" sz="800">
                <a:latin typeface="Consolas"/>
                <a:ea typeface="Consolas"/>
                <a:cs typeface="Consolas"/>
                <a:sym typeface="Consolas"/>
              </a:rPr>
              <a:t>: SnapshotState</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Track if each </a:t>
            </a:r>
            <a:r>
              <a:rPr lang="en" sz="800">
                <a:solidFill>
                  <a:srgbClr val="666666"/>
                </a:solidFill>
                <a:latin typeface="Consolas"/>
                <a:ea typeface="Consolas"/>
                <a:cs typeface="Consolas"/>
                <a:sym typeface="Consolas"/>
              </a:rPr>
              <a:t>incoming</a:t>
            </a:r>
            <a:r>
              <a:rPr lang="en" sz="800">
                <a:solidFill>
                  <a:srgbClr val="666666"/>
                </a:solidFill>
                <a:latin typeface="Consolas"/>
                <a:ea typeface="Consolas"/>
                <a:cs typeface="Consolas"/>
                <a:sym typeface="Consolas"/>
              </a:rPr>
              <a:t> channel has seen a marker message (default to false)</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map(source channel, bool) </a:t>
            </a:r>
            <a:endParaRPr sz="800">
              <a:latin typeface="Consolas"/>
              <a:ea typeface="Consolas"/>
              <a:cs typeface="Consolas"/>
              <a:sym typeface="Consolas"/>
            </a:endParaRPr>
          </a:p>
        </p:txBody>
      </p:sp>
      <p:sp>
        <p:nvSpPr>
          <p:cNvPr id="380" name="Google Shape;380;p52"/>
          <p:cNvSpPr txBox="1"/>
          <p:nvPr/>
        </p:nvSpPr>
        <p:spPr>
          <a:xfrm>
            <a:off x="5981000" y="2520750"/>
            <a:ext cx="2791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HandlePacket(src,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TokenMessage: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u</a:t>
            </a:r>
            <a:r>
              <a:rPr lang="en" sz="800">
                <a:solidFill>
                  <a:srgbClr val="0000FF"/>
                </a:solidFill>
                <a:latin typeface="Consolas"/>
                <a:ea typeface="Consolas"/>
                <a:cs typeface="Consolas"/>
                <a:sym typeface="Consolas"/>
              </a:rPr>
              <a:t>pdateSnapshot</a:t>
            </a:r>
            <a:r>
              <a:rPr lang="en" sz="800">
                <a:latin typeface="Consolas"/>
                <a:ea typeface="Consolas"/>
                <a:cs typeface="Consolas"/>
                <a:sym typeface="Consolas"/>
              </a:rPr>
              <a:t>(src, 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Also, update server’s local state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MarkerMessage: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snap_id = getSnapId(msg)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firstMarkerMsg</a:t>
            </a:r>
            <a:r>
              <a:rPr lang="en" sz="800">
                <a:latin typeface="Consolas"/>
                <a:ea typeface="Consolas"/>
                <a:cs typeface="Consolas"/>
                <a:sym typeface="Consolas"/>
              </a:rPr>
              <a:t>(snap_id)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StartSnapshot(snap_id)</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else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setReceivedMarker</a:t>
            </a:r>
            <a:r>
              <a:rPr lang="en" sz="800">
                <a:latin typeface="Consolas"/>
                <a:ea typeface="Consolas"/>
                <a:cs typeface="Consolas"/>
                <a:sym typeface="Consolas"/>
              </a:rPr>
              <a:t>(s</a:t>
            </a:r>
            <a:r>
              <a:rPr lang="en" sz="800">
                <a:latin typeface="Consolas"/>
                <a:ea typeface="Consolas"/>
                <a:cs typeface="Consolas"/>
                <a:sym typeface="Consolas"/>
              </a:rPr>
              <a:t>rc</a:t>
            </a: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receiveAllMarkers</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Notify simulator of the completion</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381" name="Google Shape;381;p52"/>
          <p:cNvSpPr txBox="1"/>
          <p:nvPr/>
        </p:nvSpPr>
        <p:spPr>
          <a:xfrm>
            <a:off x="2799412" y="2520750"/>
            <a:ext cx="30141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updateSnapshot(src,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snapMsg = SnapshotMessage(src,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9900FF"/>
                </a:solidFill>
                <a:latin typeface="Consolas"/>
                <a:ea typeface="Consolas"/>
                <a:cs typeface="Consolas"/>
                <a:sym typeface="Consolas"/>
              </a:rPr>
              <a:t>snapState</a:t>
            </a:r>
            <a:r>
              <a:rPr lang="en" sz="800">
                <a:latin typeface="Consolas"/>
                <a:ea typeface="Consolas"/>
                <a:cs typeface="Consolas"/>
                <a:sym typeface="Consolas"/>
              </a:rPr>
              <a:t>.messages.append(snapMsg)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setReceivedMarker(src)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[src] = </a:t>
            </a:r>
            <a:r>
              <a:rPr lang="en" sz="800">
                <a:solidFill>
                  <a:srgbClr val="1155CC"/>
                </a:solidFill>
                <a:latin typeface="Consolas"/>
                <a:ea typeface="Consolas"/>
                <a:cs typeface="Consolas"/>
                <a:sym typeface="Consolas"/>
              </a:rPr>
              <a:t>true</a:t>
            </a:r>
            <a:endParaRPr sz="800">
              <a:solidFill>
                <a:srgbClr val="1155CC"/>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firstMarkerMsg(snap_id)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E69138"/>
                </a:solidFill>
                <a:latin typeface="Consolas"/>
                <a:ea typeface="Consolas"/>
                <a:cs typeface="Consolas"/>
                <a:sym typeface="Consolas"/>
              </a:rPr>
              <a:t>snapId </a:t>
            </a:r>
            <a:r>
              <a:rPr lang="en" sz="800">
                <a:latin typeface="Consolas"/>
                <a:ea typeface="Consolas"/>
                <a:cs typeface="Consolas"/>
                <a:sym typeface="Consolas"/>
              </a:rPr>
              <a:t>!= snap_id</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receiveAllMarkers()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.size == inboundLinks.size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382" name="Google Shape;38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a:t>
            </a:r>
            <a:endParaRPr/>
          </a:p>
        </p:txBody>
      </p:sp>
      <p:sp>
        <p:nvSpPr>
          <p:cNvPr id="388" name="Google Shape;388;p53"/>
          <p:cNvSpPr/>
          <p:nvPr/>
        </p:nvSpPr>
        <p:spPr>
          <a:xfrm>
            <a:off x="4901225" y="641725"/>
            <a:ext cx="3864900" cy="4306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3"/>
          <p:cNvSpPr/>
          <p:nvPr/>
        </p:nvSpPr>
        <p:spPr>
          <a:xfrm>
            <a:off x="5482475" y="2970075"/>
            <a:ext cx="2791800" cy="1828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3"/>
          <p:cNvSpPr/>
          <p:nvPr/>
        </p:nvSpPr>
        <p:spPr>
          <a:xfrm>
            <a:off x="5899363" y="7294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391" name="Google Shape;391;p53"/>
          <p:cNvSpPr txBox="1"/>
          <p:nvPr>
            <p:ph idx="1" type="body"/>
          </p:nvPr>
        </p:nvSpPr>
        <p:spPr>
          <a:xfrm>
            <a:off x="366750" y="1151175"/>
            <a:ext cx="4391700" cy="377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Phase 2: concurrent snapshots</a:t>
            </a:r>
            <a:endParaRPr/>
          </a:p>
          <a:p>
            <a:pPr indent="-342900" lvl="0" marL="457200" rtl="0" algn="l">
              <a:spcBef>
                <a:spcPts val="1200"/>
              </a:spcBef>
              <a:spcAft>
                <a:spcPts val="0"/>
              </a:spcAft>
              <a:buSzPts val="1800"/>
              <a:buChar char="●"/>
            </a:pPr>
            <a:r>
              <a:rPr lang="en"/>
              <a:t>Update the state variables and helper functions’ implementation</a:t>
            </a:r>
            <a:endParaRPr/>
          </a:p>
          <a:p>
            <a:pPr indent="-342900" lvl="0" marL="457200" rtl="0" algn="l">
              <a:spcBef>
                <a:spcPts val="0"/>
              </a:spcBef>
              <a:spcAft>
                <a:spcPts val="0"/>
              </a:spcAft>
              <a:buSzPts val="1800"/>
              <a:buChar char="●"/>
            </a:pPr>
            <a:r>
              <a:rPr lang="en"/>
              <a:t>Keep the API and execution logic unmodified (almost)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sp>
        <p:nvSpPr>
          <p:cNvPr id="392" name="Google Shape;392;p53"/>
          <p:cNvSpPr txBox="1"/>
          <p:nvPr/>
        </p:nvSpPr>
        <p:spPr>
          <a:xfrm>
            <a:off x="5299025" y="197650"/>
            <a:ext cx="295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Server Module </a:t>
            </a:r>
            <a:endParaRPr b="1"/>
          </a:p>
        </p:txBody>
      </p:sp>
      <p:sp>
        <p:nvSpPr>
          <p:cNvPr id="393" name="Google Shape;393;p53"/>
          <p:cNvSpPr/>
          <p:nvPr/>
        </p:nvSpPr>
        <p:spPr>
          <a:xfrm>
            <a:off x="5819225" y="1993013"/>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394" name="Google Shape;394;p53"/>
          <p:cNvSpPr txBox="1"/>
          <p:nvPr/>
        </p:nvSpPr>
        <p:spPr>
          <a:xfrm>
            <a:off x="5462825" y="2970075"/>
            <a:ext cx="2741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case TokenMessage:</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 Do something</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case MarkerMessage:</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rPr>
              <a:t>}</a:t>
            </a:r>
            <a:endParaRPr/>
          </a:p>
        </p:txBody>
      </p:sp>
      <p:sp>
        <p:nvSpPr>
          <p:cNvPr id="395" name="Google Shape;395;p53"/>
          <p:cNvSpPr/>
          <p:nvPr/>
        </p:nvSpPr>
        <p:spPr>
          <a:xfrm>
            <a:off x="6762425" y="1619413"/>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3"/>
          <p:cNvSpPr/>
          <p:nvPr/>
        </p:nvSpPr>
        <p:spPr>
          <a:xfrm>
            <a:off x="6762425" y="2603350"/>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p53"/>
          <p:cNvSpPr txBox="1"/>
          <p:nvPr/>
        </p:nvSpPr>
        <p:spPr>
          <a:xfrm rot="-951627">
            <a:off x="7250612" y="2893477"/>
            <a:ext cx="1556558" cy="400173"/>
          </a:xfrm>
          <a:prstGeom prst="rect">
            <a:avLst/>
          </a:prstGeom>
          <a:solidFill>
            <a:srgbClr val="93C47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Little change</a:t>
            </a:r>
            <a:r>
              <a:rPr lang="en"/>
              <a:t>☺ </a:t>
            </a:r>
            <a:endParaRPr/>
          </a:p>
        </p:txBody>
      </p:sp>
      <p:sp>
        <p:nvSpPr>
          <p:cNvPr id="399" name="Google Shape;399;p53"/>
          <p:cNvSpPr txBox="1"/>
          <p:nvPr/>
        </p:nvSpPr>
        <p:spPr>
          <a:xfrm rot="-951627">
            <a:off x="7184437" y="1902102"/>
            <a:ext cx="1556558" cy="400173"/>
          </a:xfrm>
          <a:prstGeom prst="rect">
            <a:avLst/>
          </a:prstGeom>
          <a:solidFill>
            <a:srgbClr val="CC412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Some change</a:t>
            </a:r>
            <a:r>
              <a:rPr lang="en"/>
              <a:t> </a:t>
            </a:r>
            <a:endParaRPr/>
          </a:p>
        </p:txBody>
      </p:sp>
      <p:sp>
        <p:nvSpPr>
          <p:cNvPr id="400" name="Google Shape;400;p53"/>
          <p:cNvSpPr txBox="1"/>
          <p:nvPr/>
        </p:nvSpPr>
        <p:spPr>
          <a:xfrm rot="-951627">
            <a:off x="7024012" y="918664"/>
            <a:ext cx="1556558" cy="400173"/>
          </a:xfrm>
          <a:prstGeom prst="rect">
            <a:avLst/>
          </a:prstGeom>
          <a:solidFill>
            <a:srgbClr val="CC4125"/>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Some change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Modular Programming: Concurrent Snapshots</a:t>
            </a:r>
            <a:endParaRPr/>
          </a:p>
        </p:txBody>
      </p:sp>
      <p:sp>
        <p:nvSpPr>
          <p:cNvPr id="406" name="Google Shape;406;p54"/>
          <p:cNvSpPr/>
          <p:nvPr/>
        </p:nvSpPr>
        <p:spPr>
          <a:xfrm>
            <a:off x="5850450" y="1076600"/>
            <a:ext cx="2791800" cy="1207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4"/>
          <p:cNvSpPr/>
          <p:nvPr/>
        </p:nvSpPr>
        <p:spPr>
          <a:xfrm>
            <a:off x="311688" y="1297225"/>
            <a:ext cx="1868616" cy="778680"/>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State</a:t>
            </a:r>
            <a:endParaRPr/>
          </a:p>
        </p:txBody>
      </p:sp>
      <p:sp>
        <p:nvSpPr>
          <p:cNvPr id="408" name="Google Shape;408;p54"/>
          <p:cNvSpPr/>
          <p:nvPr/>
        </p:nvSpPr>
        <p:spPr>
          <a:xfrm>
            <a:off x="2999825" y="1400200"/>
            <a:ext cx="2028900" cy="5727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Helper Functions API</a:t>
            </a:r>
            <a:endParaRPr/>
          </a:p>
        </p:txBody>
      </p:sp>
      <p:sp>
        <p:nvSpPr>
          <p:cNvPr id="409" name="Google Shape;409;p54"/>
          <p:cNvSpPr txBox="1"/>
          <p:nvPr/>
        </p:nvSpPr>
        <p:spPr>
          <a:xfrm>
            <a:off x="5830800" y="1076600"/>
            <a:ext cx="2741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Execution Logic</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latin typeface="Consolas"/>
                <a:ea typeface="Consolas"/>
                <a:cs typeface="Consolas"/>
                <a:sym typeface="Consolas"/>
              </a:rPr>
              <a:t>func HandlePacket(...)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latin typeface="Consolas"/>
                <a:ea typeface="Consolas"/>
                <a:cs typeface="Consolas"/>
                <a:sym typeface="Consolas"/>
              </a:rPr>
              <a:t>     ...</a:t>
            </a:r>
            <a:endParaRPr>
              <a:solidFill>
                <a:schemeClr val="dk1"/>
              </a:solidFill>
              <a:latin typeface="Consolas"/>
              <a:ea typeface="Consolas"/>
              <a:cs typeface="Consolas"/>
              <a:sym typeface="Consolas"/>
            </a:endParaRPr>
          </a:p>
          <a:p>
            <a:pPr indent="0" lvl="0" marL="0" rtl="0" algn="l">
              <a:spcBef>
                <a:spcPts val="0"/>
              </a:spcBef>
              <a:spcAft>
                <a:spcPts val="0"/>
              </a:spcAft>
              <a:buNone/>
            </a:pPr>
            <a:r>
              <a:rPr lang="en">
                <a:solidFill>
                  <a:schemeClr val="dk1"/>
                </a:solidFill>
              </a:rPr>
              <a:t>}</a:t>
            </a:r>
            <a:endParaRPr/>
          </a:p>
        </p:txBody>
      </p:sp>
      <p:sp>
        <p:nvSpPr>
          <p:cNvPr id="410" name="Google Shape;410;p54"/>
          <p:cNvSpPr/>
          <p:nvPr/>
        </p:nvSpPr>
        <p:spPr>
          <a:xfrm rot="-5400000">
            <a:off x="2518813"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4"/>
          <p:cNvSpPr/>
          <p:nvPr/>
        </p:nvSpPr>
        <p:spPr>
          <a:xfrm rot="-5400000">
            <a:off x="5377050" y="1521988"/>
            <a:ext cx="142500" cy="329100"/>
          </a:xfrm>
          <a:prstGeom prst="upDownArrow">
            <a:avLst>
              <a:gd fmla="val 50000" name="adj1"/>
              <a:gd fmla="val 50000" name="adj2"/>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4"/>
          <p:cNvSpPr txBox="1"/>
          <p:nvPr/>
        </p:nvSpPr>
        <p:spPr>
          <a:xfrm>
            <a:off x="265825" y="2355400"/>
            <a:ext cx="2366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666666"/>
                </a:solidFill>
                <a:latin typeface="Consolas"/>
                <a:ea typeface="Consolas"/>
                <a:cs typeface="Consolas"/>
                <a:sym typeface="Consolas"/>
              </a:rPr>
              <a:t>// States of concurrent snapshots</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map snapshot ID to its state</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9900FF"/>
                </a:solidFill>
                <a:latin typeface="Consolas"/>
                <a:ea typeface="Consolas"/>
                <a:cs typeface="Consolas"/>
                <a:sym typeface="Consolas"/>
              </a:rPr>
              <a:t>snapStates</a:t>
            </a:r>
            <a:r>
              <a:rPr lang="en" sz="800">
                <a:latin typeface="Consolas"/>
                <a:ea typeface="Consolas"/>
                <a:cs typeface="Consolas"/>
                <a:sym typeface="Consolas"/>
              </a:rPr>
              <a:t>: </a:t>
            </a:r>
            <a:r>
              <a:rPr lang="en" sz="800">
                <a:solidFill>
                  <a:srgbClr val="FF0000"/>
                </a:solidFill>
                <a:latin typeface="Consolas"/>
                <a:ea typeface="Consolas"/>
                <a:cs typeface="Consolas"/>
                <a:sym typeface="Consolas"/>
              </a:rPr>
              <a:t>map</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int</a:t>
            </a:r>
            <a:r>
              <a:rPr lang="en" sz="800">
                <a:latin typeface="Consolas"/>
                <a:ea typeface="Consolas"/>
                <a:cs typeface="Consolas"/>
                <a:sym typeface="Consolas"/>
              </a:rPr>
              <a:t>, </a:t>
            </a:r>
            <a:r>
              <a:rPr lang="en" sz="800">
                <a:latin typeface="Consolas"/>
                <a:ea typeface="Consolas"/>
                <a:cs typeface="Consolas"/>
                <a:sym typeface="Consolas"/>
              </a:rPr>
              <a:t>SnapshotState)</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666666"/>
                </a:solidFill>
                <a:latin typeface="Consolas"/>
                <a:ea typeface="Consolas"/>
                <a:cs typeface="Consolas"/>
                <a:sym typeface="Consolas"/>
              </a:rPr>
              <a:t>// For each snapshot, track if each incoming channel has seen a marker message (default to false)</a:t>
            </a:r>
            <a:endParaRPr sz="800">
              <a:solidFill>
                <a:srgbClr val="666666"/>
              </a:solidFill>
              <a:latin typeface="Consolas"/>
              <a:ea typeface="Consolas"/>
              <a:cs typeface="Consolas"/>
              <a:sym typeface="Consolas"/>
            </a:endParaRPr>
          </a:p>
          <a:p>
            <a:pPr indent="0" lvl="0" marL="0" rtl="0" algn="l">
              <a:spcBef>
                <a:spcPts val="0"/>
              </a:spcBef>
              <a:spcAft>
                <a:spcPts val="0"/>
              </a:spcAft>
              <a:buNone/>
            </a:pPr>
            <a:r>
              <a:rPr lang="en" sz="800">
                <a:solidFill>
                  <a:srgbClr val="38761D"/>
                </a:solidFill>
                <a:latin typeface="Consolas"/>
                <a:ea typeface="Consolas"/>
                <a:cs typeface="Consolas"/>
                <a:sym typeface="Consolas"/>
              </a:rPr>
              <a:t>receivedMarker</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solidFill>
                  <a:srgbClr val="FF0000"/>
                </a:solidFill>
                <a:latin typeface="Consolas"/>
                <a:ea typeface="Consolas"/>
                <a:cs typeface="Consolas"/>
                <a:sym typeface="Consolas"/>
              </a:rPr>
              <a:t>map</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int</a:t>
            </a:r>
            <a:r>
              <a:rPr lang="en" sz="800">
                <a:latin typeface="Consolas"/>
                <a:ea typeface="Consolas"/>
                <a:cs typeface="Consolas"/>
                <a:sym typeface="Consolas"/>
              </a:rPr>
              <a:t>, map(source channel, bool))</a:t>
            </a:r>
            <a:endParaRPr sz="800">
              <a:latin typeface="Consolas"/>
              <a:ea typeface="Consolas"/>
              <a:cs typeface="Consolas"/>
              <a:sym typeface="Consolas"/>
            </a:endParaRPr>
          </a:p>
        </p:txBody>
      </p:sp>
      <p:sp>
        <p:nvSpPr>
          <p:cNvPr id="413" name="Google Shape;413;p54"/>
          <p:cNvSpPr txBox="1"/>
          <p:nvPr/>
        </p:nvSpPr>
        <p:spPr>
          <a:xfrm>
            <a:off x="5805750" y="2362013"/>
            <a:ext cx="27918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HandlePacket(src,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TokenMessage: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FF0000"/>
                </a:solidFill>
                <a:latin typeface="Consolas"/>
                <a:ea typeface="Consolas"/>
                <a:cs typeface="Consolas"/>
                <a:sym typeface="Consolas"/>
              </a:rPr>
              <a:t>for snap_id in snapStates.keys() {</a:t>
            </a:r>
            <a:endParaRPr sz="800">
              <a:solidFill>
                <a:srgbClr val="FF0000"/>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updateSnapshot</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 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FF0000"/>
                </a:solidFill>
                <a:latin typeface="Consolas"/>
                <a:ea typeface="Consolas"/>
                <a:cs typeface="Consolas"/>
                <a:sym typeface="Consolas"/>
              </a:rPr>
              <a:t>}</a:t>
            </a:r>
            <a:endParaRPr sz="800">
              <a:solidFill>
                <a:srgbClr val="FF0000"/>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Also, update server’s local state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case MarkerMessage: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snap_id = getSnapId(msg)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firstMarkerMsg</a:t>
            </a:r>
            <a:r>
              <a:rPr lang="en" sz="800">
                <a:latin typeface="Consolas"/>
                <a:ea typeface="Consolas"/>
                <a:cs typeface="Consolas"/>
                <a:sym typeface="Consolas"/>
              </a:rPr>
              <a:t>(snap_id)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StartSnapshot(snap_id)</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else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0000FF"/>
                </a:solidFill>
                <a:latin typeface="Consolas"/>
                <a:ea typeface="Consolas"/>
                <a:cs typeface="Consolas"/>
                <a:sym typeface="Consolas"/>
              </a:rPr>
              <a:t>setReceivedMarker</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if </a:t>
            </a:r>
            <a:r>
              <a:rPr lang="en" sz="800">
                <a:solidFill>
                  <a:srgbClr val="0000FF"/>
                </a:solidFill>
                <a:latin typeface="Consolas"/>
                <a:ea typeface="Consolas"/>
                <a:cs typeface="Consolas"/>
                <a:sym typeface="Consolas"/>
              </a:rPr>
              <a:t>receiveAllMarkers</a:t>
            </a:r>
            <a:r>
              <a:rPr lang="en" sz="800">
                <a:latin typeface="Consolas"/>
                <a:ea typeface="Consolas"/>
                <a:cs typeface="Consolas"/>
                <a:sym typeface="Consolas"/>
              </a:rPr>
              <a: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 Notify simulator of the completion</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414" name="Google Shape;414;p54"/>
          <p:cNvSpPr txBox="1"/>
          <p:nvPr/>
        </p:nvSpPr>
        <p:spPr>
          <a:xfrm>
            <a:off x="2791650" y="2355375"/>
            <a:ext cx="3014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onsolas"/>
                <a:ea typeface="Consolas"/>
                <a:cs typeface="Consolas"/>
                <a:sym typeface="Consolas"/>
              </a:rPr>
              <a:t>func updateSnapshot(</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snapMsg = SnapshotMessage(src, msg)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9900FF"/>
                </a:solidFill>
                <a:latin typeface="Consolas"/>
                <a:ea typeface="Consolas"/>
                <a:cs typeface="Consolas"/>
                <a:sym typeface="Consolas"/>
              </a:rPr>
              <a:t>snapStates</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.messages.append(snapMsg)</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setReceivedMark(</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src)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a:t>
            </a:r>
            <a:r>
              <a:rPr lang="en" sz="800">
                <a:solidFill>
                  <a:srgbClr val="38761D"/>
                </a:solidFill>
                <a:latin typeface="Consolas"/>
                <a:ea typeface="Consolas"/>
                <a:cs typeface="Consolas"/>
                <a:sym typeface="Consolas"/>
              </a:rPr>
              <a:t>receivedMarker</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[src] = </a:t>
            </a:r>
            <a:r>
              <a:rPr lang="en" sz="800">
                <a:solidFill>
                  <a:srgbClr val="1155CC"/>
                </a:solidFill>
                <a:latin typeface="Consolas"/>
                <a:ea typeface="Consolas"/>
                <a:cs typeface="Consolas"/>
                <a:sym typeface="Consolas"/>
              </a:rPr>
              <a:t>true</a:t>
            </a:r>
            <a:endParaRPr sz="800">
              <a:solidFill>
                <a:srgbClr val="1155CC"/>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firstMarkerMsg(snap_id)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FF0000"/>
                </a:solidFill>
                <a:latin typeface="Consolas"/>
                <a:ea typeface="Consolas"/>
                <a:cs typeface="Consolas"/>
                <a:sym typeface="Consolas"/>
              </a:rPr>
              <a:t>snap_id in </a:t>
            </a:r>
            <a:r>
              <a:rPr lang="en" sz="800">
                <a:solidFill>
                  <a:srgbClr val="9900FF"/>
                </a:solidFill>
                <a:latin typeface="Consolas"/>
                <a:ea typeface="Consolas"/>
                <a:cs typeface="Consolas"/>
                <a:sym typeface="Consolas"/>
              </a:rPr>
              <a:t>snapStates</a:t>
            </a:r>
            <a:r>
              <a:rPr lang="en" sz="800">
                <a:solidFill>
                  <a:srgbClr val="FF0000"/>
                </a:solidFill>
                <a:latin typeface="Consolas"/>
                <a:ea typeface="Consolas"/>
                <a:cs typeface="Consolas"/>
                <a:sym typeface="Consolas"/>
              </a:rPr>
              <a:t>.keys())</a:t>
            </a:r>
            <a:endParaRPr sz="800">
              <a:solidFill>
                <a:srgbClr val="FF0000"/>
              </a:solidFill>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a:p>
            <a:pPr indent="0" lvl="0" marL="0" rtl="0" algn="l">
              <a:spcBef>
                <a:spcPts val="0"/>
              </a:spcBef>
              <a:spcAft>
                <a:spcPts val="0"/>
              </a:spcAft>
              <a:buNone/>
            </a:pPr>
            <a:r>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Func receiveAllMarkers(</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 {</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  return </a:t>
            </a:r>
            <a:r>
              <a:rPr lang="en" sz="800">
                <a:solidFill>
                  <a:srgbClr val="38761D"/>
                </a:solidFill>
                <a:latin typeface="Consolas"/>
                <a:ea typeface="Consolas"/>
                <a:cs typeface="Consolas"/>
                <a:sym typeface="Consolas"/>
              </a:rPr>
              <a:t>receivedMarker</a:t>
            </a:r>
            <a:r>
              <a:rPr lang="en" sz="800">
                <a:solidFill>
                  <a:srgbClr val="FF0000"/>
                </a:solidFill>
                <a:latin typeface="Consolas"/>
                <a:ea typeface="Consolas"/>
                <a:cs typeface="Consolas"/>
                <a:sym typeface="Consolas"/>
              </a:rPr>
              <a:t>[snap_id]</a:t>
            </a:r>
            <a:r>
              <a:rPr lang="en" sz="800">
                <a:latin typeface="Consolas"/>
                <a:ea typeface="Consolas"/>
                <a:cs typeface="Consolas"/>
                <a:sym typeface="Consolas"/>
              </a:rPr>
              <a:t>.size == inboundLinks.size</a:t>
            </a:r>
            <a:endParaRPr sz="800">
              <a:latin typeface="Consolas"/>
              <a:ea typeface="Consolas"/>
              <a:cs typeface="Consolas"/>
              <a:sym typeface="Consolas"/>
            </a:endParaRPr>
          </a:p>
          <a:p>
            <a:pPr indent="0" lvl="0" marL="0" rtl="0" algn="l">
              <a:spcBef>
                <a:spcPts val="0"/>
              </a:spcBef>
              <a:spcAft>
                <a:spcPts val="0"/>
              </a:spcAft>
              <a:buNone/>
            </a:pPr>
            <a:r>
              <a:rPr lang="en" sz="800">
                <a:latin typeface="Consolas"/>
                <a:ea typeface="Consolas"/>
                <a:cs typeface="Consolas"/>
                <a:sym typeface="Consolas"/>
              </a:rPr>
              <a:t>}</a:t>
            </a:r>
            <a:endParaRPr sz="800">
              <a:latin typeface="Consolas"/>
              <a:ea typeface="Consolas"/>
              <a:cs typeface="Consolas"/>
              <a:sym typeface="Consolas"/>
            </a:endParaRPr>
          </a:p>
        </p:txBody>
      </p:sp>
      <p:sp>
        <p:nvSpPr>
          <p:cNvPr id="415" name="Google Shape;415;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54"/>
          <p:cNvSpPr txBox="1"/>
          <p:nvPr/>
        </p:nvSpPr>
        <p:spPr>
          <a:xfrm rot="1727">
            <a:off x="350205" y="4034057"/>
            <a:ext cx="1791600" cy="3387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1. </a:t>
            </a:r>
            <a:r>
              <a:rPr lang="en" sz="1000"/>
              <a:t>Update state variables</a:t>
            </a:r>
            <a:r>
              <a:rPr lang="en" sz="1000"/>
              <a:t> </a:t>
            </a:r>
            <a:endParaRPr sz="1000"/>
          </a:p>
        </p:txBody>
      </p:sp>
      <p:sp>
        <p:nvSpPr>
          <p:cNvPr id="417" name="Google Shape;417;p54"/>
          <p:cNvSpPr txBox="1"/>
          <p:nvPr/>
        </p:nvSpPr>
        <p:spPr>
          <a:xfrm rot="1666">
            <a:off x="2875600" y="4563625"/>
            <a:ext cx="2475900" cy="4926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2. </a:t>
            </a:r>
            <a:r>
              <a:rPr lang="en" sz="1000"/>
              <a:t>Update helper functions while keeping most of its API intact  </a:t>
            </a:r>
            <a:endParaRPr sz="1000"/>
          </a:p>
        </p:txBody>
      </p:sp>
      <p:sp>
        <p:nvSpPr>
          <p:cNvPr id="418" name="Google Shape;418;p54"/>
          <p:cNvSpPr txBox="1"/>
          <p:nvPr/>
        </p:nvSpPr>
        <p:spPr>
          <a:xfrm rot="1666">
            <a:off x="5963700" y="4563625"/>
            <a:ext cx="2475900" cy="338700"/>
          </a:xfrm>
          <a:prstGeom prst="rect">
            <a:avLst/>
          </a:prstGeom>
          <a:solidFill>
            <a:srgbClr val="FFF2CC"/>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3</a:t>
            </a:r>
            <a:r>
              <a:rPr lang="en" sz="1000"/>
              <a:t>. Minimal change on execution </a:t>
            </a:r>
            <a:r>
              <a:rPr lang="en" sz="1000"/>
              <a:t>logic</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Tips for Debugging</a:t>
            </a:r>
            <a:endParaRPr/>
          </a:p>
        </p:txBody>
      </p:sp>
      <p:sp>
        <p:nvSpPr>
          <p:cNvPr id="424" name="Google Shape;424;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38"/>
          <p:cNvPicPr preferRelativeResize="0"/>
          <p:nvPr/>
        </p:nvPicPr>
        <p:blipFill>
          <a:blip r:embed="rId3">
            <a:alphaModFix/>
          </a:blip>
          <a:stretch>
            <a:fillRect/>
          </a:stretch>
        </p:blipFill>
        <p:spPr>
          <a:xfrm>
            <a:off x="2162500" y="1477248"/>
            <a:ext cx="4819001" cy="21890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 on Debugging </a:t>
            </a:r>
            <a:endParaRPr/>
          </a:p>
        </p:txBody>
      </p:sp>
      <p:sp>
        <p:nvSpPr>
          <p:cNvPr id="430" name="Google Shape;430;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Start Early! (This is imperative for Assignment #4)</a:t>
            </a:r>
            <a:endParaRPr b="1"/>
          </a:p>
          <a:p>
            <a:pPr indent="-342900" lvl="0" marL="457200" rtl="0" algn="l">
              <a:spcBef>
                <a:spcPts val="0"/>
              </a:spcBef>
              <a:spcAft>
                <a:spcPts val="0"/>
              </a:spcAft>
              <a:buSzPts val="1800"/>
              <a:buChar char="●"/>
            </a:pPr>
            <a:r>
              <a:rPr lang="en">
                <a:solidFill>
                  <a:srgbClr val="FF9900"/>
                </a:solidFill>
              </a:rPr>
              <a:t>Commit your code to Git often and early</a:t>
            </a:r>
            <a:r>
              <a:rPr lang="en"/>
              <a:t>, and every time when you pass a new test (enable comparative debugging later if necessary) </a:t>
            </a:r>
            <a:endParaRPr/>
          </a:p>
          <a:p>
            <a:pPr indent="-342900" lvl="0" marL="457200" rtl="0" algn="l">
              <a:spcBef>
                <a:spcPts val="0"/>
              </a:spcBef>
              <a:spcAft>
                <a:spcPts val="0"/>
              </a:spcAft>
              <a:buSzPts val="1800"/>
              <a:buChar char="●"/>
            </a:pPr>
            <a:r>
              <a:rPr lang="en"/>
              <a:t>Have proper naming for variables and add comments in your code</a:t>
            </a:r>
            <a:endParaRPr/>
          </a:p>
          <a:p>
            <a:pPr indent="-317500" lvl="1" marL="914400" rtl="0" algn="l">
              <a:spcBef>
                <a:spcPts val="0"/>
              </a:spcBef>
              <a:spcAft>
                <a:spcPts val="0"/>
              </a:spcAft>
              <a:buSzPts val="1400"/>
              <a:buChar char="○"/>
            </a:pPr>
            <a:r>
              <a:rPr lang="en"/>
              <a:t>Easier for both you and others to read and debug your code</a:t>
            </a:r>
            <a:endParaRPr/>
          </a:p>
          <a:p>
            <a:pPr indent="-342900" lvl="0" marL="457200" rtl="0" algn="l">
              <a:spcBef>
                <a:spcPts val="0"/>
              </a:spcBef>
              <a:spcAft>
                <a:spcPts val="0"/>
              </a:spcAft>
              <a:buSzPts val="1800"/>
              <a:buChar char="●"/>
            </a:pPr>
            <a:r>
              <a:rPr lang="en"/>
              <a:t>Take </a:t>
            </a:r>
            <a:r>
              <a:rPr lang="en"/>
              <a:t>advantage</a:t>
            </a:r>
            <a:r>
              <a:rPr lang="en"/>
              <a:t> of </a:t>
            </a:r>
            <a:r>
              <a:rPr lang="en" u="sng">
                <a:solidFill>
                  <a:schemeClr val="hlink"/>
                </a:solidFill>
                <a:hlinkClick r:id="rId3"/>
              </a:rPr>
              <a:t>Go Playground</a:t>
            </a:r>
            <a:r>
              <a:rPr lang="en"/>
              <a:t> if you are not </a:t>
            </a:r>
            <a:r>
              <a:rPr lang="en"/>
              <a:t>familiar</a:t>
            </a:r>
            <a:r>
              <a:rPr lang="en"/>
              <a:t> with any Go specifics</a:t>
            </a:r>
            <a:endParaRPr/>
          </a:p>
          <a:p>
            <a:pPr indent="-342900" lvl="0" marL="457200" rtl="0" algn="l">
              <a:spcBef>
                <a:spcPts val="0"/>
              </a:spcBef>
              <a:spcAft>
                <a:spcPts val="0"/>
              </a:spcAft>
              <a:buSzPts val="1800"/>
              <a:buChar char="●"/>
            </a:pPr>
            <a:r>
              <a:rPr lang="en"/>
              <a:t>Print statements are your </a:t>
            </a:r>
            <a:r>
              <a:rPr lang="en"/>
              <a:t>friend! </a:t>
            </a:r>
            <a:endParaRPr/>
          </a:p>
          <a:p>
            <a:pPr indent="-342900" lvl="0" marL="457200" rtl="0" algn="l">
              <a:spcBef>
                <a:spcPts val="0"/>
              </a:spcBef>
              <a:spcAft>
                <a:spcPts val="0"/>
              </a:spcAft>
              <a:buSzPts val="1800"/>
              <a:buChar char="●"/>
            </a:pPr>
            <a:r>
              <a:rPr lang="en" u="sng">
                <a:solidFill>
                  <a:schemeClr val="hlink"/>
                </a:solidFill>
                <a:hlinkClick r:id="rId4"/>
              </a:rPr>
              <a:t>Read this ASAP</a:t>
            </a:r>
            <a:endParaRPr/>
          </a:p>
          <a:p>
            <a:pPr indent="0" lvl="0" marL="0" rtl="0" algn="l">
              <a:spcBef>
                <a:spcPts val="1200"/>
              </a:spcBef>
              <a:spcAft>
                <a:spcPts val="1200"/>
              </a:spcAft>
              <a:buNone/>
            </a:pPr>
            <a:r>
              <a:rPr lang="en"/>
              <a:t> </a:t>
            </a:r>
            <a:endParaRPr/>
          </a:p>
        </p:txBody>
      </p:sp>
      <p:sp>
        <p:nvSpPr>
          <p:cNvPr id="431" name="Google Shape;431;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10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1" st="1"/>
                                            </p:txEl>
                                          </p:spTgt>
                                        </p:tgtEl>
                                        <p:attrNameLst>
                                          <p:attrName>style.visibility</p:attrName>
                                        </p:attrNameLst>
                                      </p:cBhvr>
                                      <p:to>
                                        <p:strVal val="visible"/>
                                      </p:to>
                                    </p:set>
                                    <p:animEffect filter="fade" transition="in">
                                      <p:cBhvr>
                                        <p:cTn dur="1000"/>
                                        <p:tgtEl>
                                          <p:spTgt spid="4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2" st="2"/>
                                            </p:txEl>
                                          </p:spTgt>
                                        </p:tgtEl>
                                        <p:attrNameLst>
                                          <p:attrName>style.visibility</p:attrName>
                                        </p:attrNameLst>
                                      </p:cBhvr>
                                      <p:to>
                                        <p:strVal val="visible"/>
                                      </p:to>
                                    </p:set>
                                    <p:animEffect filter="fade" transition="in">
                                      <p:cBhvr>
                                        <p:cTn dur="1000"/>
                                        <p:tgtEl>
                                          <p:spTgt spid="4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3" st="3"/>
                                            </p:txEl>
                                          </p:spTgt>
                                        </p:tgtEl>
                                        <p:attrNameLst>
                                          <p:attrName>style.visibility</p:attrName>
                                        </p:attrNameLst>
                                      </p:cBhvr>
                                      <p:to>
                                        <p:strVal val="visible"/>
                                      </p:to>
                                    </p:set>
                                    <p:animEffect filter="fade" transition="in">
                                      <p:cBhvr>
                                        <p:cTn dur="1000"/>
                                        <p:tgtEl>
                                          <p:spTgt spid="4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4" st="4"/>
                                            </p:txEl>
                                          </p:spTgt>
                                        </p:tgtEl>
                                        <p:attrNameLst>
                                          <p:attrName>style.visibility</p:attrName>
                                        </p:attrNameLst>
                                      </p:cBhvr>
                                      <p:to>
                                        <p:strVal val="visible"/>
                                      </p:to>
                                    </p:set>
                                    <p:animEffect filter="fade" transition="in">
                                      <p:cBhvr>
                                        <p:cTn dur="1000"/>
                                        <p:tgtEl>
                                          <p:spTgt spid="4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5" st="5"/>
                                            </p:txEl>
                                          </p:spTgt>
                                        </p:tgtEl>
                                        <p:attrNameLst>
                                          <p:attrName>style.visibility</p:attrName>
                                        </p:attrNameLst>
                                      </p:cBhvr>
                                      <p:to>
                                        <p:strVal val="visible"/>
                                      </p:to>
                                    </p:set>
                                    <p:animEffect filter="fade" transition="in">
                                      <p:cBhvr>
                                        <p:cTn dur="1000"/>
                                        <p:tgtEl>
                                          <p:spTgt spid="43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6" st="6"/>
                                            </p:txEl>
                                          </p:spTgt>
                                        </p:tgtEl>
                                        <p:attrNameLst>
                                          <p:attrName>style.visibility</p:attrName>
                                        </p:attrNameLst>
                                      </p:cBhvr>
                                      <p:to>
                                        <p:strVal val="visible"/>
                                      </p:to>
                                    </p:set>
                                    <p:animEffect filter="fade" transition="in">
                                      <p:cBhvr>
                                        <p:cTn dur="1000"/>
                                        <p:tgtEl>
                                          <p:spTgt spid="43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7" st="7"/>
                                            </p:txEl>
                                          </p:spTgt>
                                        </p:tgtEl>
                                        <p:attrNameLst>
                                          <p:attrName>style.visibility</p:attrName>
                                        </p:attrNameLst>
                                      </p:cBhvr>
                                      <p:to>
                                        <p:strVal val="visible"/>
                                      </p:to>
                                    </p:set>
                                    <p:animEffect filter="fade" transition="in">
                                      <p:cBhvr>
                                        <p:cTn dur="1000"/>
                                        <p:tgtEl>
                                          <p:spTgt spid="43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5" name="Shape 435"/>
        <p:cNvGrpSpPr/>
        <p:nvPr/>
      </p:nvGrpSpPr>
      <p:grpSpPr>
        <a:xfrm>
          <a:off x="0" y="0"/>
          <a:ext cx="0" cy="0"/>
          <a:chOff x="0" y="0"/>
          <a:chExt cx="0" cy="0"/>
        </a:xfrm>
      </p:grpSpPr>
      <p:sp>
        <p:nvSpPr>
          <p:cNvPr id="436" name="Google Shape;436;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Prints Are Your Friend ☺</a:t>
            </a:r>
            <a:endParaRPr/>
          </a:p>
        </p:txBody>
      </p:sp>
      <p:sp>
        <p:nvSpPr>
          <p:cNvPr id="437" name="Google Shape;437;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FF9900"/>
                </a:solidFill>
              </a:rPr>
              <a:t>Always verify</a:t>
            </a:r>
            <a:r>
              <a:rPr lang="en"/>
              <a:t> the behavior of your program! Sometimes, it may not align with your expectation because of some hidden bugs. </a:t>
            </a:r>
            <a:endParaRPr/>
          </a:p>
          <a:p>
            <a:pPr indent="-342900" lvl="0" marL="457200" rtl="0" algn="l">
              <a:spcBef>
                <a:spcPts val="0"/>
              </a:spcBef>
              <a:spcAft>
                <a:spcPts val="0"/>
              </a:spcAft>
              <a:buSzPts val="1800"/>
              <a:buChar char="●"/>
            </a:pPr>
            <a:r>
              <a:rPr lang="en"/>
              <a:t>Track execution using printing statements to understand the code flow</a:t>
            </a:r>
            <a:endParaRPr/>
          </a:p>
          <a:p>
            <a:pPr indent="-317500" lvl="1" marL="914400" rtl="0" algn="l">
              <a:spcBef>
                <a:spcPts val="0"/>
              </a:spcBef>
              <a:spcAft>
                <a:spcPts val="0"/>
              </a:spcAft>
              <a:buSzPts val="1400"/>
              <a:buChar char="○"/>
            </a:pPr>
            <a:r>
              <a:rPr lang="en"/>
              <a:t>Especially helpful in the early development of your design when the code complexity is not too high</a:t>
            </a:r>
            <a:endParaRPr/>
          </a:p>
          <a:p>
            <a:pPr indent="-342900" lvl="0" marL="457200" rtl="0" algn="l">
              <a:spcBef>
                <a:spcPts val="0"/>
              </a:spcBef>
              <a:spcAft>
                <a:spcPts val="0"/>
              </a:spcAft>
              <a:buSzPts val="1800"/>
              <a:buChar char="●"/>
            </a:pPr>
            <a:r>
              <a:rPr lang="en"/>
              <a:t>Help catch errors in the early stage </a:t>
            </a:r>
            <a:endParaRPr/>
          </a:p>
          <a:p>
            <a:pPr indent="-342900" lvl="0" marL="457200" rtl="0" algn="l">
              <a:spcBef>
                <a:spcPts val="0"/>
              </a:spcBef>
              <a:spcAft>
                <a:spcPts val="0"/>
              </a:spcAft>
              <a:buSzPts val="1800"/>
              <a:buChar char="●"/>
            </a:pPr>
            <a:r>
              <a:rPr lang="en"/>
              <a:t>Example</a:t>
            </a:r>
            <a:endParaRPr/>
          </a:p>
          <a:p>
            <a:pPr indent="-317500" lvl="1" marL="914400" rtl="0" algn="l">
              <a:spcBef>
                <a:spcPts val="0"/>
              </a:spcBef>
              <a:spcAft>
                <a:spcPts val="0"/>
              </a:spcAft>
              <a:buSzPts val="1400"/>
              <a:buChar char="○"/>
            </a:pPr>
            <a:r>
              <a:rPr lang="en"/>
              <a:t>In Assignment 2, we can print out the server state before and after </a:t>
            </a:r>
            <a:r>
              <a:rPr lang="en">
                <a:latin typeface="Consolas"/>
                <a:ea typeface="Consolas"/>
                <a:cs typeface="Consolas"/>
                <a:sym typeface="Consolas"/>
              </a:rPr>
              <a:t>HandlePacket()</a:t>
            </a:r>
            <a:r>
              <a:rPr lang="en"/>
              <a:t> and </a:t>
            </a:r>
            <a:r>
              <a:rPr lang="en">
                <a:latin typeface="Consolas"/>
                <a:ea typeface="Consolas"/>
                <a:cs typeface="Consolas"/>
                <a:sym typeface="Consolas"/>
              </a:rPr>
              <a:t>StartSnapshot() </a:t>
            </a:r>
            <a:r>
              <a:rPr lang="en"/>
              <a:t>that you implement after each tick of the simulator</a:t>
            </a:r>
            <a:endParaRPr/>
          </a:p>
          <a:p>
            <a:pPr indent="0" lvl="0" marL="0" rtl="0" algn="l">
              <a:spcBef>
                <a:spcPts val="1200"/>
              </a:spcBef>
              <a:spcAft>
                <a:spcPts val="1200"/>
              </a:spcAft>
              <a:buNone/>
            </a:pPr>
            <a:r>
              <a:t/>
            </a:r>
            <a:endParaRPr/>
          </a:p>
        </p:txBody>
      </p:sp>
      <p:sp>
        <p:nvSpPr>
          <p:cNvPr id="438" name="Google Shape;438;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Effect filter="fade" transition="in">
                                      <p:cBhvr>
                                        <p:cTn dur="1000"/>
                                        <p:tgtEl>
                                          <p:spTgt spid="4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1" st="1"/>
                                            </p:txEl>
                                          </p:spTgt>
                                        </p:tgtEl>
                                        <p:attrNameLst>
                                          <p:attrName>style.visibility</p:attrName>
                                        </p:attrNameLst>
                                      </p:cBhvr>
                                      <p:to>
                                        <p:strVal val="visible"/>
                                      </p:to>
                                    </p:set>
                                    <p:animEffect filter="fade" transition="in">
                                      <p:cBhvr>
                                        <p:cTn dur="1000"/>
                                        <p:tgtEl>
                                          <p:spTgt spid="4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2" st="2"/>
                                            </p:txEl>
                                          </p:spTgt>
                                        </p:tgtEl>
                                        <p:attrNameLst>
                                          <p:attrName>style.visibility</p:attrName>
                                        </p:attrNameLst>
                                      </p:cBhvr>
                                      <p:to>
                                        <p:strVal val="visible"/>
                                      </p:to>
                                    </p:set>
                                    <p:animEffect filter="fade" transition="in">
                                      <p:cBhvr>
                                        <p:cTn dur="1000"/>
                                        <p:tgtEl>
                                          <p:spTgt spid="4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3" st="3"/>
                                            </p:txEl>
                                          </p:spTgt>
                                        </p:tgtEl>
                                        <p:attrNameLst>
                                          <p:attrName>style.visibility</p:attrName>
                                        </p:attrNameLst>
                                      </p:cBhvr>
                                      <p:to>
                                        <p:strVal val="visible"/>
                                      </p:to>
                                    </p:set>
                                    <p:animEffect filter="fade" transition="in">
                                      <p:cBhvr>
                                        <p:cTn dur="1000"/>
                                        <p:tgtEl>
                                          <p:spTgt spid="4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4" st="4"/>
                                            </p:txEl>
                                          </p:spTgt>
                                        </p:tgtEl>
                                        <p:attrNameLst>
                                          <p:attrName>style.visibility</p:attrName>
                                        </p:attrNameLst>
                                      </p:cBhvr>
                                      <p:to>
                                        <p:strVal val="visible"/>
                                      </p:to>
                                    </p:set>
                                    <p:animEffect filter="fade" transition="in">
                                      <p:cBhvr>
                                        <p:cTn dur="1000"/>
                                        <p:tgtEl>
                                          <p:spTgt spid="4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5" st="5"/>
                                            </p:txEl>
                                          </p:spTgt>
                                        </p:tgtEl>
                                        <p:attrNameLst>
                                          <p:attrName>style.visibility</p:attrName>
                                        </p:attrNameLst>
                                      </p:cBhvr>
                                      <p:to>
                                        <p:strVal val="visible"/>
                                      </p:to>
                                    </p:set>
                                    <p:animEffect filter="fade" transition="in">
                                      <p:cBhvr>
                                        <p:cTn dur="1000"/>
                                        <p:tgtEl>
                                          <p:spTgt spid="4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6" st="6"/>
                                            </p:txEl>
                                          </p:spTgt>
                                        </p:tgtEl>
                                        <p:attrNameLst>
                                          <p:attrName>style.visibility</p:attrName>
                                        </p:attrNameLst>
                                      </p:cBhvr>
                                      <p:to>
                                        <p:strVal val="visible"/>
                                      </p:to>
                                    </p:set>
                                    <p:animEffect filter="fade" transition="in">
                                      <p:cBhvr>
                                        <p:cTn dur="1000"/>
                                        <p:tgtEl>
                                          <p:spTgt spid="43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2" name="Shape 442"/>
        <p:cNvGrpSpPr/>
        <p:nvPr/>
      </p:nvGrpSpPr>
      <p:grpSpPr>
        <a:xfrm>
          <a:off x="0" y="0"/>
          <a:ext cx="0" cy="0"/>
          <a:chOff x="0" y="0"/>
          <a:chExt cx="0" cy="0"/>
        </a:xfrm>
      </p:grpSpPr>
      <p:sp>
        <p:nvSpPr>
          <p:cNvPr id="443" name="Google Shape;443;p58"/>
          <p:cNvSpPr txBox="1"/>
          <p:nvPr>
            <p:ph type="ctrTitle"/>
          </p:nvPr>
        </p:nvSpPr>
        <p:spPr>
          <a:xfrm>
            <a:off x="2036103" y="1771200"/>
            <a:ext cx="5071800" cy="1601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 sz="4200">
                <a:solidFill>
                  <a:srgbClr val="FFFFFF"/>
                </a:solidFill>
              </a:rPr>
              <a:t>Raft Leader Election</a:t>
            </a:r>
            <a:endParaRPr sz="4200">
              <a:solidFill>
                <a:srgbClr val="FFFFFF"/>
              </a:solidFill>
            </a:endParaRPr>
          </a:p>
        </p:txBody>
      </p:sp>
      <p:sp>
        <p:nvSpPr>
          <p:cNvPr id="444" name="Google Shape;444;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8" name="Shape 448"/>
        <p:cNvGrpSpPr/>
        <p:nvPr/>
      </p:nvGrpSpPr>
      <p:grpSpPr>
        <a:xfrm>
          <a:off x="0" y="0"/>
          <a:ext cx="0" cy="0"/>
          <a:chOff x="0" y="0"/>
          <a:chExt cx="0" cy="0"/>
        </a:xfrm>
      </p:grpSpPr>
      <p:sp>
        <p:nvSpPr>
          <p:cNvPr id="449" name="Google Shape;449;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Raft</a:t>
            </a:r>
            <a:endParaRPr>
              <a:solidFill>
                <a:srgbClr val="FFFFFF"/>
              </a:solidFill>
            </a:endParaRPr>
          </a:p>
        </p:txBody>
      </p:sp>
      <p:sp>
        <p:nvSpPr>
          <p:cNvPr id="450" name="Google Shape;450;p59"/>
          <p:cNvSpPr txBox="1"/>
          <p:nvPr>
            <p:ph idx="1" type="body"/>
          </p:nvPr>
        </p:nvSpPr>
        <p:spPr>
          <a:xfrm>
            <a:off x="311700" y="1152475"/>
            <a:ext cx="8520600" cy="32001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solidFill>
                  <a:srgbClr val="FFFFFF"/>
                </a:solidFill>
              </a:rPr>
              <a:t>System for enforcing </a:t>
            </a:r>
            <a:r>
              <a:rPr lang="en">
                <a:solidFill>
                  <a:srgbClr val="FF0000"/>
                </a:solidFill>
              </a:rPr>
              <a:t>strong consistency</a:t>
            </a:r>
            <a:r>
              <a:rPr lang="en">
                <a:solidFill>
                  <a:srgbClr val="FFFFFF"/>
                </a:solidFill>
              </a:rPr>
              <a:t> (linearizability)</a:t>
            </a:r>
            <a:endParaRPr>
              <a:solidFill>
                <a:srgbClr val="FFFFFF"/>
              </a:solidFill>
            </a:endParaRPr>
          </a:p>
          <a:p>
            <a:pPr indent="-342900" lvl="0" marL="457200" rtl="0" algn="l">
              <a:lnSpc>
                <a:spcPct val="150000"/>
              </a:lnSpc>
              <a:spcBef>
                <a:spcPts val="0"/>
              </a:spcBef>
              <a:spcAft>
                <a:spcPts val="0"/>
              </a:spcAft>
              <a:buSzPts val="1800"/>
              <a:buChar char="●"/>
            </a:pPr>
            <a:r>
              <a:rPr lang="en">
                <a:solidFill>
                  <a:schemeClr val="lt1"/>
                </a:solidFill>
              </a:rPr>
              <a:t>Similar to Paxos and Viewstamped Replication, but much </a:t>
            </a:r>
            <a:r>
              <a:rPr lang="en">
                <a:solidFill>
                  <a:srgbClr val="00FF00"/>
                </a:solidFill>
              </a:rPr>
              <a:t>**simpler**</a:t>
            </a:r>
            <a:endParaRPr>
              <a:solidFill>
                <a:srgbClr val="00FF00"/>
              </a:solidFill>
            </a:endParaRPr>
          </a:p>
          <a:p>
            <a:pPr indent="-342900" lvl="0" marL="457200" rtl="0" algn="l">
              <a:lnSpc>
                <a:spcPct val="150000"/>
              </a:lnSpc>
              <a:spcBef>
                <a:spcPts val="0"/>
              </a:spcBef>
              <a:spcAft>
                <a:spcPts val="0"/>
              </a:spcAft>
              <a:buSzPts val="1800"/>
              <a:buChar char="●"/>
            </a:pPr>
            <a:r>
              <a:rPr lang="en">
                <a:solidFill>
                  <a:schemeClr val="lt1"/>
                </a:solidFill>
              </a:rPr>
              <a:t>Clear boundary between </a:t>
            </a:r>
            <a:r>
              <a:rPr i="1" lang="en">
                <a:solidFill>
                  <a:schemeClr val="lt1"/>
                </a:solidFill>
              </a:rPr>
              <a:t>leader election </a:t>
            </a:r>
            <a:r>
              <a:rPr lang="en">
                <a:solidFill>
                  <a:schemeClr val="lt1"/>
                </a:solidFill>
              </a:rPr>
              <a:t>and the </a:t>
            </a:r>
            <a:r>
              <a:rPr i="1" lang="en">
                <a:solidFill>
                  <a:schemeClr val="lt1"/>
                </a:solidFill>
              </a:rPr>
              <a:t>log consensus</a:t>
            </a:r>
            <a:endParaRPr>
              <a:solidFill>
                <a:schemeClr val="lt1"/>
              </a:solidFill>
            </a:endParaRPr>
          </a:p>
          <a:p>
            <a:pPr indent="-342900" lvl="0" marL="457200" rtl="0" algn="l">
              <a:lnSpc>
                <a:spcPct val="150000"/>
              </a:lnSpc>
              <a:spcBef>
                <a:spcPts val="0"/>
              </a:spcBef>
              <a:spcAft>
                <a:spcPts val="0"/>
              </a:spcAft>
              <a:buSzPts val="1800"/>
              <a:buChar char="●"/>
            </a:pPr>
            <a:r>
              <a:rPr lang="en">
                <a:solidFill>
                  <a:schemeClr val="lt1"/>
                </a:solidFill>
              </a:rPr>
              <a:t>Leader log is ground truth; log entries only flow in one direction (from leader to followers)</a:t>
            </a:r>
            <a:endParaRPr>
              <a:solidFill>
                <a:srgbClr val="FFFFFF"/>
              </a:solidFill>
            </a:endParaRPr>
          </a:p>
          <a:p>
            <a:pPr indent="0" lvl="0" marL="0" rtl="0" algn="l">
              <a:lnSpc>
                <a:spcPct val="150000"/>
              </a:lnSpc>
              <a:spcBef>
                <a:spcPts val="0"/>
              </a:spcBef>
              <a:spcAft>
                <a:spcPts val="0"/>
              </a:spcAft>
              <a:buSzPts val="1800"/>
              <a:buNone/>
            </a:pPr>
            <a:r>
              <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1000"/>
                                        <p:tgtEl>
                                          <p:spTgt spid="4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1" st="1"/>
                                            </p:txEl>
                                          </p:spTgt>
                                        </p:tgtEl>
                                        <p:attrNameLst>
                                          <p:attrName>style.visibility</p:attrName>
                                        </p:attrNameLst>
                                      </p:cBhvr>
                                      <p:to>
                                        <p:strVal val="visible"/>
                                      </p:to>
                                    </p:set>
                                    <p:animEffect filter="fade" transition="in">
                                      <p:cBhvr>
                                        <p:cTn dur="1000"/>
                                        <p:tgtEl>
                                          <p:spTgt spid="4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2" st="2"/>
                                            </p:txEl>
                                          </p:spTgt>
                                        </p:tgtEl>
                                        <p:attrNameLst>
                                          <p:attrName>style.visibility</p:attrName>
                                        </p:attrNameLst>
                                      </p:cBhvr>
                                      <p:to>
                                        <p:strVal val="visible"/>
                                      </p:to>
                                    </p:set>
                                    <p:animEffect filter="fade" transition="in">
                                      <p:cBhvr>
                                        <p:cTn dur="1000"/>
                                        <p:tgtEl>
                                          <p:spTgt spid="4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3" st="3"/>
                                            </p:txEl>
                                          </p:spTgt>
                                        </p:tgtEl>
                                        <p:attrNameLst>
                                          <p:attrName>style.visibility</p:attrName>
                                        </p:attrNameLst>
                                      </p:cBhvr>
                                      <p:to>
                                        <p:strVal val="visible"/>
                                      </p:to>
                                    </p:set>
                                    <p:animEffect filter="fade" transition="in">
                                      <p:cBhvr>
                                        <p:cTn dur="1000"/>
                                        <p:tgtEl>
                                          <p:spTgt spid="4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4" st="4"/>
                                            </p:txEl>
                                          </p:spTgt>
                                        </p:tgtEl>
                                        <p:attrNameLst>
                                          <p:attrName>style.visibility</p:attrName>
                                        </p:attrNameLst>
                                      </p:cBhvr>
                                      <p:to>
                                        <p:strVal val="visible"/>
                                      </p:to>
                                    </p:set>
                                    <p:animEffect filter="fade" transition="in">
                                      <p:cBhvr>
                                        <p:cTn dur="1000"/>
                                        <p:tgtEl>
                                          <p:spTgt spid="45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0"/>
          <p:cNvSpPr txBox="1"/>
          <p:nvPr>
            <p:ph idx="1" type="body"/>
          </p:nvPr>
        </p:nvSpPr>
        <p:spPr>
          <a:xfrm>
            <a:off x="311700" y="1152475"/>
            <a:ext cx="8520600" cy="266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800"/>
              <a:buNone/>
            </a:pPr>
            <a:r>
              <a:rPr lang="en">
                <a:solidFill>
                  <a:srgbClr val="000000"/>
                </a:solidFill>
              </a:rPr>
              <a:t>Everyone sets a randomized timer that expires in [T, 2T] </a:t>
            </a:r>
            <a:r>
              <a:rPr lang="en">
                <a:solidFill>
                  <a:srgbClr val="B7B7B7"/>
                </a:solidFill>
              </a:rPr>
              <a:t>(e.g. T = 150ms)</a:t>
            </a:r>
            <a:endParaRPr>
              <a:solidFill>
                <a:srgbClr val="B7B7B7"/>
              </a:solidFill>
            </a:endParaRPr>
          </a:p>
          <a:p>
            <a:pPr indent="0" lvl="0" marL="0" marR="0" rtl="0" algn="l">
              <a:lnSpc>
                <a:spcPct val="100000"/>
              </a:lnSpc>
              <a:spcBef>
                <a:spcPts val="1600"/>
              </a:spcBef>
              <a:spcAft>
                <a:spcPts val="0"/>
              </a:spcAft>
              <a:buSzPts val="1800"/>
              <a:buNone/>
            </a:pPr>
            <a:r>
              <a:rPr lang="en">
                <a:solidFill>
                  <a:srgbClr val="000000"/>
                </a:solidFill>
              </a:rPr>
              <a:t>When timer expires, increment term and send a </a:t>
            </a:r>
            <a:r>
              <a:rPr lang="en">
                <a:solidFill>
                  <a:srgbClr val="000000"/>
                </a:solidFill>
                <a:latin typeface="Consolas"/>
                <a:ea typeface="Consolas"/>
                <a:cs typeface="Consolas"/>
                <a:sym typeface="Consolas"/>
              </a:rPr>
              <a:t>RequestVote</a:t>
            </a:r>
            <a:r>
              <a:rPr lang="en">
                <a:solidFill>
                  <a:srgbClr val="000000"/>
                </a:solidFill>
              </a:rPr>
              <a:t> to everyone</a:t>
            </a:r>
            <a:endParaRPr>
              <a:solidFill>
                <a:srgbClr val="000000"/>
              </a:solidFill>
            </a:endParaRPr>
          </a:p>
          <a:p>
            <a:pPr indent="0" lvl="0" marL="0" marR="0" rtl="0" algn="l">
              <a:lnSpc>
                <a:spcPct val="100000"/>
              </a:lnSpc>
              <a:spcBef>
                <a:spcPts val="1600"/>
              </a:spcBef>
              <a:spcAft>
                <a:spcPts val="0"/>
              </a:spcAft>
              <a:buSzPts val="1800"/>
              <a:buNone/>
            </a:pPr>
            <a:r>
              <a:rPr lang="en">
                <a:solidFill>
                  <a:srgbClr val="000000"/>
                </a:solidFill>
              </a:rPr>
              <a:t>Retry this until either: </a:t>
            </a:r>
            <a:endParaRPr>
              <a:solidFill>
                <a:srgbClr val="000000"/>
              </a:solidFill>
            </a:endParaRPr>
          </a:p>
          <a:p>
            <a:pPr indent="-342900" lvl="0" marL="457200" marR="0" rtl="0" algn="l">
              <a:lnSpc>
                <a:spcPct val="100000"/>
              </a:lnSpc>
              <a:spcBef>
                <a:spcPts val="1600"/>
              </a:spcBef>
              <a:spcAft>
                <a:spcPts val="0"/>
              </a:spcAft>
              <a:buClr>
                <a:srgbClr val="000000"/>
              </a:buClr>
              <a:buSzPts val="1800"/>
              <a:buAutoNum type="arabicPeriod"/>
            </a:pPr>
            <a:r>
              <a:rPr lang="en">
                <a:solidFill>
                  <a:srgbClr val="000000"/>
                </a:solidFill>
              </a:rPr>
              <a:t>You get majority of votes (including yourself): become leader</a:t>
            </a:r>
            <a:endParaRPr>
              <a:solidFill>
                <a:srgbClr val="000000"/>
              </a:solidFill>
            </a:endParaRPr>
          </a:p>
          <a:p>
            <a:pPr indent="-342900" lvl="0" marL="457200" marR="0" rtl="0" algn="l">
              <a:lnSpc>
                <a:spcPct val="100000"/>
              </a:lnSpc>
              <a:spcBef>
                <a:spcPts val="1600"/>
              </a:spcBef>
              <a:spcAft>
                <a:spcPts val="1000"/>
              </a:spcAft>
              <a:buClr>
                <a:srgbClr val="000000"/>
              </a:buClr>
              <a:buSzPts val="1800"/>
              <a:buAutoNum type="arabicPeriod"/>
            </a:pPr>
            <a:r>
              <a:rPr lang="en">
                <a:solidFill>
                  <a:srgbClr val="000000"/>
                </a:solidFill>
              </a:rPr>
              <a:t>You receive an RPC from a valid leader: become follower again</a:t>
            </a:r>
            <a:endParaRPr>
              <a:solidFill>
                <a:srgbClr val="000000"/>
              </a:solidFill>
            </a:endParaRPr>
          </a:p>
        </p:txBody>
      </p:sp>
      <p:sp>
        <p:nvSpPr>
          <p:cNvPr id="456" name="Google Shape;456;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Leader election</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0" st="0"/>
                                            </p:txEl>
                                          </p:spTgt>
                                        </p:tgtEl>
                                        <p:attrNameLst>
                                          <p:attrName>style.visibility</p:attrName>
                                        </p:attrNameLst>
                                      </p:cBhvr>
                                      <p:to>
                                        <p:strVal val="visible"/>
                                      </p:to>
                                    </p:set>
                                    <p:animEffect filter="fade" transition="in">
                                      <p:cBhvr>
                                        <p:cTn dur="1"/>
                                        <p:tgtEl>
                                          <p:spTgt spid="4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1" st="1"/>
                                            </p:txEl>
                                          </p:spTgt>
                                        </p:tgtEl>
                                        <p:attrNameLst>
                                          <p:attrName>style.visibility</p:attrName>
                                        </p:attrNameLst>
                                      </p:cBhvr>
                                      <p:to>
                                        <p:strVal val="visible"/>
                                      </p:to>
                                    </p:set>
                                    <p:animEffect filter="fade" transition="in">
                                      <p:cBhvr>
                                        <p:cTn dur="1"/>
                                        <p:tgtEl>
                                          <p:spTgt spid="4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2" st="2"/>
                                            </p:txEl>
                                          </p:spTgt>
                                        </p:tgtEl>
                                        <p:attrNameLst>
                                          <p:attrName>style.visibility</p:attrName>
                                        </p:attrNameLst>
                                      </p:cBhvr>
                                      <p:to>
                                        <p:strVal val="visible"/>
                                      </p:to>
                                    </p:set>
                                    <p:animEffect filter="fade" transition="in">
                                      <p:cBhvr>
                                        <p:cTn dur="1"/>
                                        <p:tgtEl>
                                          <p:spTgt spid="4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3" st="3"/>
                                            </p:txEl>
                                          </p:spTgt>
                                        </p:tgtEl>
                                        <p:attrNameLst>
                                          <p:attrName>style.visibility</p:attrName>
                                        </p:attrNameLst>
                                      </p:cBhvr>
                                      <p:to>
                                        <p:strVal val="visible"/>
                                      </p:to>
                                    </p:set>
                                    <p:animEffect filter="fade" transition="in">
                                      <p:cBhvr>
                                        <p:cTn dur="1"/>
                                        <p:tgtEl>
                                          <p:spTgt spid="4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xEl>
                                              <p:pRg end="4" st="4"/>
                                            </p:txEl>
                                          </p:spTgt>
                                        </p:tgtEl>
                                        <p:attrNameLst>
                                          <p:attrName>style.visibility</p:attrName>
                                        </p:attrNameLst>
                                      </p:cBhvr>
                                      <p:to>
                                        <p:strVal val="visible"/>
                                      </p:to>
                                    </p:set>
                                    <p:animEffect filter="fade" transition="in">
                                      <p:cBhvr>
                                        <p:cTn dur="1"/>
                                        <p:tgtEl>
                                          <p:spTgt spid="4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1"/>
          <p:cNvSpPr txBox="1"/>
          <p:nvPr>
            <p:ph idx="1" type="body"/>
          </p:nvPr>
        </p:nvSpPr>
        <p:spPr>
          <a:xfrm>
            <a:off x="311700" y="1152475"/>
            <a:ext cx="8520600" cy="2832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AutoNum type="arabicPeriod"/>
            </a:pPr>
            <a:r>
              <a:rPr lang="en">
                <a:solidFill>
                  <a:schemeClr val="dk1"/>
                </a:solidFill>
              </a:rPr>
              <a:t>(Assignment 3) </a:t>
            </a:r>
            <a:r>
              <a:rPr lang="en">
                <a:solidFill>
                  <a:schemeClr val="dk1"/>
                </a:solidFill>
              </a:rPr>
              <a:t>We did not vote for anyone else in this term</a:t>
            </a:r>
            <a:endParaRPr>
              <a:solidFill>
                <a:srgbClr val="000000"/>
              </a:solidFill>
            </a:endParaRPr>
          </a:p>
          <a:p>
            <a:pPr indent="-342900" lvl="0" marL="457200" rtl="0" algn="l">
              <a:lnSpc>
                <a:spcPct val="100000"/>
              </a:lnSpc>
              <a:spcBef>
                <a:spcPts val="1600"/>
              </a:spcBef>
              <a:spcAft>
                <a:spcPts val="0"/>
              </a:spcAft>
              <a:buClr>
                <a:srgbClr val="000000"/>
              </a:buClr>
              <a:buSzPts val="1800"/>
              <a:buAutoNum type="arabicPeriod"/>
            </a:pPr>
            <a:r>
              <a:rPr lang="en">
                <a:solidFill>
                  <a:srgbClr val="000000"/>
                </a:solidFill>
              </a:rPr>
              <a:t>(</a:t>
            </a:r>
            <a:r>
              <a:rPr lang="en">
                <a:solidFill>
                  <a:schemeClr val="dk1"/>
                </a:solidFill>
              </a:rPr>
              <a:t>Assignment </a:t>
            </a:r>
            <a:r>
              <a:rPr lang="en">
                <a:solidFill>
                  <a:srgbClr val="000000"/>
                </a:solidFill>
              </a:rPr>
              <a:t>3) Candidate term must be &gt;= ours</a:t>
            </a:r>
            <a:endParaRPr>
              <a:solidFill>
                <a:srgbClr val="000000"/>
              </a:solidFill>
            </a:endParaRPr>
          </a:p>
          <a:p>
            <a:pPr indent="-342900" lvl="0" marL="457200" rtl="0" algn="l">
              <a:lnSpc>
                <a:spcPct val="100000"/>
              </a:lnSpc>
              <a:spcBef>
                <a:spcPts val="1600"/>
              </a:spcBef>
              <a:spcAft>
                <a:spcPts val="0"/>
              </a:spcAft>
              <a:buClr>
                <a:srgbClr val="000000"/>
              </a:buClr>
              <a:buSzPts val="1800"/>
              <a:buAutoNum type="arabicPeriod"/>
            </a:pPr>
            <a:r>
              <a:rPr lang="en">
                <a:solidFill>
                  <a:srgbClr val="000000"/>
                </a:solidFill>
              </a:rPr>
              <a:t>(</a:t>
            </a:r>
            <a:r>
              <a:rPr lang="en">
                <a:solidFill>
                  <a:schemeClr val="dk1"/>
                </a:solidFill>
              </a:rPr>
              <a:t>Assignment </a:t>
            </a:r>
            <a:r>
              <a:rPr lang="en">
                <a:solidFill>
                  <a:srgbClr val="000000"/>
                </a:solidFill>
              </a:rPr>
              <a:t>4) Candidate log is at least as </a:t>
            </a:r>
            <a:r>
              <a:rPr i="1" lang="en">
                <a:solidFill>
                  <a:srgbClr val="000000"/>
                </a:solidFill>
              </a:rPr>
              <a:t>up-to-date</a:t>
            </a:r>
            <a:r>
              <a:rPr lang="en">
                <a:solidFill>
                  <a:srgbClr val="000000"/>
                </a:solidFill>
              </a:rPr>
              <a:t> as ours</a:t>
            </a:r>
            <a:endParaRPr>
              <a:solidFill>
                <a:srgbClr val="000000"/>
              </a:solidFill>
            </a:endParaRPr>
          </a:p>
          <a:p>
            <a:pPr indent="-342900" lvl="1" marL="914400" rtl="0" algn="l">
              <a:lnSpc>
                <a:spcPct val="100000"/>
              </a:lnSpc>
              <a:spcBef>
                <a:spcPts val="1600"/>
              </a:spcBef>
              <a:spcAft>
                <a:spcPts val="0"/>
              </a:spcAft>
              <a:buClr>
                <a:srgbClr val="000000"/>
              </a:buClr>
              <a:buSzPts val="1800"/>
              <a:buAutoNum type="alphaLcPeriod"/>
            </a:pPr>
            <a:r>
              <a:rPr lang="en" sz="1600">
                <a:solidFill>
                  <a:srgbClr val="000000"/>
                </a:solidFill>
              </a:rPr>
              <a:t>The log with </a:t>
            </a:r>
            <a:r>
              <a:rPr lang="en" sz="1600">
                <a:solidFill>
                  <a:srgbClr val="FF0000"/>
                </a:solidFill>
              </a:rPr>
              <a:t>higher term</a:t>
            </a:r>
            <a:r>
              <a:rPr lang="en" sz="1600">
                <a:solidFill>
                  <a:srgbClr val="000000"/>
                </a:solidFill>
              </a:rPr>
              <a:t> in the last entry is more up-to-date</a:t>
            </a:r>
            <a:endParaRPr sz="1600">
              <a:solidFill>
                <a:srgbClr val="000000"/>
              </a:solidFill>
            </a:endParaRPr>
          </a:p>
          <a:p>
            <a:pPr indent="-330200" lvl="1" marL="914400" rtl="0" algn="l">
              <a:lnSpc>
                <a:spcPct val="100000"/>
              </a:lnSpc>
              <a:spcBef>
                <a:spcPts val="1600"/>
              </a:spcBef>
              <a:spcAft>
                <a:spcPts val="1600"/>
              </a:spcAft>
              <a:buClr>
                <a:srgbClr val="000000"/>
              </a:buClr>
              <a:buSzPts val="1600"/>
              <a:buAutoNum type="alphaLcPeriod"/>
            </a:pPr>
            <a:r>
              <a:rPr lang="en" sz="1600">
                <a:solidFill>
                  <a:srgbClr val="000000"/>
                </a:solidFill>
              </a:rPr>
              <a:t>If the last entry terms are the same, then the </a:t>
            </a:r>
            <a:r>
              <a:rPr lang="en" sz="1600">
                <a:solidFill>
                  <a:srgbClr val="FF0000"/>
                </a:solidFill>
              </a:rPr>
              <a:t>longer</a:t>
            </a:r>
            <a:r>
              <a:rPr lang="en" sz="1600">
                <a:solidFill>
                  <a:srgbClr val="000000"/>
                </a:solidFill>
              </a:rPr>
              <a:t> log is more up-to-date</a:t>
            </a:r>
            <a:endParaRPr sz="1600">
              <a:solidFill>
                <a:srgbClr val="000000"/>
              </a:solidFill>
            </a:endParaRPr>
          </a:p>
        </p:txBody>
      </p:sp>
      <p:sp>
        <p:nvSpPr>
          <p:cNvPr id="462" name="Google Shape;462;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Conditions for granting vote</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Effect filter="fade" transition="in">
                                      <p:cBhvr>
                                        <p:cTn dur="1"/>
                                        <p:tgtEl>
                                          <p:spTgt spid="4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animEffect filter="fade" transition="in">
                                      <p:cBhvr>
                                        <p:cTn dur="1"/>
                                        <p:tgtEl>
                                          <p:spTgt spid="4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animEffect filter="fade" transition="in">
                                      <p:cBhvr>
                                        <p:cTn dur="1"/>
                                        <p:tgtEl>
                                          <p:spTgt spid="4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animEffect filter="fade" transition="in">
                                      <p:cBhvr>
                                        <p:cTn dur="1"/>
                                        <p:tgtEl>
                                          <p:spTgt spid="4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animEffect filter="fade" transition="in">
                                      <p:cBhvr>
                                        <p:cTn dur="1"/>
                                        <p:tgtEl>
                                          <p:spTgt spid="46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62"/>
          <p:cNvGrpSpPr/>
          <p:nvPr/>
        </p:nvGrpSpPr>
        <p:grpSpPr>
          <a:xfrm>
            <a:off x="598964" y="613888"/>
            <a:ext cx="2259129" cy="1925170"/>
            <a:chOff x="3562050" y="826950"/>
            <a:chExt cx="2396700" cy="1745711"/>
          </a:xfrm>
        </p:grpSpPr>
        <p:sp>
          <p:nvSpPr>
            <p:cNvPr id="468" name="Google Shape;468;p62"/>
            <p:cNvSpPr/>
            <p:nvPr/>
          </p:nvSpPr>
          <p:spPr>
            <a:xfrm>
              <a:off x="3562050" y="902496"/>
              <a:ext cx="2396700" cy="13437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2"/>
            <p:cNvSpPr txBox="1"/>
            <p:nvPr/>
          </p:nvSpPr>
          <p:spPr>
            <a:xfrm>
              <a:off x="3962613" y="930425"/>
              <a:ext cx="1242000" cy="122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commitIndex</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lastApplied</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nextIndex</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matchIndex</a:t>
              </a:r>
              <a:endParaRPr b="0" i="0" sz="1200" u="none" cap="none" strike="noStrike">
                <a:solidFill>
                  <a:srgbClr val="000000"/>
                </a:solidFill>
                <a:latin typeface="Arial"/>
                <a:ea typeface="Arial"/>
                <a:cs typeface="Arial"/>
                <a:sym typeface="Arial"/>
              </a:endParaRPr>
            </a:p>
          </p:txBody>
        </p:sp>
        <p:sp>
          <p:nvSpPr>
            <p:cNvPr id="470" name="Google Shape;470;p62"/>
            <p:cNvSpPr/>
            <p:nvPr/>
          </p:nvSpPr>
          <p:spPr>
            <a:xfrm>
              <a:off x="3562050" y="2217761"/>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(log entries here)</a:t>
              </a:r>
              <a:endParaRPr b="0" i="0" sz="1200" u="none" cap="none" strike="noStrike">
                <a:solidFill>
                  <a:srgbClr val="000000"/>
                </a:solidFill>
                <a:latin typeface="Arial"/>
                <a:ea typeface="Arial"/>
                <a:cs typeface="Arial"/>
                <a:sym typeface="Arial"/>
              </a:endParaRPr>
            </a:p>
          </p:txBody>
        </p:sp>
        <p:sp>
          <p:nvSpPr>
            <p:cNvPr id="471" name="Google Shape;471;p62"/>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472" name="Google Shape;472;p62"/>
            <p:cNvSpPr txBox="1"/>
            <p:nvPr/>
          </p:nvSpPr>
          <p:spPr>
            <a:xfrm>
              <a:off x="5119250" y="930425"/>
              <a:ext cx="747000" cy="122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grpSp>
      <p:graphicFrame>
        <p:nvGraphicFramePr>
          <p:cNvPr id="473" name="Google Shape;473;p62"/>
          <p:cNvGraphicFramePr/>
          <p:nvPr/>
        </p:nvGraphicFramePr>
        <p:xfrm>
          <a:off x="3434500" y="694463"/>
          <a:ext cx="3000000" cy="3000000"/>
        </p:xfrm>
        <a:graphic>
          <a:graphicData uri="http://schemas.openxmlformats.org/drawingml/2006/table">
            <a:tbl>
              <a:tblPr>
                <a:noFill/>
                <a:tableStyleId>{50D3B60C-0754-473E-898E-245CAA2B62BF}</a:tableStyleId>
              </a:tblPr>
              <a:tblGrid>
                <a:gridCol w="1222650"/>
                <a:gridCol w="3997050"/>
              </a:tblGrid>
              <a:tr h="27025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rPr>
                        <a:t>currentTerm</a:t>
                      </a:r>
                      <a:endParaRPr b="1"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rPr>
                        <a:t>latest term server has seen</a:t>
                      </a:r>
                      <a:endParaRPr sz="1300" u="none" cap="none" strike="noStrike"/>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41145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rPr>
                        <a:t>votedFor</a:t>
                      </a:r>
                      <a:endParaRPr b="1"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rPr>
                        <a:t>candidate ID that received vote in current term,</a:t>
                      </a:r>
                      <a:endParaRPr sz="1300" u="none" cap="none" strike="noStrike">
                        <a:solidFill>
                          <a:schemeClr val="dk1"/>
                        </a:solidFill>
                      </a:endParaRPr>
                    </a:p>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rPr>
                        <a:t>or -1 if none</a:t>
                      </a:r>
                      <a:endParaRPr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41145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rPr>
                        <a:t>commitIndex</a:t>
                      </a:r>
                      <a:endParaRPr b="1"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rPr>
                        <a:t>index of highest log entry known to be committed</a:t>
                      </a:r>
                      <a:endParaRPr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41145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chemeClr val="dk1"/>
                          </a:solidFill>
                        </a:rPr>
                        <a:t>lastApplied</a:t>
                      </a:r>
                      <a:endParaRPr b="1"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dk1"/>
                          </a:solidFill>
                        </a:rPr>
                        <a:t>index of highest log entry applied to state machine</a:t>
                      </a:r>
                      <a:endParaRPr sz="1300" u="none" cap="none" strike="noStrike">
                        <a:solidFill>
                          <a:schemeClr val="dk1"/>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bl>
          </a:graphicData>
        </a:graphic>
      </p:graphicFrame>
      <p:graphicFrame>
        <p:nvGraphicFramePr>
          <p:cNvPr id="474" name="Google Shape;474;p62"/>
          <p:cNvGraphicFramePr/>
          <p:nvPr/>
        </p:nvGraphicFramePr>
        <p:xfrm>
          <a:off x="3434500" y="3209063"/>
          <a:ext cx="3000000" cy="3000000"/>
        </p:xfrm>
        <a:graphic>
          <a:graphicData uri="http://schemas.openxmlformats.org/drawingml/2006/table">
            <a:tbl>
              <a:tblPr>
                <a:noFill/>
                <a:tableStyleId>{50D3B60C-0754-473E-898E-245CAA2B62BF}</a:tableStyleId>
              </a:tblPr>
              <a:tblGrid>
                <a:gridCol w="1222650"/>
                <a:gridCol w="3997050"/>
              </a:tblGrid>
              <a:tr h="411450">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rgbClr val="B7B7B7"/>
                          </a:solidFill>
                        </a:rPr>
                        <a:t>nextIndex</a:t>
                      </a:r>
                      <a:endParaRPr b="1" sz="1300" u="none" cap="none" strike="noStrike">
                        <a:solidFill>
                          <a:srgbClr val="B7B7B7"/>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B7B7B7"/>
                          </a:solidFill>
                        </a:rPr>
                        <a:t>for each server, index of the next log entry to send to that server</a:t>
                      </a:r>
                      <a:endParaRPr sz="1300" u="none" cap="none" strike="noStrike">
                        <a:solidFill>
                          <a:srgbClr val="B7B7B7"/>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540025">
                <a:tc>
                  <a:txBody>
                    <a:bodyPr/>
                    <a:lstStyle/>
                    <a:p>
                      <a:pPr indent="0" lvl="0" marL="0" marR="0" rtl="0" algn="l">
                        <a:lnSpc>
                          <a:spcPct val="100000"/>
                        </a:lnSpc>
                        <a:spcBef>
                          <a:spcPts val="0"/>
                        </a:spcBef>
                        <a:spcAft>
                          <a:spcPts val="0"/>
                        </a:spcAft>
                        <a:buClr>
                          <a:srgbClr val="000000"/>
                        </a:buClr>
                        <a:buSzPts val="1300"/>
                        <a:buFont typeface="Arial"/>
                        <a:buNone/>
                      </a:pPr>
                      <a:r>
                        <a:rPr b="1" lang="en" sz="1300" u="none" cap="none" strike="noStrike">
                          <a:solidFill>
                            <a:srgbClr val="B7B7B7"/>
                          </a:solidFill>
                        </a:rPr>
                        <a:t>matchIndex</a:t>
                      </a:r>
                      <a:endParaRPr b="1" sz="1300" u="none" cap="none" strike="noStrike">
                        <a:solidFill>
                          <a:srgbClr val="B7B7B7"/>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rgbClr val="B7B7B7"/>
                          </a:solidFill>
                        </a:rPr>
                        <a:t>for each server, index of highest log entry known to be replicated on the server</a:t>
                      </a:r>
                      <a:endParaRPr sz="1300" u="none" cap="none" strike="noStrike">
                        <a:solidFill>
                          <a:srgbClr val="B7B7B7"/>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bl>
          </a:graphicData>
        </a:graphic>
      </p:graphicFrame>
      <p:sp>
        <p:nvSpPr>
          <p:cNvPr id="475" name="Google Shape;475;p62"/>
          <p:cNvSpPr txBox="1"/>
          <p:nvPr/>
        </p:nvSpPr>
        <p:spPr>
          <a:xfrm>
            <a:off x="3434500" y="2764975"/>
            <a:ext cx="1450500" cy="345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0" i="1" lang="en" sz="1300" u="none" cap="none" strike="noStrike">
                <a:solidFill>
                  <a:srgbClr val="B7B7B7"/>
                </a:solidFill>
                <a:latin typeface="Arial"/>
                <a:ea typeface="Arial"/>
                <a:cs typeface="Arial"/>
                <a:sym typeface="Arial"/>
              </a:rPr>
              <a:t>(Only on leader)</a:t>
            </a:r>
            <a:endParaRPr b="0" i="1" sz="1300" u="none" cap="none" strike="noStrike">
              <a:solidFill>
                <a:srgbClr val="B7B7B7"/>
              </a:solidFill>
              <a:latin typeface="Arial"/>
              <a:ea typeface="Arial"/>
              <a:cs typeface="Arial"/>
              <a:sym typeface="Arial"/>
            </a:endParaRPr>
          </a:p>
        </p:txBody>
      </p:sp>
      <p:sp>
        <p:nvSpPr>
          <p:cNvPr id="476" name="Google Shape;476;p62"/>
          <p:cNvSpPr txBox="1"/>
          <p:nvPr>
            <p:ph idx="1" type="body"/>
          </p:nvPr>
        </p:nvSpPr>
        <p:spPr>
          <a:xfrm>
            <a:off x="296775" y="2857650"/>
            <a:ext cx="2863500" cy="52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i="1" lang="en" sz="2000">
                <a:solidFill>
                  <a:srgbClr val="000000"/>
                </a:solidFill>
              </a:rPr>
              <a:t>Logs are 1-indexed</a:t>
            </a:r>
            <a:endParaRPr i="1" sz="20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grpSp>
        <p:nvGrpSpPr>
          <p:cNvPr id="481" name="Google Shape;481;p63"/>
          <p:cNvGrpSpPr/>
          <p:nvPr/>
        </p:nvGrpSpPr>
        <p:grpSpPr>
          <a:xfrm>
            <a:off x="3442425" y="681813"/>
            <a:ext cx="2259142" cy="1214445"/>
            <a:chOff x="3562050" y="826950"/>
            <a:chExt cx="2396713" cy="1101238"/>
          </a:xfrm>
        </p:grpSpPr>
        <p:sp>
          <p:nvSpPr>
            <p:cNvPr id="482" name="Google Shape;482;p63"/>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3"/>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84" name="Google Shape;484;p63"/>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85" name="Google Shape;485;p63"/>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486" name="Google Shape;486;p63"/>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487" name="Google Shape;487;p63"/>
          <p:cNvGrpSpPr/>
          <p:nvPr/>
        </p:nvGrpSpPr>
        <p:grpSpPr>
          <a:xfrm>
            <a:off x="1767200" y="3133713"/>
            <a:ext cx="2259142" cy="1214445"/>
            <a:chOff x="3562050" y="826950"/>
            <a:chExt cx="2396713" cy="1101238"/>
          </a:xfrm>
        </p:grpSpPr>
        <p:sp>
          <p:nvSpPr>
            <p:cNvPr id="488" name="Google Shape;488;p63"/>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3"/>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90" name="Google Shape;490;p63"/>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91" name="Google Shape;491;p63"/>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492" name="Google Shape;492;p63"/>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493" name="Google Shape;493;p63"/>
          <p:cNvGrpSpPr/>
          <p:nvPr/>
        </p:nvGrpSpPr>
        <p:grpSpPr>
          <a:xfrm>
            <a:off x="5184850" y="3133713"/>
            <a:ext cx="2259142" cy="1214445"/>
            <a:chOff x="3562050" y="826950"/>
            <a:chExt cx="2396713" cy="1101238"/>
          </a:xfrm>
        </p:grpSpPr>
        <p:sp>
          <p:nvSpPr>
            <p:cNvPr id="494" name="Google Shape;494;p63"/>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63"/>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496" name="Google Shape;496;p63"/>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497" name="Google Shape;497;p63"/>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498" name="Google Shape;498;p63"/>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sp>
        <p:nvSpPr>
          <p:cNvPr id="499" name="Google Shape;499;p63"/>
          <p:cNvSpPr txBox="1"/>
          <p:nvPr>
            <p:ph idx="1" type="body"/>
          </p:nvPr>
        </p:nvSpPr>
        <p:spPr>
          <a:xfrm>
            <a:off x="5757325" y="1026988"/>
            <a:ext cx="1114200" cy="52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n">
                <a:solidFill>
                  <a:srgbClr val="FF0000"/>
                </a:solidFill>
              </a:rPr>
              <a:t>Timeout</a:t>
            </a:r>
            <a:endParaRPr>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grpSp>
        <p:nvGrpSpPr>
          <p:cNvPr id="504" name="Google Shape;504;p64"/>
          <p:cNvGrpSpPr/>
          <p:nvPr/>
        </p:nvGrpSpPr>
        <p:grpSpPr>
          <a:xfrm>
            <a:off x="3442425" y="681813"/>
            <a:ext cx="2259142" cy="1214445"/>
            <a:chOff x="3562050" y="826950"/>
            <a:chExt cx="2396713" cy="1101238"/>
          </a:xfrm>
        </p:grpSpPr>
        <p:sp>
          <p:nvSpPr>
            <p:cNvPr id="505" name="Google Shape;505;p64"/>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64"/>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currentTerm</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votedFor</a:t>
              </a:r>
              <a:endParaRPr b="1" i="0" sz="1200" u="none" cap="none" strike="noStrike">
                <a:solidFill>
                  <a:srgbClr val="FF0000"/>
                </a:solidFill>
                <a:latin typeface="Arial"/>
                <a:ea typeface="Arial"/>
                <a:cs typeface="Arial"/>
                <a:sym typeface="Arial"/>
              </a:endParaRPr>
            </a:p>
          </p:txBody>
        </p:sp>
        <p:sp>
          <p:nvSpPr>
            <p:cNvPr id="507" name="Google Shape;507;p64"/>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08" name="Google Shape;508;p64"/>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509" name="Google Shape;509;p64"/>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1</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0</a:t>
              </a:r>
              <a:endParaRPr b="1" i="0" sz="1200" u="none" cap="none" strike="noStrike">
                <a:solidFill>
                  <a:srgbClr val="FF0000"/>
                </a:solidFill>
                <a:latin typeface="Arial"/>
                <a:ea typeface="Arial"/>
                <a:cs typeface="Arial"/>
                <a:sym typeface="Arial"/>
              </a:endParaRPr>
            </a:p>
          </p:txBody>
        </p:sp>
      </p:grpSp>
      <p:grpSp>
        <p:nvGrpSpPr>
          <p:cNvPr id="510" name="Google Shape;510;p64"/>
          <p:cNvGrpSpPr/>
          <p:nvPr/>
        </p:nvGrpSpPr>
        <p:grpSpPr>
          <a:xfrm>
            <a:off x="1767200" y="3133713"/>
            <a:ext cx="2259142" cy="1214445"/>
            <a:chOff x="3562050" y="826950"/>
            <a:chExt cx="2396713" cy="1101238"/>
          </a:xfrm>
        </p:grpSpPr>
        <p:sp>
          <p:nvSpPr>
            <p:cNvPr id="511" name="Google Shape;511;p64"/>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4"/>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13" name="Google Shape;513;p64"/>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14" name="Google Shape;514;p64"/>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515" name="Google Shape;515;p64"/>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516" name="Google Shape;516;p64"/>
          <p:cNvGrpSpPr/>
          <p:nvPr/>
        </p:nvGrpSpPr>
        <p:grpSpPr>
          <a:xfrm>
            <a:off x="5184850" y="3133713"/>
            <a:ext cx="2259142" cy="1214445"/>
            <a:chOff x="3562050" y="826950"/>
            <a:chExt cx="2396713" cy="1101238"/>
          </a:xfrm>
        </p:grpSpPr>
        <p:sp>
          <p:nvSpPr>
            <p:cNvPr id="517" name="Google Shape;517;p64"/>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4"/>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19" name="Google Shape;519;p64"/>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20" name="Google Shape;520;p64"/>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521" name="Google Shape;521;p64"/>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p:txBody>
        </p:sp>
      </p:grpSp>
      <p:grpSp>
        <p:nvGrpSpPr>
          <p:cNvPr id="522" name="Google Shape;522;p64"/>
          <p:cNvGrpSpPr/>
          <p:nvPr/>
        </p:nvGrpSpPr>
        <p:grpSpPr>
          <a:xfrm>
            <a:off x="2789375" y="1958000"/>
            <a:ext cx="3608750" cy="1109063"/>
            <a:chOff x="2789375" y="2110400"/>
            <a:chExt cx="3608750" cy="1109063"/>
          </a:xfrm>
        </p:grpSpPr>
        <p:cxnSp>
          <p:nvCxnSpPr>
            <p:cNvPr id="523" name="Google Shape;523;p64"/>
            <p:cNvCxnSpPr/>
            <p:nvPr/>
          </p:nvCxnSpPr>
          <p:spPr>
            <a:xfrm flipH="1">
              <a:off x="2789375" y="2171563"/>
              <a:ext cx="931800" cy="1047900"/>
            </a:xfrm>
            <a:prstGeom prst="straightConnector1">
              <a:avLst/>
            </a:prstGeom>
            <a:noFill/>
            <a:ln cap="flat" cmpd="sng" w="28575">
              <a:solidFill>
                <a:srgbClr val="000000"/>
              </a:solidFill>
              <a:prstDash val="solid"/>
              <a:round/>
              <a:headEnd len="sm" w="sm" type="none"/>
              <a:tailEnd len="med" w="med" type="triangle"/>
            </a:ln>
          </p:spPr>
        </p:cxnSp>
        <p:cxnSp>
          <p:nvCxnSpPr>
            <p:cNvPr id="524" name="Google Shape;524;p64"/>
            <p:cNvCxnSpPr/>
            <p:nvPr/>
          </p:nvCxnSpPr>
          <p:spPr>
            <a:xfrm>
              <a:off x="5445625" y="2185225"/>
              <a:ext cx="952500" cy="1034100"/>
            </a:xfrm>
            <a:prstGeom prst="straightConnector1">
              <a:avLst/>
            </a:prstGeom>
            <a:noFill/>
            <a:ln cap="flat" cmpd="sng" w="28575">
              <a:solidFill>
                <a:srgbClr val="000000"/>
              </a:solidFill>
              <a:prstDash val="solid"/>
              <a:round/>
              <a:headEnd len="sm" w="sm" type="none"/>
              <a:tailEnd len="med" w="med" type="triangle"/>
            </a:ln>
          </p:spPr>
        </p:cxnSp>
        <p:sp>
          <p:nvSpPr>
            <p:cNvPr id="525" name="Google Shape;525;p64"/>
            <p:cNvSpPr txBox="1"/>
            <p:nvPr/>
          </p:nvSpPr>
          <p:spPr>
            <a:xfrm>
              <a:off x="3933600" y="2110400"/>
              <a:ext cx="1581600" cy="108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onsolas"/>
                  <a:ea typeface="Consolas"/>
                  <a:cs typeface="Consolas"/>
                  <a:sym typeface="Consolas"/>
                </a:rPr>
                <a:t>RequestVote</a:t>
              </a:r>
              <a:endParaRPr b="1"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Term: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CandidateID: 0</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LastLogIndex: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LastLogTerm: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onsolas"/>
                <a:ea typeface="Consolas"/>
                <a:cs typeface="Consolas"/>
                <a:sym typeface="Consola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grpSp>
        <p:nvGrpSpPr>
          <p:cNvPr id="530" name="Google Shape;530;p65"/>
          <p:cNvGrpSpPr/>
          <p:nvPr/>
        </p:nvGrpSpPr>
        <p:grpSpPr>
          <a:xfrm>
            <a:off x="3442425" y="681813"/>
            <a:ext cx="2259142" cy="1214445"/>
            <a:chOff x="3562050" y="826950"/>
            <a:chExt cx="2396713" cy="1101238"/>
          </a:xfrm>
        </p:grpSpPr>
        <p:sp>
          <p:nvSpPr>
            <p:cNvPr id="531" name="Google Shape;531;p65"/>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5"/>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33" name="Google Shape;533;p65"/>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34" name="Google Shape;534;p65"/>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535" name="Google Shape;535;p65"/>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36" name="Google Shape;536;p65"/>
          <p:cNvGrpSpPr/>
          <p:nvPr/>
        </p:nvGrpSpPr>
        <p:grpSpPr>
          <a:xfrm>
            <a:off x="1767200" y="3133713"/>
            <a:ext cx="2259142" cy="1214445"/>
            <a:chOff x="3562050" y="826950"/>
            <a:chExt cx="2396713" cy="1101238"/>
          </a:xfrm>
        </p:grpSpPr>
        <p:sp>
          <p:nvSpPr>
            <p:cNvPr id="537" name="Google Shape;537;p65"/>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5"/>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currentTerm</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votedFor</a:t>
              </a:r>
              <a:endParaRPr b="1" i="0" sz="1200" u="none" cap="none" strike="noStrike">
                <a:solidFill>
                  <a:srgbClr val="FF0000"/>
                </a:solidFill>
                <a:latin typeface="Arial"/>
                <a:ea typeface="Arial"/>
                <a:cs typeface="Arial"/>
                <a:sym typeface="Arial"/>
              </a:endParaRPr>
            </a:p>
          </p:txBody>
        </p:sp>
        <p:sp>
          <p:nvSpPr>
            <p:cNvPr id="539" name="Google Shape;539;p65"/>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40" name="Google Shape;540;p65"/>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541" name="Google Shape;541;p65"/>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1</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0</a:t>
              </a:r>
              <a:endParaRPr b="1" i="0" sz="1200" u="none" cap="none" strike="noStrike">
                <a:solidFill>
                  <a:srgbClr val="FF0000"/>
                </a:solidFill>
                <a:latin typeface="Arial"/>
                <a:ea typeface="Arial"/>
                <a:cs typeface="Arial"/>
                <a:sym typeface="Arial"/>
              </a:endParaRPr>
            </a:p>
          </p:txBody>
        </p:sp>
      </p:grpSp>
      <p:grpSp>
        <p:nvGrpSpPr>
          <p:cNvPr id="542" name="Google Shape;542;p65"/>
          <p:cNvGrpSpPr/>
          <p:nvPr/>
        </p:nvGrpSpPr>
        <p:grpSpPr>
          <a:xfrm>
            <a:off x="5184850" y="3133713"/>
            <a:ext cx="2259142" cy="1214445"/>
            <a:chOff x="3562050" y="826950"/>
            <a:chExt cx="2396713" cy="1101238"/>
          </a:xfrm>
        </p:grpSpPr>
        <p:sp>
          <p:nvSpPr>
            <p:cNvPr id="543" name="Google Shape;543;p65"/>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65"/>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currentTerm</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votedFor</a:t>
              </a:r>
              <a:endParaRPr b="1" i="0" sz="1200" u="none" cap="none" strike="noStrike">
                <a:solidFill>
                  <a:srgbClr val="FF0000"/>
                </a:solidFill>
                <a:latin typeface="Arial"/>
                <a:ea typeface="Arial"/>
                <a:cs typeface="Arial"/>
                <a:sym typeface="Arial"/>
              </a:endParaRPr>
            </a:p>
          </p:txBody>
        </p:sp>
        <p:sp>
          <p:nvSpPr>
            <p:cNvPr id="545" name="Google Shape;545;p65"/>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46" name="Google Shape;546;p65"/>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547" name="Google Shape;547;p65"/>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1</a:t>
              </a:r>
              <a:endParaRPr b="1" i="0" sz="1200" u="none"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FF0000"/>
                  </a:solidFill>
                  <a:latin typeface="Arial"/>
                  <a:ea typeface="Arial"/>
                  <a:cs typeface="Arial"/>
                  <a:sym typeface="Arial"/>
                </a:rPr>
                <a:t>0</a:t>
              </a:r>
              <a:endParaRPr b="1" i="0" sz="1200" u="none" cap="none" strike="noStrike">
                <a:solidFill>
                  <a:srgbClr val="FF0000"/>
                </a:solidFill>
                <a:latin typeface="Arial"/>
                <a:ea typeface="Arial"/>
                <a:cs typeface="Arial"/>
                <a:sym typeface="Arial"/>
              </a:endParaRPr>
            </a:p>
          </p:txBody>
        </p:sp>
      </p:grpSp>
      <p:grpSp>
        <p:nvGrpSpPr>
          <p:cNvPr id="548" name="Google Shape;548;p65"/>
          <p:cNvGrpSpPr/>
          <p:nvPr/>
        </p:nvGrpSpPr>
        <p:grpSpPr>
          <a:xfrm>
            <a:off x="2789375" y="2019163"/>
            <a:ext cx="3608750" cy="1047900"/>
            <a:chOff x="2789375" y="2171563"/>
            <a:chExt cx="3608750" cy="1047900"/>
          </a:xfrm>
        </p:grpSpPr>
        <p:cxnSp>
          <p:nvCxnSpPr>
            <p:cNvPr id="549" name="Google Shape;549;p65"/>
            <p:cNvCxnSpPr/>
            <p:nvPr/>
          </p:nvCxnSpPr>
          <p:spPr>
            <a:xfrm flipH="1">
              <a:off x="2789375" y="2171563"/>
              <a:ext cx="931800" cy="1047900"/>
            </a:xfrm>
            <a:prstGeom prst="straightConnector1">
              <a:avLst/>
            </a:prstGeom>
            <a:noFill/>
            <a:ln cap="flat" cmpd="sng" w="28575">
              <a:solidFill>
                <a:srgbClr val="000000"/>
              </a:solidFill>
              <a:prstDash val="solid"/>
              <a:round/>
              <a:headEnd len="med" w="med" type="triangle"/>
              <a:tailEnd len="sm" w="sm" type="none"/>
            </a:ln>
          </p:spPr>
        </p:cxnSp>
        <p:cxnSp>
          <p:nvCxnSpPr>
            <p:cNvPr id="550" name="Google Shape;550;p65"/>
            <p:cNvCxnSpPr/>
            <p:nvPr/>
          </p:nvCxnSpPr>
          <p:spPr>
            <a:xfrm>
              <a:off x="5445625" y="2185225"/>
              <a:ext cx="952500" cy="1034100"/>
            </a:xfrm>
            <a:prstGeom prst="straightConnector1">
              <a:avLst/>
            </a:prstGeom>
            <a:noFill/>
            <a:ln cap="flat" cmpd="sng" w="28575">
              <a:solidFill>
                <a:srgbClr val="000000"/>
              </a:solidFill>
              <a:prstDash val="solid"/>
              <a:round/>
              <a:headEnd len="med" w="med" type="triangle"/>
              <a:tailEnd len="sm" w="sm" type="none"/>
            </a:ln>
          </p:spPr>
        </p:cxnSp>
        <p:sp>
          <p:nvSpPr>
            <p:cNvPr id="551" name="Google Shape;551;p65"/>
            <p:cNvSpPr txBox="1"/>
            <p:nvPr/>
          </p:nvSpPr>
          <p:spPr>
            <a:xfrm>
              <a:off x="3802950" y="2274838"/>
              <a:ext cx="1642800" cy="7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onsolas"/>
                  <a:ea typeface="Consolas"/>
                  <a:cs typeface="Consolas"/>
                  <a:sym typeface="Consolas"/>
                </a:rPr>
                <a:t>RequestVoteReply</a:t>
              </a:r>
              <a:endParaRPr b="1"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Term: 1</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onsolas"/>
                  <a:ea typeface="Consolas"/>
                  <a:cs typeface="Consolas"/>
                  <a:sym typeface="Consolas"/>
                </a:rPr>
                <a:t>VoteGranted: true</a:t>
              </a:r>
              <a:endParaRPr b="0" i="0" sz="1200" u="none" cap="none" strike="noStrike">
                <a:solidFill>
                  <a:srgbClr val="000000"/>
                </a:solidFill>
                <a:latin typeface="Consolas"/>
                <a:ea typeface="Consolas"/>
                <a:cs typeface="Consolas"/>
                <a:sym typeface="Consola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a:t>
            </a:r>
            <a:endParaRPr/>
          </a:p>
        </p:txBody>
      </p:sp>
      <p:sp>
        <p:nvSpPr>
          <p:cNvPr id="158" name="Google Shape;15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Successful System Implementation Strategies</a:t>
            </a:r>
            <a:endParaRPr/>
          </a:p>
          <a:p>
            <a:pPr indent="-342900" lvl="1" marL="914400" rtl="0" algn="l">
              <a:spcBef>
                <a:spcPts val="0"/>
              </a:spcBef>
              <a:spcAft>
                <a:spcPts val="0"/>
              </a:spcAft>
              <a:buSzPts val="1800"/>
              <a:buChar char="○"/>
            </a:pPr>
            <a:r>
              <a:rPr lang="en" sz="1800"/>
              <a:t>Understand the </a:t>
            </a:r>
            <a:r>
              <a:rPr lang="en" sz="1800"/>
              <a:t>Concepts and Code Structure</a:t>
            </a:r>
            <a:endParaRPr sz="1800"/>
          </a:p>
          <a:p>
            <a:pPr indent="-342900" lvl="1" marL="914400" rtl="0" algn="l">
              <a:spcBef>
                <a:spcPts val="0"/>
              </a:spcBef>
              <a:spcAft>
                <a:spcPts val="0"/>
              </a:spcAft>
              <a:buSzPts val="1800"/>
              <a:buChar char="○"/>
            </a:pPr>
            <a:r>
              <a:rPr lang="en" sz="1800"/>
              <a:t>Iterative Design Process</a:t>
            </a:r>
            <a:endParaRPr sz="1800"/>
          </a:p>
          <a:p>
            <a:pPr indent="-342900" lvl="1" marL="914400" rtl="0" algn="l">
              <a:spcBef>
                <a:spcPts val="0"/>
              </a:spcBef>
              <a:spcAft>
                <a:spcPts val="0"/>
              </a:spcAft>
              <a:buSzPts val="1800"/>
              <a:buChar char="○"/>
            </a:pPr>
            <a:r>
              <a:rPr lang="en" sz="1800"/>
              <a:t>Modular Programming </a:t>
            </a:r>
            <a:endParaRPr sz="1800"/>
          </a:p>
          <a:p>
            <a:pPr indent="-342900" lvl="1" marL="914400" rtl="0" algn="l">
              <a:spcBef>
                <a:spcPts val="0"/>
              </a:spcBef>
              <a:spcAft>
                <a:spcPts val="0"/>
              </a:spcAft>
              <a:buSzPts val="1800"/>
              <a:buChar char="○"/>
            </a:pPr>
            <a:r>
              <a:rPr lang="en" sz="1800"/>
              <a:t>Tips on Debugging</a:t>
            </a:r>
            <a:endParaRPr sz="1800"/>
          </a:p>
          <a:p>
            <a:pPr indent="-342900" lvl="0" marL="457200" rtl="0" algn="l">
              <a:spcBef>
                <a:spcPts val="1000"/>
              </a:spcBef>
              <a:spcAft>
                <a:spcPts val="0"/>
              </a:spcAft>
              <a:buSzPts val="1800"/>
              <a:buChar char="●"/>
            </a:pPr>
            <a:r>
              <a:rPr lang="en"/>
              <a:t>Raft Leader Election</a:t>
            </a:r>
            <a:endParaRPr/>
          </a:p>
          <a:p>
            <a:pPr indent="0" lvl="0" marL="0" rtl="0" algn="l">
              <a:spcBef>
                <a:spcPts val="1200"/>
              </a:spcBef>
              <a:spcAft>
                <a:spcPts val="1200"/>
              </a:spcAft>
              <a:buNone/>
            </a:pPr>
            <a:r>
              <a:t/>
            </a:r>
            <a:endParaRPr/>
          </a:p>
        </p:txBody>
      </p:sp>
      <p:sp>
        <p:nvSpPr>
          <p:cNvPr id="159" name="Google Shape;159;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grpSp>
        <p:nvGrpSpPr>
          <p:cNvPr id="556" name="Google Shape;556;p66"/>
          <p:cNvGrpSpPr/>
          <p:nvPr/>
        </p:nvGrpSpPr>
        <p:grpSpPr>
          <a:xfrm>
            <a:off x="3442425" y="681813"/>
            <a:ext cx="2259142" cy="1214445"/>
            <a:chOff x="3562050" y="826950"/>
            <a:chExt cx="2396713" cy="1101238"/>
          </a:xfrm>
        </p:grpSpPr>
        <p:sp>
          <p:nvSpPr>
            <p:cNvPr id="557" name="Google Shape;557;p66"/>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66"/>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59" name="Google Shape;559;p66"/>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60" name="Google Shape;560;p66"/>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561" name="Google Shape;561;p66"/>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62" name="Google Shape;562;p66"/>
          <p:cNvGrpSpPr/>
          <p:nvPr/>
        </p:nvGrpSpPr>
        <p:grpSpPr>
          <a:xfrm>
            <a:off x="1767200" y="3133713"/>
            <a:ext cx="2259142" cy="1214445"/>
            <a:chOff x="3562050" y="826950"/>
            <a:chExt cx="2396713" cy="1101238"/>
          </a:xfrm>
        </p:grpSpPr>
        <p:sp>
          <p:nvSpPr>
            <p:cNvPr id="563" name="Google Shape;563;p66"/>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6"/>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65" name="Google Shape;565;p66"/>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66" name="Google Shape;566;p66"/>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567" name="Google Shape;567;p66"/>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68" name="Google Shape;568;p66"/>
          <p:cNvGrpSpPr/>
          <p:nvPr/>
        </p:nvGrpSpPr>
        <p:grpSpPr>
          <a:xfrm>
            <a:off x="5184850" y="3133713"/>
            <a:ext cx="2259142" cy="1214445"/>
            <a:chOff x="3562050" y="826950"/>
            <a:chExt cx="2396713" cy="1101238"/>
          </a:xfrm>
        </p:grpSpPr>
        <p:sp>
          <p:nvSpPr>
            <p:cNvPr id="569" name="Google Shape;569;p66"/>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66"/>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71" name="Google Shape;571;p66"/>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72" name="Google Shape;572;p66"/>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573" name="Google Shape;573;p66"/>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pic>
        <p:nvPicPr>
          <p:cNvPr descr="crown.png" id="574" name="Google Shape;574;p66"/>
          <p:cNvPicPr preferRelativeResize="0"/>
          <p:nvPr/>
        </p:nvPicPr>
        <p:blipFill rotWithShape="1">
          <a:blip r:embed="rId3">
            <a:alphaModFix/>
          </a:blip>
          <a:srcRect b="0" l="0" r="0" t="0"/>
          <a:stretch/>
        </p:blipFill>
        <p:spPr>
          <a:xfrm rot="1298054">
            <a:off x="5033785" y="363912"/>
            <a:ext cx="1054132" cy="5821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grpSp>
        <p:nvGrpSpPr>
          <p:cNvPr id="579" name="Google Shape;579;p67"/>
          <p:cNvGrpSpPr/>
          <p:nvPr/>
        </p:nvGrpSpPr>
        <p:grpSpPr>
          <a:xfrm>
            <a:off x="3442425" y="681813"/>
            <a:ext cx="2259142" cy="1214445"/>
            <a:chOff x="3562050" y="826950"/>
            <a:chExt cx="2396713" cy="1101238"/>
          </a:xfrm>
        </p:grpSpPr>
        <p:sp>
          <p:nvSpPr>
            <p:cNvPr id="580" name="Google Shape;580;p67"/>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67"/>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82" name="Google Shape;582;p67"/>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83" name="Google Shape;583;p67"/>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0</a:t>
              </a:r>
              <a:endParaRPr b="0" i="0" sz="2400" u="none" cap="none" strike="noStrike">
                <a:solidFill>
                  <a:srgbClr val="000000"/>
                </a:solidFill>
                <a:latin typeface="Arial"/>
                <a:ea typeface="Arial"/>
                <a:cs typeface="Arial"/>
                <a:sym typeface="Arial"/>
              </a:endParaRPr>
            </a:p>
          </p:txBody>
        </p:sp>
        <p:sp>
          <p:nvSpPr>
            <p:cNvPr id="584" name="Google Shape;584;p67"/>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85" name="Google Shape;585;p67"/>
          <p:cNvGrpSpPr/>
          <p:nvPr/>
        </p:nvGrpSpPr>
        <p:grpSpPr>
          <a:xfrm>
            <a:off x="1767200" y="3133713"/>
            <a:ext cx="2259142" cy="1214445"/>
            <a:chOff x="3562050" y="826950"/>
            <a:chExt cx="2396713" cy="1101238"/>
          </a:xfrm>
        </p:grpSpPr>
        <p:sp>
          <p:nvSpPr>
            <p:cNvPr id="586" name="Google Shape;586;p67"/>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67"/>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88" name="Google Shape;588;p67"/>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89" name="Google Shape;589;p67"/>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1</a:t>
              </a:r>
              <a:endParaRPr b="0" i="0" sz="2400" u="none" cap="none" strike="noStrike">
                <a:solidFill>
                  <a:srgbClr val="000000"/>
                </a:solidFill>
                <a:latin typeface="Arial"/>
                <a:ea typeface="Arial"/>
                <a:cs typeface="Arial"/>
                <a:sym typeface="Arial"/>
              </a:endParaRPr>
            </a:p>
          </p:txBody>
        </p:sp>
        <p:sp>
          <p:nvSpPr>
            <p:cNvPr id="590" name="Google Shape;590;p67"/>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grpSp>
        <p:nvGrpSpPr>
          <p:cNvPr id="591" name="Google Shape;591;p67"/>
          <p:cNvGrpSpPr/>
          <p:nvPr/>
        </p:nvGrpSpPr>
        <p:grpSpPr>
          <a:xfrm>
            <a:off x="5184850" y="3133713"/>
            <a:ext cx="2259142" cy="1214445"/>
            <a:chOff x="3562050" y="826950"/>
            <a:chExt cx="2396713" cy="1101238"/>
          </a:xfrm>
        </p:grpSpPr>
        <p:sp>
          <p:nvSpPr>
            <p:cNvPr id="592" name="Google Shape;592;p67"/>
            <p:cNvSpPr/>
            <p:nvPr/>
          </p:nvSpPr>
          <p:spPr>
            <a:xfrm>
              <a:off x="3562063" y="902496"/>
              <a:ext cx="2396700" cy="670800"/>
            </a:xfrm>
            <a:prstGeom prst="rect">
              <a:avLst/>
            </a:prstGeom>
            <a:solidFill>
              <a:srgbClr val="CAEDF3"/>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67"/>
            <p:cNvSpPr txBox="1"/>
            <p:nvPr/>
          </p:nvSpPr>
          <p:spPr>
            <a:xfrm>
              <a:off x="3962604" y="930425"/>
              <a:ext cx="1242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currentTerm</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votedFor</a:t>
              </a:r>
              <a:endParaRPr b="0" i="0" sz="1200" u="none" cap="none" strike="noStrike">
                <a:solidFill>
                  <a:srgbClr val="000000"/>
                </a:solidFill>
                <a:latin typeface="Arial"/>
                <a:ea typeface="Arial"/>
                <a:cs typeface="Arial"/>
                <a:sym typeface="Arial"/>
              </a:endParaRPr>
            </a:p>
          </p:txBody>
        </p:sp>
        <p:sp>
          <p:nvSpPr>
            <p:cNvPr id="594" name="Google Shape;594;p67"/>
            <p:cNvSpPr/>
            <p:nvPr/>
          </p:nvSpPr>
          <p:spPr>
            <a:xfrm>
              <a:off x="3562050" y="1573288"/>
              <a:ext cx="2396700" cy="3549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&lt;empty&gt;</a:t>
              </a:r>
              <a:endParaRPr b="0" i="0" sz="1200" u="none" cap="none" strike="noStrike">
                <a:solidFill>
                  <a:srgbClr val="000000"/>
                </a:solidFill>
                <a:latin typeface="Arial"/>
                <a:ea typeface="Arial"/>
                <a:cs typeface="Arial"/>
                <a:sym typeface="Arial"/>
              </a:endParaRPr>
            </a:p>
          </p:txBody>
        </p:sp>
        <p:sp>
          <p:nvSpPr>
            <p:cNvPr id="595" name="Google Shape;595;p67"/>
            <p:cNvSpPr txBox="1"/>
            <p:nvPr/>
          </p:nvSpPr>
          <p:spPr>
            <a:xfrm>
              <a:off x="3562057" y="826950"/>
              <a:ext cx="6930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2</a:t>
              </a:r>
              <a:endParaRPr b="0" i="0" sz="2400" u="none" cap="none" strike="noStrike">
                <a:solidFill>
                  <a:srgbClr val="000000"/>
                </a:solidFill>
                <a:latin typeface="Arial"/>
                <a:ea typeface="Arial"/>
                <a:cs typeface="Arial"/>
                <a:sym typeface="Arial"/>
              </a:endParaRPr>
            </a:p>
          </p:txBody>
        </p:sp>
        <p:sp>
          <p:nvSpPr>
            <p:cNvPr id="596" name="Google Shape;596;p67"/>
            <p:cNvSpPr txBox="1"/>
            <p:nvPr/>
          </p:nvSpPr>
          <p:spPr>
            <a:xfrm>
              <a:off x="5119245" y="930425"/>
              <a:ext cx="747000" cy="5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1</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0</a:t>
              </a:r>
              <a:endParaRPr b="0" i="0" sz="1200" u="none" cap="none" strike="noStrike">
                <a:solidFill>
                  <a:srgbClr val="000000"/>
                </a:solidFill>
                <a:latin typeface="Arial"/>
                <a:ea typeface="Arial"/>
                <a:cs typeface="Arial"/>
                <a:sym typeface="Arial"/>
              </a:endParaRPr>
            </a:p>
          </p:txBody>
        </p:sp>
      </p:grpSp>
      <p:pic>
        <p:nvPicPr>
          <p:cNvPr descr="crown.png" id="597" name="Google Shape;597;p67"/>
          <p:cNvPicPr preferRelativeResize="0"/>
          <p:nvPr/>
        </p:nvPicPr>
        <p:blipFill rotWithShape="1">
          <a:blip r:embed="rId3">
            <a:alphaModFix/>
          </a:blip>
          <a:srcRect b="0" l="0" r="0" t="0"/>
          <a:stretch/>
        </p:blipFill>
        <p:spPr>
          <a:xfrm rot="1298054">
            <a:off x="5033785" y="363912"/>
            <a:ext cx="1054132" cy="582101"/>
          </a:xfrm>
          <a:prstGeom prst="rect">
            <a:avLst/>
          </a:prstGeom>
          <a:noFill/>
          <a:ln>
            <a:noFill/>
          </a:ln>
        </p:spPr>
      </p:pic>
      <p:grpSp>
        <p:nvGrpSpPr>
          <p:cNvPr id="598" name="Google Shape;598;p67"/>
          <p:cNvGrpSpPr/>
          <p:nvPr/>
        </p:nvGrpSpPr>
        <p:grpSpPr>
          <a:xfrm>
            <a:off x="2789375" y="1958000"/>
            <a:ext cx="3608750" cy="1109063"/>
            <a:chOff x="2789375" y="2110400"/>
            <a:chExt cx="3608750" cy="1109063"/>
          </a:xfrm>
        </p:grpSpPr>
        <p:cxnSp>
          <p:nvCxnSpPr>
            <p:cNvPr id="599" name="Google Shape;599;p67"/>
            <p:cNvCxnSpPr/>
            <p:nvPr/>
          </p:nvCxnSpPr>
          <p:spPr>
            <a:xfrm flipH="1">
              <a:off x="2789375" y="2171563"/>
              <a:ext cx="931800" cy="1047900"/>
            </a:xfrm>
            <a:prstGeom prst="straightConnector1">
              <a:avLst/>
            </a:prstGeom>
            <a:noFill/>
            <a:ln cap="flat" cmpd="sng" w="28575">
              <a:solidFill>
                <a:srgbClr val="000000"/>
              </a:solidFill>
              <a:prstDash val="solid"/>
              <a:round/>
              <a:headEnd len="sm" w="sm" type="none"/>
              <a:tailEnd len="med" w="med" type="triangle"/>
            </a:ln>
          </p:spPr>
        </p:cxnSp>
        <p:cxnSp>
          <p:nvCxnSpPr>
            <p:cNvPr id="600" name="Google Shape;600;p67"/>
            <p:cNvCxnSpPr/>
            <p:nvPr/>
          </p:nvCxnSpPr>
          <p:spPr>
            <a:xfrm>
              <a:off x="5445625" y="2185225"/>
              <a:ext cx="952500" cy="1034100"/>
            </a:xfrm>
            <a:prstGeom prst="straightConnector1">
              <a:avLst/>
            </a:prstGeom>
            <a:noFill/>
            <a:ln cap="flat" cmpd="sng" w="28575">
              <a:solidFill>
                <a:srgbClr val="000000"/>
              </a:solidFill>
              <a:prstDash val="solid"/>
              <a:round/>
              <a:headEnd len="sm" w="sm" type="none"/>
              <a:tailEnd len="med" w="med" type="triangle"/>
            </a:ln>
          </p:spPr>
        </p:cxnSp>
        <p:sp>
          <p:nvSpPr>
            <p:cNvPr id="601" name="Google Shape;601;p67"/>
            <p:cNvSpPr txBox="1"/>
            <p:nvPr/>
          </p:nvSpPr>
          <p:spPr>
            <a:xfrm>
              <a:off x="3933600" y="2110400"/>
              <a:ext cx="1581600" cy="108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 sz="1200">
                  <a:latin typeface="Consolas"/>
                  <a:ea typeface="Consolas"/>
                  <a:cs typeface="Consolas"/>
                  <a:sym typeface="Consolas"/>
                </a:rPr>
                <a:t>AppendEntries</a:t>
              </a:r>
              <a:endParaRPr b="1"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rPr lang="en" sz="1200">
                  <a:latin typeface="Consolas"/>
                  <a:ea typeface="Consolas"/>
                  <a:cs typeface="Consolas"/>
                  <a:sym typeface="Consolas"/>
                </a:rPr>
                <a:t> (heartbeat)</a:t>
              </a:r>
              <a:endParaRPr b="0" i="0" sz="12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onsolas"/>
                <a:ea typeface="Consolas"/>
                <a:cs typeface="Consolas"/>
                <a:sym typeface="Consola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00000"/>
        </a:solidFill>
      </p:bgPr>
    </p:bg>
    <p:spTree>
      <p:nvGrpSpPr>
        <p:cNvPr id="605" name="Shape 605"/>
        <p:cNvGrpSpPr/>
        <p:nvPr/>
      </p:nvGrpSpPr>
      <p:grpSpPr>
        <a:xfrm>
          <a:off x="0" y="0"/>
          <a:ext cx="0" cy="0"/>
          <a:chOff x="0" y="0"/>
          <a:chExt cx="0" cy="0"/>
        </a:xfrm>
      </p:grpSpPr>
      <p:sp>
        <p:nvSpPr>
          <p:cNvPr id="606" name="Google Shape;606;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Assignments 3 and 4</a:t>
            </a:r>
            <a:endParaRPr>
              <a:solidFill>
                <a:srgbClr val="FFFFFF"/>
              </a:solidFill>
            </a:endParaRPr>
          </a:p>
        </p:txBody>
      </p:sp>
      <p:sp>
        <p:nvSpPr>
          <p:cNvPr id="607" name="Google Shape;607;p68"/>
          <p:cNvSpPr txBox="1"/>
          <p:nvPr>
            <p:ph idx="1" type="body"/>
          </p:nvPr>
        </p:nvSpPr>
        <p:spPr>
          <a:xfrm>
            <a:off x="311700" y="1152475"/>
            <a:ext cx="8520600" cy="358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rgbClr val="FFFFFF"/>
                </a:solidFill>
              </a:rPr>
              <a:t>You will implement the </a:t>
            </a:r>
            <a:r>
              <a:rPr i="1" lang="en">
                <a:solidFill>
                  <a:srgbClr val="FF0000"/>
                </a:solidFill>
              </a:rPr>
              <a:t>leader election</a:t>
            </a:r>
            <a:r>
              <a:rPr lang="en">
                <a:solidFill>
                  <a:srgbClr val="FFFFFF"/>
                </a:solidFill>
              </a:rPr>
              <a:t> portion of Raft in Assignment 3</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You will implement the </a:t>
            </a:r>
            <a:r>
              <a:rPr i="1" lang="en">
                <a:solidFill>
                  <a:srgbClr val="FF0000"/>
                </a:solidFill>
              </a:rPr>
              <a:t>log replication</a:t>
            </a:r>
            <a:r>
              <a:rPr lang="en">
                <a:solidFill>
                  <a:srgbClr val="FFFFFF"/>
                </a:solidFill>
              </a:rPr>
              <a:t> portion of Raft in Assignment 4</a:t>
            </a:r>
            <a:endParaRPr>
              <a:solidFill>
                <a:srgbClr val="FFFFFF"/>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Use </a:t>
            </a:r>
            <a:r>
              <a:rPr lang="en">
                <a:solidFill>
                  <a:srgbClr val="FFFFFF"/>
                </a:solidFill>
                <a:latin typeface="Consolas"/>
                <a:ea typeface="Consolas"/>
                <a:cs typeface="Consolas"/>
                <a:sym typeface="Consolas"/>
              </a:rPr>
              <a:t>time.Timer</a:t>
            </a:r>
            <a:r>
              <a:rPr lang="en">
                <a:solidFill>
                  <a:srgbClr val="FFFFFF"/>
                </a:solidFill>
              </a:rPr>
              <a:t> and </a:t>
            </a:r>
            <a:r>
              <a:rPr lang="en">
                <a:solidFill>
                  <a:srgbClr val="FFFFFF"/>
                </a:solidFill>
                <a:latin typeface="Consolas"/>
                <a:ea typeface="Consolas"/>
                <a:cs typeface="Consolas"/>
                <a:sym typeface="Consolas"/>
              </a:rPr>
              <a:t>select</a:t>
            </a:r>
            <a:r>
              <a:rPr lang="en">
                <a:solidFill>
                  <a:srgbClr val="FFFFFF"/>
                </a:solidFill>
              </a:rPr>
              <a:t> statements to implement timeout</a:t>
            </a:r>
            <a:endParaRPr>
              <a:solidFill>
                <a:srgbClr val="FFFFFF"/>
              </a:solidFill>
            </a:endParaRPr>
          </a:p>
          <a:p>
            <a:pPr indent="-342900" lvl="0" marL="457200" rtl="0" algn="l">
              <a:lnSpc>
                <a:spcPct val="100000"/>
              </a:lnSpc>
              <a:spcBef>
                <a:spcPts val="0"/>
              </a:spcBef>
              <a:spcAft>
                <a:spcPts val="0"/>
              </a:spcAft>
              <a:buClr>
                <a:schemeClr val="lt1"/>
              </a:buClr>
              <a:buSzPts val="1800"/>
              <a:buChar char="-"/>
            </a:pPr>
            <a:r>
              <a:rPr lang="en">
                <a:solidFill>
                  <a:schemeClr val="lt1"/>
                </a:solidFill>
              </a:rPr>
              <a:t>Need to time out on heartbeats (AppendEntries) → Start election</a:t>
            </a:r>
            <a:endParaRPr>
              <a:solidFill>
                <a:schemeClr val="lt1"/>
              </a:solidFill>
            </a:endParaRPr>
          </a:p>
          <a:p>
            <a:pPr indent="-342900" lvl="0" marL="457200" rtl="0" algn="l">
              <a:lnSpc>
                <a:spcPct val="100000"/>
              </a:lnSpc>
              <a:spcBef>
                <a:spcPts val="0"/>
              </a:spcBef>
              <a:spcAft>
                <a:spcPts val="0"/>
              </a:spcAft>
              <a:buClr>
                <a:srgbClr val="FFFFFF"/>
              </a:buClr>
              <a:buSzPts val="1800"/>
              <a:buChar char="-"/>
            </a:pPr>
            <a:r>
              <a:rPr lang="en">
                <a:solidFill>
                  <a:srgbClr val="FFFFFF"/>
                </a:solidFill>
              </a:rPr>
              <a:t>Need to time out on waiting for majority of votes</a:t>
            </a:r>
            <a:endParaRPr>
              <a:solidFill>
                <a:srgbClr val="FFFFFF"/>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When voting for yourself, you can skip the RPC</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0" st="0"/>
                                            </p:txEl>
                                          </p:spTgt>
                                        </p:tgtEl>
                                        <p:attrNameLst>
                                          <p:attrName>style.visibility</p:attrName>
                                        </p:attrNameLst>
                                      </p:cBhvr>
                                      <p:to>
                                        <p:strVal val="visible"/>
                                      </p:to>
                                    </p:set>
                                    <p:animEffect filter="fade" transition="in">
                                      <p:cBhvr>
                                        <p:cTn dur="1"/>
                                        <p:tgtEl>
                                          <p:spTgt spid="6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1" st="1"/>
                                            </p:txEl>
                                          </p:spTgt>
                                        </p:tgtEl>
                                        <p:attrNameLst>
                                          <p:attrName>style.visibility</p:attrName>
                                        </p:attrNameLst>
                                      </p:cBhvr>
                                      <p:to>
                                        <p:strVal val="visible"/>
                                      </p:to>
                                    </p:set>
                                    <p:animEffect filter="fade" transition="in">
                                      <p:cBhvr>
                                        <p:cTn dur="1"/>
                                        <p:tgtEl>
                                          <p:spTgt spid="6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2" st="2"/>
                                            </p:txEl>
                                          </p:spTgt>
                                        </p:tgtEl>
                                        <p:attrNameLst>
                                          <p:attrName>style.visibility</p:attrName>
                                        </p:attrNameLst>
                                      </p:cBhvr>
                                      <p:to>
                                        <p:strVal val="visible"/>
                                      </p:to>
                                    </p:set>
                                    <p:animEffect filter="fade" transition="in">
                                      <p:cBhvr>
                                        <p:cTn dur="1"/>
                                        <p:tgtEl>
                                          <p:spTgt spid="6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3" st="3"/>
                                            </p:txEl>
                                          </p:spTgt>
                                        </p:tgtEl>
                                        <p:attrNameLst>
                                          <p:attrName>style.visibility</p:attrName>
                                        </p:attrNameLst>
                                      </p:cBhvr>
                                      <p:to>
                                        <p:strVal val="visible"/>
                                      </p:to>
                                    </p:set>
                                    <p:animEffect filter="fade" transition="in">
                                      <p:cBhvr>
                                        <p:cTn dur="1"/>
                                        <p:tgtEl>
                                          <p:spTgt spid="6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4" st="4"/>
                                            </p:txEl>
                                          </p:spTgt>
                                        </p:tgtEl>
                                        <p:attrNameLst>
                                          <p:attrName>style.visibility</p:attrName>
                                        </p:attrNameLst>
                                      </p:cBhvr>
                                      <p:to>
                                        <p:strVal val="visible"/>
                                      </p:to>
                                    </p:set>
                                    <p:animEffect filter="fade" transition="in">
                                      <p:cBhvr>
                                        <p:cTn dur="1"/>
                                        <p:tgtEl>
                                          <p:spTgt spid="6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5" st="5"/>
                                            </p:txEl>
                                          </p:spTgt>
                                        </p:tgtEl>
                                        <p:attrNameLst>
                                          <p:attrName>style.visibility</p:attrName>
                                        </p:attrNameLst>
                                      </p:cBhvr>
                                      <p:to>
                                        <p:strVal val="visible"/>
                                      </p:to>
                                    </p:set>
                                    <p:animEffect filter="fade" transition="in">
                                      <p:cBhvr>
                                        <p:cTn dur="1"/>
                                        <p:tgtEl>
                                          <p:spTgt spid="6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6" st="6"/>
                                            </p:txEl>
                                          </p:spTgt>
                                        </p:tgtEl>
                                        <p:attrNameLst>
                                          <p:attrName>style.visibility</p:attrName>
                                        </p:attrNameLst>
                                      </p:cBhvr>
                                      <p:to>
                                        <p:strVal val="visible"/>
                                      </p:to>
                                    </p:set>
                                    <p:animEffect filter="fade" transition="in">
                                      <p:cBhvr>
                                        <p:cTn dur="1"/>
                                        <p:tgtEl>
                                          <p:spTgt spid="60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xEl>
                                              <p:pRg end="7" st="7"/>
                                            </p:txEl>
                                          </p:spTgt>
                                        </p:tgtEl>
                                        <p:attrNameLst>
                                          <p:attrName>style.visibility</p:attrName>
                                        </p:attrNameLst>
                                      </p:cBhvr>
                                      <p:to>
                                        <p:strVal val="visible"/>
                                      </p:to>
                                    </p:set>
                                    <p:animEffect filter="fade" transition="in">
                                      <p:cBhvr>
                                        <p:cTn dur="1"/>
                                        <p:tgtEl>
                                          <p:spTgt spid="60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11" name="Shape 611"/>
        <p:cNvGrpSpPr/>
        <p:nvPr/>
      </p:nvGrpSpPr>
      <p:grpSpPr>
        <a:xfrm>
          <a:off x="0" y="0"/>
          <a:ext cx="0" cy="0"/>
          <a:chOff x="0" y="0"/>
          <a:chExt cx="0" cy="0"/>
        </a:xfrm>
      </p:grpSpPr>
      <p:sp>
        <p:nvSpPr>
          <p:cNvPr id="612" name="Google Shape;612;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Importance of </a:t>
            </a:r>
            <a:r>
              <a:rPr lang="en">
                <a:solidFill>
                  <a:srgbClr val="FF0000"/>
                </a:solidFill>
              </a:rPr>
              <a:t>readability</a:t>
            </a:r>
            <a:endParaRPr>
              <a:solidFill>
                <a:srgbClr val="FF0000"/>
              </a:solidFill>
            </a:endParaRPr>
          </a:p>
        </p:txBody>
      </p:sp>
      <p:sp>
        <p:nvSpPr>
          <p:cNvPr id="613" name="Google Shape;613;p69"/>
          <p:cNvSpPr txBox="1"/>
          <p:nvPr>
            <p:ph idx="1" type="body"/>
          </p:nvPr>
        </p:nvSpPr>
        <p:spPr>
          <a:xfrm>
            <a:off x="311700" y="1152475"/>
            <a:ext cx="8520600" cy="304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FFFFFF"/>
                </a:solidFill>
              </a:rPr>
              <a:t>A luxury for small projects, but a necessity for large and comple</a:t>
            </a:r>
            <a:r>
              <a:rPr lang="en">
                <a:solidFill>
                  <a:schemeClr val="lt1"/>
                </a:solidFill>
              </a:rPr>
              <a:t>x projects</a:t>
            </a:r>
            <a:endParaRPr>
              <a:solidFill>
                <a:schemeClr val="lt1"/>
              </a:solidFill>
            </a:endParaRPr>
          </a:p>
          <a:p>
            <a:pPr indent="0" lvl="0" marL="0" rtl="0" algn="l">
              <a:lnSpc>
                <a:spcPct val="115000"/>
              </a:lnSpc>
              <a:spcBef>
                <a:spcPts val="0"/>
              </a:spcBef>
              <a:spcAft>
                <a:spcPts val="0"/>
              </a:spcAft>
              <a:buSzPts val="1800"/>
              <a:buNone/>
            </a:pPr>
            <a:r>
              <a:t/>
            </a:r>
            <a:endParaRPr>
              <a:solidFill>
                <a:schemeClr val="lt1"/>
              </a:solidFill>
            </a:endParaRPr>
          </a:p>
          <a:p>
            <a:pPr indent="0" lvl="0" marL="0" rtl="0" algn="l">
              <a:lnSpc>
                <a:spcPct val="115000"/>
              </a:lnSpc>
              <a:spcBef>
                <a:spcPts val="0"/>
              </a:spcBef>
              <a:spcAft>
                <a:spcPts val="0"/>
              </a:spcAft>
              <a:buSzPts val="1800"/>
              <a:buNone/>
            </a:pPr>
            <a:r>
              <a:rPr lang="en">
                <a:solidFill>
                  <a:schemeClr val="lt1"/>
                </a:solidFill>
              </a:rPr>
              <a:t>A4 will build on top of your solution for A3</a:t>
            </a:r>
            <a:endParaRPr>
              <a:solidFill>
                <a:schemeClr val="lt1"/>
              </a:solidFill>
            </a:endParaRPr>
          </a:p>
          <a:p>
            <a:pPr indent="0" lvl="0" marL="0" rtl="0" algn="l">
              <a:lnSpc>
                <a:spcPct val="115000"/>
              </a:lnSpc>
              <a:spcBef>
                <a:spcPts val="0"/>
              </a:spcBef>
              <a:spcAft>
                <a:spcPts val="0"/>
              </a:spcAft>
              <a:buSzPts val="1800"/>
              <a:buNone/>
            </a:pPr>
            <a:r>
              <a:rPr lang="en">
                <a:solidFill>
                  <a:schemeClr val="lt1"/>
                </a:solidFill>
              </a:rPr>
              <a:t>A3 only accounts for about 20% of the work</a:t>
            </a:r>
            <a:endParaRPr>
              <a:solidFill>
                <a:schemeClr val="lt1"/>
              </a:solidFill>
            </a:endParaRPr>
          </a:p>
          <a:p>
            <a:pPr indent="0" lvl="0" marL="0" rtl="0" algn="l">
              <a:lnSpc>
                <a:spcPct val="115000"/>
              </a:lnSpc>
              <a:spcBef>
                <a:spcPts val="0"/>
              </a:spcBef>
              <a:spcAft>
                <a:spcPts val="0"/>
              </a:spcAft>
              <a:buSzPts val="1800"/>
              <a:buNone/>
            </a:pPr>
            <a:r>
              <a:t/>
            </a:r>
            <a:endParaRPr>
              <a:solidFill>
                <a:schemeClr val="lt1"/>
              </a:solidFill>
            </a:endParaRPr>
          </a:p>
          <a:p>
            <a:pPr indent="0" lvl="0" marL="0" rtl="0" algn="l">
              <a:lnSpc>
                <a:spcPct val="115000"/>
              </a:lnSpc>
              <a:spcBef>
                <a:spcPts val="0"/>
              </a:spcBef>
              <a:spcAft>
                <a:spcPts val="0"/>
              </a:spcAft>
              <a:buSzPts val="1800"/>
              <a:buNone/>
            </a:pPr>
            <a:r>
              <a:rPr lang="en">
                <a:solidFill>
                  <a:schemeClr val="lt1"/>
                </a:solidFill>
              </a:rPr>
              <a:t>Some tips:</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
                <a:solidFill>
                  <a:schemeClr val="lt1"/>
                </a:solidFill>
              </a:rPr>
              <a:t>Duplicate code is </a:t>
            </a:r>
            <a:r>
              <a:rPr i="1" lang="en">
                <a:solidFill>
                  <a:schemeClr val="lt1"/>
                </a:solidFill>
              </a:rPr>
              <a:t>really</a:t>
            </a:r>
            <a:r>
              <a:rPr lang="en">
                <a:solidFill>
                  <a:schemeClr val="lt1"/>
                </a:solidFill>
              </a:rPr>
              <a:t> bad; avoid at all cos</a:t>
            </a:r>
            <a:r>
              <a:rPr lang="en">
                <a:solidFill>
                  <a:schemeClr val="lt1"/>
                </a:solidFill>
              </a:rPr>
              <a:t>ts</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
                <a:solidFill>
                  <a:schemeClr val="lt1"/>
                </a:solidFill>
              </a:rPr>
              <a:t>If a function is more than 30 lines, it is too long → split!</a:t>
            </a:r>
            <a:endParaRPr>
              <a:solidFill>
                <a:schemeClr val="lt1"/>
              </a:solidFill>
            </a:endParaRPr>
          </a:p>
          <a:p>
            <a:pPr indent="-342900" lvl="0" marL="457200" rtl="0" algn="l">
              <a:lnSpc>
                <a:spcPct val="115000"/>
              </a:lnSpc>
              <a:spcBef>
                <a:spcPts val="0"/>
              </a:spcBef>
              <a:spcAft>
                <a:spcPts val="0"/>
              </a:spcAft>
              <a:buClr>
                <a:schemeClr val="lt1"/>
              </a:buClr>
              <a:buSzPts val="1800"/>
              <a:buChar char="●"/>
            </a:pPr>
            <a:r>
              <a:rPr lang="en">
                <a:solidFill>
                  <a:schemeClr val="lt1"/>
                </a:solidFill>
              </a:rPr>
              <a:t>Avoid nested if-else’s; use </a:t>
            </a:r>
            <a:r>
              <a:rPr lang="en">
                <a:solidFill>
                  <a:schemeClr val="lt1"/>
                </a:solidFill>
                <a:latin typeface="Consolas"/>
                <a:ea typeface="Consolas"/>
                <a:cs typeface="Consolas"/>
                <a:sym typeface="Consolas"/>
              </a:rPr>
              <a:t>return</a:t>
            </a:r>
            <a:r>
              <a:rPr lang="en">
                <a:solidFill>
                  <a:schemeClr val="lt1"/>
                </a:solidFill>
              </a:rPr>
              <a:t>s and </a:t>
            </a:r>
            <a:r>
              <a:rPr lang="en">
                <a:solidFill>
                  <a:schemeClr val="lt1"/>
                </a:solidFill>
                <a:latin typeface="Consolas"/>
                <a:ea typeface="Consolas"/>
                <a:cs typeface="Consolas"/>
                <a:sym typeface="Consolas"/>
              </a:rPr>
              <a:t>continue</a:t>
            </a:r>
            <a:r>
              <a:rPr lang="en">
                <a:solidFill>
                  <a:schemeClr val="lt1"/>
                </a:solidFill>
              </a:rPr>
              <a:t>s where possible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1"/>
                                        <p:tgtEl>
                                          <p:spTgt spid="6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1" st="1"/>
                                            </p:txEl>
                                          </p:spTgt>
                                        </p:tgtEl>
                                        <p:attrNameLst>
                                          <p:attrName>style.visibility</p:attrName>
                                        </p:attrNameLst>
                                      </p:cBhvr>
                                      <p:to>
                                        <p:strVal val="visible"/>
                                      </p:to>
                                    </p:set>
                                    <p:animEffect filter="fade" transition="in">
                                      <p:cBhvr>
                                        <p:cTn dur="1"/>
                                        <p:tgtEl>
                                          <p:spTgt spid="6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2" st="2"/>
                                            </p:txEl>
                                          </p:spTgt>
                                        </p:tgtEl>
                                        <p:attrNameLst>
                                          <p:attrName>style.visibility</p:attrName>
                                        </p:attrNameLst>
                                      </p:cBhvr>
                                      <p:to>
                                        <p:strVal val="visible"/>
                                      </p:to>
                                    </p:set>
                                    <p:animEffect filter="fade" transition="in">
                                      <p:cBhvr>
                                        <p:cTn dur="1"/>
                                        <p:tgtEl>
                                          <p:spTgt spid="6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3" st="3"/>
                                            </p:txEl>
                                          </p:spTgt>
                                        </p:tgtEl>
                                        <p:attrNameLst>
                                          <p:attrName>style.visibility</p:attrName>
                                        </p:attrNameLst>
                                      </p:cBhvr>
                                      <p:to>
                                        <p:strVal val="visible"/>
                                      </p:to>
                                    </p:set>
                                    <p:animEffect filter="fade" transition="in">
                                      <p:cBhvr>
                                        <p:cTn dur="1"/>
                                        <p:tgtEl>
                                          <p:spTgt spid="6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4" st="4"/>
                                            </p:txEl>
                                          </p:spTgt>
                                        </p:tgtEl>
                                        <p:attrNameLst>
                                          <p:attrName>style.visibility</p:attrName>
                                        </p:attrNameLst>
                                      </p:cBhvr>
                                      <p:to>
                                        <p:strVal val="visible"/>
                                      </p:to>
                                    </p:set>
                                    <p:animEffect filter="fade" transition="in">
                                      <p:cBhvr>
                                        <p:cTn dur="1"/>
                                        <p:tgtEl>
                                          <p:spTgt spid="6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5" st="5"/>
                                            </p:txEl>
                                          </p:spTgt>
                                        </p:tgtEl>
                                        <p:attrNameLst>
                                          <p:attrName>style.visibility</p:attrName>
                                        </p:attrNameLst>
                                      </p:cBhvr>
                                      <p:to>
                                        <p:strVal val="visible"/>
                                      </p:to>
                                    </p:set>
                                    <p:animEffect filter="fade" transition="in">
                                      <p:cBhvr>
                                        <p:cTn dur="1"/>
                                        <p:tgtEl>
                                          <p:spTgt spid="6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6" st="6"/>
                                            </p:txEl>
                                          </p:spTgt>
                                        </p:tgtEl>
                                        <p:attrNameLst>
                                          <p:attrName>style.visibility</p:attrName>
                                        </p:attrNameLst>
                                      </p:cBhvr>
                                      <p:to>
                                        <p:strVal val="visible"/>
                                      </p:to>
                                    </p:set>
                                    <p:animEffect filter="fade" transition="in">
                                      <p:cBhvr>
                                        <p:cTn dur="1"/>
                                        <p:tgtEl>
                                          <p:spTgt spid="6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7" st="7"/>
                                            </p:txEl>
                                          </p:spTgt>
                                        </p:tgtEl>
                                        <p:attrNameLst>
                                          <p:attrName>style.visibility</p:attrName>
                                        </p:attrNameLst>
                                      </p:cBhvr>
                                      <p:to>
                                        <p:strVal val="visible"/>
                                      </p:to>
                                    </p:set>
                                    <p:animEffect filter="fade" transition="in">
                                      <p:cBhvr>
                                        <p:cTn dur="1"/>
                                        <p:tgtEl>
                                          <p:spTgt spid="61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8" st="8"/>
                                            </p:txEl>
                                          </p:spTgt>
                                        </p:tgtEl>
                                        <p:attrNameLst>
                                          <p:attrName>style.visibility</p:attrName>
                                        </p:attrNameLst>
                                      </p:cBhvr>
                                      <p:to>
                                        <p:strVal val="visible"/>
                                      </p:to>
                                    </p:set>
                                    <p:animEffect filter="fade" transition="in">
                                      <p:cBhvr>
                                        <p:cTn dur="1"/>
                                        <p:tgtEl>
                                          <p:spTgt spid="61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Understanding Concepts and Code Structure</a:t>
            </a:r>
            <a:endParaRPr/>
          </a:p>
        </p:txBody>
      </p:sp>
      <p:sp>
        <p:nvSpPr>
          <p:cNvPr id="165" name="Google Shape;16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9" name="Shape 169"/>
        <p:cNvGrpSpPr/>
        <p:nvPr/>
      </p:nvGrpSpPr>
      <p:grpSpPr>
        <a:xfrm>
          <a:off x="0" y="0"/>
          <a:ext cx="0" cy="0"/>
          <a:chOff x="0" y="0"/>
          <a:chExt cx="0" cy="0"/>
        </a:xfrm>
      </p:grpSpPr>
      <p:sp>
        <p:nvSpPr>
          <p:cNvPr id="170" name="Google Shape;17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 the Concept and Code Structure </a:t>
            </a:r>
            <a:endParaRPr/>
          </a:p>
        </p:txBody>
      </p:sp>
      <p:sp>
        <p:nvSpPr>
          <p:cNvPr id="171" name="Google Shape;171;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What is the conceptual system you want to build? </a:t>
            </a:r>
            <a:endParaRPr/>
          </a:p>
          <a:p>
            <a:pPr indent="-317500" lvl="1" marL="914400" rtl="0" algn="l">
              <a:spcBef>
                <a:spcPts val="0"/>
              </a:spcBef>
              <a:spcAft>
                <a:spcPts val="0"/>
              </a:spcAft>
              <a:buSzPts val="1400"/>
              <a:buChar char="○"/>
            </a:pPr>
            <a:r>
              <a:rPr lang="en"/>
              <a:t>Understand</a:t>
            </a:r>
            <a:r>
              <a:rPr lang="en"/>
              <a:t> the concept and verify your knowledge with some examples</a:t>
            </a:r>
            <a:endParaRPr/>
          </a:p>
          <a:p>
            <a:pPr indent="-317500" lvl="1" marL="914400" rtl="0" algn="l">
              <a:spcBef>
                <a:spcPts val="0"/>
              </a:spcBef>
              <a:spcAft>
                <a:spcPts val="0"/>
              </a:spcAft>
              <a:buSzPts val="1400"/>
              <a:buChar char="○"/>
            </a:pPr>
            <a:r>
              <a:rPr lang="en"/>
              <a:t>Rewrite the algorithm to some </a:t>
            </a:r>
            <a:r>
              <a:rPr lang="en">
                <a:solidFill>
                  <a:srgbClr val="FF9900"/>
                </a:solidFill>
              </a:rPr>
              <a:t>pseudocode</a:t>
            </a:r>
            <a:r>
              <a:rPr lang="en"/>
              <a:t>, which can serve as the guide during actual programming</a:t>
            </a:r>
            <a:endParaRPr/>
          </a:p>
          <a:p>
            <a:pPr indent="-342900" lvl="0" marL="457200" rtl="0" algn="l">
              <a:spcBef>
                <a:spcPts val="0"/>
              </a:spcBef>
              <a:spcAft>
                <a:spcPts val="0"/>
              </a:spcAft>
              <a:buSzPts val="1800"/>
              <a:buChar char="●"/>
            </a:pPr>
            <a:r>
              <a:rPr lang="en"/>
              <a:t>How is the system physically </a:t>
            </a:r>
            <a:r>
              <a:rPr lang="en"/>
              <a:t>built? </a:t>
            </a:r>
            <a:r>
              <a:rPr lang="en"/>
              <a:t> </a:t>
            </a:r>
            <a:endParaRPr/>
          </a:p>
          <a:p>
            <a:pPr indent="-317500" lvl="1" marL="914400" rtl="0" algn="l">
              <a:spcBef>
                <a:spcPts val="0"/>
              </a:spcBef>
              <a:spcAft>
                <a:spcPts val="0"/>
              </a:spcAft>
              <a:buSzPts val="1400"/>
              <a:buChar char="○"/>
            </a:pPr>
            <a:r>
              <a:rPr lang="en"/>
              <a:t>Read the skeleton code</a:t>
            </a:r>
            <a:endParaRPr/>
          </a:p>
          <a:p>
            <a:pPr indent="-317500" lvl="1" marL="914400" rtl="0" algn="l">
              <a:spcBef>
                <a:spcPts val="0"/>
              </a:spcBef>
              <a:spcAft>
                <a:spcPts val="0"/>
              </a:spcAft>
              <a:buSzPts val="1400"/>
              <a:buChar char="○"/>
            </a:pPr>
            <a:r>
              <a:rPr lang="en"/>
              <a:t>Map the algorithms/concepts to the given code structure</a:t>
            </a:r>
            <a:endParaRPr/>
          </a:p>
          <a:p>
            <a:pPr indent="-317500" lvl="1" marL="914400" rtl="0" algn="l">
              <a:spcBef>
                <a:spcPts val="0"/>
              </a:spcBef>
              <a:spcAft>
                <a:spcPts val="0"/>
              </a:spcAft>
              <a:buSzPts val="1400"/>
              <a:buChar char="○"/>
            </a:pPr>
            <a:r>
              <a:rPr lang="en">
                <a:solidFill>
                  <a:srgbClr val="FF9900"/>
                </a:solidFill>
              </a:rPr>
              <a:t>Draw flow charts </a:t>
            </a:r>
            <a:r>
              <a:rPr lang="en"/>
              <a:t>to understand the code flow</a:t>
            </a:r>
            <a:r>
              <a:rPr lang="en"/>
              <a:t> </a:t>
            </a:r>
            <a:endParaRPr/>
          </a:p>
          <a:p>
            <a:pPr indent="-342900" lvl="0" marL="457200" rtl="0" algn="l">
              <a:spcBef>
                <a:spcPts val="0"/>
              </a:spcBef>
              <a:spcAft>
                <a:spcPts val="0"/>
              </a:spcAft>
              <a:buSzPts val="1800"/>
              <a:buChar char="●"/>
            </a:pPr>
            <a:r>
              <a:rPr lang="en"/>
              <a:t>How to use the system?</a:t>
            </a:r>
            <a:endParaRPr/>
          </a:p>
          <a:p>
            <a:pPr indent="-317500" lvl="1" marL="914400" rtl="0" algn="l">
              <a:spcBef>
                <a:spcPts val="0"/>
              </a:spcBef>
              <a:spcAft>
                <a:spcPts val="0"/>
              </a:spcAft>
              <a:buSzPts val="1400"/>
              <a:buChar char="○"/>
            </a:pPr>
            <a:r>
              <a:rPr lang="en"/>
              <a:t>Read the testing script to see how an external user will talk to our system and invoke its APIs to accomplish desired tasks</a:t>
            </a:r>
            <a:endParaRPr/>
          </a:p>
          <a:p>
            <a:pPr indent="0" lvl="0" marL="0" rtl="0" algn="l">
              <a:spcBef>
                <a:spcPts val="1200"/>
              </a:spcBef>
              <a:spcAft>
                <a:spcPts val="1200"/>
              </a:spcAft>
              <a:buNone/>
            </a:pPr>
            <a:r>
              <a:t/>
            </a:r>
            <a:endParaRPr/>
          </a:p>
        </p:txBody>
      </p:sp>
      <p:sp>
        <p:nvSpPr>
          <p:cNvPr id="172" name="Google Shape;17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41"/>
          <p:cNvSpPr/>
          <p:nvPr/>
        </p:nvSpPr>
        <p:spPr>
          <a:xfrm>
            <a:off x="5945100" y="125557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Concept</a:t>
            </a:r>
            <a:endParaRPr>
              <a:solidFill>
                <a:schemeClr val="lt1"/>
              </a:solidFill>
            </a:endParaRPr>
          </a:p>
        </p:txBody>
      </p:sp>
      <p:sp>
        <p:nvSpPr>
          <p:cNvPr id="174" name="Google Shape;174;p41"/>
          <p:cNvSpPr/>
          <p:nvPr/>
        </p:nvSpPr>
        <p:spPr>
          <a:xfrm>
            <a:off x="4474000" y="2209100"/>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Build</a:t>
            </a:r>
            <a:endParaRPr>
              <a:solidFill>
                <a:schemeClr val="lt1"/>
              </a:solidFill>
            </a:endParaRPr>
          </a:p>
        </p:txBody>
      </p:sp>
      <p:sp>
        <p:nvSpPr>
          <p:cNvPr id="175" name="Google Shape;175;p41"/>
          <p:cNvSpPr/>
          <p:nvPr/>
        </p:nvSpPr>
        <p:spPr>
          <a:xfrm>
            <a:off x="3446400" y="31874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Usage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0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10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10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1000"/>
                                        <p:tgtEl>
                                          <p:spTgt spid="1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Effect filter="fade" transition="in">
                                      <p:cBhvr>
                                        <p:cTn dur="1000"/>
                                        <p:tgtEl>
                                          <p:spTgt spid="1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Effect filter="fade" transition="in">
                                      <p:cBhvr>
                                        <p:cTn dur="1000"/>
                                        <p:tgtEl>
                                          <p:spTgt spid="17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9" st="9"/>
                                            </p:txEl>
                                          </p:spTgt>
                                        </p:tgtEl>
                                        <p:attrNameLst>
                                          <p:attrName>style.visibility</p:attrName>
                                        </p:attrNameLst>
                                      </p:cBhvr>
                                      <p:to>
                                        <p:strVal val="visible"/>
                                      </p:to>
                                    </p:set>
                                    <p:animEffect filter="fade" transition="in">
                                      <p:cBhvr>
                                        <p:cTn dur="1000"/>
                                        <p:tgtEl>
                                          <p:spTgt spid="171">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Understand Concept and Code Structure </a:t>
            </a:r>
            <a:endParaRPr/>
          </a:p>
          <a:p>
            <a:pPr indent="0" lvl="0" marL="0" rtl="0" algn="l">
              <a:spcBef>
                <a:spcPts val="0"/>
              </a:spcBef>
              <a:spcAft>
                <a:spcPts val="0"/>
              </a:spcAft>
              <a:buNone/>
            </a:pPr>
            <a:r>
              <a:t/>
            </a:r>
            <a:endParaRPr/>
          </a:p>
        </p:txBody>
      </p:sp>
      <p:sp>
        <p:nvSpPr>
          <p:cNvPr id="181" name="Google Shape;18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Fully comprehend the algorithm </a:t>
            </a:r>
            <a:endParaRPr/>
          </a:p>
          <a:p>
            <a:pPr indent="-342900" lvl="0" marL="457200" rtl="0" algn="l">
              <a:spcBef>
                <a:spcPts val="0"/>
              </a:spcBef>
              <a:spcAft>
                <a:spcPts val="0"/>
              </a:spcAft>
              <a:buSzPts val="1800"/>
              <a:buChar char="●"/>
            </a:pPr>
            <a:r>
              <a:rPr lang="en"/>
              <a:t>Spend time to map your understanding of the concept to the starter code</a:t>
            </a:r>
            <a:endParaRPr/>
          </a:p>
          <a:p>
            <a:pPr indent="-317500" lvl="1" marL="914400" rtl="0" algn="l">
              <a:spcBef>
                <a:spcPts val="0"/>
              </a:spcBef>
              <a:spcAft>
                <a:spcPts val="0"/>
              </a:spcAft>
              <a:buSzPts val="1400"/>
              <a:buChar char="○"/>
            </a:pPr>
            <a:r>
              <a:rPr lang="en"/>
              <a:t>For both the system interface and individual modules, understand </a:t>
            </a:r>
            <a:r>
              <a:rPr b="1" lang="en">
                <a:solidFill>
                  <a:srgbClr val="E69138"/>
                </a:solidFill>
              </a:rPr>
              <a:t>what</a:t>
            </a:r>
            <a:r>
              <a:rPr lang="en">
                <a:solidFill>
                  <a:schemeClr val="dk1"/>
                </a:solidFill>
              </a:rPr>
              <a:t> </a:t>
            </a:r>
            <a:r>
              <a:rPr lang="en"/>
              <a:t>data is transferred between and </a:t>
            </a:r>
            <a:r>
              <a:rPr b="1" lang="en">
                <a:solidFill>
                  <a:srgbClr val="E69138"/>
                </a:solidFill>
              </a:rPr>
              <a:t>how</a:t>
            </a:r>
            <a:r>
              <a:rPr lang="en">
                <a:solidFill>
                  <a:schemeClr val="dk1"/>
                </a:solidFill>
              </a:rPr>
              <a:t> </a:t>
            </a:r>
            <a:endParaRPr>
              <a:solidFill>
                <a:schemeClr val="dk1"/>
              </a:solidFill>
            </a:endParaRPr>
          </a:p>
          <a:p>
            <a:pPr indent="-342900" lvl="0" marL="457200" rtl="0" algn="l">
              <a:spcBef>
                <a:spcPts val="0"/>
              </a:spcBef>
              <a:spcAft>
                <a:spcPts val="0"/>
              </a:spcAft>
              <a:buSzPts val="1800"/>
              <a:buChar char="●"/>
            </a:pPr>
            <a:r>
              <a:rPr lang="en"/>
              <a:t>Charts and pseudocode can help A LOT!</a:t>
            </a:r>
            <a:endParaRPr/>
          </a:p>
          <a:p>
            <a:pPr indent="0" lvl="0" marL="0" rtl="0" algn="l">
              <a:spcBef>
                <a:spcPts val="1200"/>
              </a:spcBef>
              <a:spcAft>
                <a:spcPts val="1200"/>
              </a:spcAft>
              <a:buNone/>
            </a:pPr>
            <a:r>
              <a:t/>
            </a:r>
            <a:endParaRPr/>
          </a:p>
        </p:txBody>
      </p:sp>
      <p:sp>
        <p:nvSpPr>
          <p:cNvPr id="182" name="Google Shape;18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42"/>
          <p:cNvSpPr/>
          <p:nvPr/>
        </p:nvSpPr>
        <p:spPr>
          <a:xfrm>
            <a:off x="311700" y="2084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Concept</a:t>
            </a:r>
            <a:endParaRPr>
              <a:solidFill>
                <a:schemeClr val="lt1"/>
              </a:solidFill>
            </a:endParaRPr>
          </a:p>
        </p:txBody>
      </p:sp>
      <p:sp>
        <p:nvSpPr>
          <p:cNvPr id="184" name="Google Shape;184;p42"/>
          <p:cNvSpPr/>
          <p:nvPr/>
        </p:nvSpPr>
        <p:spPr>
          <a:xfrm>
            <a:off x="1311875" y="2084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Build</a:t>
            </a:r>
            <a:endParaRPr/>
          </a:p>
        </p:txBody>
      </p:sp>
      <p:sp>
        <p:nvSpPr>
          <p:cNvPr id="185" name="Google Shape;185;p42"/>
          <p:cNvSpPr/>
          <p:nvPr/>
        </p:nvSpPr>
        <p:spPr>
          <a:xfrm>
            <a:off x="2294375" y="2084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Usage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10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10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10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10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1000"/>
                                        <p:tgtEl>
                                          <p:spTgt spid="18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the System Physically Built?</a:t>
            </a:r>
            <a:endParaRPr/>
          </a:p>
        </p:txBody>
      </p:sp>
      <p:sp>
        <p:nvSpPr>
          <p:cNvPr id="191" name="Google Shape;191;p43"/>
          <p:cNvSpPr txBox="1"/>
          <p:nvPr/>
        </p:nvSpPr>
        <p:spPr>
          <a:xfrm>
            <a:off x="430900" y="1143825"/>
            <a:ext cx="5290500" cy="831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Understand the simulator’s implementation (see </a:t>
            </a:r>
            <a:r>
              <a:rPr i="1" lang="en"/>
              <a:t>simulator.go</a:t>
            </a:r>
            <a:r>
              <a:rPr lang="en"/>
              <a:t>)</a:t>
            </a:r>
            <a:endParaRPr/>
          </a:p>
          <a:p>
            <a:pPr indent="-317500" lvl="0" marL="457200" rtl="0" algn="l">
              <a:spcBef>
                <a:spcPts val="0"/>
              </a:spcBef>
              <a:spcAft>
                <a:spcPts val="0"/>
              </a:spcAft>
              <a:buSzPts val="1400"/>
              <a:buChar char="●"/>
            </a:pPr>
            <a:r>
              <a:rPr lang="en"/>
              <a:t>The role of the simulator </a:t>
            </a:r>
            <a:endParaRPr/>
          </a:p>
          <a:p>
            <a:pPr indent="-317500" lvl="0" marL="457200" rtl="0" algn="l">
              <a:spcBef>
                <a:spcPts val="0"/>
              </a:spcBef>
              <a:spcAft>
                <a:spcPts val="0"/>
              </a:spcAft>
              <a:buSzPts val="1400"/>
              <a:buChar char="●"/>
            </a:pPr>
            <a:r>
              <a:rPr lang="en"/>
              <a:t>Methods it uses to interact with the server module </a:t>
            </a:r>
            <a:endParaRPr/>
          </a:p>
        </p:txBody>
      </p:sp>
      <p:grpSp>
        <p:nvGrpSpPr>
          <p:cNvPr id="192" name="Google Shape;192;p43"/>
          <p:cNvGrpSpPr/>
          <p:nvPr/>
        </p:nvGrpSpPr>
        <p:grpSpPr>
          <a:xfrm>
            <a:off x="5599200" y="1670125"/>
            <a:ext cx="3233100" cy="3260700"/>
            <a:chOff x="5115175" y="1253850"/>
            <a:chExt cx="3233100" cy="3260700"/>
          </a:xfrm>
        </p:grpSpPr>
        <p:sp>
          <p:nvSpPr>
            <p:cNvPr id="193" name="Google Shape;193;p43"/>
            <p:cNvSpPr/>
            <p:nvPr/>
          </p:nvSpPr>
          <p:spPr>
            <a:xfrm>
              <a:off x="5115175" y="1253850"/>
              <a:ext cx="3233100" cy="326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43"/>
            <p:cNvGrpSpPr/>
            <p:nvPr/>
          </p:nvGrpSpPr>
          <p:grpSpPr>
            <a:xfrm>
              <a:off x="5613800" y="2298400"/>
              <a:ext cx="707400" cy="1073400"/>
              <a:chOff x="2607700" y="2806075"/>
              <a:chExt cx="707400" cy="1073400"/>
            </a:xfrm>
          </p:grpSpPr>
          <p:sp>
            <p:nvSpPr>
              <p:cNvPr id="195" name="Google Shape;195;p43"/>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3"/>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1</a:t>
                </a:r>
                <a:endParaRPr sz="1000"/>
              </a:p>
            </p:txBody>
          </p:sp>
        </p:grpSp>
        <p:grpSp>
          <p:nvGrpSpPr>
            <p:cNvPr id="197" name="Google Shape;197;p43"/>
            <p:cNvGrpSpPr/>
            <p:nvPr/>
          </p:nvGrpSpPr>
          <p:grpSpPr>
            <a:xfrm>
              <a:off x="6731550" y="1700150"/>
              <a:ext cx="707400" cy="1073400"/>
              <a:chOff x="2607700" y="2806075"/>
              <a:chExt cx="707400" cy="1073400"/>
            </a:xfrm>
          </p:grpSpPr>
          <p:sp>
            <p:nvSpPr>
              <p:cNvPr id="198" name="Google Shape;198;p43"/>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3"/>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3</a:t>
                </a:r>
                <a:endParaRPr sz="1000"/>
              </a:p>
            </p:txBody>
          </p:sp>
        </p:grpSp>
        <p:grpSp>
          <p:nvGrpSpPr>
            <p:cNvPr id="200" name="Google Shape;200;p43"/>
            <p:cNvGrpSpPr/>
            <p:nvPr/>
          </p:nvGrpSpPr>
          <p:grpSpPr>
            <a:xfrm>
              <a:off x="6406475" y="3371800"/>
              <a:ext cx="707400" cy="1073400"/>
              <a:chOff x="2607700" y="2806075"/>
              <a:chExt cx="707400" cy="1073400"/>
            </a:xfrm>
          </p:grpSpPr>
          <p:sp>
            <p:nvSpPr>
              <p:cNvPr id="201" name="Google Shape;201;p43"/>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3"/>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2</a:t>
                </a:r>
                <a:endParaRPr sz="1000"/>
              </a:p>
            </p:txBody>
          </p:sp>
        </p:grpSp>
        <p:sp>
          <p:nvSpPr>
            <p:cNvPr id="203" name="Google Shape;203;p43"/>
            <p:cNvSpPr txBox="1"/>
            <p:nvPr/>
          </p:nvSpPr>
          <p:spPr>
            <a:xfrm>
              <a:off x="7438950" y="2848325"/>
              <a:ext cx="70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t>
              </a:r>
              <a:endParaRPr sz="2100"/>
            </a:p>
          </p:txBody>
        </p:sp>
      </p:grpSp>
      <p:sp>
        <p:nvSpPr>
          <p:cNvPr id="204" name="Google Shape;204;p43"/>
          <p:cNvSpPr/>
          <p:nvPr/>
        </p:nvSpPr>
        <p:spPr>
          <a:xfrm>
            <a:off x="1027900" y="2546575"/>
            <a:ext cx="1680900" cy="20352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3"/>
          <p:cNvSpPr txBox="1"/>
          <p:nvPr/>
        </p:nvSpPr>
        <p:spPr>
          <a:xfrm>
            <a:off x="1436650" y="4651825"/>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Simulator</a:t>
            </a:r>
            <a:endParaRPr sz="1000"/>
          </a:p>
        </p:txBody>
      </p:sp>
      <p:grpSp>
        <p:nvGrpSpPr>
          <p:cNvPr id="206" name="Google Shape;206;p43"/>
          <p:cNvGrpSpPr/>
          <p:nvPr/>
        </p:nvGrpSpPr>
        <p:grpSpPr>
          <a:xfrm>
            <a:off x="2892500" y="2344525"/>
            <a:ext cx="2884200" cy="464525"/>
            <a:chOff x="2892500" y="2344525"/>
            <a:chExt cx="2884200" cy="464525"/>
          </a:xfrm>
        </p:grpSpPr>
        <p:cxnSp>
          <p:nvCxnSpPr>
            <p:cNvPr id="207" name="Google Shape;207;p43"/>
            <p:cNvCxnSpPr/>
            <p:nvPr/>
          </p:nvCxnSpPr>
          <p:spPr>
            <a:xfrm flipH="1" rot="10800000">
              <a:off x="2947550" y="2790450"/>
              <a:ext cx="2213700" cy="18600"/>
            </a:xfrm>
            <a:prstGeom prst="straightConnector1">
              <a:avLst/>
            </a:prstGeom>
            <a:noFill/>
            <a:ln cap="flat" cmpd="sng" w="9525">
              <a:solidFill>
                <a:schemeClr val="dk2"/>
              </a:solidFill>
              <a:prstDash val="solid"/>
              <a:round/>
              <a:headEnd len="med" w="med" type="none"/>
              <a:tailEnd len="med" w="med" type="triangle"/>
            </a:ln>
          </p:spPr>
        </p:cxnSp>
        <p:sp>
          <p:nvSpPr>
            <p:cNvPr id="208" name="Google Shape;208;p43"/>
            <p:cNvSpPr txBox="1"/>
            <p:nvPr/>
          </p:nvSpPr>
          <p:spPr>
            <a:xfrm>
              <a:off x="2892500" y="2344525"/>
              <a:ext cx="2884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StartSnapshot(server_id)</a:t>
              </a:r>
              <a:endParaRPr sz="1000">
                <a:latin typeface="Consolas"/>
                <a:ea typeface="Consolas"/>
                <a:cs typeface="Consolas"/>
                <a:sym typeface="Consolas"/>
              </a:endParaRPr>
            </a:p>
          </p:txBody>
        </p:sp>
      </p:grpSp>
      <p:grpSp>
        <p:nvGrpSpPr>
          <p:cNvPr id="209" name="Google Shape;209;p43"/>
          <p:cNvGrpSpPr/>
          <p:nvPr/>
        </p:nvGrpSpPr>
        <p:grpSpPr>
          <a:xfrm>
            <a:off x="3185025" y="3054175"/>
            <a:ext cx="2884200" cy="1426500"/>
            <a:chOff x="3185025" y="3054175"/>
            <a:chExt cx="2884200" cy="1426500"/>
          </a:xfrm>
        </p:grpSpPr>
        <p:cxnSp>
          <p:nvCxnSpPr>
            <p:cNvPr id="210" name="Google Shape;210;p43"/>
            <p:cNvCxnSpPr/>
            <p:nvPr/>
          </p:nvCxnSpPr>
          <p:spPr>
            <a:xfrm flipH="1">
              <a:off x="4444725" y="3415250"/>
              <a:ext cx="1001100" cy="606300"/>
            </a:xfrm>
            <a:prstGeom prst="straightConnector1">
              <a:avLst/>
            </a:prstGeom>
            <a:noFill/>
            <a:ln cap="flat" cmpd="sng" w="9525">
              <a:solidFill>
                <a:schemeClr val="dk2"/>
              </a:solidFill>
              <a:prstDash val="solid"/>
              <a:round/>
              <a:headEnd len="med" w="med" type="none"/>
              <a:tailEnd len="med" w="med" type="triangle"/>
            </a:ln>
          </p:spPr>
        </p:cxnSp>
        <p:sp>
          <p:nvSpPr>
            <p:cNvPr id="211" name="Google Shape;211;p43"/>
            <p:cNvSpPr txBox="1"/>
            <p:nvPr/>
          </p:nvSpPr>
          <p:spPr>
            <a:xfrm>
              <a:off x="3185025" y="3054175"/>
              <a:ext cx="2884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NotifySnapshotComplete</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(server_id, snap_id)</a:t>
              </a:r>
              <a:endParaRPr sz="1000">
                <a:latin typeface="Consolas"/>
                <a:ea typeface="Consolas"/>
                <a:cs typeface="Consolas"/>
                <a:sym typeface="Consolas"/>
              </a:endParaRPr>
            </a:p>
          </p:txBody>
        </p:sp>
        <p:cxnSp>
          <p:nvCxnSpPr>
            <p:cNvPr id="212" name="Google Shape;212;p43"/>
            <p:cNvCxnSpPr/>
            <p:nvPr/>
          </p:nvCxnSpPr>
          <p:spPr>
            <a:xfrm flipH="1">
              <a:off x="4499950" y="3837750"/>
              <a:ext cx="991800" cy="257100"/>
            </a:xfrm>
            <a:prstGeom prst="straightConnector1">
              <a:avLst/>
            </a:prstGeom>
            <a:noFill/>
            <a:ln cap="flat" cmpd="sng" w="9525">
              <a:solidFill>
                <a:schemeClr val="dk2"/>
              </a:solidFill>
              <a:prstDash val="solid"/>
              <a:round/>
              <a:headEnd len="med" w="med" type="none"/>
              <a:tailEnd len="med" w="med" type="triangle"/>
            </a:ln>
          </p:spPr>
        </p:cxnSp>
        <p:cxnSp>
          <p:nvCxnSpPr>
            <p:cNvPr id="213" name="Google Shape;213;p43"/>
            <p:cNvCxnSpPr/>
            <p:nvPr/>
          </p:nvCxnSpPr>
          <p:spPr>
            <a:xfrm rot="10800000">
              <a:off x="4481550" y="4159225"/>
              <a:ext cx="1019400" cy="0"/>
            </a:xfrm>
            <a:prstGeom prst="straightConnector1">
              <a:avLst/>
            </a:prstGeom>
            <a:noFill/>
            <a:ln cap="flat" cmpd="sng" w="9525">
              <a:solidFill>
                <a:schemeClr val="dk2"/>
              </a:solidFill>
              <a:prstDash val="solid"/>
              <a:round/>
              <a:headEnd len="med" w="med" type="none"/>
              <a:tailEnd len="med" w="med" type="triangle"/>
            </a:ln>
          </p:spPr>
        </p:cxnSp>
        <p:cxnSp>
          <p:nvCxnSpPr>
            <p:cNvPr id="214" name="Google Shape;214;p43"/>
            <p:cNvCxnSpPr/>
            <p:nvPr/>
          </p:nvCxnSpPr>
          <p:spPr>
            <a:xfrm rot="10800000">
              <a:off x="4463200" y="4232575"/>
              <a:ext cx="1065300" cy="248100"/>
            </a:xfrm>
            <a:prstGeom prst="straightConnector1">
              <a:avLst/>
            </a:prstGeom>
            <a:noFill/>
            <a:ln cap="flat" cmpd="sng" w="9525">
              <a:solidFill>
                <a:schemeClr val="dk2"/>
              </a:solidFill>
              <a:prstDash val="solid"/>
              <a:round/>
              <a:headEnd len="med" w="med" type="none"/>
              <a:tailEnd len="med" w="med" type="triangle"/>
            </a:ln>
          </p:spPr>
        </p:cxnSp>
      </p:grpSp>
      <p:grpSp>
        <p:nvGrpSpPr>
          <p:cNvPr id="215" name="Google Shape;215;p43"/>
          <p:cNvGrpSpPr/>
          <p:nvPr/>
        </p:nvGrpSpPr>
        <p:grpSpPr>
          <a:xfrm>
            <a:off x="2589350" y="4085750"/>
            <a:ext cx="2112600" cy="566075"/>
            <a:chOff x="2589350" y="4085750"/>
            <a:chExt cx="2112600" cy="566075"/>
          </a:xfrm>
        </p:grpSpPr>
        <p:sp>
          <p:nvSpPr>
            <p:cNvPr id="216" name="Google Shape;216;p43"/>
            <p:cNvSpPr txBox="1"/>
            <p:nvPr/>
          </p:nvSpPr>
          <p:spPr>
            <a:xfrm>
              <a:off x="2589350" y="4159225"/>
              <a:ext cx="2112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Collect</a:t>
              </a:r>
              <a:r>
                <a:rPr lang="en" sz="1000">
                  <a:latin typeface="Consolas"/>
                  <a:ea typeface="Consolas"/>
                  <a:cs typeface="Consolas"/>
                  <a:sym typeface="Consolas"/>
                </a:rPr>
                <a: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cxnSp>
          <p:nvCxnSpPr>
            <p:cNvPr id="217" name="Google Shape;217;p43"/>
            <p:cNvCxnSpPr/>
            <p:nvPr/>
          </p:nvCxnSpPr>
          <p:spPr>
            <a:xfrm rot="10800000">
              <a:off x="2892500" y="4085750"/>
              <a:ext cx="1359300" cy="0"/>
            </a:xfrm>
            <a:prstGeom prst="straightConnector1">
              <a:avLst/>
            </a:prstGeom>
            <a:noFill/>
            <a:ln cap="flat" cmpd="sng" w="9525">
              <a:solidFill>
                <a:schemeClr val="dk2"/>
              </a:solidFill>
              <a:prstDash val="solid"/>
              <a:round/>
              <a:headEnd len="med" w="med" type="none"/>
              <a:tailEnd len="med" w="med" type="triangle"/>
            </a:ln>
          </p:spPr>
        </p:cxnSp>
      </p:grpSp>
      <p:sp>
        <p:nvSpPr>
          <p:cNvPr id="218" name="Google Shape;218;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43"/>
          <p:cNvSpPr/>
          <p:nvPr/>
        </p:nvSpPr>
        <p:spPr>
          <a:xfrm>
            <a:off x="430900"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Concept</a:t>
            </a:r>
            <a:endParaRPr/>
          </a:p>
        </p:txBody>
      </p:sp>
      <p:sp>
        <p:nvSpPr>
          <p:cNvPr id="220" name="Google Shape;220;p43"/>
          <p:cNvSpPr/>
          <p:nvPr/>
        </p:nvSpPr>
        <p:spPr>
          <a:xfrm>
            <a:off x="1431075" y="1885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Build</a:t>
            </a:r>
            <a:endParaRPr>
              <a:solidFill>
                <a:schemeClr val="lt1"/>
              </a:solidFill>
            </a:endParaRPr>
          </a:p>
        </p:txBody>
      </p:sp>
      <p:sp>
        <p:nvSpPr>
          <p:cNvPr id="221" name="Google Shape;221;p43"/>
          <p:cNvSpPr/>
          <p:nvPr/>
        </p:nvSpPr>
        <p:spPr>
          <a:xfrm>
            <a:off x="2413575"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Usage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is the System Physically Built?</a:t>
            </a:r>
            <a:endParaRPr/>
          </a:p>
        </p:txBody>
      </p:sp>
      <p:sp>
        <p:nvSpPr>
          <p:cNvPr id="227" name="Google Shape;227;p44"/>
          <p:cNvSpPr txBox="1"/>
          <p:nvPr/>
        </p:nvSpPr>
        <p:spPr>
          <a:xfrm>
            <a:off x="430900" y="1143825"/>
            <a:ext cx="4580400" cy="8313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Understand the server’s implementation (see </a:t>
            </a:r>
            <a:r>
              <a:rPr i="1" lang="en"/>
              <a:t>server.go</a:t>
            </a:r>
            <a:r>
              <a:rPr lang="en"/>
              <a:t>)</a:t>
            </a:r>
            <a:endParaRPr/>
          </a:p>
          <a:p>
            <a:pPr indent="-317500" lvl="0" marL="457200" rtl="0" algn="l">
              <a:spcBef>
                <a:spcPts val="0"/>
              </a:spcBef>
              <a:spcAft>
                <a:spcPts val="0"/>
              </a:spcAft>
              <a:buSzPts val="1400"/>
              <a:buChar char="●"/>
            </a:pPr>
            <a:r>
              <a:rPr lang="en"/>
              <a:t>Methods it uses to communicate with each other</a:t>
            </a:r>
            <a:endParaRPr/>
          </a:p>
          <a:p>
            <a:pPr indent="-317500" lvl="0" marL="457200" rtl="0" algn="l">
              <a:spcBef>
                <a:spcPts val="0"/>
              </a:spcBef>
              <a:spcAft>
                <a:spcPts val="0"/>
              </a:spcAft>
              <a:buSzPts val="1400"/>
              <a:buChar char="●"/>
            </a:pPr>
            <a:r>
              <a:rPr lang="en"/>
              <a:t>Methods it uses to take a local snapshot </a:t>
            </a:r>
            <a:endParaRPr/>
          </a:p>
        </p:txBody>
      </p:sp>
      <p:sp>
        <p:nvSpPr>
          <p:cNvPr id="228" name="Google Shape;228;p44"/>
          <p:cNvSpPr/>
          <p:nvPr/>
        </p:nvSpPr>
        <p:spPr>
          <a:xfrm>
            <a:off x="4717550" y="1017725"/>
            <a:ext cx="4182000" cy="40755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4"/>
          <p:cNvSpPr/>
          <p:nvPr/>
        </p:nvSpPr>
        <p:spPr>
          <a:xfrm>
            <a:off x="6717750" y="1360300"/>
            <a:ext cx="977100" cy="127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4"/>
          <p:cNvSpPr txBox="1"/>
          <p:nvPr/>
        </p:nvSpPr>
        <p:spPr>
          <a:xfrm>
            <a:off x="6852600" y="2638200"/>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3</a:t>
            </a:r>
            <a:endParaRPr sz="1000"/>
          </a:p>
        </p:txBody>
      </p:sp>
      <p:sp>
        <p:nvSpPr>
          <p:cNvPr id="231" name="Google Shape;231;p44"/>
          <p:cNvSpPr txBox="1"/>
          <p:nvPr/>
        </p:nvSpPr>
        <p:spPr>
          <a:xfrm>
            <a:off x="8340700" y="2976900"/>
            <a:ext cx="70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t>
            </a:r>
            <a:endParaRPr sz="2100"/>
          </a:p>
        </p:txBody>
      </p:sp>
      <p:sp>
        <p:nvSpPr>
          <p:cNvPr id="232" name="Google Shape;232;p44"/>
          <p:cNvSpPr/>
          <p:nvPr/>
        </p:nvSpPr>
        <p:spPr>
          <a:xfrm>
            <a:off x="2346075" y="2797200"/>
            <a:ext cx="808200" cy="12033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4"/>
          <p:cNvSpPr txBox="1"/>
          <p:nvPr/>
        </p:nvSpPr>
        <p:spPr>
          <a:xfrm>
            <a:off x="2318475" y="4000500"/>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Simulator</a:t>
            </a:r>
            <a:endParaRPr sz="1000"/>
          </a:p>
        </p:txBody>
      </p:sp>
      <p:sp>
        <p:nvSpPr>
          <p:cNvPr id="234" name="Google Shape;234;p44"/>
          <p:cNvSpPr txBox="1"/>
          <p:nvPr/>
        </p:nvSpPr>
        <p:spPr>
          <a:xfrm>
            <a:off x="6665200" y="2152700"/>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sp>
        <p:nvSpPr>
          <p:cNvPr id="235" name="Google Shape;235;p44"/>
          <p:cNvSpPr txBox="1"/>
          <p:nvPr/>
        </p:nvSpPr>
        <p:spPr>
          <a:xfrm>
            <a:off x="6636900" y="1411875"/>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HandlePacket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(msg)</a:t>
            </a:r>
            <a:endParaRPr sz="1000">
              <a:latin typeface="Consolas"/>
              <a:ea typeface="Consolas"/>
              <a:cs typeface="Consolas"/>
              <a:sym typeface="Consolas"/>
            </a:endParaRPr>
          </a:p>
        </p:txBody>
      </p:sp>
      <p:sp>
        <p:nvSpPr>
          <p:cNvPr id="236" name="Google Shape;236;p44"/>
          <p:cNvSpPr/>
          <p:nvPr/>
        </p:nvSpPr>
        <p:spPr>
          <a:xfrm>
            <a:off x="6317975" y="3489650"/>
            <a:ext cx="977100" cy="13119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4"/>
          <p:cNvSpPr txBox="1"/>
          <p:nvPr/>
        </p:nvSpPr>
        <p:spPr>
          <a:xfrm>
            <a:off x="6452813" y="47473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2</a:t>
            </a:r>
            <a:endParaRPr sz="1000"/>
          </a:p>
        </p:txBody>
      </p:sp>
      <p:sp>
        <p:nvSpPr>
          <p:cNvPr id="238" name="Google Shape;238;p44"/>
          <p:cNvSpPr txBox="1"/>
          <p:nvPr/>
        </p:nvSpPr>
        <p:spPr>
          <a:xfrm>
            <a:off x="6237125" y="3489654"/>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HandlePacket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(msg)</a:t>
            </a:r>
            <a:endParaRPr sz="1000">
              <a:latin typeface="Consolas"/>
              <a:ea typeface="Consolas"/>
              <a:cs typeface="Consolas"/>
              <a:sym typeface="Consolas"/>
            </a:endParaRPr>
          </a:p>
        </p:txBody>
      </p:sp>
      <p:sp>
        <p:nvSpPr>
          <p:cNvPr id="239" name="Google Shape;239;p44"/>
          <p:cNvSpPr/>
          <p:nvPr/>
        </p:nvSpPr>
        <p:spPr>
          <a:xfrm>
            <a:off x="5013950" y="2157025"/>
            <a:ext cx="977100" cy="127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4"/>
          <p:cNvSpPr txBox="1"/>
          <p:nvPr/>
        </p:nvSpPr>
        <p:spPr>
          <a:xfrm>
            <a:off x="5148775" y="3434838"/>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1</a:t>
            </a:r>
            <a:endParaRPr sz="1000"/>
          </a:p>
        </p:txBody>
      </p:sp>
      <p:sp>
        <p:nvSpPr>
          <p:cNvPr id="241" name="Google Shape;241;p44"/>
          <p:cNvSpPr txBox="1"/>
          <p:nvPr/>
        </p:nvSpPr>
        <p:spPr>
          <a:xfrm>
            <a:off x="4920138" y="2147325"/>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HandlePacket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(msg)</a:t>
            </a:r>
            <a:endParaRPr sz="1000">
              <a:latin typeface="Consolas"/>
              <a:ea typeface="Consolas"/>
              <a:cs typeface="Consolas"/>
              <a:sym typeface="Consolas"/>
            </a:endParaRPr>
          </a:p>
        </p:txBody>
      </p:sp>
      <p:cxnSp>
        <p:nvCxnSpPr>
          <p:cNvPr id="242" name="Google Shape;242;p44"/>
          <p:cNvCxnSpPr/>
          <p:nvPr/>
        </p:nvCxnSpPr>
        <p:spPr>
          <a:xfrm flipH="1">
            <a:off x="7206300" y="1852150"/>
            <a:ext cx="8100" cy="285300"/>
          </a:xfrm>
          <a:prstGeom prst="straightConnector1">
            <a:avLst/>
          </a:prstGeom>
          <a:noFill/>
          <a:ln cap="flat" cmpd="sng" w="9525">
            <a:solidFill>
              <a:schemeClr val="dk2"/>
            </a:solidFill>
            <a:prstDash val="solid"/>
            <a:round/>
            <a:headEnd len="med" w="med" type="none"/>
            <a:tailEnd len="med" w="med" type="triangle"/>
          </a:ln>
        </p:spPr>
      </p:cxnSp>
      <p:sp>
        <p:nvSpPr>
          <p:cNvPr id="243" name="Google Shape;243;p44"/>
          <p:cNvSpPr txBox="1"/>
          <p:nvPr/>
        </p:nvSpPr>
        <p:spPr>
          <a:xfrm>
            <a:off x="3054700" y="2898738"/>
            <a:ext cx="1580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Tick()</a:t>
            </a:r>
            <a:endParaRPr sz="1000">
              <a:latin typeface="Consolas"/>
              <a:ea typeface="Consolas"/>
              <a:cs typeface="Consolas"/>
              <a:sym typeface="Consolas"/>
            </a:endParaRPr>
          </a:p>
        </p:txBody>
      </p:sp>
      <p:cxnSp>
        <p:nvCxnSpPr>
          <p:cNvPr id="244" name="Google Shape;244;p44"/>
          <p:cNvCxnSpPr/>
          <p:nvPr/>
        </p:nvCxnSpPr>
        <p:spPr>
          <a:xfrm flipH="1">
            <a:off x="6138413" y="2135113"/>
            <a:ext cx="447300" cy="313200"/>
          </a:xfrm>
          <a:prstGeom prst="straightConnector1">
            <a:avLst/>
          </a:prstGeom>
          <a:noFill/>
          <a:ln cap="flat" cmpd="sng" w="9525">
            <a:solidFill>
              <a:schemeClr val="dk2"/>
            </a:solidFill>
            <a:prstDash val="solid"/>
            <a:round/>
            <a:headEnd len="med" w="med" type="none"/>
            <a:tailEnd len="med" w="med" type="triangle"/>
          </a:ln>
        </p:spPr>
      </p:cxnSp>
      <p:sp>
        <p:nvSpPr>
          <p:cNvPr id="245" name="Google Shape;245;p44"/>
          <p:cNvSpPr txBox="1"/>
          <p:nvPr/>
        </p:nvSpPr>
        <p:spPr>
          <a:xfrm>
            <a:off x="5432900" y="1825450"/>
            <a:ext cx="1351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SendTokens</a:t>
            </a:r>
            <a:r>
              <a:rPr lang="en" sz="1000">
                <a:latin typeface="Consolas"/>
                <a:ea typeface="Consolas"/>
                <a:cs typeface="Consolas"/>
                <a:sym typeface="Consolas"/>
              </a:rPr>
              <a:t>()</a:t>
            </a:r>
            <a:endParaRPr sz="1000">
              <a:latin typeface="Consolas"/>
              <a:ea typeface="Consolas"/>
              <a:cs typeface="Consolas"/>
              <a:sym typeface="Consolas"/>
            </a:endParaRPr>
          </a:p>
        </p:txBody>
      </p:sp>
      <p:cxnSp>
        <p:nvCxnSpPr>
          <p:cNvPr id="246" name="Google Shape;246;p44"/>
          <p:cNvCxnSpPr/>
          <p:nvPr/>
        </p:nvCxnSpPr>
        <p:spPr>
          <a:xfrm flipH="1" rot="10800000">
            <a:off x="6239088" y="2336413"/>
            <a:ext cx="436200" cy="290700"/>
          </a:xfrm>
          <a:prstGeom prst="straightConnector1">
            <a:avLst/>
          </a:prstGeom>
          <a:noFill/>
          <a:ln cap="flat" cmpd="sng" w="9525">
            <a:solidFill>
              <a:schemeClr val="dk2"/>
            </a:solidFill>
            <a:prstDash val="solid"/>
            <a:round/>
            <a:headEnd len="med" w="med" type="none"/>
            <a:tailEnd len="med" w="med" type="triangle"/>
          </a:ln>
        </p:spPr>
      </p:cxnSp>
      <p:cxnSp>
        <p:nvCxnSpPr>
          <p:cNvPr id="247" name="Google Shape;247;p44"/>
          <p:cNvCxnSpPr/>
          <p:nvPr/>
        </p:nvCxnSpPr>
        <p:spPr>
          <a:xfrm flipH="1">
            <a:off x="6987375" y="3103025"/>
            <a:ext cx="33600" cy="335400"/>
          </a:xfrm>
          <a:prstGeom prst="straightConnector1">
            <a:avLst/>
          </a:prstGeom>
          <a:noFill/>
          <a:ln cap="flat" cmpd="sng" w="9525">
            <a:solidFill>
              <a:schemeClr val="dk2"/>
            </a:solidFill>
            <a:prstDash val="solid"/>
            <a:round/>
            <a:headEnd len="med" w="med" type="none"/>
            <a:tailEnd len="med" w="med" type="triangle"/>
          </a:ln>
        </p:spPr>
      </p:cxnSp>
      <p:cxnSp>
        <p:nvCxnSpPr>
          <p:cNvPr id="248" name="Google Shape;248;p44"/>
          <p:cNvCxnSpPr/>
          <p:nvPr/>
        </p:nvCxnSpPr>
        <p:spPr>
          <a:xfrm flipH="1" rot="10800000">
            <a:off x="7211050" y="3159000"/>
            <a:ext cx="22500" cy="257100"/>
          </a:xfrm>
          <a:prstGeom prst="straightConnector1">
            <a:avLst/>
          </a:prstGeom>
          <a:noFill/>
          <a:ln cap="flat" cmpd="sng" w="9525">
            <a:solidFill>
              <a:schemeClr val="dk2"/>
            </a:solidFill>
            <a:prstDash val="solid"/>
            <a:round/>
            <a:headEnd len="med" w="med" type="none"/>
            <a:tailEnd len="med" w="med" type="triangle"/>
          </a:ln>
        </p:spPr>
      </p:cxnSp>
      <p:cxnSp>
        <p:nvCxnSpPr>
          <p:cNvPr id="249" name="Google Shape;249;p44"/>
          <p:cNvCxnSpPr/>
          <p:nvPr/>
        </p:nvCxnSpPr>
        <p:spPr>
          <a:xfrm rot="10800000">
            <a:off x="5750675" y="3769538"/>
            <a:ext cx="480900" cy="178800"/>
          </a:xfrm>
          <a:prstGeom prst="straightConnector1">
            <a:avLst/>
          </a:prstGeom>
          <a:noFill/>
          <a:ln cap="flat" cmpd="sng" w="9525">
            <a:solidFill>
              <a:schemeClr val="dk2"/>
            </a:solidFill>
            <a:prstDash val="solid"/>
            <a:round/>
            <a:headEnd len="med" w="med" type="none"/>
            <a:tailEnd len="med" w="med" type="triangle"/>
          </a:ln>
        </p:spPr>
      </p:cxnSp>
      <p:cxnSp>
        <p:nvCxnSpPr>
          <p:cNvPr id="250" name="Google Shape;250;p44"/>
          <p:cNvCxnSpPr/>
          <p:nvPr/>
        </p:nvCxnSpPr>
        <p:spPr>
          <a:xfrm>
            <a:off x="5571875" y="3892438"/>
            <a:ext cx="637200" cy="246000"/>
          </a:xfrm>
          <a:prstGeom prst="straightConnector1">
            <a:avLst/>
          </a:prstGeom>
          <a:noFill/>
          <a:ln cap="flat" cmpd="sng" w="9525">
            <a:solidFill>
              <a:schemeClr val="dk2"/>
            </a:solidFill>
            <a:prstDash val="solid"/>
            <a:round/>
            <a:headEnd len="med" w="med" type="none"/>
            <a:tailEnd len="med" w="med" type="triangle"/>
          </a:ln>
        </p:spPr>
      </p:cxnSp>
      <p:sp>
        <p:nvSpPr>
          <p:cNvPr id="251" name="Google Shape;251;p44"/>
          <p:cNvSpPr txBox="1"/>
          <p:nvPr/>
        </p:nvSpPr>
        <p:spPr>
          <a:xfrm>
            <a:off x="5013950" y="4077563"/>
            <a:ext cx="1351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SendTokens()</a:t>
            </a:r>
            <a:endParaRPr sz="1000">
              <a:latin typeface="Consolas"/>
              <a:ea typeface="Consolas"/>
              <a:cs typeface="Consolas"/>
              <a:sym typeface="Consolas"/>
            </a:endParaRPr>
          </a:p>
        </p:txBody>
      </p:sp>
      <p:sp>
        <p:nvSpPr>
          <p:cNvPr id="252" name="Google Shape;252;p44"/>
          <p:cNvSpPr txBox="1"/>
          <p:nvPr/>
        </p:nvSpPr>
        <p:spPr>
          <a:xfrm>
            <a:off x="7375925" y="3063925"/>
            <a:ext cx="1209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SendTokens()</a:t>
            </a:r>
            <a:endParaRPr sz="1000">
              <a:latin typeface="Consolas"/>
              <a:ea typeface="Consolas"/>
              <a:cs typeface="Consolas"/>
              <a:sym typeface="Consolas"/>
            </a:endParaRPr>
          </a:p>
        </p:txBody>
      </p:sp>
      <p:sp>
        <p:nvSpPr>
          <p:cNvPr id="253" name="Google Shape;253;p44"/>
          <p:cNvSpPr/>
          <p:nvPr/>
        </p:nvSpPr>
        <p:spPr>
          <a:xfrm>
            <a:off x="3356500" y="3243650"/>
            <a:ext cx="977100" cy="246000"/>
          </a:xfrm>
          <a:prstGeom prs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5" name="Google Shape;255;p44"/>
          <p:cNvSpPr txBox="1"/>
          <p:nvPr/>
        </p:nvSpPr>
        <p:spPr>
          <a:xfrm>
            <a:off x="4933100" y="2932275"/>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cxnSp>
        <p:nvCxnSpPr>
          <p:cNvPr id="256" name="Google Shape;256;p44"/>
          <p:cNvCxnSpPr/>
          <p:nvPr/>
        </p:nvCxnSpPr>
        <p:spPr>
          <a:xfrm flipH="1">
            <a:off x="5474200" y="2631725"/>
            <a:ext cx="8100" cy="285300"/>
          </a:xfrm>
          <a:prstGeom prst="straightConnector1">
            <a:avLst/>
          </a:prstGeom>
          <a:noFill/>
          <a:ln cap="flat" cmpd="sng" w="9525">
            <a:solidFill>
              <a:schemeClr val="dk2"/>
            </a:solidFill>
            <a:prstDash val="solid"/>
            <a:round/>
            <a:headEnd len="med" w="med" type="none"/>
            <a:tailEnd len="med" w="med" type="triangle"/>
          </a:ln>
        </p:spPr>
      </p:cxnSp>
      <p:sp>
        <p:nvSpPr>
          <p:cNvPr id="257" name="Google Shape;257;p44"/>
          <p:cNvSpPr txBox="1"/>
          <p:nvPr/>
        </p:nvSpPr>
        <p:spPr>
          <a:xfrm>
            <a:off x="6239150" y="4301050"/>
            <a:ext cx="113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StartSnapshot</a:t>
            </a:r>
            <a:endParaRPr sz="1000">
              <a:latin typeface="Consolas"/>
              <a:ea typeface="Consolas"/>
              <a:cs typeface="Consolas"/>
              <a:sym typeface="Consolas"/>
            </a:endParaRPr>
          </a:p>
          <a:p>
            <a:pPr indent="0" lvl="0" marL="0" rtl="0" algn="ctr">
              <a:spcBef>
                <a:spcPts val="0"/>
              </a:spcBef>
              <a:spcAft>
                <a:spcPts val="0"/>
              </a:spcAft>
              <a:buNone/>
            </a:pPr>
            <a:r>
              <a:rPr lang="en" sz="1000">
                <a:latin typeface="Consolas"/>
                <a:ea typeface="Consolas"/>
                <a:cs typeface="Consolas"/>
                <a:sym typeface="Consolas"/>
              </a:rPr>
              <a:t>(snap_id)</a:t>
            </a:r>
            <a:endParaRPr sz="1000">
              <a:latin typeface="Consolas"/>
              <a:ea typeface="Consolas"/>
              <a:cs typeface="Consolas"/>
              <a:sym typeface="Consolas"/>
            </a:endParaRPr>
          </a:p>
        </p:txBody>
      </p:sp>
      <p:cxnSp>
        <p:nvCxnSpPr>
          <p:cNvPr id="258" name="Google Shape;258;p44"/>
          <p:cNvCxnSpPr/>
          <p:nvPr/>
        </p:nvCxnSpPr>
        <p:spPr>
          <a:xfrm flipH="1">
            <a:off x="6780250" y="4000500"/>
            <a:ext cx="8100" cy="285300"/>
          </a:xfrm>
          <a:prstGeom prst="straightConnector1">
            <a:avLst/>
          </a:prstGeom>
          <a:noFill/>
          <a:ln cap="flat" cmpd="sng" w="9525">
            <a:solidFill>
              <a:schemeClr val="dk2"/>
            </a:solidFill>
            <a:prstDash val="solid"/>
            <a:round/>
            <a:headEnd len="med" w="med" type="none"/>
            <a:tailEnd len="med" w="med" type="triangle"/>
          </a:ln>
        </p:spPr>
      </p:cxnSp>
      <p:sp>
        <p:nvSpPr>
          <p:cNvPr id="259" name="Google Shape;259;p44"/>
          <p:cNvSpPr/>
          <p:nvPr/>
        </p:nvSpPr>
        <p:spPr>
          <a:xfrm>
            <a:off x="430900"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Concept</a:t>
            </a:r>
            <a:endParaRPr/>
          </a:p>
        </p:txBody>
      </p:sp>
      <p:sp>
        <p:nvSpPr>
          <p:cNvPr id="260" name="Google Shape;260;p44"/>
          <p:cNvSpPr/>
          <p:nvPr/>
        </p:nvSpPr>
        <p:spPr>
          <a:xfrm>
            <a:off x="1431075" y="1885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Build</a:t>
            </a:r>
            <a:endParaRPr>
              <a:solidFill>
                <a:schemeClr val="lt1"/>
              </a:solidFill>
            </a:endParaRPr>
          </a:p>
        </p:txBody>
      </p:sp>
      <p:sp>
        <p:nvSpPr>
          <p:cNvPr id="261" name="Google Shape;261;p44"/>
          <p:cNvSpPr/>
          <p:nvPr/>
        </p:nvSpPr>
        <p:spPr>
          <a:xfrm>
            <a:off x="2413575"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Usage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Use the System?</a:t>
            </a:r>
            <a:endParaRPr/>
          </a:p>
        </p:txBody>
      </p:sp>
      <p:sp>
        <p:nvSpPr>
          <p:cNvPr id="267" name="Google Shape;267;p45"/>
          <p:cNvSpPr txBox="1"/>
          <p:nvPr/>
        </p:nvSpPr>
        <p:spPr>
          <a:xfrm>
            <a:off x="430900" y="1143825"/>
            <a:ext cx="5290500" cy="615600"/>
          </a:xfrm>
          <a:prstGeom prst="rect">
            <a:avLst/>
          </a:prstGeom>
          <a:solidFill>
            <a:srgbClr val="FFF2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Understand how the external environment talks to our system</a:t>
            </a:r>
            <a:endParaRPr/>
          </a:p>
          <a:p>
            <a:pPr indent="0" lvl="0" marL="0" rtl="0" algn="l">
              <a:spcBef>
                <a:spcPts val="0"/>
              </a:spcBef>
              <a:spcAft>
                <a:spcPts val="0"/>
              </a:spcAft>
              <a:buNone/>
            </a:pPr>
            <a:r>
              <a:rPr lang="en"/>
              <a:t>(see </a:t>
            </a:r>
            <a:r>
              <a:rPr i="1" lang="en"/>
              <a:t>test_common.go</a:t>
            </a:r>
            <a:r>
              <a:rPr lang="en"/>
              <a:t> and </a:t>
            </a:r>
            <a:r>
              <a:rPr i="1" lang="en"/>
              <a:t>snapshot_test.go</a:t>
            </a:r>
            <a:r>
              <a:rPr lang="en"/>
              <a:t>)</a:t>
            </a:r>
            <a:endParaRPr/>
          </a:p>
        </p:txBody>
      </p:sp>
      <p:grpSp>
        <p:nvGrpSpPr>
          <p:cNvPr id="268" name="Google Shape;268;p45"/>
          <p:cNvGrpSpPr/>
          <p:nvPr/>
        </p:nvGrpSpPr>
        <p:grpSpPr>
          <a:xfrm>
            <a:off x="5599200" y="1670125"/>
            <a:ext cx="3233100" cy="3260700"/>
            <a:chOff x="5115175" y="1253850"/>
            <a:chExt cx="3233100" cy="3260700"/>
          </a:xfrm>
        </p:grpSpPr>
        <p:sp>
          <p:nvSpPr>
            <p:cNvPr id="269" name="Google Shape;269;p45"/>
            <p:cNvSpPr/>
            <p:nvPr/>
          </p:nvSpPr>
          <p:spPr>
            <a:xfrm>
              <a:off x="5115175" y="1253850"/>
              <a:ext cx="3233100" cy="326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0" name="Google Shape;270;p45"/>
            <p:cNvGrpSpPr/>
            <p:nvPr/>
          </p:nvGrpSpPr>
          <p:grpSpPr>
            <a:xfrm>
              <a:off x="5613800" y="2298400"/>
              <a:ext cx="707400" cy="1073400"/>
              <a:chOff x="2607700" y="2806075"/>
              <a:chExt cx="707400" cy="1073400"/>
            </a:xfrm>
          </p:grpSpPr>
          <p:sp>
            <p:nvSpPr>
              <p:cNvPr id="271" name="Google Shape;271;p45"/>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5"/>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1</a:t>
                </a:r>
                <a:endParaRPr sz="1000"/>
              </a:p>
            </p:txBody>
          </p:sp>
        </p:grpSp>
        <p:grpSp>
          <p:nvGrpSpPr>
            <p:cNvPr id="273" name="Google Shape;273;p45"/>
            <p:cNvGrpSpPr/>
            <p:nvPr/>
          </p:nvGrpSpPr>
          <p:grpSpPr>
            <a:xfrm>
              <a:off x="6731550" y="1700150"/>
              <a:ext cx="707400" cy="1073400"/>
              <a:chOff x="2607700" y="2806075"/>
              <a:chExt cx="707400" cy="1073400"/>
            </a:xfrm>
          </p:grpSpPr>
          <p:sp>
            <p:nvSpPr>
              <p:cNvPr id="274" name="Google Shape;274;p45"/>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5"/>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3</a:t>
                </a:r>
                <a:endParaRPr sz="1000"/>
              </a:p>
            </p:txBody>
          </p:sp>
        </p:grpSp>
        <p:grpSp>
          <p:nvGrpSpPr>
            <p:cNvPr id="276" name="Google Shape;276;p45"/>
            <p:cNvGrpSpPr/>
            <p:nvPr/>
          </p:nvGrpSpPr>
          <p:grpSpPr>
            <a:xfrm>
              <a:off x="6406475" y="3371800"/>
              <a:ext cx="707400" cy="1073400"/>
              <a:chOff x="2607700" y="2806075"/>
              <a:chExt cx="707400" cy="1073400"/>
            </a:xfrm>
          </p:grpSpPr>
          <p:sp>
            <p:nvSpPr>
              <p:cNvPr id="277" name="Google Shape;277;p45"/>
              <p:cNvSpPr/>
              <p:nvPr/>
            </p:nvSpPr>
            <p:spPr>
              <a:xfrm>
                <a:off x="2607700" y="2806075"/>
                <a:ext cx="707400" cy="734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5"/>
              <p:cNvSpPr txBox="1"/>
              <p:nvPr/>
            </p:nvSpPr>
            <p:spPr>
              <a:xfrm>
                <a:off x="2607700" y="3540775"/>
                <a:ext cx="707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Server 2</a:t>
                </a:r>
                <a:endParaRPr sz="1000"/>
              </a:p>
            </p:txBody>
          </p:sp>
        </p:grpSp>
        <p:sp>
          <p:nvSpPr>
            <p:cNvPr id="279" name="Google Shape;279;p45"/>
            <p:cNvSpPr txBox="1"/>
            <p:nvPr/>
          </p:nvSpPr>
          <p:spPr>
            <a:xfrm>
              <a:off x="7438950" y="2848325"/>
              <a:ext cx="70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a:t>
              </a:r>
              <a:endParaRPr sz="2100"/>
            </a:p>
          </p:txBody>
        </p:sp>
      </p:grpSp>
      <p:sp>
        <p:nvSpPr>
          <p:cNvPr id="280" name="Google Shape;280;p45"/>
          <p:cNvSpPr txBox="1"/>
          <p:nvPr/>
        </p:nvSpPr>
        <p:spPr>
          <a:xfrm>
            <a:off x="3721850" y="3983325"/>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Simulator</a:t>
            </a:r>
            <a:endParaRPr sz="1000"/>
          </a:p>
        </p:txBody>
      </p:sp>
      <p:sp>
        <p:nvSpPr>
          <p:cNvPr id="281" name="Google Shape;281;p45"/>
          <p:cNvSpPr/>
          <p:nvPr/>
        </p:nvSpPr>
        <p:spPr>
          <a:xfrm>
            <a:off x="4720225" y="3210225"/>
            <a:ext cx="744000" cy="194400"/>
          </a:xfrm>
          <a:prstGeom prst="lef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45"/>
          <p:cNvGrpSpPr/>
          <p:nvPr/>
        </p:nvGrpSpPr>
        <p:grpSpPr>
          <a:xfrm>
            <a:off x="311700" y="2103625"/>
            <a:ext cx="2259525" cy="1194200"/>
            <a:chOff x="311700" y="2103625"/>
            <a:chExt cx="2259525" cy="1194200"/>
          </a:xfrm>
        </p:grpSpPr>
        <p:sp>
          <p:nvSpPr>
            <p:cNvPr id="283" name="Google Shape;283;p45"/>
            <p:cNvSpPr/>
            <p:nvPr/>
          </p:nvSpPr>
          <p:spPr>
            <a:xfrm>
              <a:off x="449550" y="2103625"/>
              <a:ext cx="587700" cy="643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5"/>
            <p:cNvSpPr txBox="1"/>
            <p:nvPr/>
          </p:nvSpPr>
          <p:spPr>
            <a:xfrm>
              <a:off x="311700" y="2805225"/>
              <a:ext cx="86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Topology File</a:t>
              </a:r>
              <a:endParaRPr sz="1000"/>
            </a:p>
          </p:txBody>
        </p:sp>
        <p:sp>
          <p:nvSpPr>
            <p:cNvPr id="285" name="Google Shape;285;p45"/>
            <p:cNvSpPr/>
            <p:nvPr/>
          </p:nvSpPr>
          <p:spPr>
            <a:xfrm>
              <a:off x="1845675" y="2103625"/>
              <a:ext cx="587700" cy="643200"/>
            </a:xfrm>
            <a:prstGeom prst="foldedCorner">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5"/>
            <p:cNvSpPr txBox="1"/>
            <p:nvPr/>
          </p:nvSpPr>
          <p:spPr>
            <a:xfrm>
              <a:off x="1707825" y="2805225"/>
              <a:ext cx="86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Event</a:t>
              </a:r>
              <a:r>
                <a:rPr lang="en" sz="1000"/>
                <a:t> File</a:t>
              </a:r>
              <a:endParaRPr sz="1000"/>
            </a:p>
          </p:txBody>
        </p:sp>
        <p:sp>
          <p:nvSpPr>
            <p:cNvPr id="287" name="Google Shape;287;p45"/>
            <p:cNvSpPr/>
            <p:nvPr/>
          </p:nvSpPr>
          <p:spPr>
            <a:xfrm>
              <a:off x="1184213" y="2178925"/>
              <a:ext cx="514500" cy="492600"/>
            </a:xfrm>
            <a:prstGeom prst="mathPlus">
              <a:avLst>
                <a:gd fmla="val 23520" name="adj1"/>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45"/>
          <p:cNvSpPr txBox="1"/>
          <p:nvPr/>
        </p:nvSpPr>
        <p:spPr>
          <a:xfrm>
            <a:off x="2491125" y="2491188"/>
            <a:ext cx="1580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onsolas"/>
                <a:ea typeface="Consolas"/>
                <a:cs typeface="Consolas"/>
                <a:sym typeface="Consolas"/>
              </a:rPr>
              <a:t>InjectEvents</a:t>
            </a:r>
            <a:r>
              <a:rPr lang="en" sz="1000">
                <a:latin typeface="Consolas"/>
                <a:ea typeface="Consolas"/>
                <a:cs typeface="Consolas"/>
                <a:sym typeface="Consolas"/>
              </a:rPr>
              <a:t>()</a:t>
            </a:r>
            <a:endParaRPr sz="1000">
              <a:latin typeface="Consolas"/>
              <a:ea typeface="Consolas"/>
              <a:cs typeface="Consolas"/>
              <a:sym typeface="Consolas"/>
            </a:endParaRPr>
          </a:p>
        </p:txBody>
      </p:sp>
      <p:sp>
        <p:nvSpPr>
          <p:cNvPr id="289" name="Google Shape;289;p45"/>
          <p:cNvSpPr/>
          <p:nvPr/>
        </p:nvSpPr>
        <p:spPr>
          <a:xfrm>
            <a:off x="3749450" y="2843125"/>
            <a:ext cx="808200" cy="12033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0" name="Google Shape;290;p45"/>
          <p:cNvCxnSpPr/>
          <p:nvPr/>
        </p:nvCxnSpPr>
        <p:spPr>
          <a:xfrm>
            <a:off x="2653650" y="2806100"/>
            <a:ext cx="854100" cy="459300"/>
          </a:xfrm>
          <a:prstGeom prst="straightConnector1">
            <a:avLst/>
          </a:prstGeom>
          <a:noFill/>
          <a:ln cap="flat" cmpd="sng" w="9525">
            <a:solidFill>
              <a:schemeClr val="dk2"/>
            </a:solidFill>
            <a:prstDash val="solid"/>
            <a:round/>
            <a:headEnd len="med" w="med" type="none"/>
            <a:tailEnd len="med" w="med" type="triangle"/>
          </a:ln>
        </p:spPr>
      </p:cxnSp>
      <p:cxnSp>
        <p:nvCxnSpPr>
          <p:cNvPr id="291" name="Google Shape;291;p45"/>
          <p:cNvCxnSpPr/>
          <p:nvPr/>
        </p:nvCxnSpPr>
        <p:spPr>
          <a:xfrm flipH="1">
            <a:off x="2938375" y="3798050"/>
            <a:ext cx="670500" cy="9300"/>
          </a:xfrm>
          <a:prstGeom prst="straightConnector1">
            <a:avLst/>
          </a:prstGeom>
          <a:noFill/>
          <a:ln cap="flat" cmpd="sng" w="9525">
            <a:solidFill>
              <a:schemeClr val="dk2"/>
            </a:solidFill>
            <a:prstDash val="solid"/>
            <a:round/>
            <a:headEnd len="med" w="med" type="none"/>
            <a:tailEnd len="med" w="med" type="triangle"/>
          </a:ln>
        </p:spPr>
      </p:cxnSp>
      <p:sp>
        <p:nvSpPr>
          <p:cNvPr id="292" name="Google Shape;292;p45"/>
          <p:cNvSpPr txBox="1"/>
          <p:nvPr/>
        </p:nvSpPr>
        <p:spPr>
          <a:xfrm>
            <a:off x="1303675" y="3633350"/>
            <a:ext cx="1634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t>Global Snapshot</a:t>
            </a:r>
            <a:endParaRPr sz="1000"/>
          </a:p>
        </p:txBody>
      </p:sp>
      <p:sp>
        <p:nvSpPr>
          <p:cNvPr id="293" name="Google Shape;293;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4" name="Google Shape;294;p45"/>
          <p:cNvSpPr/>
          <p:nvPr/>
        </p:nvSpPr>
        <p:spPr>
          <a:xfrm>
            <a:off x="430900"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Concept</a:t>
            </a:r>
            <a:endParaRPr/>
          </a:p>
        </p:txBody>
      </p:sp>
      <p:sp>
        <p:nvSpPr>
          <p:cNvPr id="295" name="Google Shape;295;p45"/>
          <p:cNvSpPr/>
          <p:nvPr/>
        </p:nvSpPr>
        <p:spPr>
          <a:xfrm>
            <a:off x="1431075" y="188525"/>
            <a:ext cx="1125600" cy="256500"/>
          </a:xfrm>
          <a:prstGeom prst="chevr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Build</a:t>
            </a:r>
            <a:endParaRPr>
              <a:solidFill>
                <a:schemeClr val="dk1"/>
              </a:solidFill>
            </a:endParaRPr>
          </a:p>
        </p:txBody>
      </p:sp>
      <p:sp>
        <p:nvSpPr>
          <p:cNvPr id="296" name="Google Shape;296;p45"/>
          <p:cNvSpPr/>
          <p:nvPr/>
        </p:nvSpPr>
        <p:spPr>
          <a:xfrm>
            <a:off x="2413575" y="188525"/>
            <a:ext cx="1125600" cy="256500"/>
          </a:xfrm>
          <a:prstGeom prst="chevron">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Usage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