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iev+//uHzZHLoVi1VX1xQ9xOkk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4.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Robot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Two events happen concurrently:</a:t>
            </a:r>
            <a:endParaRPr/>
          </a:p>
          <a:p>
            <a:pPr indent="-298450" lvl="0" marL="457200" rtl="0" algn="l">
              <a:lnSpc>
                <a:spcPct val="100000"/>
              </a:lnSpc>
              <a:spcBef>
                <a:spcPts val="0"/>
              </a:spcBef>
              <a:spcAft>
                <a:spcPts val="0"/>
              </a:spcAft>
              <a:buSzPts val="1100"/>
              <a:buAutoNum type="arabicParenBoth"/>
            </a:pPr>
            <a:r>
              <a:rPr lang="en"/>
              <a:t>Client 2 contacts node A, write Y  → A gives it a local timestamp of 12 </a:t>
            </a:r>
            <a:endParaRPr/>
          </a:p>
          <a:p>
            <a:pPr indent="-298450" lvl="0" marL="457200" rtl="0" algn="l">
              <a:lnSpc>
                <a:spcPct val="100000"/>
              </a:lnSpc>
              <a:spcBef>
                <a:spcPts val="0"/>
              </a:spcBef>
              <a:spcAft>
                <a:spcPts val="0"/>
              </a:spcAft>
              <a:buSzPts val="1100"/>
              <a:buAutoNum type="arabicParenBoth"/>
            </a:pPr>
            <a:r>
              <a:rPr lang="en"/>
              <a:t>Client 1 contacts Node B, write Z → B gives it a local timestamp of 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this point, the 3 nodes in the system ( primary, node A and node B ) haven’t contacted each other yet and their local logs are inconsistent / diverge. </a:t>
            </a:r>
            <a:endParaRPr/>
          </a:p>
          <a:p>
            <a:pPr indent="0" lvl="0" marL="0" rtl="0" algn="l">
              <a:lnSpc>
                <a:spcPct val="100000"/>
              </a:lnSpc>
              <a:spcBef>
                <a:spcPts val="0"/>
              </a:spcBef>
              <a:spcAft>
                <a:spcPts val="0"/>
              </a:spcAft>
              <a:buSzPts val="1100"/>
              <a:buNone/>
            </a:pPr>
            <a:r>
              <a:rPr lang="en"/>
              <a:t>We will resolve inconsistency of log via a anti-entropy session, namely sync-up to resolve inconsistencies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Assume A and B now contact each other</a:t>
            </a:r>
            <a:endParaRPr/>
          </a:p>
          <a:p>
            <a:pPr indent="0" lvl="0" marL="0" rtl="0" algn="l">
              <a:lnSpc>
                <a:spcPct val="100000"/>
              </a:lnSpc>
              <a:spcBef>
                <a:spcPts val="0"/>
              </a:spcBef>
              <a:spcAft>
                <a:spcPts val="0"/>
              </a:spcAft>
              <a:buSzPts val="1100"/>
              <a:buNone/>
            </a:pPr>
            <a:r>
              <a:rPr lang="en"/>
              <a:t>They exchange their local logs and also update them locally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A and B have the same log  for data (X, Y, Z)</a:t>
            </a:r>
            <a:br>
              <a:rPr lang="en"/>
            </a:br>
            <a:r>
              <a:rPr lang="en"/>
              <a:t>A merges logs in the correct order, and then </a:t>
            </a:r>
            <a:r>
              <a:rPr b="1" lang="en"/>
              <a:t>replays </a:t>
            </a:r>
            <a:r>
              <a:rPr lang="en"/>
              <a:t>reordered </a:t>
            </a:r>
            <a:r>
              <a:rPr lang="en"/>
              <a:t>operations to update all variables correctly.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some point, the primary commits and assigns the commit timestamp for operations in its log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D(Y) == delete(Y)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Client 1 contacts node B, and deletes Y → we assign  a local timestamp 13 to this operation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Later, primary and node B contact each other and exchange their logs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Primary later commits the operations sent from B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Eventually, every node in the system will have the same log (that is, the same view of event orders happening within the system)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150">
                <a:solidFill>
                  <a:srgbClr val="1D1C1D"/>
                </a:solidFill>
                <a:highlight>
                  <a:srgbClr val="F8F8F8"/>
                </a:highlight>
              </a:rPr>
              <a:t>Highlight the problem of disconnected devices, they are not crashed like the early days, and there can be local work done on the disconnected device , by the time the device reconnects, it may have new states</a:t>
            </a:r>
            <a:endParaRPr sz="1150">
              <a:solidFill>
                <a:srgbClr val="1D1C1D"/>
              </a:solidFill>
              <a:highlight>
                <a:srgbClr val="F8F8F8"/>
              </a:highlight>
            </a:endParaRPr>
          </a:p>
          <a:p>
            <a:pPr indent="0" lvl="0" marL="0" rtl="0" algn="l">
              <a:lnSpc>
                <a:spcPct val="100000"/>
              </a:lnSpc>
              <a:spcBef>
                <a:spcPts val="0"/>
              </a:spcBef>
              <a:spcAft>
                <a:spcPts val="0"/>
              </a:spcAft>
              <a:buSzPts val="1100"/>
              <a:buNone/>
            </a:pPr>
            <a:r>
              <a:rPr lang="en" sz="1150">
                <a:solidFill>
                  <a:srgbClr val="1D1C1D"/>
                </a:solidFill>
                <a:highlight>
                  <a:srgbClr val="F8F8F8"/>
                </a:highlight>
              </a:rPr>
              <a:t>This motivates Bayou</a:t>
            </a:r>
            <a:endParaRPr sz="1150">
              <a:solidFill>
                <a:srgbClr val="1D1C1D"/>
              </a:solidFill>
              <a:highlight>
                <a:srgbClr val="F8F8F8"/>
              </a:highlight>
            </a:endParaRPr>
          </a:p>
        </p:txBody>
      </p:sp>
      <p:sp>
        <p:nvSpPr>
          <p:cNvPr id="105" name="Google Shape;105;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Update functions</a:t>
            </a:r>
            <a:r>
              <a:rPr lang="en"/>
              <a:t> mean application-specific merge or conflict resolution functions</a:t>
            </a:r>
            <a:endParaRPr/>
          </a:p>
        </p:txBody>
      </p:sp>
      <p:sp>
        <p:nvSpPr>
          <p:cNvPr id="543" name="Google Shape;543;p6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Talk about the context.</a:t>
            </a:r>
            <a:endParaRPr/>
          </a:p>
          <a:p>
            <a:pPr indent="0" lvl="0" marL="0" rtl="0" algn="l">
              <a:lnSpc>
                <a:spcPct val="100000"/>
              </a:lnSpc>
              <a:spcBef>
                <a:spcPts val="0"/>
              </a:spcBef>
              <a:spcAft>
                <a:spcPts val="0"/>
              </a:spcAft>
              <a:buSzPts val="1100"/>
              <a:buNone/>
            </a:pPr>
            <a:r>
              <a:rPr lang="en"/>
              <a:t>We need to partition the keys across nodes. </a:t>
            </a:r>
            <a:endParaRPr/>
          </a:p>
        </p:txBody>
      </p:sp>
      <p:sp>
        <p:nvSpPr>
          <p:cNvPr id="550" name="Google Shape;550;p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8" name="Google Shape;558;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will focus on consistent hashing in this class.</a:t>
            </a:r>
            <a:endParaRPr/>
          </a:p>
          <a:p>
            <a:pPr indent="0" lvl="0" marL="0" rtl="0" algn="l">
              <a:lnSpc>
                <a:spcPct val="100000"/>
              </a:lnSpc>
              <a:spcBef>
                <a:spcPts val="0"/>
              </a:spcBef>
              <a:spcAft>
                <a:spcPts val="0"/>
              </a:spcAft>
              <a:buSzPts val="1100"/>
              <a:buNone/>
            </a:pPr>
            <a:r>
              <a:rPr lang="en"/>
              <a:t>It has two parts:</a:t>
            </a:r>
            <a:endParaRPr/>
          </a:p>
          <a:p>
            <a:pPr indent="-298450" lvl="0" marL="457200" rtl="0" algn="l">
              <a:lnSpc>
                <a:spcPct val="100000"/>
              </a:lnSpc>
              <a:spcBef>
                <a:spcPts val="0"/>
              </a:spcBef>
              <a:spcAft>
                <a:spcPts val="0"/>
              </a:spcAft>
              <a:buSzPts val="1100"/>
              <a:buAutoNum type="arabicParenBoth"/>
            </a:pPr>
            <a:r>
              <a:rPr lang="en"/>
              <a:t>How to do partitioning? </a:t>
            </a:r>
            <a:endParaRPr/>
          </a:p>
          <a:p>
            <a:pPr indent="-298450" lvl="0" marL="457200" rtl="0" algn="l">
              <a:lnSpc>
                <a:spcPct val="100000"/>
              </a:lnSpc>
              <a:spcBef>
                <a:spcPts val="0"/>
              </a:spcBef>
              <a:spcAft>
                <a:spcPts val="0"/>
              </a:spcAft>
              <a:buSzPts val="1100"/>
              <a:buAutoNum type="arabicParenBoth"/>
            </a:pPr>
            <a:r>
              <a:rPr lang="en"/>
              <a:t>How to do lookups?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bdaec6f9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g2bdaec6f9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Hashing naturally solves the partitioning problem.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bdaec6f95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g2bdaec6f95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is consistent hashing? </a:t>
            </a:r>
            <a:endParaRPr/>
          </a:p>
          <a:p>
            <a:pPr indent="0" lvl="0" marL="0" rtl="0" algn="l">
              <a:lnSpc>
                <a:spcPct val="100000"/>
              </a:lnSpc>
              <a:spcBef>
                <a:spcPts val="0"/>
              </a:spcBef>
              <a:spcAft>
                <a:spcPts val="0"/>
              </a:spcAft>
              <a:buSzPts val="1100"/>
              <a:buNone/>
            </a:pPr>
            <a:r>
              <a:rPr lang="en"/>
              <a:t>From the original paper: C</a:t>
            </a:r>
            <a:r>
              <a:rPr lang="en">
                <a:solidFill>
                  <a:schemeClr val="dk1"/>
                </a:solidFill>
              </a:rPr>
              <a:t>onsistent hashing assigns keys to nodes as follows. Identifiers are ordered in an </a:t>
            </a:r>
            <a:r>
              <a:rPr i="1" lang="en">
                <a:solidFill>
                  <a:schemeClr val="dk1"/>
                </a:solidFill>
              </a:rPr>
              <a:t>identifier circle </a:t>
            </a:r>
            <a:r>
              <a:rPr lang="en">
                <a:solidFill>
                  <a:schemeClr val="dk1"/>
                </a:solidFill>
              </a:rPr>
              <a:t>modulo . Key is assigned to the first node whose identifier is equal to or follows (the identifier of) in the identifier space. This node is called the successor node of key k, denoted by successor(k).</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Ask the class. </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Both"/>
            </a:pPr>
            <a:r>
              <a:rPr lang="en">
                <a:solidFill>
                  <a:schemeClr val="dk1"/>
                </a:solidFill>
              </a:rPr>
              <a:t>What is the key space node 10 is responsible for? Ans: (120, 10]</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Both"/>
            </a:pPr>
            <a:r>
              <a:rPr lang="en">
                <a:solidFill>
                  <a:schemeClr val="dk1"/>
                </a:solidFill>
              </a:rPr>
              <a:t>What about node 105? Ans: (90, 105]</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Both"/>
            </a:pPr>
            <a:r>
              <a:rPr lang="en">
                <a:solidFill>
                  <a:schemeClr val="dk1"/>
                </a:solidFill>
              </a:rPr>
              <a:t>What is the successor of key 40? Ans: node 60</a:t>
            </a:r>
            <a:endParaRPr>
              <a:solidFill>
                <a:schemeClr val="dk1"/>
              </a:solidFill>
            </a:endParaRPr>
          </a:p>
          <a:p>
            <a:pPr indent="-298450" lvl="0" marL="457200" rtl="0" algn="l">
              <a:lnSpc>
                <a:spcPct val="100000"/>
              </a:lnSpc>
              <a:spcBef>
                <a:spcPts val="0"/>
              </a:spcBef>
              <a:spcAft>
                <a:spcPts val="0"/>
              </a:spcAft>
              <a:buClr>
                <a:schemeClr val="dk1"/>
              </a:buClr>
              <a:buSzPts val="1100"/>
              <a:buAutoNum type="arabicParenBoth"/>
            </a:pPr>
            <a:r>
              <a:rPr lang="en">
                <a:solidFill>
                  <a:schemeClr val="dk1"/>
                </a:solidFill>
              </a:rPr>
              <a:t>What about key 90? Ans: node 90</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bdaec6f95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2bdaec6f95c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Each node keeps a small amount of routing information.</a:t>
            </a:r>
            <a:endParaRPr/>
          </a:p>
          <a:p>
            <a:pPr indent="0" lvl="0" marL="0" rtl="0" algn="l">
              <a:lnSpc>
                <a:spcPct val="100000"/>
              </a:lnSpc>
              <a:spcBef>
                <a:spcPts val="0"/>
              </a:spcBef>
              <a:spcAft>
                <a:spcPts val="0"/>
              </a:spcAft>
              <a:buSzPts val="1100"/>
              <a:buNone/>
            </a:pPr>
            <a:r>
              <a:rPr lang="en"/>
              <a:t>Every node only needs to remember its successor node in the circle. </a:t>
            </a:r>
            <a:endParaRPr/>
          </a:p>
          <a:p>
            <a:pPr indent="0" lvl="0" marL="0" rtl="0" algn="l">
              <a:lnSpc>
                <a:spcPct val="100000"/>
              </a:lnSpc>
              <a:spcBef>
                <a:spcPts val="0"/>
              </a:spcBef>
              <a:spcAft>
                <a:spcPts val="0"/>
              </a:spcAft>
              <a:buSzPts val="1100"/>
              <a:buNone/>
            </a:pPr>
            <a:r>
              <a:rPr lang="en"/>
              <a:t>However, this scheme is inefficient as it may require traversing all N nodes to find the appropriate mapping. </a:t>
            </a:r>
            <a:endParaRPr/>
          </a:p>
          <a:p>
            <a:pPr indent="0" lvl="0" marL="0" rtl="0" algn="l">
              <a:lnSpc>
                <a:spcPct val="100000"/>
              </a:lnSpc>
              <a:spcBef>
                <a:spcPts val="0"/>
              </a:spcBef>
              <a:spcAft>
                <a:spcPts val="0"/>
              </a:spcAft>
              <a:buSzPts val="1100"/>
              <a:buNone/>
            </a:pPr>
            <a:r>
              <a:rPr lang="en"/>
              <a:t>Why? Walk through the example of k = 80 with assume the entry node is 105 (in chord, key lookup can contact any node)</a:t>
            </a:r>
            <a:endParaRPr/>
          </a:p>
          <a:p>
            <a:pPr indent="0" lvl="0" marL="0" rtl="0" algn="l">
              <a:lnSpc>
                <a:spcPct val="100000"/>
              </a:lnSpc>
              <a:spcBef>
                <a:spcPts val="0"/>
              </a:spcBef>
              <a:spcAft>
                <a:spcPts val="0"/>
              </a:spcAft>
              <a:buSzPts val="1100"/>
              <a:buNone/>
            </a:pPr>
            <a:r>
              <a:rPr lang="en"/>
              <a:t>The lookup time is 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To accelerate this process, every node in Chord maintains additional information (not for correctness, just for lookup performance). This additional information is the finger table.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bdaec6f95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g2bdaec6f95c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accelerate this process, Chord maintains additional information (that is, finger table) to accelerate lookups. </a:t>
            </a:r>
            <a:endParaRPr/>
          </a:p>
          <a:p>
            <a:pPr indent="0" lvl="0" marL="0" rtl="0" algn="l">
              <a:lnSpc>
                <a:spcPct val="100000"/>
              </a:lnSpc>
              <a:spcBef>
                <a:spcPts val="0"/>
              </a:spcBef>
              <a:spcAft>
                <a:spcPts val="0"/>
              </a:spcAft>
              <a:buSzPts val="1100"/>
              <a:buNone/>
            </a:pPr>
            <a:r>
              <a:rPr lang="en"/>
              <a:t>The notations are taken from the original Chord paper. </a:t>
            </a:r>
            <a:endParaRPr/>
          </a:p>
          <a:p>
            <a:pPr indent="0" lvl="0" marL="0" rtl="0" algn="l">
              <a:lnSpc>
                <a:spcPct val="100000"/>
              </a:lnSpc>
              <a:spcBef>
                <a:spcPts val="0"/>
              </a:spcBef>
              <a:spcAft>
                <a:spcPts val="0"/>
              </a:spcAft>
              <a:buSzPts val="1100"/>
              <a:buNone/>
            </a:pPr>
            <a:r>
              <a:rPr lang="en"/>
              <a:t>Explain these 3 important variables.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Show the class the finger table for node 90 and the calculation. </a:t>
            </a:r>
            <a:endParaRPr/>
          </a:p>
          <a:p>
            <a:pPr indent="0" lvl="0" marL="0" rtl="0" algn="l">
              <a:lnSpc>
                <a:spcPct val="100000"/>
              </a:lnSpc>
              <a:spcBef>
                <a:spcPts val="0"/>
              </a:spcBef>
              <a:spcAft>
                <a:spcPts val="0"/>
              </a:spcAft>
              <a:buSzPts val="1100"/>
              <a:buNone/>
            </a:pPr>
            <a:r>
              <a:rPr lang="en"/>
              <a:t>Be careful with the interval, it is circular, don’t forget to mod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bdaec6f95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g2bdaec6f95c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the class, what is the finger table of node 10? Walk through it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bdaec6f95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g2bdaec6f95c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Assume key = 15 comes in and contacts node 90. How do we route it to its correct successor node?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PARC = Palo Alto Research Center</a:t>
            </a:r>
            <a:br>
              <a:rPr lang="en"/>
            </a:br>
            <a:r>
              <a:rPr lang="en"/>
              <a:t>They also developed: </a:t>
            </a:r>
            <a:r>
              <a:rPr lang="en">
                <a:solidFill>
                  <a:schemeClr val="dk1"/>
                </a:solidFill>
              </a:rPr>
              <a:t>GUI, Computer mouse, Ethernet, Laser Printing, Object-Oriented Programming (OOP), Distributed Computing </a:t>
            </a:r>
            <a:endParaRPr/>
          </a:p>
        </p:txBody>
      </p:sp>
      <p:sp>
        <p:nvSpPr>
          <p:cNvPr id="112" name="Google Shape;11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bdaec6f95c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g2bdaec6f95c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Find the node ID that is </a:t>
            </a:r>
            <a:r>
              <a:rPr b="1" lang="en"/>
              <a:t>not </a:t>
            </a:r>
            <a:r>
              <a:rPr lang="en"/>
              <a:t>greater than the key ID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bdaec6f95c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g2bdaec6f95c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2bdaec6f95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g2bdaec6f95c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node 10, all nodes in the table are greater than 15. So 32 is the successor node.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bdaec6f95c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g2bdaec6f95c_0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Summarize. </a:t>
            </a:r>
            <a:endParaRPr/>
          </a:p>
          <a:p>
            <a:pPr indent="0" lvl="0" marL="0" rtl="0" algn="l">
              <a:lnSpc>
                <a:spcPct val="100000"/>
              </a:lnSpc>
              <a:spcBef>
                <a:spcPts val="0"/>
              </a:spcBef>
              <a:spcAft>
                <a:spcPts val="0"/>
              </a:spcAft>
              <a:buSzPts val="1100"/>
              <a:buNone/>
            </a:pPr>
            <a:r>
              <a:rPr lang="en"/>
              <a:t>Emphasize we are making a tradeoff, by keep more states per node, we improve lookup performance. </a:t>
            </a:r>
            <a:endParaRPr/>
          </a:p>
          <a:p>
            <a:pPr indent="0" lvl="0" marL="0" rtl="0" algn="l">
              <a:lnSpc>
                <a:spcPct val="100000"/>
              </a:lnSpc>
              <a:spcBef>
                <a:spcPts val="0"/>
              </a:spcBef>
              <a:spcAft>
                <a:spcPts val="0"/>
              </a:spcAft>
              <a:buSzPts val="1100"/>
              <a:buNone/>
            </a:pPr>
            <a:r>
              <a:rPr lang="en"/>
              <a:t>And note that the finger table is not essential for correctness of routing. As long as each node remembers who its successor node is correctly, we can always route a key to the right node in Chord. </a:t>
            </a:r>
            <a:br>
              <a:rPr lang="en"/>
            </a:br>
            <a:r>
              <a:rPr lang="en"/>
              <a:t>We are relying on the fact that nodes are distributed uniformly between keys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rPr lang="en"/>
              <a:t>Go over Bayou protocol, this slide is update, next slide is anti-entropy (how to resolve inconsistency between local states among devices)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2ea05cfe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f2ea05cfe7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Ongoing </a:t>
            </a:r>
            <a:r>
              <a:rPr b="1" lang="en"/>
              <a:t>entropy </a:t>
            </a:r>
            <a:r>
              <a:rPr lang="en"/>
              <a:t>would mean stability is never reached (this is one of entropy’s definitions)</a:t>
            </a:r>
            <a:br>
              <a:rPr lang="en"/>
            </a:br>
            <a:r>
              <a:rPr lang="en"/>
              <a:t>Y </a:t>
            </a:r>
            <a:r>
              <a:rPr b="1" lang="en"/>
              <a:t>accepted </a:t>
            </a:r>
            <a:r>
              <a:rPr lang="en"/>
              <a:t>means in Y’s log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Assume client 1 contacts the primary, write X → primary gives it a local timestamp of 1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EXPLAIN THE COLON SYNTAX (Commit timestamp:write timestamp:write server) Commit timestamp is infinity if tentative write.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Two events happen concurrently:</a:t>
            </a:r>
            <a:endParaRPr/>
          </a:p>
          <a:p>
            <a:pPr indent="0" lvl="0" marL="0" rtl="0" algn="l">
              <a:lnSpc>
                <a:spcPct val="100000"/>
              </a:lnSpc>
              <a:spcBef>
                <a:spcPts val="0"/>
              </a:spcBef>
              <a:spcAft>
                <a:spcPts val="0"/>
              </a:spcAft>
              <a:buSzPts val="1100"/>
              <a:buNone/>
            </a:pPr>
            <a:r>
              <a:rPr lang="en"/>
              <a:t>Client 1 contacts primary, write Y → We will assume primary gives this operation a local timestamp of 7 (which will reflect in the next slide)</a:t>
            </a:r>
            <a:endParaRPr/>
          </a:p>
          <a:p>
            <a:pPr indent="0" lvl="0" marL="0" rtl="0" algn="l">
              <a:lnSpc>
                <a:spcPct val="100000"/>
              </a:lnSpc>
              <a:spcBef>
                <a:spcPts val="0"/>
              </a:spcBef>
              <a:spcAft>
                <a:spcPts val="0"/>
              </a:spcAft>
              <a:buSzPts val="1100"/>
              <a:buNone/>
            </a:pPr>
            <a:r>
              <a:rPr lang="en"/>
              <a:t>Client 2 contacts node A, write X → Node A gives it a local timestamp of 7 as well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2" name="Google Shape;62;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3" name="Google Shape;63;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5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6" name="Google Shape;66;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5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1" name="Google Shape;7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6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6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6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 name="Google Shape;81;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6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5" name="Google Shape;85;p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6" name="Google Shape;86;p6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6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0" name="Google Shape;90;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6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6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4" name="Google Shape;94;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4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4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5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5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5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52"/>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5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people.eecs.berkeley.edu/~istoica/classes/cs268/06/notes/20-BFTx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sp>
        <p:nvSpPr>
          <p:cNvPr id="99" name="Google Shape;99;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Bayou / Chord</a:t>
            </a:r>
            <a:endParaRPr/>
          </a:p>
        </p:txBody>
      </p:sp>
      <p:sp>
        <p:nvSpPr>
          <p:cNvPr id="100" name="Google Shape;100;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FFFFFF"/>
                </a:solidFill>
              </a:rPr>
              <a:t>2025 Spring</a:t>
            </a:r>
            <a:endParaRPr>
              <a:solidFill>
                <a:srgbClr val="FFFFFF"/>
              </a:solidFill>
            </a:endParaRPr>
          </a:p>
          <a:p>
            <a:pPr indent="0" lvl="0" marL="0" rtl="0" algn="ctr">
              <a:lnSpc>
                <a:spcPct val="100000"/>
              </a:lnSpc>
              <a:spcBef>
                <a:spcPts val="0"/>
              </a:spcBef>
              <a:spcAft>
                <a:spcPts val="0"/>
              </a:spcAft>
              <a:buSzPts val="2800"/>
              <a:buNone/>
            </a:pPr>
            <a:r>
              <a:t/>
            </a:r>
            <a:endParaRPr>
              <a:solidFill>
                <a:srgbClr val="FFFFFF"/>
              </a:solidFill>
            </a:endParaRPr>
          </a:p>
        </p:txBody>
      </p:sp>
      <p:sp>
        <p:nvSpPr>
          <p:cNvPr id="101" name="Google Shape;101;p1"/>
          <p:cNvSpPr txBox="1"/>
          <p:nvPr/>
        </p:nvSpPr>
        <p:spPr>
          <a:xfrm>
            <a:off x="2052599" y="4681735"/>
            <a:ext cx="4859993"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[Adapted from Andrew Or and Ion Stoica’s original slides]</a:t>
            </a:r>
            <a:endParaRPr b="0" i="0" sz="1400" u="none" cap="none" strike="noStrike">
              <a:solidFill>
                <a:schemeClr val="dk1"/>
              </a:solidFill>
              <a:latin typeface="Arial"/>
              <a:ea typeface="Arial"/>
              <a:cs typeface="Arial"/>
              <a:sym typeface="Arial"/>
            </a:endParaRPr>
          </a:p>
        </p:txBody>
      </p:sp>
      <p:sp>
        <p:nvSpPr>
          <p:cNvPr id="102" name="Google Shape;102;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1" name="Shape 231"/>
        <p:cNvGrpSpPr/>
        <p:nvPr/>
      </p:nvGrpSpPr>
      <p:grpSpPr>
        <a:xfrm>
          <a:off x="0" y="0"/>
          <a:ext cx="0" cy="0"/>
          <a:chOff x="0" y="0"/>
          <a:chExt cx="0" cy="0"/>
        </a:xfrm>
      </p:grpSpPr>
      <p:sp>
        <p:nvSpPr>
          <p:cNvPr id="232" name="Google Shape;232;p31"/>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33" name="Google Shape;233;p31"/>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34" name="Google Shape;234;p31"/>
          <p:cNvGrpSpPr/>
          <p:nvPr/>
        </p:nvGrpSpPr>
        <p:grpSpPr>
          <a:xfrm>
            <a:off x="4527450" y="374225"/>
            <a:ext cx="1881175" cy="2022700"/>
            <a:chOff x="5240425" y="766950"/>
            <a:chExt cx="1881175" cy="2022700"/>
          </a:xfrm>
        </p:grpSpPr>
        <p:sp>
          <p:nvSpPr>
            <p:cNvPr id="235" name="Google Shape;235;p3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1"/>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37" name="Google Shape;237;p3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38" name="Google Shape;238;p31"/>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39" name="Google Shape;239;p31"/>
          <p:cNvGrpSpPr/>
          <p:nvPr/>
        </p:nvGrpSpPr>
        <p:grpSpPr>
          <a:xfrm>
            <a:off x="2493476" y="2670528"/>
            <a:ext cx="1925750" cy="2103400"/>
            <a:chOff x="5195850" y="686250"/>
            <a:chExt cx="1925750" cy="2103400"/>
          </a:xfrm>
        </p:grpSpPr>
        <p:sp>
          <p:nvSpPr>
            <p:cNvPr id="240" name="Google Shape;240;p3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1"/>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43" name="Google Shape;243;p31"/>
            <p:cNvSpPr txBox="1"/>
            <p:nvPr/>
          </p:nvSpPr>
          <p:spPr>
            <a:xfrm>
              <a:off x="6144702" y="766950"/>
              <a:ext cx="97689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44" name="Google Shape;244;p3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45" name="Google Shape;245;p31"/>
          <p:cNvGrpSpPr/>
          <p:nvPr/>
        </p:nvGrpSpPr>
        <p:grpSpPr>
          <a:xfrm>
            <a:off x="6462100" y="2670625"/>
            <a:ext cx="1925750" cy="2103400"/>
            <a:chOff x="5195850" y="686250"/>
            <a:chExt cx="1925750" cy="2103400"/>
          </a:xfrm>
        </p:grpSpPr>
        <p:sp>
          <p:nvSpPr>
            <p:cNvPr id="246" name="Google Shape;246;p3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1"/>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49" name="Google Shape;249;p31"/>
            <p:cNvSpPr txBox="1"/>
            <p:nvPr/>
          </p:nvSpPr>
          <p:spPr>
            <a:xfrm>
              <a:off x="6087364" y="766950"/>
              <a:ext cx="103423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50" name="Google Shape;250;p3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51" name="Google Shape;251;p31"/>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252" name="Google Shape;252;p31"/>
          <p:cNvCxnSpPr/>
          <p:nvPr/>
        </p:nvCxnSpPr>
        <p:spPr>
          <a:xfrm>
            <a:off x="7503975" y="1427650"/>
            <a:ext cx="211500" cy="1326900"/>
          </a:xfrm>
          <a:prstGeom prst="straightConnector1">
            <a:avLst/>
          </a:prstGeom>
          <a:noFill/>
          <a:ln cap="flat" cmpd="sng" w="9525">
            <a:solidFill>
              <a:schemeClr val="dk2"/>
            </a:solidFill>
            <a:prstDash val="solid"/>
            <a:round/>
            <a:headEnd len="sm" w="sm" type="none"/>
            <a:tailEnd len="med" w="med" type="triangle"/>
          </a:ln>
        </p:spPr>
      </p:cxnSp>
      <p:sp>
        <p:nvSpPr>
          <p:cNvPr id="253" name="Google Shape;253;p31"/>
          <p:cNvSpPr txBox="1"/>
          <p:nvPr/>
        </p:nvSpPr>
        <p:spPr>
          <a:xfrm>
            <a:off x="7503975" y="15772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W(Z, 8)</a:t>
            </a:r>
            <a:endParaRPr b="0" i="0" sz="1400" u="none" cap="none" strike="noStrike">
              <a:solidFill>
                <a:srgbClr val="000000"/>
              </a:solidFill>
              <a:latin typeface="Arial"/>
              <a:ea typeface="Arial"/>
              <a:cs typeface="Arial"/>
              <a:sym typeface="Arial"/>
            </a:endParaRPr>
          </a:p>
        </p:txBody>
      </p:sp>
      <p:sp>
        <p:nvSpPr>
          <p:cNvPr id="254" name="Google Shape;254;p31"/>
          <p:cNvSpPr txBox="1"/>
          <p:nvPr/>
        </p:nvSpPr>
        <p:spPr>
          <a:xfrm>
            <a:off x="4577925" y="684325"/>
            <a:ext cx="1201800" cy="144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1"/>
          <p:cNvSpPr txBox="1"/>
          <p:nvPr/>
        </p:nvSpPr>
        <p:spPr>
          <a:xfrm>
            <a:off x="4527450" y="332636"/>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256" name="Google Shape;256;p31"/>
          <p:cNvSpPr txBox="1"/>
          <p:nvPr/>
        </p:nvSpPr>
        <p:spPr>
          <a:xfrm>
            <a:off x="719508" y="2583125"/>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2</a:t>
            </a:r>
            <a:endParaRPr b="0" i="0" sz="1400" u="none" cap="none" strike="noStrike">
              <a:solidFill>
                <a:srgbClr val="000000"/>
              </a:solidFill>
              <a:latin typeface="Arial"/>
              <a:ea typeface="Arial"/>
              <a:cs typeface="Arial"/>
              <a:sym typeface="Arial"/>
            </a:endParaRPr>
          </a:p>
        </p:txBody>
      </p:sp>
      <p:cxnSp>
        <p:nvCxnSpPr>
          <p:cNvPr id="257" name="Google Shape;257;p31"/>
          <p:cNvCxnSpPr/>
          <p:nvPr/>
        </p:nvCxnSpPr>
        <p:spPr>
          <a:xfrm>
            <a:off x="1557108" y="2889275"/>
            <a:ext cx="972392" cy="1255669"/>
          </a:xfrm>
          <a:prstGeom prst="straightConnector1">
            <a:avLst/>
          </a:prstGeom>
          <a:noFill/>
          <a:ln cap="flat" cmpd="sng" w="9525">
            <a:solidFill>
              <a:schemeClr val="dk2"/>
            </a:solidFill>
            <a:prstDash val="solid"/>
            <a:round/>
            <a:headEnd len="sm" w="sm" type="none"/>
            <a:tailEnd len="med" w="med" type="triangle"/>
          </a:ln>
        </p:spPr>
      </p:cxnSp>
      <p:sp>
        <p:nvSpPr>
          <p:cNvPr id="258" name="Google Shape;258;p31"/>
          <p:cNvSpPr txBox="1"/>
          <p:nvPr/>
        </p:nvSpPr>
        <p:spPr>
          <a:xfrm>
            <a:off x="1707136" y="281517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W(Y, 4)</a:t>
            </a:r>
            <a:endParaRPr b="0" i="0" sz="1400" u="none" cap="none" strike="noStrike">
              <a:solidFill>
                <a:srgbClr val="000000"/>
              </a:solidFill>
              <a:latin typeface="Arial"/>
              <a:ea typeface="Arial"/>
              <a:cs typeface="Arial"/>
              <a:sym typeface="Arial"/>
            </a:endParaRPr>
          </a:p>
        </p:txBody>
      </p:sp>
      <p:sp>
        <p:nvSpPr>
          <p:cNvPr id="259" name="Google Shape;259;p31"/>
          <p:cNvSpPr txBox="1"/>
          <p:nvPr/>
        </p:nvSpPr>
        <p:spPr>
          <a:xfrm>
            <a:off x="2601363" y="3078925"/>
            <a:ext cx="1310634"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 </a:t>
            </a:r>
            <a:r>
              <a:rPr b="0" i="0" lang="en" sz="1000" u="none" cap="none" strike="noStrike">
                <a:solidFill>
                  <a:srgbClr val="000000"/>
                </a:solidFill>
                <a:latin typeface="Arial"/>
                <a:ea typeface="Arial"/>
                <a:cs typeface="Arial"/>
                <a:sym typeface="Arial"/>
              </a:rPr>
              <a:t>W(X,3)</a:t>
            </a:r>
            <a:endParaRPr b="0" i="0" sz="1400" u="none" cap="none" strike="noStrike">
              <a:solidFill>
                <a:srgbClr val="000000"/>
              </a:solidFill>
              <a:latin typeface="Arial"/>
              <a:ea typeface="Arial"/>
              <a:cs typeface="Arial"/>
              <a:sym typeface="Arial"/>
            </a:endParaRPr>
          </a:p>
        </p:txBody>
      </p:sp>
      <p:sp>
        <p:nvSpPr>
          <p:cNvPr id="260" name="Google Shape;260;p31"/>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Arial"/>
                <a:ea typeface="Arial"/>
                <a:cs typeface="Arial"/>
                <a:sym typeface="Arial"/>
              </a:rPr>
              <a:t>value1 : value2 : value3 denotes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Commit Sequence Number (CSN) : Local Timestamp : Node ID</a:t>
            </a:r>
            <a:endParaRPr b="0" i="0" sz="1200" u="none" cap="none" strike="noStrike">
              <a:solidFill>
                <a:srgbClr val="000000"/>
              </a:solidFill>
              <a:latin typeface="Arial"/>
              <a:ea typeface="Arial"/>
              <a:cs typeface="Arial"/>
              <a:sym typeface="Arial"/>
            </a:endParaRPr>
          </a:p>
        </p:txBody>
      </p:sp>
      <p:sp>
        <p:nvSpPr>
          <p:cNvPr id="261" name="Google Shape;26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p32"/>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67" name="Google Shape;267;p32"/>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68" name="Google Shape;268;p32"/>
          <p:cNvGrpSpPr/>
          <p:nvPr/>
        </p:nvGrpSpPr>
        <p:grpSpPr>
          <a:xfrm>
            <a:off x="4527450" y="374225"/>
            <a:ext cx="1881175" cy="2022700"/>
            <a:chOff x="5240425" y="766950"/>
            <a:chExt cx="1881175" cy="2022700"/>
          </a:xfrm>
        </p:grpSpPr>
        <p:sp>
          <p:nvSpPr>
            <p:cNvPr id="269" name="Google Shape;269;p3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2"/>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71" name="Google Shape;271;p3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72" name="Google Shape;272;p32"/>
            <p:cNvSpPr txBox="1"/>
            <p:nvPr/>
          </p:nvSpPr>
          <p:spPr>
            <a:xfrm>
              <a:off x="6169388" y="766950"/>
              <a:ext cx="95221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73" name="Google Shape;273;p32"/>
          <p:cNvGrpSpPr/>
          <p:nvPr/>
        </p:nvGrpSpPr>
        <p:grpSpPr>
          <a:xfrm>
            <a:off x="2484925" y="2670625"/>
            <a:ext cx="1997949" cy="2103400"/>
            <a:chOff x="5195850" y="686250"/>
            <a:chExt cx="1997949" cy="2103400"/>
          </a:xfrm>
        </p:grpSpPr>
        <p:sp>
          <p:nvSpPr>
            <p:cNvPr id="274" name="Google Shape;274;p3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2"/>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2"/>
            <p:cNvSpPr txBox="1"/>
            <p:nvPr/>
          </p:nvSpPr>
          <p:spPr>
            <a:xfrm>
              <a:off x="6532674" y="1054450"/>
              <a:ext cx="661125"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77" name="Google Shape;277;p32"/>
            <p:cNvSpPr txBox="1"/>
            <p:nvPr/>
          </p:nvSpPr>
          <p:spPr>
            <a:xfrm>
              <a:off x="6129023" y="766950"/>
              <a:ext cx="99257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78" name="Google Shape;278;p32"/>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79" name="Google Shape;279;p32"/>
          <p:cNvGrpSpPr/>
          <p:nvPr/>
        </p:nvGrpSpPr>
        <p:grpSpPr>
          <a:xfrm>
            <a:off x="6462100" y="2670625"/>
            <a:ext cx="1925750" cy="2103400"/>
            <a:chOff x="5195850" y="686250"/>
            <a:chExt cx="1925750" cy="2103400"/>
          </a:xfrm>
        </p:grpSpPr>
        <p:sp>
          <p:nvSpPr>
            <p:cNvPr id="280" name="Google Shape;280;p3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2"/>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283" name="Google Shape;283;p32"/>
            <p:cNvSpPr txBox="1"/>
            <p:nvPr/>
          </p:nvSpPr>
          <p:spPr>
            <a:xfrm>
              <a:off x="6032487" y="766950"/>
              <a:ext cx="1089113"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84" name="Google Shape;284;p32"/>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85" name="Google Shape;285;p32"/>
          <p:cNvSpPr txBox="1"/>
          <p:nvPr/>
        </p:nvSpPr>
        <p:spPr>
          <a:xfrm>
            <a:off x="6570975" y="3054650"/>
            <a:ext cx="11445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p:txBody>
      </p:sp>
      <p:sp>
        <p:nvSpPr>
          <p:cNvPr id="286" name="Google Shape;286;p32"/>
          <p:cNvSpPr txBox="1"/>
          <p:nvPr/>
        </p:nvSpPr>
        <p:spPr>
          <a:xfrm>
            <a:off x="4577925" y="684325"/>
            <a:ext cx="12018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2"/>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288" name="Google Shape;288;p32"/>
          <p:cNvSpPr txBox="1"/>
          <p:nvPr/>
        </p:nvSpPr>
        <p:spPr>
          <a:xfrm>
            <a:off x="2601363" y="3078925"/>
            <a:ext cx="1310634"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 </a:t>
            </a:r>
            <a:r>
              <a:rPr b="0" i="0" lang="en" sz="1000" u="none" cap="none" strike="noStrike">
                <a:solidFill>
                  <a:srgbClr val="000000"/>
                </a:solidFill>
                <a:latin typeface="Arial"/>
                <a:ea typeface="Arial"/>
                <a:cs typeface="Arial"/>
                <a:sym typeface="Arial"/>
              </a:rPr>
              <a:t>W(X,3)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289" name="Google Shape;289;p32"/>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Arial"/>
                <a:ea typeface="Arial"/>
                <a:cs typeface="Arial"/>
                <a:sym typeface="Arial"/>
              </a:rPr>
              <a:t>value1 : value2 : value3 denotes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Commit Sequence Number (CSN) : Local Timestamp : Node ID</a:t>
            </a:r>
            <a:endParaRPr b="0" i="0" sz="1200" u="none" cap="none" strike="noStrike">
              <a:solidFill>
                <a:srgbClr val="000000"/>
              </a:solidFill>
              <a:latin typeface="Arial"/>
              <a:ea typeface="Arial"/>
              <a:cs typeface="Arial"/>
              <a:sym typeface="Arial"/>
            </a:endParaRPr>
          </a:p>
        </p:txBody>
      </p:sp>
      <p:sp>
        <p:nvSpPr>
          <p:cNvPr id="290" name="Google Shape;29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sp>
        <p:nvSpPr>
          <p:cNvPr id="295" name="Google Shape;295;p33"/>
          <p:cNvSpPr txBox="1"/>
          <p:nvPr>
            <p:ph type="title"/>
          </p:nvPr>
        </p:nvSpPr>
        <p:spPr>
          <a:xfrm>
            <a:off x="151497" y="448232"/>
            <a:ext cx="443091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 (Sync)</a:t>
            </a:r>
            <a:endParaRPr>
              <a:solidFill>
                <a:srgbClr val="000000"/>
              </a:solidFill>
            </a:endParaRPr>
          </a:p>
        </p:txBody>
      </p:sp>
      <p:pic>
        <p:nvPicPr>
          <p:cNvPr id="296" name="Google Shape;296;p33"/>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97" name="Google Shape;297;p33"/>
          <p:cNvGrpSpPr/>
          <p:nvPr/>
        </p:nvGrpSpPr>
        <p:grpSpPr>
          <a:xfrm>
            <a:off x="4482875" y="293525"/>
            <a:ext cx="1925750" cy="2103400"/>
            <a:chOff x="5195850" y="686250"/>
            <a:chExt cx="1925750" cy="2103400"/>
          </a:xfrm>
        </p:grpSpPr>
        <p:sp>
          <p:nvSpPr>
            <p:cNvPr id="298" name="Google Shape;298;p3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3"/>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00" name="Google Shape;300;p33"/>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01" name="Google Shape;301;p33"/>
            <p:cNvSpPr txBox="1"/>
            <p:nvPr/>
          </p:nvSpPr>
          <p:spPr>
            <a:xfrm>
              <a:off x="6130190" y="766950"/>
              <a:ext cx="99141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02" name="Google Shape;302;p3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03" name="Google Shape;303;p33"/>
          <p:cNvGrpSpPr/>
          <p:nvPr/>
        </p:nvGrpSpPr>
        <p:grpSpPr>
          <a:xfrm>
            <a:off x="2484925" y="2670625"/>
            <a:ext cx="1998025" cy="2103400"/>
            <a:chOff x="5195850" y="686250"/>
            <a:chExt cx="1998025" cy="2103400"/>
          </a:xfrm>
        </p:grpSpPr>
        <p:sp>
          <p:nvSpPr>
            <p:cNvPr id="304" name="Google Shape;304;p3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3"/>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3"/>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07" name="Google Shape;307;p33"/>
            <p:cNvSpPr txBox="1"/>
            <p:nvPr/>
          </p:nvSpPr>
          <p:spPr>
            <a:xfrm>
              <a:off x="6113344" y="766950"/>
              <a:ext cx="10082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08" name="Google Shape;308;p3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09" name="Google Shape;309;p33"/>
          <p:cNvGrpSpPr/>
          <p:nvPr/>
        </p:nvGrpSpPr>
        <p:grpSpPr>
          <a:xfrm>
            <a:off x="6462100" y="2670625"/>
            <a:ext cx="1925750" cy="2103400"/>
            <a:chOff x="5195850" y="686250"/>
            <a:chExt cx="1925750" cy="2103400"/>
          </a:xfrm>
        </p:grpSpPr>
        <p:sp>
          <p:nvSpPr>
            <p:cNvPr id="310" name="Google Shape;310;p3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3"/>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3"/>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13" name="Google Shape;313;p33"/>
            <p:cNvSpPr txBox="1"/>
            <p:nvPr/>
          </p:nvSpPr>
          <p:spPr>
            <a:xfrm>
              <a:off x="6087364" y="766950"/>
              <a:ext cx="103423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14" name="Google Shape;314;p3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cxnSp>
        <p:nvCxnSpPr>
          <p:cNvPr id="315" name="Google Shape;315;p33"/>
          <p:cNvCxnSpPr/>
          <p:nvPr/>
        </p:nvCxnSpPr>
        <p:spPr>
          <a:xfrm flipH="1">
            <a:off x="4472550" y="2797000"/>
            <a:ext cx="1946400" cy="10800"/>
          </a:xfrm>
          <a:prstGeom prst="straightConnector1">
            <a:avLst/>
          </a:prstGeom>
          <a:noFill/>
          <a:ln cap="flat" cmpd="sng" w="9525">
            <a:solidFill>
              <a:schemeClr val="dk2"/>
            </a:solidFill>
            <a:prstDash val="solid"/>
            <a:round/>
            <a:headEnd len="sm" w="sm" type="none"/>
            <a:tailEnd len="med" w="med" type="triangle"/>
          </a:ln>
        </p:spPr>
      </p:cxnSp>
      <p:cxnSp>
        <p:nvCxnSpPr>
          <p:cNvPr id="316" name="Google Shape;316;p33"/>
          <p:cNvCxnSpPr/>
          <p:nvPr/>
        </p:nvCxnSpPr>
        <p:spPr>
          <a:xfrm>
            <a:off x="4482950" y="4676100"/>
            <a:ext cx="1932600" cy="27900"/>
          </a:xfrm>
          <a:prstGeom prst="straightConnector1">
            <a:avLst/>
          </a:prstGeom>
          <a:noFill/>
          <a:ln cap="flat" cmpd="sng" w="9525">
            <a:solidFill>
              <a:schemeClr val="dk2"/>
            </a:solidFill>
            <a:prstDash val="solid"/>
            <a:round/>
            <a:headEnd len="sm" w="sm" type="none"/>
            <a:tailEnd len="med" w="med" type="triangle"/>
          </a:ln>
        </p:spPr>
      </p:cxnSp>
      <p:sp>
        <p:nvSpPr>
          <p:cNvPr id="317" name="Google Shape;317;p33"/>
          <p:cNvSpPr/>
          <p:nvPr/>
        </p:nvSpPr>
        <p:spPr>
          <a:xfrm>
            <a:off x="5251025" y="2903600"/>
            <a:ext cx="1107900" cy="245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18" name="Google Shape;318;p33"/>
          <p:cNvSpPr txBox="1"/>
          <p:nvPr/>
        </p:nvSpPr>
        <p:spPr>
          <a:xfrm>
            <a:off x="5232725" y="2838775"/>
            <a:ext cx="11445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19" name="Google Shape;319;p33"/>
          <p:cNvSpPr/>
          <p:nvPr/>
        </p:nvSpPr>
        <p:spPr>
          <a:xfrm>
            <a:off x="5254838" y="4147075"/>
            <a:ext cx="1107900" cy="4602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0" name="Google Shape;320;p33"/>
          <p:cNvSpPr txBox="1"/>
          <p:nvPr/>
        </p:nvSpPr>
        <p:spPr>
          <a:xfrm>
            <a:off x="5207899" y="4071125"/>
            <a:ext cx="1215325"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1" name="Google Shape;321;p33"/>
          <p:cNvSpPr txBox="1"/>
          <p:nvPr/>
        </p:nvSpPr>
        <p:spPr>
          <a:xfrm>
            <a:off x="4535363" y="3853325"/>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22" name="Google Shape;322;p33"/>
          <p:cNvSpPr txBox="1"/>
          <p:nvPr/>
        </p:nvSpPr>
        <p:spPr>
          <a:xfrm>
            <a:off x="4572675" y="279700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23" name="Google Shape;323;p33"/>
          <p:cNvSpPr txBox="1"/>
          <p:nvPr/>
        </p:nvSpPr>
        <p:spPr>
          <a:xfrm>
            <a:off x="367300" y="1144525"/>
            <a:ext cx="18819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&amp; B</a:t>
            </a:r>
            <a:endParaRPr b="0" i="0" sz="1400" u="none" cap="none" strike="noStrike">
              <a:solidFill>
                <a:srgbClr val="000000"/>
              </a:solidFill>
              <a:latin typeface="Arial"/>
              <a:ea typeface="Arial"/>
              <a:cs typeface="Arial"/>
              <a:sym typeface="Arial"/>
            </a:endParaRPr>
          </a:p>
        </p:txBody>
      </p:sp>
      <p:sp>
        <p:nvSpPr>
          <p:cNvPr id="324" name="Google Shape;324;p33"/>
          <p:cNvSpPr txBox="1"/>
          <p:nvPr/>
        </p:nvSpPr>
        <p:spPr>
          <a:xfrm>
            <a:off x="2582950" y="3071625"/>
            <a:ext cx="12018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5" name="Google Shape;325;p33"/>
          <p:cNvSpPr txBox="1"/>
          <p:nvPr/>
        </p:nvSpPr>
        <p:spPr>
          <a:xfrm>
            <a:off x="6570975" y="3054650"/>
            <a:ext cx="11445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p:txBody>
      </p:sp>
      <p:sp>
        <p:nvSpPr>
          <p:cNvPr id="326" name="Google Shape;326;p33"/>
          <p:cNvSpPr txBox="1"/>
          <p:nvPr/>
        </p:nvSpPr>
        <p:spPr>
          <a:xfrm>
            <a:off x="4577925" y="684325"/>
            <a:ext cx="12018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1" name="Shape 331"/>
        <p:cNvGrpSpPr/>
        <p:nvPr/>
      </p:nvGrpSpPr>
      <p:grpSpPr>
        <a:xfrm>
          <a:off x="0" y="0"/>
          <a:ext cx="0" cy="0"/>
          <a:chOff x="0" y="0"/>
          <a:chExt cx="0" cy="0"/>
        </a:xfrm>
      </p:grpSpPr>
      <p:pic>
        <p:nvPicPr>
          <p:cNvPr id="332" name="Google Shape;332;p34"/>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33" name="Google Shape;333;p34"/>
          <p:cNvGrpSpPr/>
          <p:nvPr/>
        </p:nvGrpSpPr>
        <p:grpSpPr>
          <a:xfrm>
            <a:off x="4482875" y="293525"/>
            <a:ext cx="1998025" cy="2103400"/>
            <a:chOff x="5195850" y="686250"/>
            <a:chExt cx="1998025" cy="2103400"/>
          </a:xfrm>
        </p:grpSpPr>
        <p:sp>
          <p:nvSpPr>
            <p:cNvPr id="334" name="Google Shape;334;p3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4"/>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36" name="Google Shape;336;p34"/>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37" name="Google Shape;337;p34"/>
            <p:cNvSpPr txBox="1"/>
            <p:nvPr/>
          </p:nvSpPr>
          <p:spPr>
            <a:xfrm>
              <a:off x="6153709" y="766950"/>
              <a:ext cx="96789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38" name="Google Shape;338;p3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39" name="Google Shape;339;p34"/>
          <p:cNvGrpSpPr/>
          <p:nvPr/>
        </p:nvGrpSpPr>
        <p:grpSpPr>
          <a:xfrm>
            <a:off x="2484925" y="2670625"/>
            <a:ext cx="1998025" cy="2103400"/>
            <a:chOff x="5195850" y="686250"/>
            <a:chExt cx="1998025" cy="2103400"/>
          </a:xfrm>
        </p:grpSpPr>
        <p:sp>
          <p:nvSpPr>
            <p:cNvPr id="340" name="Google Shape;340;p3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4"/>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4"/>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43" name="Google Shape;343;p34"/>
            <p:cNvSpPr txBox="1"/>
            <p:nvPr/>
          </p:nvSpPr>
          <p:spPr>
            <a:xfrm>
              <a:off x="6144702" y="766950"/>
              <a:ext cx="97689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44" name="Google Shape;344;p3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45" name="Google Shape;345;p34"/>
          <p:cNvGrpSpPr/>
          <p:nvPr/>
        </p:nvGrpSpPr>
        <p:grpSpPr>
          <a:xfrm>
            <a:off x="6462100" y="2670625"/>
            <a:ext cx="1968025" cy="2103400"/>
            <a:chOff x="5195850" y="686250"/>
            <a:chExt cx="1968025" cy="2103400"/>
          </a:xfrm>
        </p:grpSpPr>
        <p:sp>
          <p:nvSpPr>
            <p:cNvPr id="346" name="Google Shape;346;p3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4"/>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4"/>
            <p:cNvSpPr txBox="1"/>
            <p:nvPr/>
          </p:nvSpPr>
          <p:spPr>
            <a:xfrm>
              <a:off x="6532675" y="1054450"/>
              <a:ext cx="63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49" name="Google Shape;349;p34"/>
            <p:cNvSpPr txBox="1"/>
            <p:nvPr/>
          </p:nvSpPr>
          <p:spPr>
            <a:xfrm>
              <a:off x="6071685" y="766950"/>
              <a:ext cx="1049915"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50" name="Google Shape;350;p3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51" name="Google Shape;351;p34"/>
          <p:cNvSpPr txBox="1"/>
          <p:nvPr/>
        </p:nvSpPr>
        <p:spPr>
          <a:xfrm>
            <a:off x="4577925" y="684325"/>
            <a:ext cx="12018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4"/>
          <p:cNvSpPr txBox="1"/>
          <p:nvPr/>
        </p:nvSpPr>
        <p:spPr>
          <a:xfrm>
            <a:off x="2582950" y="3071625"/>
            <a:ext cx="12018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53" name="Google Shape;353;p34"/>
          <p:cNvSpPr txBox="1"/>
          <p:nvPr/>
        </p:nvSpPr>
        <p:spPr>
          <a:xfrm>
            <a:off x="6570975" y="3054650"/>
            <a:ext cx="12627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54" name="Google Shape;354;p34"/>
          <p:cNvSpPr txBox="1"/>
          <p:nvPr/>
        </p:nvSpPr>
        <p:spPr>
          <a:xfrm>
            <a:off x="151497" y="448232"/>
            <a:ext cx="4430916"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rgbClr val="000000"/>
                </a:solidFill>
                <a:latin typeface="Arial"/>
                <a:ea typeface="Arial"/>
                <a:cs typeface="Arial"/>
                <a:sym typeface="Arial"/>
              </a:rPr>
              <a:t>Bayou Anti-Entropy (Sync)</a:t>
            </a:r>
            <a:endParaRPr b="0" i="0" sz="1400" u="none" cap="none" strike="noStrike">
              <a:solidFill>
                <a:srgbClr val="000000"/>
              </a:solidFill>
              <a:latin typeface="Arial"/>
              <a:ea typeface="Arial"/>
              <a:cs typeface="Arial"/>
              <a:sym typeface="Arial"/>
            </a:endParaRPr>
          </a:p>
        </p:txBody>
      </p:sp>
      <p:sp>
        <p:nvSpPr>
          <p:cNvPr id="355" name="Google Shape;35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9" name="Shape 359"/>
        <p:cNvGrpSpPr/>
        <p:nvPr/>
      </p:nvGrpSpPr>
      <p:grpSpPr>
        <a:xfrm>
          <a:off x="0" y="0"/>
          <a:ext cx="0" cy="0"/>
          <a:chOff x="0" y="0"/>
          <a:chExt cx="0" cy="0"/>
        </a:xfrm>
      </p:grpSpPr>
      <p:sp>
        <p:nvSpPr>
          <p:cNvPr id="360" name="Google Shape;360;p35"/>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361" name="Google Shape;361;p35"/>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62" name="Google Shape;362;p35"/>
          <p:cNvGrpSpPr/>
          <p:nvPr/>
        </p:nvGrpSpPr>
        <p:grpSpPr>
          <a:xfrm>
            <a:off x="4482875" y="293525"/>
            <a:ext cx="1998025" cy="2103400"/>
            <a:chOff x="5195850" y="686250"/>
            <a:chExt cx="1998025" cy="2103400"/>
          </a:xfrm>
        </p:grpSpPr>
        <p:sp>
          <p:nvSpPr>
            <p:cNvPr id="363" name="Google Shape;363;p3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5"/>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65" name="Google Shape;365;p35"/>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66" name="Google Shape;366;p35"/>
            <p:cNvSpPr txBox="1"/>
            <p:nvPr/>
          </p:nvSpPr>
          <p:spPr>
            <a:xfrm>
              <a:off x="6106671" y="766950"/>
              <a:ext cx="101492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67" name="Google Shape;367;p3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68" name="Google Shape;368;p35"/>
          <p:cNvGrpSpPr/>
          <p:nvPr/>
        </p:nvGrpSpPr>
        <p:grpSpPr>
          <a:xfrm>
            <a:off x="2484925" y="2670625"/>
            <a:ext cx="1998025" cy="2103400"/>
            <a:chOff x="5195850" y="686250"/>
            <a:chExt cx="1998025" cy="2103400"/>
          </a:xfrm>
        </p:grpSpPr>
        <p:sp>
          <p:nvSpPr>
            <p:cNvPr id="369" name="Google Shape;369;p3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5"/>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5"/>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72" name="Google Shape;372;p35"/>
            <p:cNvSpPr txBox="1"/>
            <p:nvPr/>
          </p:nvSpPr>
          <p:spPr>
            <a:xfrm>
              <a:off x="6113344" y="766950"/>
              <a:ext cx="10082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73" name="Google Shape;373;p3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74" name="Google Shape;374;p35"/>
          <p:cNvGrpSpPr/>
          <p:nvPr/>
        </p:nvGrpSpPr>
        <p:grpSpPr>
          <a:xfrm>
            <a:off x="6462100" y="2670625"/>
            <a:ext cx="1977625" cy="2103400"/>
            <a:chOff x="5195850" y="686250"/>
            <a:chExt cx="1977625" cy="2103400"/>
          </a:xfrm>
        </p:grpSpPr>
        <p:sp>
          <p:nvSpPr>
            <p:cNvPr id="375" name="Google Shape;375;p3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5"/>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5"/>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78" name="Google Shape;378;p35"/>
            <p:cNvSpPr txBox="1"/>
            <p:nvPr/>
          </p:nvSpPr>
          <p:spPr>
            <a:xfrm>
              <a:off x="5938411" y="766950"/>
              <a:ext cx="118318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79" name="Google Shape;379;p3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80" name="Google Shape;380;p35"/>
          <p:cNvSpPr txBox="1"/>
          <p:nvPr/>
        </p:nvSpPr>
        <p:spPr>
          <a:xfrm>
            <a:off x="320025" y="1079400"/>
            <a:ext cx="35238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a:t>
            </a:r>
            <a:r>
              <a:rPr b="0" i="0" lang="en" sz="1400" u="none" cap="none" strike="noStrike">
                <a:solidFill>
                  <a:srgbClr val="FF0000"/>
                </a:solidFill>
                <a:latin typeface="Arial"/>
                <a:ea typeface="Arial"/>
                <a:cs typeface="Arial"/>
                <a:sym typeface="Arial"/>
              </a:rPr>
              <a:t>commits</a:t>
            </a:r>
            <a:r>
              <a:rPr b="0" i="0" lang="en" sz="1400" u="none" cap="none" strike="noStrike">
                <a:solidFill>
                  <a:srgbClr val="000000"/>
                </a:solidFill>
                <a:latin typeface="Arial"/>
                <a:ea typeface="Arial"/>
                <a:cs typeface="Arial"/>
                <a:sym typeface="Arial"/>
              </a:rPr>
              <a:t> its entries</a:t>
            </a:r>
            <a:endParaRPr b="0" i="0" sz="1400" u="none" cap="none" strike="noStrike">
              <a:solidFill>
                <a:srgbClr val="000000"/>
              </a:solidFill>
              <a:latin typeface="Arial"/>
              <a:ea typeface="Arial"/>
              <a:cs typeface="Arial"/>
              <a:sym typeface="Arial"/>
            </a:endParaRPr>
          </a:p>
        </p:txBody>
      </p:sp>
      <p:sp>
        <p:nvSpPr>
          <p:cNvPr id="381" name="Google Shape;381;p35"/>
          <p:cNvSpPr txBox="1"/>
          <p:nvPr/>
        </p:nvSpPr>
        <p:spPr>
          <a:xfrm>
            <a:off x="4577925" y="684325"/>
            <a:ext cx="12018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p:txBody>
      </p:sp>
      <p:sp>
        <p:nvSpPr>
          <p:cNvPr id="382" name="Google Shape;382;p35"/>
          <p:cNvSpPr txBox="1"/>
          <p:nvPr/>
        </p:nvSpPr>
        <p:spPr>
          <a:xfrm>
            <a:off x="6570975" y="3054650"/>
            <a:ext cx="1262700" cy="14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83" name="Google Shape;383;p35"/>
          <p:cNvSpPr txBox="1"/>
          <p:nvPr/>
        </p:nvSpPr>
        <p:spPr>
          <a:xfrm>
            <a:off x="2582950" y="3071625"/>
            <a:ext cx="1201800" cy="14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384" name="Google Shape;38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8" name="Shape 388"/>
        <p:cNvGrpSpPr/>
        <p:nvPr/>
      </p:nvGrpSpPr>
      <p:grpSpPr>
        <a:xfrm>
          <a:off x="0" y="0"/>
          <a:ext cx="0" cy="0"/>
          <a:chOff x="0" y="0"/>
          <a:chExt cx="0" cy="0"/>
        </a:xfrm>
      </p:grpSpPr>
      <p:sp>
        <p:nvSpPr>
          <p:cNvPr id="389" name="Google Shape;389;p36"/>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a:t>
            </a:r>
            <a:endParaRPr>
              <a:solidFill>
                <a:srgbClr val="000000"/>
              </a:solidFill>
            </a:endParaRPr>
          </a:p>
        </p:txBody>
      </p:sp>
      <p:pic>
        <p:nvPicPr>
          <p:cNvPr id="390" name="Google Shape;390;p36"/>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91" name="Google Shape;391;p36"/>
          <p:cNvGrpSpPr/>
          <p:nvPr/>
        </p:nvGrpSpPr>
        <p:grpSpPr>
          <a:xfrm>
            <a:off x="4482875" y="293525"/>
            <a:ext cx="1998025" cy="2103400"/>
            <a:chOff x="5195850" y="686250"/>
            <a:chExt cx="1998025" cy="2103400"/>
          </a:xfrm>
        </p:grpSpPr>
        <p:sp>
          <p:nvSpPr>
            <p:cNvPr id="392" name="Google Shape;392;p3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6"/>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94" name="Google Shape;394;p36"/>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95" name="Google Shape;395;p36"/>
            <p:cNvSpPr txBox="1"/>
            <p:nvPr/>
          </p:nvSpPr>
          <p:spPr>
            <a:xfrm>
              <a:off x="6083152" y="766950"/>
              <a:ext cx="103844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96" name="Google Shape;396;p3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397" name="Google Shape;397;p36"/>
          <p:cNvGrpSpPr/>
          <p:nvPr/>
        </p:nvGrpSpPr>
        <p:grpSpPr>
          <a:xfrm>
            <a:off x="2484925" y="2670625"/>
            <a:ext cx="1998025" cy="2103400"/>
            <a:chOff x="5195850" y="686250"/>
            <a:chExt cx="1998025" cy="2103400"/>
          </a:xfrm>
        </p:grpSpPr>
        <p:sp>
          <p:nvSpPr>
            <p:cNvPr id="398" name="Google Shape;398;p3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6"/>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6"/>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01" name="Google Shape;401;p36"/>
            <p:cNvSpPr txBox="1"/>
            <p:nvPr/>
          </p:nvSpPr>
          <p:spPr>
            <a:xfrm>
              <a:off x="6058466" y="766950"/>
              <a:ext cx="106313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02" name="Google Shape;402;p3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03" name="Google Shape;403;p36"/>
          <p:cNvGrpSpPr/>
          <p:nvPr/>
        </p:nvGrpSpPr>
        <p:grpSpPr>
          <a:xfrm>
            <a:off x="6462100" y="2670625"/>
            <a:ext cx="1987525" cy="2103400"/>
            <a:chOff x="5195850" y="686250"/>
            <a:chExt cx="1987525" cy="2103400"/>
          </a:xfrm>
        </p:grpSpPr>
        <p:sp>
          <p:nvSpPr>
            <p:cNvPr id="404" name="Google Shape;404;p3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6"/>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6"/>
            <p:cNvSpPr txBox="1"/>
            <p:nvPr/>
          </p:nvSpPr>
          <p:spPr>
            <a:xfrm>
              <a:off x="6532675" y="1054450"/>
              <a:ext cx="6507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07" name="Google Shape;407;p36"/>
            <p:cNvSpPr txBox="1"/>
            <p:nvPr/>
          </p:nvSpPr>
          <p:spPr>
            <a:xfrm>
              <a:off x="5925950" y="766950"/>
              <a:ext cx="11956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08" name="Google Shape;408;p3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09" name="Google Shape;409;p36"/>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sp>
        <p:nvSpPr>
          <p:cNvPr id="410" name="Google Shape;410;p36"/>
          <p:cNvSpPr txBox="1"/>
          <p:nvPr/>
        </p:nvSpPr>
        <p:spPr>
          <a:xfrm>
            <a:off x="320025" y="1079400"/>
            <a:ext cx="35238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Write after 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Write timestamp = max(clock, max(TS)+1)</a:t>
            </a:r>
            <a:endParaRPr b="0" i="0" sz="1400" u="none" cap="none" strike="noStrike">
              <a:solidFill>
                <a:srgbClr val="000000"/>
              </a:solidFill>
              <a:latin typeface="Arial"/>
              <a:ea typeface="Arial"/>
              <a:cs typeface="Arial"/>
              <a:sym typeface="Arial"/>
            </a:endParaRPr>
          </a:p>
        </p:txBody>
      </p:sp>
      <p:sp>
        <p:nvSpPr>
          <p:cNvPr id="411" name="Google Shape;411;p36"/>
          <p:cNvSpPr txBox="1"/>
          <p:nvPr/>
        </p:nvSpPr>
        <p:spPr>
          <a:xfrm>
            <a:off x="4577925" y="684325"/>
            <a:ext cx="12018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412" name="Google Shape;412;p36"/>
          <p:cNvSpPr txBox="1"/>
          <p:nvPr/>
        </p:nvSpPr>
        <p:spPr>
          <a:xfrm>
            <a:off x="2582950" y="3071625"/>
            <a:ext cx="12018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13" name="Google Shape;413;p36"/>
          <p:cNvSpPr txBox="1"/>
          <p:nvPr/>
        </p:nvSpPr>
        <p:spPr>
          <a:xfrm>
            <a:off x="6570975" y="3054650"/>
            <a:ext cx="12627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cxnSp>
        <p:nvCxnSpPr>
          <p:cNvPr id="414" name="Google Shape;414;p36"/>
          <p:cNvCxnSpPr/>
          <p:nvPr/>
        </p:nvCxnSpPr>
        <p:spPr>
          <a:xfrm>
            <a:off x="7503975" y="1427650"/>
            <a:ext cx="211500" cy="1326900"/>
          </a:xfrm>
          <a:prstGeom prst="straightConnector1">
            <a:avLst/>
          </a:prstGeom>
          <a:noFill/>
          <a:ln cap="flat" cmpd="sng" w="9525">
            <a:solidFill>
              <a:schemeClr val="dk2"/>
            </a:solidFill>
            <a:prstDash val="solid"/>
            <a:round/>
            <a:headEnd len="sm" w="sm" type="none"/>
            <a:tailEnd len="med" w="med" type="triangle"/>
          </a:ln>
        </p:spPr>
      </p:cxnSp>
      <p:sp>
        <p:nvSpPr>
          <p:cNvPr id="415" name="Google Shape;415;p36"/>
          <p:cNvSpPr txBox="1"/>
          <p:nvPr/>
        </p:nvSpPr>
        <p:spPr>
          <a:xfrm>
            <a:off x="7503975" y="15772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D(Y)</a:t>
            </a:r>
            <a:endParaRPr b="0" i="0" sz="1400" u="none" cap="none" strike="noStrike">
              <a:solidFill>
                <a:srgbClr val="000000"/>
              </a:solidFill>
              <a:latin typeface="Arial"/>
              <a:ea typeface="Arial"/>
              <a:cs typeface="Arial"/>
              <a:sym typeface="Arial"/>
            </a:endParaRPr>
          </a:p>
        </p:txBody>
      </p:sp>
      <p:sp>
        <p:nvSpPr>
          <p:cNvPr id="416" name="Google Shape;41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0" name="Shape 420"/>
        <p:cNvGrpSpPr/>
        <p:nvPr/>
      </p:nvGrpSpPr>
      <p:grpSpPr>
        <a:xfrm>
          <a:off x="0" y="0"/>
          <a:ext cx="0" cy="0"/>
          <a:chOff x="0" y="0"/>
          <a:chExt cx="0" cy="0"/>
        </a:xfrm>
      </p:grpSpPr>
      <p:pic>
        <p:nvPicPr>
          <p:cNvPr id="421" name="Google Shape;421;p37"/>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22" name="Google Shape;422;p37"/>
          <p:cNvGrpSpPr/>
          <p:nvPr/>
        </p:nvGrpSpPr>
        <p:grpSpPr>
          <a:xfrm>
            <a:off x="4482875" y="293525"/>
            <a:ext cx="1998025" cy="2103400"/>
            <a:chOff x="5195850" y="686250"/>
            <a:chExt cx="1998025" cy="2103400"/>
          </a:xfrm>
        </p:grpSpPr>
        <p:sp>
          <p:nvSpPr>
            <p:cNvPr id="423" name="Google Shape;423;p3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7"/>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25" name="Google Shape;425;p3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26" name="Google Shape;426;p37"/>
            <p:cNvSpPr txBox="1"/>
            <p:nvPr/>
          </p:nvSpPr>
          <p:spPr>
            <a:xfrm>
              <a:off x="6132700" y="766950"/>
              <a:ext cx="98890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27" name="Google Shape;427;p3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28" name="Google Shape;428;p37"/>
          <p:cNvGrpSpPr/>
          <p:nvPr/>
        </p:nvGrpSpPr>
        <p:grpSpPr>
          <a:xfrm>
            <a:off x="2484925" y="2670625"/>
            <a:ext cx="1998025" cy="2103400"/>
            <a:chOff x="5195850" y="686250"/>
            <a:chExt cx="1998025" cy="2103400"/>
          </a:xfrm>
        </p:grpSpPr>
        <p:sp>
          <p:nvSpPr>
            <p:cNvPr id="429" name="Google Shape;429;p3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7"/>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32" name="Google Shape;432;p37"/>
            <p:cNvSpPr txBox="1"/>
            <p:nvPr/>
          </p:nvSpPr>
          <p:spPr>
            <a:xfrm>
              <a:off x="6121183" y="766950"/>
              <a:ext cx="100041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33" name="Google Shape;433;p3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34" name="Google Shape;434;p37"/>
          <p:cNvGrpSpPr/>
          <p:nvPr/>
        </p:nvGrpSpPr>
        <p:grpSpPr>
          <a:xfrm>
            <a:off x="6462100" y="2670625"/>
            <a:ext cx="1998025" cy="2103400"/>
            <a:chOff x="5195850" y="686250"/>
            <a:chExt cx="1998025" cy="2103400"/>
          </a:xfrm>
        </p:grpSpPr>
        <p:sp>
          <p:nvSpPr>
            <p:cNvPr id="435" name="Google Shape;435;p3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7"/>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38" name="Google Shape;438;p37"/>
            <p:cNvSpPr txBox="1"/>
            <p:nvPr/>
          </p:nvSpPr>
          <p:spPr>
            <a:xfrm>
              <a:off x="5965925" y="766950"/>
              <a:ext cx="1155675"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39" name="Google Shape;439;p3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40" name="Google Shape;440;p37"/>
          <p:cNvSpPr txBox="1"/>
          <p:nvPr/>
        </p:nvSpPr>
        <p:spPr>
          <a:xfrm>
            <a:off x="367300" y="1144525"/>
            <a:ext cx="18819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&amp; B</a:t>
            </a:r>
            <a:endParaRPr b="0" i="0" sz="1400" u="none" cap="none" strike="noStrike">
              <a:solidFill>
                <a:srgbClr val="000000"/>
              </a:solidFill>
              <a:latin typeface="Arial"/>
              <a:ea typeface="Arial"/>
              <a:cs typeface="Arial"/>
              <a:sym typeface="Arial"/>
            </a:endParaRPr>
          </a:p>
        </p:txBody>
      </p:sp>
      <p:cxnSp>
        <p:nvCxnSpPr>
          <p:cNvPr id="441" name="Google Shape;441;p37"/>
          <p:cNvCxnSpPr/>
          <p:nvPr/>
        </p:nvCxnSpPr>
        <p:spPr>
          <a:xfrm rot="10800000">
            <a:off x="6480900" y="1801825"/>
            <a:ext cx="674700" cy="890100"/>
          </a:xfrm>
          <a:prstGeom prst="straightConnector1">
            <a:avLst/>
          </a:prstGeom>
          <a:noFill/>
          <a:ln cap="flat" cmpd="sng" w="9525">
            <a:solidFill>
              <a:schemeClr val="dk2"/>
            </a:solidFill>
            <a:prstDash val="solid"/>
            <a:round/>
            <a:headEnd len="sm" w="sm" type="none"/>
            <a:tailEnd len="med" w="med" type="triangle"/>
          </a:ln>
        </p:spPr>
      </p:cxnSp>
      <p:cxnSp>
        <p:nvCxnSpPr>
          <p:cNvPr id="442" name="Google Shape;442;p37"/>
          <p:cNvCxnSpPr/>
          <p:nvPr/>
        </p:nvCxnSpPr>
        <p:spPr>
          <a:xfrm>
            <a:off x="5779725" y="2444900"/>
            <a:ext cx="694500" cy="876600"/>
          </a:xfrm>
          <a:prstGeom prst="straightConnector1">
            <a:avLst/>
          </a:prstGeom>
          <a:noFill/>
          <a:ln cap="flat" cmpd="sng" w="9525">
            <a:solidFill>
              <a:schemeClr val="dk2"/>
            </a:solidFill>
            <a:prstDash val="solid"/>
            <a:round/>
            <a:headEnd len="sm" w="sm" type="none"/>
            <a:tailEnd len="med" w="med" type="triangle"/>
          </a:ln>
        </p:spPr>
      </p:cxnSp>
      <p:sp>
        <p:nvSpPr>
          <p:cNvPr id="443" name="Google Shape;443;p37"/>
          <p:cNvSpPr txBox="1"/>
          <p:nvPr/>
        </p:nvSpPr>
        <p:spPr>
          <a:xfrm>
            <a:off x="4577925" y="684325"/>
            <a:ext cx="1201800" cy="1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444" name="Google Shape;444;p37"/>
          <p:cNvSpPr txBox="1"/>
          <p:nvPr/>
        </p:nvSpPr>
        <p:spPr>
          <a:xfrm>
            <a:off x="2582950" y="3071625"/>
            <a:ext cx="1201800" cy="1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45" name="Google Shape;445;p37"/>
          <p:cNvSpPr txBox="1"/>
          <p:nvPr/>
        </p:nvSpPr>
        <p:spPr>
          <a:xfrm>
            <a:off x="6570975" y="3054650"/>
            <a:ext cx="1262700" cy="140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sp>
        <p:nvSpPr>
          <p:cNvPr id="446" name="Google Shape;446;p37"/>
          <p:cNvSpPr/>
          <p:nvPr/>
        </p:nvSpPr>
        <p:spPr>
          <a:xfrm>
            <a:off x="4973013" y="2980475"/>
            <a:ext cx="1107900" cy="4620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47" name="Google Shape;447;p37"/>
          <p:cNvSpPr txBox="1"/>
          <p:nvPr/>
        </p:nvSpPr>
        <p:spPr>
          <a:xfrm>
            <a:off x="4926063" y="2900250"/>
            <a:ext cx="1201800" cy="50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448" name="Google Shape;448;p37"/>
          <p:cNvSpPr txBox="1"/>
          <p:nvPr/>
        </p:nvSpPr>
        <p:spPr>
          <a:xfrm>
            <a:off x="5419725" y="3531825"/>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49" name="Google Shape;449;p37"/>
          <p:cNvSpPr/>
          <p:nvPr/>
        </p:nvSpPr>
        <p:spPr>
          <a:xfrm>
            <a:off x="7155600" y="1635650"/>
            <a:ext cx="1108500" cy="8766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7"/>
          <p:cNvSpPr txBox="1"/>
          <p:nvPr/>
        </p:nvSpPr>
        <p:spPr>
          <a:xfrm>
            <a:off x="7078500" y="1544425"/>
            <a:ext cx="1262700" cy="96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sp>
        <p:nvSpPr>
          <p:cNvPr id="451" name="Google Shape;451;p37"/>
          <p:cNvSpPr txBox="1"/>
          <p:nvPr/>
        </p:nvSpPr>
        <p:spPr>
          <a:xfrm>
            <a:off x="6570975" y="120320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52" name="Google Shape;452;p37"/>
          <p:cNvSpPr txBox="1"/>
          <p:nvPr/>
        </p:nvSpPr>
        <p:spPr>
          <a:xfrm>
            <a:off x="151497" y="448232"/>
            <a:ext cx="4430916"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2800" u="none" cap="none" strike="noStrike">
                <a:solidFill>
                  <a:srgbClr val="000000"/>
                </a:solidFill>
                <a:latin typeface="Arial"/>
                <a:ea typeface="Arial"/>
                <a:cs typeface="Arial"/>
                <a:sym typeface="Arial"/>
              </a:rPr>
              <a:t>Bayou Anti-Entropy (Sync)</a:t>
            </a:r>
            <a:endParaRPr b="0" i="0" sz="1400" u="none" cap="none" strike="noStrike">
              <a:solidFill>
                <a:srgbClr val="000000"/>
              </a:solidFill>
              <a:latin typeface="Arial"/>
              <a:ea typeface="Arial"/>
              <a:cs typeface="Arial"/>
              <a:sym typeface="Arial"/>
            </a:endParaRPr>
          </a:p>
        </p:txBody>
      </p:sp>
      <p:sp>
        <p:nvSpPr>
          <p:cNvPr id="453" name="Google Shape;45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7" name="Shape 457"/>
        <p:cNvGrpSpPr/>
        <p:nvPr/>
      </p:nvGrpSpPr>
      <p:grpSpPr>
        <a:xfrm>
          <a:off x="0" y="0"/>
          <a:ext cx="0" cy="0"/>
          <a:chOff x="0" y="0"/>
          <a:chExt cx="0" cy="0"/>
        </a:xfrm>
      </p:grpSpPr>
      <p:sp>
        <p:nvSpPr>
          <p:cNvPr id="458" name="Google Shape;458;p38"/>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59" name="Google Shape;459;p38"/>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60" name="Google Shape;460;p38"/>
          <p:cNvGrpSpPr/>
          <p:nvPr/>
        </p:nvGrpSpPr>
        <p:grpSpPr>
          <a:xfrm>
            <a:off x="4482875" y="293525"/>
            <a:ext cx="1998025" cy="2103400"/>
            <a:chOff x="5195850" y="686250"/>
            <a:chExt cx="1998025" cy="2103400"/>
          </a:xfrm>
        </p:grpSpPr>
        <p:sp>
          <p:nvSpPr>
            <p:cNvPr id="461" name="Google Shape;461;p3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8"/>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63" name="Google Shape;463;p3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64" name="Google Shape;464;p38"/>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65" name="Google Shape;465;p3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66" name="Google Shape;466;p38"/>
          <p:cNvGrpSpPr/>
          <p:nvPr/>
        </p:nvGrpSpPr>
        <p:grpSpPr>
          <a:xfrm>
            <a:off x="2484925" y="2670625"/>
            <a:ext cx="1998025" cy="2103400"/>
            <a:chOff x="5195850" y="686250"/>
            <a:chExt cx="1998025" cy="2103400"/>
          </a:xfrm>
        </p:grpSpPr>
        <p:sp>
          <p:nvSpPr>
            <p:cNvPr id="467" name="Google Shape;467;p3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8"/>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70" name="Google Shape;470;p38"/>
            <p:cNvSpPr txBox="1"/>
            <p:nvPr/>
          </p:nvSpPr>
          <p:spPr>
            <a:xfrm>
              <a:off x="6136863" y="766950"/>
              <a:ext cx="98473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71" name="Google Shape;471;p3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72" name="Google Shape;472;p38"/>
          <p:cNvGrpSpPr/>
          <p:nvPr/>
        </p:nvGrpSpPr>
        <p:grpSpPr>
          <a:xfrm>
            <a:off x="6462100" y="2670625"/>
            <a:ext cx="1977625" cy="2103400"/>
            <a:chOff x="5195850" y="686250"/>
            <a:chExt cx="1977625" cy="2103400"/>
          </a:xfrm>
        </p:grpSpPr>
        <p:sp>
          <p:nvSpPr>
            <p:cNvPr id="473" name="Google Shape;473;p3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8"/>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8"/>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76" name="Google Shape;476;p38"/>
            <p:cNvSpPr txBox="1"/>
            <p:nvPr/>
          </p:nvSpPr>
          <p:spPr>
            <a:xfrm>
              <a:off x="6001128" y="766950"/>
              <a:ext cx="112047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77" name="Google Shape;477;p3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78" name="Google Shape;478;p38"/>
          <p:cNvSpPr txBox="1"/>
          <p:nvPr/>
        </p:nvSpPr>
        <p:spPr>
          <a:xfrm>
            <a:off x="367300" y="1144525"/>
            <a:ext cx="2312400" cy="8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&amp;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respects causality </a:t>
            </a:r>
            <a:endParaRPr b="0" i="0" sz="1400" u="none" cap="none" strike="noStrike">
              <a:solidFill>
                <a:srgbClr val="000000"/>
              </a:solidFill>
              <a:latin typeface="Arial"/>
              <a:ea typeface="Arial"/>
              <a:cs typeface="Arial"/>
              <a:sym typeface="Arial"/>
            </a:endParaRPr>
          </a:p>
        </p:txBody>
      </p:sp>
      <p:sp>
        <p:nvSpPr>
          <p:cNvPr id="479" name="Google Shape;479;p38"/>
          <p:cNvSpPr txBox="1"/>
          <p:nvPr/>
        </p:nvSpPr>
        <p:spPr>
          <a:xfrm>
            <a:off x="2582950" y="3071625"/>
            <a:ext cx="12018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80" name="Google Shape;480;p38"/>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81" name="Google Shape;481;p38"/>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6" name="Shape 486"/>
        <p:cNvGrpSpPr/>
        <p:nvPr/>
      </p:nvGrpSpPr>
      <p:grpSpPr>
        <a:xfrm>
          <a:off x="0" y="0"/>
          <a:ext cx="0" cy="0"/>
          <a:chOff x="0" y="0"/>
          <a:chExt cx="0" cy="0"/>
        </a:xfrm>
      </p:grpSpPr>
      <p:sp>
        <p:nvSpPr>
          <p:cNvPr id="487" name="Google Shape;487;p39"/>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488" name="Google Shape;488;p39"/>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89" name="Google Shape;489;p39"/>
          <p:cNvGrpSpPr/>
          <p:nvPr/>
        </p:nvGrpSpPr>
        <p:grpSpPr>
          <a:xfrm>
            <a:off x="4482875" y="293525"/>
            <a:ext cx="1998025" cy="2103400"/>
            <a:chOff x="5195850" y="686250"/>
            <a:chExt cx="1998025" cy="2103400"/>
          </a:xfrm>
        </p:grpSpPr>
        <p:sp>
          <p:nvSpPr>
            <p:cNvPr id="490" name="Google Shape;490;p3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9"/>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92" name="Google Shape;492;p39"/>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493" name="Google Shape;493;p39"/>
            <p:cNvSpPr txBox="1"/>
            <p:nvPr/>
          </p:nvSpPr>
          <p:spPr>
            <a:xfrm>
              <a:off x="6114511" y="766950"/>
              <a:ext cx="100708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94" name="Google Shape;494;p3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95" name="Google Shape;495;p39"/>
          <p:cNvGrpSpPr/>
          <p:nvPr/>
        </p:nvGrpSpPr>
        <p:grpSpPr>
          <a:xfrm>
            <a:off x="2484925" y="2670625"/>
            <a:ext cx="1998025" cy="2103400"/>
            <a:chOff x="5195850" y="686250"/>
            <a:chExt cx="1998025" cy="2103400"/>
          </a:xfrm>
        </p:grpSpPr>
        <p:sp>
          <p:nvSpPr>
            <p:cNvPr id="496" name="Google Shape;496;p3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9"/>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9"/>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99" name="Google Shape;499;p39"/>
            <p:cNvSpPr txBox="1"/>
            <p:nvPr/>
          </p:nvSpPr>
          <p:spPr>
            <a:xfrm>
              <a:off x="6136863" y="766950"/>
              <a:ext cx="98473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00" name="Google Shape;500;p3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01" name="Google Shape;501;p39"/>
          <p:cNvGrpSpPr/>
          <p:nvPr/>
        </p:nvGrpSpPr>
        <p:grpSpPr>
          <a:xfrm>
            <a:off x="6462100" y="2670625"/>
            <a:ext cx="1977625" cy="2103400"/>
            <a:chOff x="5195850" y="686250"/>
            <a:chExt cx="1977625" cy="2103400"/>
          </a:xfrm>
        </p:grpSpPr>
        <p:sp>
          <p:nvSpPr>
            <p:cNvPr id="502" name="Google Shape;502;p3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9"/>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9"/>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05" name="Google Shape;505;p39"/>
            <p:cNvSpPr txBox="1"/>
            <p:nvPr/>
          </p:nvSpPr>
          <p:spPr>
            <a:xfrm>
              <a:off x="6040326" y="766950"/>
              <a:ext cx="108127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06" name="Google Shape;506;p3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07" name="Google Shape;507;p39"/>
          <p:cNvSpPr txBox="1"/>
          <p:nvPr/>
        </p:nvSpPr>
        <p:spPr>
          <a:xfrm>
            <a:off x="367300" y="1144525"/>
            <a:ext cx="2400300" cy="8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a:t>
            </a:r>
            <a:r>
              <a:rPr b="0" i="0" lang="en" sz="1400" u="none" cap="none" strike="noStrike">
                <a:solidFill>
                  <a:srgbClr val="FF0000"/>
                </a:solidFill>
                <a:latin typeface="Arial"/>
                <a:ea typeface="Arial"/>
                <a:cs typeface="Arial"/>
                <a:sym typeface="Arial"/>
              </a:rPr>
              <a:t>commits</a:t>
            </a:r>
            <a:r>
              <a:rPr b="0" i="0" lang="en" sz="1400" u="none" cap="none" strike="noStrike">
                <a:solidFill>
                  <a:srgbClr val="000000"/>
                </a:solidFill>
                <a:latin typeface="Arial"/>
                <a:ea typeface="Arial"/>
                <a:cs typeface="Arial"/>
                <a:sym typeface="Arial"/>
              </a:rPr>
              <a:t> Its entries</a:t>
            </a:r>
            <a:endParaRPr b="0" i="0" sz="1400" u="none" cap="none" strike="noStrike">
              <a:solidFill>
                <a:srgbClr val="000000"/>
              </a:solidFill>
              <a:latin typeface="Arial"/>
              <a:ea typeface="Arial"/>
              <a:cs typeface="Arial"/>
              <a:sym typeface="Arial"/>
            </a:endParaRPr>
          </a:p>
        </p:txBody>
      </p:sp>
      <p:sp>
        <p:nvSpPr>
          <p:cNvPr id="508" name="Google Shape;508;p39"/>
          <p:cNvSpPr txBox="1"/>
          <p:nvPr/>
        </p:nvSpPr>
        <p:spPr>
          <a:xfrm>
            <a:off x="2582950" y="3071625"/>
            <a:ext cx="12018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509" name="Google Shape;509;p39"/>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10" name="Google Shape;510;p39"/>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5" name="Shape 515"/>
        <p:cNvGrpSpPr/>
        <p:nvPr/>
      </p:nvGrpSpPr>
      <p:grpSpPr>
        <a:xfrm>
          <a:off x="0" y="0"/>
          <a:ext cx="0" cy="0"/>
          <a:chOff x="0" y="0"/>
          <a:chExt cx="0" cy="0"/>
        </a:xfrm>
      </p:grpSpPr>
      <p:sp>
        <p:nvSpPr>
          <p:cNvPr id="516" name="Google Shape;516;p40"/>
          <p:cNvSpPr txBox="1"/>
          <p:nvPr>
            <p:ph type="title"/>
          </p:nvPr>
        </p:nvSpPr>
        <p:spPr>
          <a:xfrm>
            <a:off x="311700" y="445025"/>
            <a:ext cx="4030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a:t>
            </a:r>
            <a:endParaRPr sz="1800">
              <a:solidFill>
                <a:srgbClr val="000000"/>
              </a:solidFill>
            </a:endParaRPr>
          </a:p>
        </p:txBody>
      </p:sp>
      <p:pic>
        <p:nvPicPr>
          <p:cNvPr id="517" name="Google Shape;517;p40"/>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518" name="Google Shape;518;p40"/>
          <p:cNvGrpSpPr/>
          <p:nvPr/>
        </p:nvGrpSpPr>
        <p:grpSpPr>
          <a:xfrm>
            <a:off x="4482875" y="293525"/>
            <a:ext cx="1998025" cy="2103400"/>
            <a:chOff x="5195850" y="686250"/>
            <a:chExt cx="1998025" cy="2103400"/>
          </a:xfrm>
        </p:grpSpPr>
        <p:sp>
          <p:nvSpPr>
            <p:cNvPr id="519" name="Google Shape;519;p4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0"/>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21" name="Google Shape;521;p40"/>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22" name="Google Shape;522;p40"/>
            <p:cNvSpPr txBox="1"/>
            <p:nvPr/>
          </p:nvSpPr>
          <p:spPr>
            <a:xfrm>
              <a:off x="6090992" y="766950"/>
              <a:ext cx="103060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23" name="Google Shape;523;p4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524" name="Google Shape;524;p40"/>
          <p:cNvGrpSpPr/>
          <p:nvPr/>
        </p:nvGrpSpPr>
        <p:grpSpPr>
          <a:xfrm>
            <a:off x="2484925" y="2670625"/>
            <a:ext cx="1998025" cy="2103400"/>
            <a:chOff x="5195850" y="686250"/>
            <a:chExt cx="1998025" cy="2103400"/>
          </a:xfrm>
        </p:grpSpPr>
        <p:sp>
          <p:nvSpPr>
            <p:cNvPr id="525" name="Google Shape;525;p4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0"/>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0"/>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28" name="Google Shape;528;p40"/>
            <p:cNvSpPr txBox="1"/>
            <p:nvPr/>
          </p:nvSpPr>
          <p:spPr>
            <a:xfrm>
              <a:off x="6121183" y="766950"/>
              <a:ext cx="100041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29" name="Google Shape;529;p4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30" name="Google Shape;530;p40"/>
          <p:cNvGrpSpPr/>
          <p:nvPr/>
        </p:nvGrpSpPr>
        <p:grpSpPr>
          <a:xfrm>
            <a:off x="6462100" y="2670625"/>
            <a:ext cx="1977625" cy="2103400"/>
            <a:chOff x="5195850" y="686250"/>
            <a:chExt cx="1977625" cy="2103400"/>
          </a:xfrm>
        </p:grpSpPr>
        <p:sp>
          <p:nvSpPr>
            <p:cNvPr id="531" name="Google Shape;531;p4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0"/>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0"/>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34" name="Google Shape;534;p40"/>
            <p:cNvSpPr txBox="1"/>
            <p:nvPr/>
          </p:nvSpPr>
          <p:spPr>
            <a:xfrm>
              <a:off x="5977609" y="766950"/>
              <a:ext cx="114399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35" name="Google Shape;535;p4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36" name="Google Shape;536;p40"/>
          <p:cNvSpPr txBox="1"/>
          <p:nvPr/>
        </p:nvSpPr>
        <p:spPr>
          <a:xfrm>
            <a:off x="367300" y="1144525"/>
            <a:ext cx="4115275" cy="10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After a number of commits and anti-entropy sessions (without further writes),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all nodes converge on the same state.</a:t>
            </a:r>
            <a:endParaRPr b="0" i="0" sz="1400" u="none" cap="none" strike="noStrike">
              <a:solidFill>
                <a:srgbClr val="000000"/>
              </a:solidFill>
              <a:latin typeface="Arial"/>
              <a:ea typeface="Arial"/>
              <a:cs typeface="Arial"/>
              <a:sym typeface="Arial"/>
            </a:endParaRPr>
          </a:p>
        </p:txBody>
      </p:sp>
      <p:sp>
        <p:nvSpPr>
          <p:cNvPr id="537" name="Google Shape;537;p40"/>
          <p:cNvSpPr txBox="1"/>
          <p:nvPr/>
        </p:nvSpPr>
        <p:spPr>
          <a:xfrm>
            <a:off x="2582950" y="3071625"/>
            <a:ext cx="12627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38" name="Google Shape;538;p40"/>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39" name="Google Shape;539;p40"/>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540" name="Google Shape;54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on Bayou: Disconnected Nodes [Stoica]</a:t>
            </a:r>
            <a:endParaRPr/>
          </a:p>
        </p:txBody>
      </p:sp>
      <p:sp>
        <p:nvSpPr>
          <p:cNvPr id="108" name="Google Shape;108;p2"/>
          <p:cNvSpPr txBox="1"/>
          <p:nvPr>
            <p:ph idx="1" type="body"/>
          </p:nvPr>
        </p:nvSpPr>
        <p:spPr>
          <a:xfrm>
            <a:off x="311700" y="1097241"/>
            <a:ext cx="8520600" cy="3536127"/>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rPr lang="en">
                <a:solidFill>
                  <a:schemeClr val="dk1"/>
                </a:solidFill>
              </a:rPr>
              <a:t>Early days: nodes always on when not crashed</a:t>
            </a:r>
            <a:endParaRPr/>
          </a:p>
          <a:p>
            <a:pPr indent="-317500" lvl="1" marL="914400" rtl="0" algn="l">
              <a:lnSpc>
                <a:spcPct val="100000"/>
              </a:lnSpc>
              <a:spcBef>
                <a:spcPts val="1600"/>
              </a:spcBef>
              <a:spcAft>
                <a:spcPts val="0"/>
              </a:spcAft>
              <a:buSzPts val="1400"/>
              <a:buChar char="○"/>
            </a:pPr>
            <a:r>
              <a:rPr lang="en">
                <a:solidFill>
                  <a:schemeClr val="dk1"/>
                </a:solidFill>
              </a:rPr>
              <a:t>Network bandwidth always plentiful.</a:t>
            </a:r>
            <a:endParaRPr/>
          </a:p>
          <a:p>
            <a:pPr indent="-317500" lvl="1" marL="914400" rtl="0" algn="l">
              <a:lnSpc>
                <a:spcPct val="100000"/>
              </a:lnSpc>
              <a:spcBef>
                <a:spcPts val="1600"/>
              </a:spcBef>
              <a:spcAft>
                <a:spcPts val="0"/>
              </a:spcAft>
              <a:buSzPts val="1400"/>
              <a:buChar char="○"/>
            </a:pPr>
            <a:r>
              <a:rPr lang="en">
                <a:solidFill>
                  <a:schemeClr val="dk1"/>
                </a:solidFill>
              </a:rPr>
              <a:t>Never needed to work on a disconnected node</a:t>
            </a:r>
            <a:endParaRPr/>
          </a:p>
          <a:p>
            <a:pPr indent="0" lvl="1" marL="596900" rtl="0" algn="l">
              <a:lnSpc>
                <a:spcPct val="100000"/>
              </a:lnSpc>
              <a:spcBef>
                <a:spcPts val="1600"/>
              </a:spcBef>
              <a:spcAft>
                <a:spcPts val="0"/>
              </a:spcAft>
              <a:buSzPts val="1400"/>
              <a:buNone/>
            </a:pPr>
            <a:r>
              <a:t/>
            </a:r>
            <a:endParaRPr>
              <a:solidFill>
                <a:schemeClr val="dk1"/>
              </a:solidFill>
            </a:endParaRPr>
          </a:p>
          <a:p>
            <a:pPr indent="0" lvl="0" marL="114300" rtl="0" algn="l">
              <a:lnSpc>
                <a:spcPct val="100000"/>
              </a:lnSpc>
              <a:spcBef>
                <a:spcPts val="0"/>
              </a:spcBef>
              <a:spcAft>
                <a:spcPts val="0"/>
              </a:spcAft>
              <a:buSzPts val="1800"/>
              <a:buNone/>
            </a:pPr>
            <a:r>
              <a:rPr lang="en">
                <a:solidFill>
                  <a:schemeClr val="dk1"/>
                </a:solidFill>
              </a:rPr>
              <a:t>Now: nodes detach then reconnect elsewhere</a:t>
            </a:r>
            <a:endParaRPr/>
          </a:p>
          <a:p>
            <a:pPr indent="-317500" lvl="1" marL="914400" rtl="0" algn="l">
              <a:lnSpc>
                <a:spcPct val="100000"/>
              </a:lnSpc>
              <a:spcBef>
                <a:spcPts val="1600"/>
              </a:spcBef>
              <a:spcAft>
                <a:spcPts val="0"/>
              </a:spcAft>
              <a:buSzPts val="1400"/>
              <a:buChar char="○"/>
            </a:pPr>
            <a:r>
              <a:rPr lang="en">
                <a:solidFill>
                  <a:schemeClr val="dk1"/>
                </a:solidFill>
              </a:rPr>
              <a:t>Even when attached, bandwidth is variable</a:t>
            </a:r>
            <a:endParaRPr/>
          </a:p>
          <a:p>
            <a:pPr indent="-317500" lvl="1" marL="914400" rtl="0" algn="l">
              <a:lnSpc>
                <a:spcPct val="100000"/>
              </a:lnSpc>
              <a:spcBef>
                <a:spcPts val="1600"/>
              </a:spcBef>
              <a:spcAft>
                <a:spcPts val="0"/>
              </a:spcAft>
              <a:buSzPts val="1400"/>
              <a:buChar char="○"/>
            </a:pPr>
            <a:r>
              <a:rPr lang="en">
                <a:solidFill>
                  <a:schemeClr val="dk1"/>
                </a:solidFill>
              </a:rPr>
              <a:t>Reconnection elsewhere means often talking to different replica</a:t>
            </a:r>
            <a:endParaRPr/>
          </a:p>
          <a:p>
            <a:pPr indent="-317500" lvl="1" marL="914400" rtl="0" algn="l">
              <a:lnSpc>
                <a:spcPct val="100000"/>
              </a:lnSpc>
              <a:spcBef>
                <a:spcPts val="1600"/>
              </a:spcBef>
              <a:spcAft>
                <a:spcPts val="0"/>
              </a:spcAft>
              <a:buSzPts val="1400"/>
              <a:buChar char="○"/>
            </a:pPr>
            <a:r>
              <a:rPr lang="en">
                <a:solidFill>
                  <a:schemeClr val="dk1"/>
                </a:solidFill>
              </a:rPr>
              <a:t>Work done on detached nodes</a:t>
            </a:r>
            <a:endParaRPr/>
          </a:p>
          <a:p>
            <a:pPr indent="0" lvl="0" marL="114300" rtl="0" algn="l">
              <a:lnSpc>
                <a:spcPct val="100000"/>
              </a:lnSpc>
              <a:spcBef>
                <a:spcPts val="0"/>
              </a:spcBef>
              <a:spcAft>
                <a:spcPts val="0"/>
              </a:spcAft>
              <a:buSzPts val="1800"/>
              <a:buNone/>
            </a:pPr>
            <a:r>
              <a:t/>
            </a:r>
            <a:endParaRPr>
              <a:solidFill>
                <a:schemeClr val="dk1"/>
              </a:solidFill>
            </a:endParaRPr>
          </a:p>
        </p:txBody>
      </p:sp>
      <p:sp>
        <p:nvSpPr>
          <p:cNvPr id="109" name="Google Shape;109;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9"/>
          <p:cNvSpPr txBox="1"/>
          <p:nvPr>
            <p:ph type="title"/>
          </p:nvPr>
        </p:nvSpPr>
        <p:spPr>
          <a:xfrm>
            <a:off x="233150" y="4092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 (review from class)</a:t>
            </a:r>
            <a:endParaRPr/>
          </a:p>
        </p:txBody>
      </p:sp>
      <p:sp>
        <p:nvSpPr>
          <p:cNvPr id="546" name="Google Shape;546;p69"/>
          <p:cNvSpPr txBox="1"/>
          <p:nvPr>
            <p:ph idx="1" type="body"/>
          </p:nvPr>
        </p:nvSpPr>
        <p:spPr>
          <a:xfrm>
            <a:off x="233150" y="1152475"/>
            <a:ext cx="89109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Arial"/>
              <a:buAutoNum type="arabicPeriod"/>
            </a:pPr>
            <a:r>
              <a:rPr lang="en">
                <a:solidFill>
                  <a:srgbClr val="27FFE9"/>
                </a:solidFill>
              </a:rPr>
              <a:t>Eventual consistency</a:t>
            </a:r>
            <a:r>
              <a:rPr lang="en"/>
              <a:t>: if updates stop, all replicas eventually have the same view.</a:t>
            </a:r>
            <a:endParaRPr/>
          </a:p>
          <a:p>
            <a:pPr indent="-342900" lvl="0" marL="457200" rtl="0" algn="l">
              <a:lnSpc>
                <a:spcPct val="115000"/>
              </a:lnSpc>
              <a:spcBef>
                <a:spcPts val="0"/>
              </a:spcBef>
              <a:spcAft>
                <a:spcPts val="0"/>
              </a:spcAft>
              <a:buSzPts val="1800"/>
              <a:buFont typeface="Arial"/>
              <a:buAutoNum type="arabicPeriod"/>
            </a:pPr>
            <a:r>
              <a:rPr lang="en">
                <a:solidFill>
                  <a:srgbClr val="27FFE9"/>
                </a:solidFill>
              </a:rPr>
              <a:t>Update functions </a:t>
            </a:r>
            <a:r>
              <a:rPr lang="en"/>
              <a:t>for automatic app-driven conflict resolution.</a:t>
            </a:r>
            <a:endParaRPr/>
          </a:p>
          <a:p>
            <a:pPr indent="-342900" lvl="0" marL="457200" rtl="0" algn="l">
              <a:lnSpc>
                <a:spcPct val="115000"/>
              </a:lnSpc>
              <a:spcBef>
                <a:spcPts val="0"/>
              </a:spcBef>
              <a:spcAft>
                <a:spcPts val="0"/>
              </a:spcAft>
              <a:buSzPts val="1800"/>
              <a:buFont typeface="Arial"/>
              <a:buAutoNum type="arabicPeriod"/>
            </a:pPr>
            <a:r>
              <a:rPr lang="en">
                <a:solidFill>
                  <a:srgbClr val="27FFE9"/>
                </a:solidFill>
              </a:rPr>
              <a:t>Ordered update log </a:t>
            </a:r>
            <a:r>
              <a:rPr lang="en"/>
              <a:t>is the real truth, not the DB.</a:t>
            </a:r>
            <a:endParaRPr/>
          </a:p>
          <a:p>
            <a:pPr indent="-342900" lvl="0" marL="457200" rtl="0" algn="l">
              <a:lnSpc>
                <a:spcPct val="115000"/>
              </a:lnSpc>
              <a:spcBef>
                <a:spcPts val="0"/>
              </a:spcBef>
              <a:spcAft>
                <a:spcPts val="0"/>
              </a:spcAft>
              <a:buSzPts val="1800"/>
              <a:buFont typeface="Arial"/>
              <a:buAutoNum type="arabicPeriod"/>
            </a:pPr>
            <a:r>
              <a:rPr lang="en"/>
              <a:t>Use </a:t>
            </a:r>
            <a:r>
              <a:rPr lang="en">
                <a:solidFill>
                  <a:srgbClr val="27FFE9"/>
                </a:solidFill>
              </a:rPr>
              <a:t>Lamport clocks</a:t>
            </a:r>
            <a:r>
              <a:rPr lang="en"/>
              <a:t>: eventual consistency that respects causality.</a:t>
            </a:r>
            <a:endParaRPr/>
          </a:p>
        </p:txBody>
      </p:sp>
      <p:sp>
        <p:nvSpPr>
          <p:cNvPr id="547" name="Google Shape;54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for Chord: Key Value Stores</a:t>
            </a:r>
            <a:endParaRPr/>
          </a:p>
        </p:txBody>
      </p:sp>
      <p:pic>
        <p:nvPicPr>
          <p:cNvPr descr="Graphical user interface, application&#10;&#10;Description automatically generated" id="553" name="Google Shape;553;p66"/>
          <p:cNvPicPr preferRelativeResize="0"/>
          <p:nvPr/>
        </p:nvPicPr>
        <p:blipFill rotWithShape="1">
          <a:blip r:embed="rId3">
            <a:alphaModFix/>
          </a:blip>
          <a:srcRect b="12625" l="31254" r="16944" t="32730"/>
          <a:stretch/>
        </p:blipFill>
        <p:spPr>
          <a:xfrm>
            <a:off x="600500" y="1173706"/>
            <a:ext cx="5247565" cy="3459835"/>
          </a:xfrm>
          <a:prstGeom prst="rect">
            <a:avLst/>
          </a:prstGeom>
          <a:noFill/>
          <a:ln>
            <a:noFill/>
          </a:ln>
        </p:spPr>
      </p:pic>
      <p:sp>
        <p:nvSpPr>
          <p:cNvPr id="554" name="Google Shape;554;p66"/>
          <p:cNvSpPr txBox="1"/>
          <p:nvPr/>
        </p:nvSpPr>
        <p:spPr>
          <a:xfrm>
            <a:off x="504965" y="4666446"/>
            <a:ext cx="56228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Credit: Ion Stoica’s slide deck</a:t>
            </a:r>
            <a:endParaRPr b="0" i="0" sz="1400" u="none" cap="none" strike="noStrike">
              <a:solidFill>
                <a:srgbClr val="000000"/>
              </a:solidFill>
              <a:latin typeface="Arial"/>
              <a:ea typeface="Arial"/>
              <a:cs typeface="Arial"/>
              <a:sym typeface="Arial"/>
            </a:endParaRPr>
          </a:p>
        </p:txBody>
      </p:sp>
      <p:sp>
        <p:nvSpPr>
          <p:cNvPr id="555" name="Google Shape;555;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for Chord: Key Value Stores</a:t>
            </a:r>
            <a:endParaRPr/>
          </a:p>
        </p:txBody>
      </p:sp>
      <p:pic>
        <p:nvPicPr>
          <p:cNvPr descr="A picture containing diagram&#10;&#10;Description automatically generated" id="561" name="Google Shape;561;p67"/>
          <p:cNvPicPr preferRelativeResize="0"/>
          <p:nvPr/>
        </p:nvPicPr>
        <p:blipFill rotWithShape="1">
          <a:blip r:embed="rId3">
            <a:alphaModFix/>
          </a:blip>
          <a:srcRect b="19930" l="32483" r="18787" t="22335"/>
          <a:stretch/>
        </p:blipFill>
        <p:spPr>
          <a:xfrm>
            <a:off x="429903" y="972438"/>
            <a:ext cx="4988257" cy="3694008"/>
          </a:xfrm>
          <a:prstGeom prst="rect">
            <a:avLst/>
          </a:prstGeom>
          <a:noFill/>
          <a:ln>
            <a:noFill/>
          </a:ln>
        </p:spPr>
      </p:pic>
      <p:sp>
        <p:nvSpPr>
          <p:cNvPr id="562" name="Google Shape;562;p67"/>
          <p:cNvSpPr txBox="1"/>
          <p:nvPr/>
        </p:nvSpPr>
        <p:spPr>
          <a:xfrm>
            <a:off x="504965" y="4666446"/>
            <a:ext cx="56228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Credit: Ion Stoica’s slide deck</a:t>
            </a:r>
            <a:endParaRPr b="0" i="0" sz="1400" u="none" cap="none" strike="noStrike">
              <a:solidFill>
                <a:srgbClr val="000000"/>
              </a:solidFill>
              <a:latin typeface="Arial"/>
              <a:ea typeface="Arial"/>
              <a:cs typeface="Arial"/>
              <a:sym typeface="Arial"/>
            </a:endParaRPr>
          </a:p>
        </p:txBody>
      </p:sp>
      <p:sp>
        <p:nvSpPr>
          <p:cNvPr id="563" name="Google Shape;563;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Chord</a:t>
            </a:r>
            <a:endParaRPr/>
          </a:p>
        </p:txBody>
      </p:sp>
      <p:sp>
        <p:nvSpPr>
          <p:cNvPr id="569" name="Google Shape;569;p8"/>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800"/>
              <a:buChar char="●"/>
            </a:pPr>
            <a:r>
              <a:rPr lang="en">
                <a:solidFill>
                  <a:schemeClr val="dk1"/>
                </a:solidFill>
                <a:latin typeface="Roboto"/>
                <a:ea typeface="Roboto"/>
                <a:cs typeface="Roboto"/>
                <a:sym typeface="Roboto"/>
              </a:rPr>
              <a:t>Chord: “a distributed lookup protocol” for </a:t>
            </a:r>
            <a:r>
              <a:rPr i="0" lang="en">
                <a:solidFill>
                  <a:schemeClr val="dk1"/>
                </a:solidFill>
                <a:latin typeface="Roboto"/>
                <a:ea typeface="Roboto"/>
                <a:cs typeface="Roboto"/>
                <a:sym typeface="Roboto"/>
              </a:rPr>
              <a:t>a peer-to-peer distributed hash table [Stoica ‘01]</a:t>
            </a:r>
            <a:endParaRPr>
              <a:solidFill>
                <a:schemeClr val="dk1"/>
              </a:solidFill>
              <a:latin typeface="Roboto"/>
              <a:ea typeface="Roboto"/>
              <a:cs typeface="Roboto"/>
              <a:sym typeface="Roboto"/>
            </a:endParaRPr>
          </a:p>
          <a:p>
            <a:pPr indent="-285750" lvl="0" marL="285750" rtl="0" algn="l">
              <a:lnSpc>
                <a:spcPct val="115000"/>
              </a:lnSpc>
              <a:spcBef>
                <a:spcPts val="0"/>
              </a:spcBef>
              <a:spcAft>
                <a:spcPts val="0"/>
              </a:spcAft>
              <a:buSzPts val="1800"/>
              <a:buChar char="●"/>
            </a:pPr>
            <a:r>
              <a:rPr i="1" lang="en">
                <a:solidFill>
                  <a:schemeClr val="dk1"/>
                </a:solidFill>
              </a:rPr>
              <a:t>Consistent hashing</a:t>
            </a:r>
            <a:r>
              <a:rPr lang="en">
                <a:solidFill>
                  <a:schemeClr val="dk1"/>
                </a:solidFill>
              </a:rPr>
              <a:t> for partitioning key space  +  lookup</a:t>
            </a:r>
            <a:endParaRPr>
              <a:solidFill>
                <a:schemeClr val="dk1"/>
              </a:solidFill>
            </a:endParaRPr>
          </a:p>
        </p:txBody>
      </p:sp>
      <p:sp>
        <p:nvSpPr>
          <p:cNvPr id="570" name="Google Shape;57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2bdaec6f95c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Identifiers in Chord</a:t>
            </a:r>
            <a:endParaRPr/>
          </a:p>
        </p:txBody>
      </p:sp>
      <p:sp>
        <p:nvSpPr>
          <p:cNvPr id="576" name="Google Shape;576;g2bdaec6f95c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Key identifier = SHA1(key) mod 2</a:t>
            </a:r>
            <a:r>
              <a:rPr baseline="30000" lang="en">
                <a:solidFill>
                  <a:srgbClr val="E69138"/>
                </a:solidFill>
              </a:rPr>
              <a:t>m</a:t>
            </a:r>
            <a:endParaRPr>
              <a:solidFill>
                <a:srgbClr val="E69138"/>
              </a:solidFill>
            </a:endParaRPr>
          </a:p>
          <a:p>
            <a:pPr indent="-342900" lvl="0" marL="457200" rtl="0" algn="l">
              <a:lnSpc>
                <a:spcPct val="115000"/>
              </a:lnSpc>
              <a:spcBef>
                <a:spcPts val="0"/>
              </a:spcBef>
              <a:spcAft>
                <a:spcPts val="0"/>
              </a:spcAft>
              <a:buSzPts val="1800"/>
              <a:buChar char="●"/>
            </a:pPr>
            <a:r>
              <a:rPr lang="en"/>
              <a:t>Node identifier = SHA1(IP address) mod 2</a:t>
            </a:r>
            <a:r>
              <a:rPr baseline="30000" lang="en">
                <a:solidFill>
                  <a:srgbClr val="E69138"/>
                </a:solidFill>
              </a:rPr>
              <a:t>m</a:t>
            </a:r>
            <a:endParaRPr>
              <a:solidFill>
                <a:srgbClr val="E69138"/>
              </a:solidFill>
            </a:endParaRPr>
          </a:p>
          <a:p>
            <a:pPr indent="-342900" lvl="0" marL="457200" rtl="0" algn="l">
              <a:lnSpc>
                <a:spcPct val="115000"/>
              </a:lnSpc>
              <a:spcBef>
                <a:spcPts val="0"/>
              </a:spcBef>
              <a:spcAft>
                <a:spcPts val="0"/>
              </a:spcAft>
              <a:buSzPts val="1800"/>
              <a:buChar char="●"/>
            </a:pPr>
            <a:r>
              <a:rPr lang="en"/>
              <a:t>Both are uniformly distributed in the same identifier space</a:t>
            </a:r>
            <a:r>
              <a:rPr lang="en" sz="1100"/>
              <a:t>					</a:t>
            </a:r>
            <a:endParaRPr sz="1100"/>
          </a:p>
          <a:p>
            <a:pPr indent="-342900" lvl="0" marL="457200" rtl="0" algn="l">
              <a:lnSpc>
                <a:spcPct val="115000"/>
              </a:lnSpc>
              <a:spcBef>
                <a:spcPts val="0"/>
              </a:spcBef>
              <a:spcAft>
                <a:spcPts val="0"/>
              </a:spcAft>
              <a:buSzPts val="1800"/>
              <a:buChar char="●"/>
            </a:pPr>
            <a:r>
              <a:rPr lang="en"/>
              <a:t>The identifier length, </a:t>
            </a:r>
            <a:r>
              <a:rPr lang="en">
                <a:solidFill>
                  <a:srgbClr val="E69138"/>
                </a:solidFill>
              </a:rPr>
              <a:t>m</a:t>
            </a:r>
            <a:r>
              <a:rPr lang="en"/>
              <a:t>, must be large enough to make the probability of two nodes or keys hashing to the same identifier negligible (e.g. m = 160)</a:t>
            </a:r>
            <a:endParaRPr/>
          </a:p>
          <a:p>
            <a:pPr indent="0" lvl="0" marL="457200" rtl="0" algn="l">
              <a:lnSpc>
                <a:spcPct val="115000"/>
              </a:lnSpc>
              <a:spcBef>
                <a:spcPts val="1200"/>
              </a:spcBef>
              <a:spcAft>
                <a:spcPts val="0"/>
              </a:spcAft>
              <a:buSzPts val="1800"/>
              <a:buNone/>
            </a:pPr>
            <a:r>
              <a:t/>
            </a:r>
            <a:endParaRPr/>
          </a:p>
        </p:txBody>
      </p:sp>
      <p:sp>
        <p:nvSpPr>
          <p:cNvPr id="577" name="Google Shape;577;g2bdaec6f95c_0_0"/>
          <p:cNvSpPr/>
          <p:nvPr/>
        </p:nvSpPr>
        <p:spPr>
          <a:xfrm>
            <a:off x="2511125" y="3144275"/>
            <a:ext cx="4993920" cy="117990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How do we map key IDs to node IDs?</a:t>
            </a:r>
            <a:endParaRPr b="0" i="0" sz="1400" u="none" cap="none" strike="noStrike">
              <a:solidFill>
                <a:srgbClr val="000000"/>
              </a:solidFill>
              <a:latin typeface="Arial"/>
              <a:ea typeface="Arial"/>
              <a:cs typeface="Arial"/>
              <a:sym typeface="Arial"/>
            </a:endParaRPr>
          </a:p>
        </p:txBody>
      </p:sp>
      <p:sp>
        <p:nvSpPr>
          <p:cNvPr id="578" name="Google Shape;578;g2bdaec6f95c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2bdaec6f95c_0_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Consistent Hashing </a:t>
            </a:r>
            <a:endParaRPr/>
          </a:p>
        </p:txBody>
      </p:sp>
      <p:sp>
        <p:nvSpPr>
          <p:cNvPr id="584" name="Google Shape;584;g2bdaec6f95c_0_8"/>
          <p:cNvSpPr txBox="1"/>
          <p:nvPr>
            <p:ph idx="1" type="body"/>
          </p:nvPr>
        </p:nvSpPr>
        <p:spPr>
          <a:xfrm>
            <a:off x="311700" y="1152475"/>
            <a:ext cx="4425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A node owns the </a:t>
            </a:r>
            <a:r>
              <a:rPr lang="en">
                <a:solidFill>
                  <a:srgbClr val="E69138"/>
                </a:solidFill>
              </a:rPr>
              <a:t>preceding </a:t>
            </a:r>
            <a:r>
              <a:rPr lang="en"/>
              <a:t>key range, including its own identifier. </a:t>
            </a:r>
            <a:endParaRPr/>
          </a:p>
          <a:p>
            <a:pPr indent="-342900" lvl="0" marL="457200" rtl="0" algn="l">
              <a:lnSpc>
                <a:spcPct val="115000"/>
              </a:lnSpc>
              <a:spcBef>
                <a:spcPts val="0"/>
              </a:spcBef>
              <a:spcAft>
                <a:spcPts val="0"/>
              </a:spcAft>
              <a:buSzPts val="1800"/>
              <a:buChar char="●"/>
            </a:pPr>
            <a:r>
              <a:rPr lang="en"/>
              <a:t>Key k is stored at its </a:t>
            </a:r>
            <a:r>
              <a:rPr lang="en">
                <a:solidFill>
                  <a:srgbClr val="E69138"/>
                </a:solidFill>
              </a:rPr>
              <a:t>successor </a:t>
            </a:r>
            <a:r>
              <a:rPr lang="en"/>
              <a:t>node, the </a:t>
            </a:r>
            <a:r>
              <a:rPr lang="en">
                <a:solidFill>
                  <a:srgbClr val="E69138"/>
                </a:solidFill>
              </a:rPr>
              <a:t>first </a:t>
            </a:r>
            <a:r>
              <a:rPr lang="en"/>
              <a:t>node whose identifier is</a:t>
            </a:r>
            <a:r>
              <a:rPr lang="en">
                <a:solidFill>
                  <a:srgbClr val="FF9900"/>
                </a:solidFill>
              </a:rPr>
              <a:t> </a:t>
            </a:r>
            <a:r>
              <a:rPr lang="en">
                <a:solidFill>
                  <a:srgbClr val="E69138"/>
                </a:solidFill>
              </a:rPr>
              <a:t>equal to or greater than</a:t>
            </a:r>
            <a:r>
              <a:rPr lang="en"/>
              <a:t> the identifier of key k.</a:t>
            </a:r>
            <a:endParaRPr/>
          </a:p>
        </p:txBody>
      </p:sp>
      <p:grpSp>
        <p:nvGrpSpPr>
          <p:cNvPr id="585" name="Google Shape;585;g2bdaec6f95c_0_8"/>
          <p:cNvGrpSpPr/>
          <p:nvPr/>
        </p:nvGrpSpPr>
        <p:grpSpPr>
          <a:xfrm>
            <a:off x="5604725" y="1459900"/>
            <a:ext cx="3567625" cy="3101225"/>
            <a:chOff x="5604725" y="1459900"/>
            <a:chExt cx="3567625" cy="3101225"/>
          </a:xfrm>
        </p:grpSpPr>
        <p:sp>
          <p:nvSpPr>
            <p:cNvPr id="586" name="Google Shape;586;g2bdaec6f95c_0_8"/>
            <p:cNvSpPr/>
            <p:nvPr/>
          </p:nvSpPr>
          <p:spPr>
            <a:xfrm>
              <a:off x="61108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2bdaec6f95c_0_8"/>
            <p:cNvSpPr txBox="1"/>
            <p:nvPr/>
          </p:nvSpPr>
          <p:spPr>
            <a:xfrm>
              <a:off x="6930075" y="1459900"/>
              <a:ext cx="9006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Arial"/>
                  <a:ea typeface="Arial"/>
                  <a:cs typeface="Arial"/>
                  <a:sym typeface="Arial"/>
                </a:rPr>
                <a:t>m = 7</a:t>
              </a:r>
              <a:endParaRPr b="1" i="0" sz="1600" u="none" cap="none" strike="noStrike">
                <a:solidFill>
                  <a:schemeClr val="accent5"/>
                </a:solidFill>
                <a:latin typeface="Arial"/>
                <a:ea typeface="Arial"/>
                <a:cs typeface="Arial"/>
                <a:sym typeface="Arial"/>
              </a:endParaRPr>
            </a:p>
          </p:txBody>
        </p:sp>
        <p:sp>
          <p:nvSpPr>
            <p:cNvPr id="588" name="Google Shape;588;g2bdaec6f95c_0_8"/>
            <p:cNvSpPr/>
            <p:nvPr/>
          </p:nvSpPr>
          <p:spPr>
            <a:xfrm>
              <a:off x="78492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2bdaec6f95c_0_8"/>
            <p:cNvSpPr/>
            <p:nvPr/>
          </p:nvSpPr>
          <p:spPr>
            <a:xfrm>
              <a:off x="84319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2bdaec6f95c_0_8"/>
            <p:cNvSpPr/>
            <p:nvPr/>
          </p:nvSpPr>
          <p:spPr>
            <a:xfrm>
              <a:off x="77091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2bdaec6f95c_0_8"/>
            <p:cNvSpPr/>
            <p:nvPr/>
          </p:nvSpPr>
          <p:spPr>
            <a:xfrm>
              <a:off x="62050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2bdaec6f95c_0_8"/>
            <p:cNvSpPr/>
            <p:nvPr/>
          </p:nvSpPr>
          <p:spPr>
            <a:xfrm>
              <a:off x="62050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2bdaec6f95c_0_8"/>
            <p:cNvSpPr/>
            <p:nvPr/>
          </p:nvSpPr>
          <p:spPr>
            <a:xfrm>
              <a:off x="65598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2bdaec6f95c_0_8"/>
            <p:cNvSpPr txBox="1"/>
            <p:nvPr/>
          </p:nvSpPr>
          <p:spPr>
            <a:xfrm>
              <a:off x="85720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595" name="Google Shape;595;g2bdaec6f95c_0_8"/>
            <p:cNvSpPr txBox="1"/>
            <p:nvPr/>
          </p:nvSpPr>
          <p:spPr>
            <a:xfrm>
              <a:off x="79222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596" name="Google Shape;596;g2bdaec6f95c_0_8"/>
            <p:cNvSpPr txBox="1"/>
            <p:nvPr/>
          </p:nvSpPr>
          <p:spPr>
            <a:xfrm>
              <a:off x="56047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597" name="Google Shape;597;g2bdaec6f95c_0_8"/>
            <p:cNvSpPr txBox="1"/>
            <p:nvPr/>
          </p:nvSpPr>
          <p:spPr>
            <a:xfrm>
              <a:off x="78492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598" name="Google Shape;598;g2bdaec6f95c_0_8"/>
            <p:cNvSpPr txBox="1"/>
            <p:nvPr/>
          </p:nvSpPr>
          <p:spPr>
            <a:xfrm>
              <a:off x="58448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599" name="Google Shape;599;g2bdaec6f95c_0_8"/>
            <p:cNvSpPr txBox="1"/>
            <p:nvPr/>
          </p:nvSpPr>
          <p:spPr>
            <a:xfrm>
              <a:off x="63297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grpSp>
      <p:sp>
        <p:nvSpPr>
          <p:cNvPr id="600" name="Google Shape;600;g2bdaec6f95c_0_8"/>
          <p:cNvSpPr txBox="1"/>
          <p:nvPr/>
        </p:nvSpPr>
        <p:spPr>
          <a:xfrm>
            <a:off x="7639850" y="1792075"/>
            <a:ext cx="1284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0000"/>
                </a:solidFill>
                <a:latin typeface="Arial"/>
                <a:ea typeface="Arial"/>
                <a:cs typeface="Arial"/>
                <a:sym typeface="Arial"/>
              </a:rPr>
              <a:t>(120, 10]</a:t>
            </a:r>
            <a:endParaRPr b="1" i="0" sz="1600" u="none" cap="none" strike="noStrike">
              <a:solidFill>
                <a:srgbClr val="FF0000"/>
              </a:solidFill>
              <a:latin typeface="Arial"/>
              <a:ea typeface="Arial"/>
              <a:cs typeface="Arial"/>
              <a:sym typeface="Arial"/>
            </a:endParaRPr>
          </a:p>
        </p:txBody>
      </p:sp>
      <p:sp>
        <p:nvSpPr>
          <p:cNvPr id="601" name="Google Shape;601;g2bdaec6f95c_0_8"/>
          <p:cNvSpPr txBox="1"/>
          <p:nvPr/>
        </p:nvSpPr>
        <p:spPr>
          <a:xfrm>
            <a:off x="4571988" y="2497525"/>
            <a:ext cx="1284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0000"/>
                </a:solidFill>
                <a:latin typeface="Arial"/>
                <a:ea typeface="Arial"/>
                <a:cs typeface="Arial"/>
                <a:sym typeface="Arial"/>
              </a:rPr>
              <a:t>(90, 105]</a:t>
            </a:r>
            <a:endParaRPr b="1" i="0" sz="1600" u="none" cap="none" strike="noStrike">
              <a:solidFill>
                <a:srgbClr val="FF0000"/>
              </a:solidFill>
              <a:latin typeface="Arial"/>
              <a:ea typeface="Arial"/>
              <a:cs typeface="Arial"/>
              <a:sym typeface="Arial"/>
            </a:endParaRPr>
          </a:p>
        </p:txBody>
      </p:sp>
      <p:sp>
        <p:nvSpPr>
          <p:cNvPr id="602" name="Google Shape;602;g2bdaec6f95c_0_8"/>
          <p:cNvSpPr txBox="1"/>
          <p:nvPr/>
        </p:nvSpPr>
        <p:spPr>
          <a:xfrm>
            <a:off x="8079425" y="3806600"/>
            <a:ext cx="1284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0000"/>
                </a:solidFill>
                <a:latin typeface="Arial"/>
                <a:ea typeface="Arial"/>
                <a:cs typeface="Arial"/>
                <a:sym typeface="Arial"/>
              </a:rPr>
              <a:t>k = 40</a:t>
            </a:r>
            <a:endParaRPr b="1" i="0" sz="1600" u="none" cap="none" strike="noStrike">
              <a:solidFill>
                <a:srgbClr val="FF0000"/>
              </a:solidFill>
              <a:latin typeface="Arial"/>
              <a:ea typeface="Arial"/>
              <a:cs typeface="Arial"/>
              <a:sym typeface="Arial"/>
            </a:endParaRPr>
          </a:p>
        </p:txBody>
      </p:sp>
      <p:sp>
        <p:nvSpPr>
          <p:cNvPr id="603" name="Google Shape;603;g2bdaec6f95c_0_8"/>
          <p:cNvSpPr txBox="1"/>
          <p:nvPr/>
        </p:nvSpPr>
        <p:spPr>
          <a:xfrm>
            <a:off x="5741363" y="4275525"/>
            <a:ext cx="1284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FF0000"/>
                </a:solidFill>
                <a:latin typeface="Arial"/>
                <a:ea typeface="Arial"/>
                <a:cs typeface="Arial"/>
                <a:sym typeface="Arial"/>
              </a:rPr>
              <a:t>k = 90</a:t>
            </a:r>
            <a:endParaRPr b="1" i="0" sz="1600" u="none" cap="none" strike="noStrike">
              <a:solidFill>
                <a:srgbClr val="FF0000"/>
              </a:solidFill>
              <a:latin typeface="Arial"/>
              <a:ea typeface="Arial"/>
              <a:cs typeface="Arial"/>
              <a:sym typeface="Arial"/>
            </a:endParaRPr>
          </a:p>
        </p:txBody>
      </p:sp>
      <p:cxnSp>
        <p:nvCxnSpPr>
          <p:cNvPr id="604" name="Google Shape;604;g2bdaec6f95c_0_8"/>
          <p:cNvCxnSpPr>
            <a:endCxn id="597" idx="1"/>
          </p:cNvCxnSpPr>
          <p:nvPr/>
        </p:nvCxnSpPr>
        <p:spPr>
          <a:xfrm flipH="1">
            <a:off x="7849275" y="4126725"/>
            <a:ext cx="648600" cy="234300"/>
          </a:xfrm>
          <a:prstGeom prst="straightConnector1">
            <a:avLst/>
          </a:prstGeom>
          <a:noFill/>
          <a:ln cap="flat" cmpd="sng" w="9525">
            <a:solidFill>
              <a:srgbClr val="FF0000"/>
            </a:solidFill>
            <a:prstDash val="solid"/>
            <a:round/>
            <a:headEnd len="sm" w="sm" type="none"/>
            <a:tailEnd len="med" w="med" type="triangle"/>
          </a:ln>
        </p:spPr>
      </p:cxnSp>
      <p:cxnSp>
        <p:nvCxnSpPr>
          <p:cNvPr id="605" name="Google Shape;605;g2bdaec6f95c_0_8"/>
          <p:cNvCxnSpPr/>
          <p:nvPr/>
        </p:nvCxnSpPr>
        <p:spPr>
          <a:xfrm rot="10800000">
            <a:off x="6127538" y="4071225"/>
            <a:ext cx="191400" cy="345300"/>
          </a:xfrm>
          <a:prstGeom prst="straightConnector1">
            <a:avLst/>
          </a:prstGeom>
          <a:noFill/>
          <a:ln cap="flat" cmpd="sng" w="9525">
            <a:solidFill>
              <a:srgbClr val="FF0000"/>
            </a:solidFill>
            <a:prstDash val="solid"/>
            <a:round/>
            <a:headEnd len="sm" w="sm" type="none"/>
            <a:tailEnd len="med" w="med" type="triangle"/>
          </a:ln>
        </p:spPr>
      </p:cxnSp>
      <p:sp>
        <p:nvSpPr>
          <p:cNvPr id="606" name="Google Shape;606;g2bdaec6f95c_0_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2bdaec6f95c_0_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Basic Lookups </a:t>
            </a:r>
            <a:endParaRPr/>
          </a:p>
        </p:txBody>
      </p:sp>
      <p:sp>
        <p:nvSpPr>
          <p:cNvPr id="612" name="Google Shape;612;g2bdaec6f95c_0_14"/>
          <p:cNvSpPr txBox="1"/>
          <p:nvPr>
            <p:ph idx="1" type="body"/>
          </p:nvPr>
        </p:nvSpPr>
        <p:spPr>
          <a:xfrm>
            <a:off x="311700" y="1152475"/>
            <a:ext cx="6647700" cy="13038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 sz="1700"/>
              <a:t>Each node only remembers its successor node in the circle.</a:t>
            </a:r>
            <a:endParaRPr sz="1700"/>
          </a:p>
          <a:p>
            <a:pPr indent="-336550" lvl="0" marL="457200" rtl="0" algn="l">
              <a:lnSpc>
                <a:spcPct val="115000"/>
              </a:lnSpc>
              <a:spcBef>
                <a:spcPts val="0"/>
              </a:spcBef>
              <a:spcAft>
                <a:spcPts val="0"/>
              </a:spcAft>
              <a:buSzPts val="1700"/>
              <a:buChar char="●"/>
            </a:pPr>
            <a:r>
              <a:rPr lang="en" sz="1700"/>
              <a:t>Lookups in clockwise direction.</a:t>
            </a:r>
            <a:endParaRPr sz="1700"/>
          </a:p>
          <a:p>
            <a:pPr indent="-336550" lvl="0" marL="457200" rtl="0" algn="l">
              <a:lnSpc>
                <a:spcPct val="115000"/>
              </a:lnSpc>
              <a:spcBef>
                <a:spcPts val="0"/>
              </a:spcBef>
              <a:spcAft>
                <a:spcPts val="0"/>
              </a:spcAft>
              <a:buSzPts val="1700"/>
              <a:buChar char="●"/>
            </a:pPr>
            <a:r>
              <a:rPr lang="en" sz="1700"/>
              <a:t>Assume N nodes and K keys.</a:t>
            </a:r>
            <a:endParaRPr sz="1700"/>
          </a:p>
          <a:p>
            <a:pPr indent="-336550" lvl="0" marL="457200" rtl="0" algn="l">
              <a:lnSpc>
                <a:spcPct val="115000"/>
              </a:lnSpc>
              <a:spcBef>
                <a:spcPts val="0"/>
              </a:spcBef>
              <a:spcAft>
                <a:spcPts val="0"/>
              </a:spcAft>
              <a:buSzPts val="1700"/>
              <a:buChar char="●"/>
            </a:pPr>
            <a:r>
              <a:rPr lang="en" sz="1700"/>
              <a:t>m is the number of bits in the node/key identifier.</a:t>
            </a:r>
            <a:endParaRPr sz="1700"/>
          </a:p>
        </p:txBody>
      </p:sp>
      <p:sp>
        <p:nvSpPr>
          <p:cNvPr id="613" name="Google Shape;613;g2bdaec6f95c_0_14"/>
          <p:cNvSpPr txBox="1"/>
          <p:nvPr/>
        </p:nvSpPr>
        <p:spPr>
          <a:xfrm>
            <a:off x="767125" y="2913175"/>
            <a:ext cx="2841900" cy="461700"/>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What is the lookup time?</a:t>
            </a:r>
            <a:endParaRPr b="0" i="0" sz="1800" u="none" cap="none" strike="noStrike">
              <a:solidFill>
                <a:schemeClr val="dk2"/>
              </a:solidFill>
              <a:latin typeface="Arial"/>
              <a:ea typeface="Arial"/>
              <a:cs typeface="Arial"/>
              <a:sym typeface="Arial"/>
            </a:endParaRPr>
          </a:p>
        </p:txBody>
      </p:sp>
      <p:sp>
        <p:nvSpPr>
          <p:cNvPr id="614" name="Google Shape;614;g2bdaec6f95c_0_14"/>
          <p:cNvSpPr txBox="1"/>
          <p:nvPr/>
        </p:nvSpPr>
        <p:spPr>
          <a:xfrm>
            <a:off x="1287475" y="3433525"/>
            <a:ext cx="180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0000"/>
                </a:solidFill>
                <a:latin typeface="Arial"/>
                <a:ea typeface="Arial"/>
                <a:cs typeface="Arial"/>
                <a:sym typeface="Arial"/>
              </a:rPr>
              <a:t>O(N) hops</a:t>
            </a:r>
            <a:endParaRPr b="0" i="0" sz="1800" u="none" cap="none" strike="noStrike">
              <a:solidFill>
                <a:srgbClr val="FF0000"/>
              </a:solidFill>
              <a:latin typeface="Arial"/>
              <a:ea typeface="Arial"/>
              <a:cs typeface="Arial"/>
              <a:sym typeface="Arial"/>
            </a:endParaRPr>
          </a:p>
        </p:txBody>
      </p:sp>
      <p:grpSp>
        <p:nvGrpSpPr>
          <p:cNvPr id="615" name="Google Shape;615;g2bdaec6f95c_0_14"/>
          <p:cNvGrpSpPr/>
          <p:nvPr/>
        </p:nvGrpSpPr>
        <p:grpSpPr>
          <a:xfrm>
            <a:off x="5604725" y="879500"/>
            <a:ext cx="3567625" cy="3681625"/>
            <a:chOff x="5604725" y="879500"/>
            <a:chExt cx="3567625" cy="3681625"/>
          </a:xfrm>
        </p:grpSpPr>
        <p:sp>
          <p:nvSpPr>
            <p:cNvPr id="616" name="Google Shape;616;g2bdaec6f95c_0_14"/>
            <p:cNvSpPr/>
            <p:nvPr/>
          </p:nvSpPr>
          <p:spPr>
            <a:xfrm>
              <a:off x="61108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2bdaec6f95c_0_14"/>
            <p:cNvSpPr txBox="1"/>
            <p:nvPr/>
          </p:nvSpPr>
          <p:spPr>
            <a:xfrm>
              <a:off x="6930075" y="879500"/>
              <a:ext cx="90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Arial"/>
                  <a:ea typeface="Arial"/>
                  <a:cs typeface="Arial"/>
                  <a:sym typeface="Arial"/>
                </a:rPr>
                <a:t>N = 6</a:t>
              </a:r>
              <a:endParaRPr b="1" i="0" sz="1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Arial"/>
                  <a:ea typeface="Arial"/>
                  <a:cs typeface="Arial"/>
                  <a:sym typeface="Arial"/>
                </a:rPr>
                <a:t>m = 7</a:t>
              </a:r>
              <a:endParaRPr b="1" i="0" sz="1600" u="none" cap="none" strike="noStrike">
                <a:solidFill>
                  <a:schemeClr val="accent5"/>
                </a:solidFill>
                <a:latin typeface="Arial"/>
                <a:ea typeface="Arial"/>
                <a:cs typeface="Arial"/>
                <a:sym typeface="Arial"/>
              </a:endParaRPr>
            </a:p>
          </p:txBody>
        </p:sp>
        <p:sp>
          <p:nvSpPr>
            <p:cNvPr id="618" name="Google Shape;618;g2bdaec6f95c_0_14"/>
            <p:cNvSpPr/>
            <p:nvPr/>
          </p:nvSpPr>
          <p:spPr>
            <a:xfrm>
              <a:off x="78492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g2bdaec6f95c_0_14"/>
            <p:cNvSpPr/>
            <p:nvPr/>
          </p:nvSpPr>
          <p:spPr>
            <a:xfrm>
              <a:off x="84319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2bdaec6f95c_0_14"/>
            <p:cNvSpPr/>
            <p:nvPr/>
          </p:nvSpPr>
          <p:spPr>
            <a:xfrm>
              <a:off x="77091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g2bdaec6f95c_0_14"/>
            <p:cNvSpPr/>
            <p:nvPr/>
          </p:nvSpPr>
          <p:spPr>
            <a:xfrm>
              <a:off x="62050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g2bdaec6f95c_0_14"/>
            <p:cNvSpPr/>
            <p:nvPr/>
          </p:nvSpPr>
          <p:spPr>
            <a:xfrm>
              <a:off x="62050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g2bdaec6f95c_0_14"/>
            <p:cNvSpPr/>
            <p:nvPr/>
          </p:nvSpPr>
          <p:spPr>
            <a:xfrm>
              <a:off x="65598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g2bdaec6f95c_0_14"/>
            <p:cNvSpPr txBox="1"/>
            <p:nvPr/>
          </p:nvSpPr>
          <p:spPr>
            <a:xfrm>
              <a:off x="85720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625" name="Google Shape;625;g2bdaec6f95c_0_14"/>
            <p:cNvSpPr txBox="1"/>
            <p:nvPr/>
          </p:nvSpPr>
          <p:spPr>
            <a:xfrm>
              <a:off x="79222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626" name="Google Shape;626;g2bdaec6f95c_0_14"/>
            <p:cNvSpPr txBox="1"/>
            <p:nvPr/>
          </p:nvSpPr>
          <p:spPr>
            <a:xfrm>
              <a:off x="56047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627" name="Google Shape;627;g2bdaec6f95c_0_14"/>
            <p:cNvSpPr txBox="1"/>
            <p:nvPr/>
          </p:nvSpPr>
          <p:spPr>
            <a:xfrm>
              <a:off x="78492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628" name="Google Shape;628;g2bdaec6f95c_0_14"/>
            <p:cNvSpPr txBox="1"/>
            <p:nvPr/>
          </p:nvSpPr>
          <p:spPr>
            <a:xfrm>
              <a:off x="58448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629" name="Google Shape;629;g2bdaec6f95c_0_14"/>
            <p:cNvSpPr txBox="1"/>
            <p:nvPr/>
          </p:nvSpPr>
          <p:spPr>
            <a:xfrm>
              <a:off x="63297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grpSp>
      <p:cxnSp>
        <p:nvCxnSpPr>
          <p:cNvPr id="630" name="Google Shape;630;g2bdaec6f95c_0_14"/>
          <p:cNvCxnSpPr>
            <a:endCxn id="626" idx="3"/>
          </p:cNvCxnSpPr>
          <p:nvPr/>
        </p:nvCxnSpPr>
        <p:spPr>
          <a:xfrm flipH="1" rot="10800000">
            <a:off x="5108225" y="2713075"/>
            <a:ext cx="1096800" cy="466200"/>
          </a:xfrm>
          <a:prstGeom prst="straightConnector1">
            <a:avLst/>
          </a:prstGeom>
          <a:noFill/>
          <a:ln cap="flat" cmpd="sng" w="9525">
            <a:solidFill>
              <a:schemeClr val="dk2"/>
            </a:solidFill>
            <a:prstDash val="solid"/>
            <a:round/>
            <a:headEnd len="sm" w="sm" type="none"/>
            <a:tailEnd len="med" w="med" type="triangle"/>
          </a:ln>
        </p:spPr>
      </p:cxnSp>
      <p:sp>
        <p:nvSpPr>
          <p:cNvPr id="631" name="Google Shape;631;g2bdaec6f95c_0_14"/>
          <p:cNvSpPr txBox="1"/>
          <p:nvPr/>
        </p:nvSpPr>
        <p:spPr>
          <a:xfrm>
            <a:off x="5108225" y="3122263"/>
            <a:ext cx="142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entry point</a:t>
            </a:r>
            <a:endParaRPr b="0" i="0" sz="1400" u="none" cap="none" strike="noStrike">
              <a:solidFill>
                <a:schemeClr val="dk1"/>
              </a:solidFill>
              <a:latin typeface="Arial"/>
              <a:ea typeface="Arial"/>
              <a:cs typeface="Arial"/>
              <a:sym typeface="Arial"/>
            </a:endParaRPr>
          </a:p>
        </p:txBody>
      </p:sp>
      <p:sp>
        <p:nvSpPr>
          <p:cNvPr id="632" name="Google Shape;632;g2bdaec6f95c_0_14"/>
          <p:cNvSpPr txBox="1"/>
          <p:nvPr/>
        </p:nvSpPr>
        <p:spPr>
          <a:xfrm>
            <a:off x="4433050" y="3122275"/>
            <a:ext cx="73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6AA84F"/>
                </a:solidFill>
                <a:latin typeface="Arial"/>
                <a:ea typeface="Arial"/>
                <a:cs typeface="Arial"/>
                <a:sym typeface="Arial"/>
              </a:rPr>
              <a:t>k = 80</a:t>
            </a:r>
            <a:endParaRPr b="1" i="0" sz="1400" u="none" cap="none" strike="noStrike">
              <a:solidFill>
                <a:srgbClr val="6AA84F"/>
              </a:solidFill>
              <a:latin typeface="Arial"/>
              <a:ea typeface="Arial"/>
              <a:cs typeface="Arial"/>
              <a:sym typeface="Arial"/>
            </a:endParaRPr>
          </a:p>
        </p:txBody>
      </p:sp>
      <p:cxnSp>
        <p:nvCxnSpPr>
          <p:cNvPr id="633" name="Google Shape;633;g2bdaec6f95c_0_14"/>
          <p:cNvCxnSpPr>
            <a:stCxn id="626" idx="0"/>
            <a:endCxn id="629" idx="1"/>
          </p:cNvCxnSpPr>
          <p:nvPr/>
        </p:nvCxnSpPr>
        <p:spPr>
          <a:xfrm rot="-5400000">
            <a:off x="5933825" y="2117125"/>
            <a:ext cx="366900" cy="424800"/>
          </a:xfrm>
          <a:prstGeom prst="curvedConnector2">
            <a:avLst/>
          </a:prstGeom>
          <a:noFill/>
          <a:ln cap="flat" cmpd="sng" w="9525">
            <a:solidFill>
              <a:schemeClr val="dk2"/>
            </a:solidFill>
            <a:prstDash val="solid"/>
            <a:round/>
            <a:headEnd len="sm" w="sm" type="none"/>
            <a:tailEnd len="med" w="med" type="triangle"/>
          </a:ln>
        </p:spPr>
      </p:cxnSp>
      <p:cxnSp>
        <p:nvCxnSpPr>
          <p:cNvPr id="634" name="Google Shape;634;g2bdaec6f95c_0_14"/>
          <p:cNvCxnSpPr>
            <a:stCxn id="629" idx="0"/>
            <a:endCxn id="625" idx="0"/>
          </p:cNvCxnSpPr>
          <p:nvPr/>
        </p:nvCxnSpPr>
        <p:spPr>
          <a:xfrm flipH="1" rot="-5400000">
            <a:off x="7357275" y="1218588"/>
            <a:ext cx="137700" cy="1592400"/>
          </a:xfrm>
          <a:prstGeom prst="curvedConnector3">
            <a:avLst>
              <a:gd fmla="val -172930" name="adj1"/>
            </a:avLst>
          </a:prstGeom>
          <a:noFill/>
          <a:ln cap="flat" cmpd="sng" w="9525">
            <a:solidFill>
              <a:schemeClr val="dk2"/>
            </a:solidFill>
            <a:prstDash val="solid"/>
            <a:round/>
            <a:headEnd len="sm" w="sm" type="none"/>
            <a:tailEnd len="med" w="med" type="triangle"/>
          </a:ln>
        </p:spPr>
      </p:cxnSp>
      <p:cxnSp>
        <p:nvCxnSpPr>
          <p:cNvPr id="635" name="Google Shape;635;g2bdaec6f95c_0_14"/>
          <p:cNvCxnSpPr>
            <a:stCxn id="625" idx="3"/>
            <a:endCxn id="624" idx="0"/>
          </p:cNvCxnSpPr>
          <p:nvPr/>
        </p:nvCxnSpPr>
        <p:spPr>
          <a:xfrm>
            <a:off x="8522575" y="2283625"/>
            <a:ext cx="349500" cy="588900"/>
          </a:xfrm>
          <a:prstGeom prst="curvedConnector2">
            <a:avLst/>
          </a:prstGeom>
          <a:noFill/>
          <a:ln cap="flat" cmpd="sng" w="9525">
            <a:solidFill>
              <a:schemeClr val="dk2"/>
            </a:solidFill>
            <a:prstDash val="solid"/>
            <a:round/>
            <a:headEnd len="sm" w="sm" type="none"/>
            <a:tailEnd len="med" w="med" type="triangle"/>
          </a:ln>
        </p:spPr>
      </p:cxnSp>
      <p:cxnSp>
        <p:nvCxnSpPr>
          <p:cNvPr id="636" name="Google Shape;636;g2bdaec6f95c_0_14"/>
          <p:cNvCxnSpPr>
            <a:stCxn id="624" idx="2"/>
            <a:endCxn id="627" idx="3"/>
          </p:cNvCxnSpPr>
          <p:nvPr/>
        </p:nvCxnSpPr>
        <p:spPr>
          <a:xfrm rot="5400000">
            <a:off x="8116650" y="3605500"/>
            <a:ext cx="1088400" cy="422700"/>
          </a:xfrm>
          <a:prstGeom prst="curvedConnector2">
            <a:avLst/>
          </a:prstGeom>
          <a:noFill/>
          <a:ln cap="flat" cmpd="sng" w="9525">
            <a:solidFill>
              <a:schemeClr val="dk2"/>
            </a:solidFill>
            <a:prstDash val="solid"/>
            <a:round/>
            <a:headEnd len="sm" w="sm" type="none"/>
            <a:tailEnd len="med" w="med" type="triangle"/>
          </a:ln>
        </p:spPr>
      </p:cxnSp>
      <p:cxnSp>
        <p:nvCxnSpPr>
          <p:cNvPr id="637" name="Google Shape;637;g2bdaec6f95c_0_14"/>
          <p:cNvCxnSpPr>
            <a:stCxn id="627" idx="2"/>
            <a:endCxn id="628" idx="2"/>
          </p:cNvCxnSpPr>
          <p:nvPr/>
        </p:nvCxnSpPr>
        <p:spPr>
          <a:xfrm flipH="1" rot="5400000">
            <a:off x="6932625" y="3344325"/>
            <a:ext cx="429300" cy="2004300"/>
          </a:xfrm>
          <a:prstGeom prst="curvedConnector3">
            <a:avLst>
              <a:gd fmla="val -55468" name="adj1"/>
            </a:avLst>
          </a:prstGeom>
          <a:noFill/>
          <a:ln cap="flat" cmpd="sng" w="9525">
            <a:solidFill>
              <a:schemeClr val="dk2"/>
            </a:solidFill>
            <a:prstDash val="solid"/>
            <a:round/>
            <a:headEnd len="sm" w="sm" type="none"/>
            <a:tailEnd len="med" w="med" type="triangle"/>
          </a:ln>
        </p:spPr>
      </p:cxnSp>
      <p:sp>
        <p:nvSpPr>
          <p:cNvPr id="638" name="Google Shape;638;g2bdaec6f95c_0_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bdaec6f95c_0_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Finger Table Notations</a:t>
            </a:r>
            <a:endParaRPr/>
          </a:p>
        </p:txBody>
      </p:sp>
      <p:sp>
        <p:nvSpPr>
          <p:cNvPr id="644" name="Google Shape;644;g2bdaec6f95c_0_65"/>
          <p:cNvSpPr txBox="1"/>
          <p:nvPr>
            <p:ph idx="1" type="body"/>
          </p:nvPr>
        </p:nvSpPr>
        <p:spPr>
          <a:xfrm>
            <a:off x="311700" y="1152475"/>
            <a:ext cx="5674500" cy="1303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Each node maintains additional routing information (e.g., finger tables) to accelerate lookups.</a:t>
            </a:r>
            <a:endParaRPr sz="1500"/>
          </a:p>
          <a:p>
            <a:pPr indent="-323850" lvl="0" marL="457200" rtl="0" algn="l">
              <a:lnSpc>
                <a:spcPct val="115000"/>
              </a:lnSpc>
              <a:spcBef>
                <a:spcPts val="0"/>
              </a:spcBef>
              <a:spcAft>
                <a:spcPts val="0"/>
              </a:spcAft>
              <a:buSzPts val="1500"/>
              <a:buChar char="●"/>
            </a:pPr>
            <a:r>
              <a:rPr lang="en" sz="1500"/>
              <a:t>A finger table contains m entries</a:t>
            </a:r>
            <a:endParaRPr sz="1500"/>
          </a:p>
        </p:txBody>
      </p:sp>
      <p:sp>
        <p:nvSpPr>
          <p:cNvPr id="645" name="Google Shape;645;g2bdaec6f95c_0_65"/>
          <p:cNvSpPr/>
          <p:nvPr/>
        </p:nvSpPr>
        <p:spPr>
          <a:xfrm>
            <a:off x="61108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g2bdaec6f95c_0_65"/>
          <p:cNvSpPr txBox="1"/>
          <p:nvPr/>
        </p:nvSpPr>
        <p:spPr>
          <a:xfrm>
            <a:off x="6930075" y="1489100"/>
            <a:ext cx="9006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Arial"/>
                <a:ea typeface="Arial"/>
                <a:cs typeface="Arial"/>
                <a:sym typeface="Arial"/>
              </a:rPr>
              <a:t>m = 7</a:t>
            </a:r>
            <a:endParaRPr b="1" i="0" sz="1600" u="none" cap="none" strike="noStrike">
              <a:solidFill>
                <a:schemeClr val="accent5"/>
              </a:solidFill>
              <a:latin typeface="Arial"/>
              <a:ea typeface="Arial"/>
              <a:cs typeface="Arial"/>
              <a:sym typeface="Arial"/>
            </a:endParaRPr>
          </a:p>
        </p:txBody>
      </p:sp>
      <p:sp>
        <p:nvSpPr>
          <p:cNvPr id="647" name="Google Shape;647;g2bdaec6f95c_0_65"/>
          <p:cNvSpPr/>
          <p:nvPr/>
        </p:nvSpPr>
        <p:spPr>
          <a:xfrm>
            <a:off x="78492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g2bdaec6f95c_0_65"/>
          <p:cNvSpPr/>
          <p:nvPr/>
        </p:nvSpPr>
        <p:spPr>
          <a:xfrm>
            <a:off x="84319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g2bdaec6f95c_0_65"/>
          <p:cNvSpPr/>
          <p:nvPr/>
        </p:nvSpPr>
        <p:spPr>
          <a:xfrm>
            <a:off x="77091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g2bdaec6f95c_0_65"/>
          <p:cNvSpPr/>
          <p:nvPr/>
        </p:nvSpPr>
        <p:spPr>
          <a:xfrm>
            <a:off x="62050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g2bdaec6f95c_0_65"/>
          <p:cNvSpPr/>
          <p:nvPr/>
        </p:nvSpPr>
        <p:spPr>
          <a:xfrm>
            <a:off x="62050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g2bdaec6f95c_0_65"/>
          <p:cNvSpPr/>
          <p:nvPr/>
        </p:nvSpPr>
        <p:spPr>
          <a:xfrm>
            <a:off x="65598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g2bdaec6f95c_0_65"/>
          <p:cNvSpPr txBox="1"/>
          <p:nvPr/>
        </p:nvSpPr>
        <p:spPr>
          <a:xfrm>
            <a:off x="85720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654" name="Google Shape;654;g2bdaec6f95c_0_65"/>
          <p:cNvSpPr txBox="1"/>
          <p:nvPr/>
        </p:nvSpPr>
        <p:spPr>
          <a:xfrm>
            <a:off x="79222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655" name="Google Shape;655;g2bdaec6f95c_0_65"/>
          <p:cNvSpPr txBox="1"/>
          <p:nvPr/>
        </p:nvSpPr>
        <p:spPr>
          <a:xfrm>
            <a:off x="56047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656" name="Google Shape;656;g2bdaec6f95c_0_65"/>
          <p:cNvSpPr txBox="1"/>
          <p:nvPr/>
        </p:nvSpPr>
        <p:spPr>
          <a:xfrm>
            <a:off x="78492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657" name="Google Shape;657;g2bdaec6f95c_0_65"/>
          <p:cNvSpPr txBox="1"/>
          <p:nvPr/>
        </p:nvSpPr>
        <p:spPr>
          <a:xfrm>
            <a:off x="58448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658" name="Google Shape;658;g2bdaec6f95c_0_65"/>
          <p:cNvSpPr txBox="1"/>
          <p:nvPr/>
        </p:nvSpPr>
        <p:spPr>
          <a:xfrm>
            <a:off x="63297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pic>
        <p:nvPicPr>
          <p:cNvPr id="659" name="Google Shape;659;g2bdaec6f95c_0_65"/>
          <p:cNvPicPr preferRelativeResize="0"/>
          <p:nvPr/>
        </p:nvPicPr>
        <p:blipFill rotWithShape="1">
          <a:blip r:embed="rId3">
            <a:alphaModFix/>
          </a:blip>
          <a:srcRect b="0" l="0" r="0" t="0"/>
          <a:stretch/>
        </p:blipFill>
        <p:spPr>
          <a:xfrm>
            <a:off x="570675" y="2001724"/>
            <a:ext cx="4839910" cy="1088400"/>
          </a:xfrm>
          <a:prstGeom prst="rect">
            <a:avLst/>
          </a:prstGeom>
          <a:noFill/>
          <a:ln>
            <a:noFill/>
          </a:ln>
        </p:spPr>
      </p:pic>
      <p:grpSp>
        <p:nvGrpSpPr>
          <p:cNvPr id="660" name="Google Shape;660;g2bdaec6f95c_0_65"/>
          <p:cNvGrpSpPr/>
          <p:nvPr/>
        </p:nvGrpSpPr>
        <p:grpSpPr>
          <a:xfrm>
            <a:off x="3626250" y="3147550"/>
            <a:ext cx="2424050" cy="1939800"/>
            <a:chOff x="3626250" y="3147550"/>
            <a:chExt cx="2424050" cy="1939800"/>
          </a:xfrm>
        </p:grpSpPr>
        <p:sp>
          <p:nvSpPr>
            <p:cNvPr id="661" name="Google Shape;661;g2bdaec6f95c_0_65"/>
            <p:cNvSpPr/>
            <p:nvPr/>
          </p:nvSpPr>
          <p:spPr>
            <a:xfrm>
              <a:off x="36262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2bdaec6f95c_0_65"/>
            <p:cNvSpPr txBox="1"/>
            <p:nvPr/>
          </p:nvSpPr>
          <p:spPr>
            <a:xfrm>
              <a:off x="3698600" y="325120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grpSp>
      <p:sp>
        <p:nvSpPr>
          <p:cNvPr id="663" name="Google Shape;663;g2bdaec6f95c_0_65"/>
          <p:cNvSpPr txBox="1"/>
          <p:nvPr/>
        </p:nvSpPr>
        <p:spPr>
          <a:xfrm>
            <a:off x="3698600" y="348562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91       [91, 92)        105</a:t>
            </a:r>
            <a:endParaRPr b="0" i="0" sz="1200" u="none" cap="none" strike="noStrike">
              <a:solidFill>
                <a:schemeClr val="dk1"/>
              </a:solidFill>
              <a:latin typeface="Arial"/>
              <a:ea typeface="Arial"/>
              <a:cs typeface="Arial"/>
              <a:sym typeface="Arial"/>
            </a:endParaRPr>
          </a:p>
        </p:txBody>
      </p:sp>
      <p:sp>
        <p:nvSpPr>
          <p:cNvPr id="664" name="Google Shape;664;g2bdaec6f95c_0_65"/>
          <p:cNvSpPr txBox="1"/>
          <p:nvPr/>
        </p:nvSpPr>
        <p:spPr>
          <a:xfrm>
            <a:off x="3698600" y="3893850"/>
            <a:ext cx="2351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94       [94, 98)        105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98       [98, 106)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106     [106, 122)    120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122     [122, 26)      10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9</a:t>
            </a:r>
            <a:r>
              <a:rPr lang="en" sz="1200">
                <a:solidFill>
                  <a:schemeClr val="dk1"/>
                </a:solidFill>
              </a:rPr>
              <a:t>0</a:t>
            </a:r>
            <a:r>
              <a:rPr b="0" i="0" lang="en" sz="1200" u="none" cap="none" strike="noStrike">
                <a:solidFill>
                  <a:schemeClr val="dk1"/>
                </a:solidFill>
                <a:latin typeface="Arial"/>
                <a:ea typeface="Arial"/>
                <a:cs typeface="Arial"/>
                <a:sym typeface="Arial"/>
              </a:rPr>
              <a:t>)        32      </a:t>
            </a:r>
            <a:endParaRPr b="0" i="0" sz="1200" u="none" cap="none" strike="noStrike">
              <a:solidFill>
                <a:schemeClr val="dk1"/>
              </a:solidFill>
              <a:latin typeface="Arial"/>
              <a:ea typeface="Arial"/>
              <a:cs typeface="Arial"/>
              <a:sym typeface="Arial"/>
            </a:endParaRPr>
          </a:p>
        </p:txBody>
      </p:sp>
      <p:sp>
        <p:nvSpPr>
          <p:cNvPr id="665" name="Google Shape;665;g2bdaec6f95c_0_65"/>
          <p:cNvSpPr txBox="1"/>
          <p:nvPr/>
        </p:nvSpPr>
        <p:spPr>
          <a:xfrm>
            <a:off x="2894900" y="3693125"/>
            <a:ext cx="6003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3</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4</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6</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7     </a:t>
            </a:r>
            <a:endParaRPr b="0" i="0" sz="1200" u="none" cap="none" strike="noStrike">
              <a:solidFill>
                <a:schemeClr val="dk1"/>
              </a:solidFill>
              <a:latin typeface="Arial"/>
              <a:ea typeface="Arial"/>
              <a:cs typeface="Arial"/>
              <a:sym typeface="Arial"/>
            </a:endParaRPr>
          </a:p>
        </p:txBody>
      </p:sp>
      <p:sp>
        <p:nvSpPr>
          <p:cNvPr id="666" name="Google Shape;666;g2bdaec6f95c_0_65"/>
          <p:cNvSpPr txBox="1"/>
          <p:nvPr/>
        </p:nvSpPr>
        <p:spPr>
          <a:xfrm>
            <a:off x="2894900" y="3524550"/>
            <a:ext cx="600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k = 1     </a:t>
            </a:r>
            <a:endParaRPr b="0" i="0" sz="1200" u="none" cap="none" strike="noStrike">
              <a:solidFill>
                <a:schemeClr val="dk1"/>
              </a:solidFill>
              <a:latin typeface="Arial"/>
              <a:ea typeface="Arial"/>
              <a:cs typeface="Arial"/>
              <a:sym typeface="Arial"/>
            </a:endParaRPr>
          </a:p>
        </p:txBody>
      </p:sp>
      <p:sp>
        <p:nvSpPr>
          <p:cNvPr id="667" name="Google Shape;667;g2bdaec6f95c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grpSp>
        <p:nvGrpSpPr>
          <p:cNvPr id="668" name="Google Shape;668;g2bdaec6f95c_0_65"/>
          <p:cNvGrpSpPr/>
          <p:nvPr/>
        </p:nvGrpSpPr>
        <p:grpSpPr>
          <a:xfrm>
            <a:off x="2345625" y="1565250"/>
            <a:ext cx="5417575" cy="885350"/>
            <a:chOff x="2345625" y="1565250"/>
            <a:chExt cx="5417575" cy="885350"/>
          </a:xfrm>
        </p:grpSpPr>
        <p:sp>
          <p:nvSpPr>
            <p:cNvPr id="669" name="Google Shape;669;g2bdaec6f95c_0_65"/>
            <p:cNvSpPr txBox="1"/>
            <p:nvPr/>
          </p:nvSpPr>
          <p:spPr>
            <a:xfrm>
              <a:off x="3865600" y="1565250"/>
              <a:ext cx="389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 is the identifier of the node</a:t>
              </a:r>
              <a:endParaRPr b="0" i="0" sz="1400" u="none" cap="none" strike="noStrike">
                <a:solidFill>
                  <a:srgbClr val="0000FF"/>
                </a:solidFill>
                <a:latin typeface="Arial"/>
                <a:ea typeface="Arial"/>
                <a:cs typeface="Arial"/>
                <a:sym typeface="Arial"/>
              </a:endParaRPr>
            </a:p>
          </p:txBody>
        </p:sp>
        <p:cxnSp>
          <p:nvCxnSpPr>
            <p:cNvPr id="670" name="Google Shape;670;g2bdaec6f95c_0_65"/>
            <p:cNvCxnSpPr/>
            <p:nvPr/>
          </p:nvCxnSpPr>
          <p:spPr>
            <a:xfrm flipH="1">
              <a:off x="2345625" y="1993400"/>
              <a:ext cx="1554300" cy="457200"/>
            </a:xfrm>
            <a:prstGeom prst="straightConnector1">
              <a:avLst/>
            </a:prstGeom>
            <a:noFill/>
            <a:ln cap="flat" cmpd="sng" w="19050">
              <a:solidFill>
                <a:srgbClr val="0000FF"/>
              </a:solidFill>
              <a:prstDash val="solid"/>
              <a:round/>
              <a:headEnd len="sm" w="sm" type="none"/>
              <a:tailEnd len="med" w="med" type="triangle"/>
            </a:ln>
          </p:spPr>
        </p:cxnSp>
      </p:grpSp>
      <p:sp>
        <p:nvSpPr>
          <p:cNvPr id="671" name="Google Shape;671;g2bdaec6f95c_0_65"/>
          <p:cNvSpPr txBox="1"/>
          <p:nvPr/>
        </p:nvSpPr>
        <p:spPr>
          <a:xfrm>
            <a:off x="3698600" y="369695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92       [92, 94)        105</a:t>
            </a:r>
            <a:endParaRPr sz="1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bdaec6f95c_0_1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Finger Table of Node 10</a:t>
            </a:r>
            <a:endParaRPr/>
          </a:p>
        </p:txBody>
      </p:sp>
      <p:sp>
        <p:nvSpPr>
          <p:cNvPr id="677" name="Google Shape;677;g2bdaec6f95c_0_161"/>
          <p:cNvSpPr txBox="1"/>
          <p:nvPr>
            <p:ph idx="1" type="body"/>
          </p:nvPr>
        </p:nvSpPr>
        <p:spPr>
          <a:xfrm>
            <a:off x="311700" y="1152475"/>
            <a:ext cx="5674500" cy="49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A finger table contains m entries</a:t>
            </a:r>
            <a:endParaRPr sz="1500"/>
          </a:p>
        </p:txBody>
      </p:sp>
      <p:sp>
        <p:nvSpPr>
          <p:cNvPr id="678" name="Google Shape;678;g2bdaec6f95c_0_161"/>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g2bdaec6f95c_0_161"/>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Arial"/>
                <a:ea typeface="Arial"/>
                <a:cs typeface="Arial"/>
                <a:sym typeface="Arial"/>
              </a:rPr>
              <a:t>N = 6</a:t>
            </a:r>
            <a:endParaRPr b="1" i="0" sz="1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5"/>
                </a:solidFill>
                <a:latin typeface="Arial"/>
                <a:ea typeface="Arial"/>
                <a:cs typeface="Arial"/>
                <a:sym typeface="Arial"/>
              </a:rPr>
              <a:t>m = 7</a:t>
            </a:r>
            <a:endParaRPr b="1" i="0" sz="1600" u="none" cap="none" strike="noStrike">
              <a:solidFill>
                <a:schemeClr val="accent5"/>
              </a:solidFill>
              <a:latin typeface="Arial"/>
              <a:ea typeface="Arial"/>
              <a:cs typeface="Arial"/>
              <a:sym typeface="Arial"/>
            </a:endParaRPr>
          </a:p>
        </p:txBody>
      </p:sp>
      <p:sp>
        <p:nvSpPr>
          <p:cNvPr id="680" name="Google Shape;680;g2bdaec6f95c_0_161"/>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2bdaec6f95c_0_161"/>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g2bdaec6f95c_0_161"/>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g2bdaec6f95c_0_161"/>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g2bdaec6f95c_0_161"/>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g2bdaec6f95c_0_161"/>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g2bdaec6f95c_0_161"/>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687" name="Google Shape;687;g2bdaec6f95c_0_161"/>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688" name="Google Shape;688;g2bdaec6f95c_0_161"/>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689" name="Google Shape;689;g2bdaec6f95c_0_161"/>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690" name="Google Shape;690;g2bdaec6f95c_0_161"/>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691" name="Google Shape;691;g2bdaec6f95c_0_161"/>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pic>
        <p:nvPicPr>
          <p:cNvPr id="692" name="Google Shape;692;g2bdaec6f95c_0_161"/>
          <p:cNvPicPr preferRelativeResize="0"/>
          <p:nvPr/>
        </p:nvPicPr>
        <p:blipFill rotWithShape="1">
          <a:blip r:embed="rId3">
            <a:alphaModFix/>
          </a:blip>
          <a:srcRect b="0" l="0" r="0" t="0"/>
          <a:stretch/>
        </p:blipFill>
        <p:spPr>
          <a:xfrm>
            <a:off x="4384975" y="247974"/>
            <a:ext cx="4839910" cy="1088400"/>
          </a:xfrm>
          <a:prstGeom prst="rect">
            <a:avLst/>
          </a:prstGeom>
          <a:noFill/>
          <a:ln>
            <a:noFill/>
          </a:ln>
        </p:spPr>
      </p:pic>
      <p:sp>
        <p:nvSpPr>
          <p:cNvPr id="693" name="Google Shape;693;g2bdaec6f95c_0_161"/>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g2bdaec6f95c_0_161"/>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695" name="Google Shape;695;g2bdaec6f95c_0_161"/>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91       [91, 92)        105</a:t>
            </a:r>
            <a:endParaRPr b="0" i="0" sz="1200" u="none" cap="none" strike="noStrike">
              <a:solidFill>
                <a:schemeClr val="dk1"/>
              </a:solidFill>
              <a:latin typeface="Arial"/>
              <a:ea typeface="Arial"/>
              <a:cs typeface="Arial"/>
              <a:sym typeface="Arial"/>
            </a:endParaRPr>
          </a:p>
        </p:txBody>
      </p:sp>
      <p:sp>
        <p:nvSpPr>
          <p:cNvPr id="696" name="Google Shape;696;g2bdaec6f95c_0_161"/>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92       [92, 94)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94       [94, 98)        105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98       [98, 106)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106     [106, 122)    120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122     [122, 26)      10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9</a:t>
            </a:r>
            <a:r>
              <a:rPr lang="en" sz="1200">
                <a:solidFill>
                  <a:schemeClr val="dk1"/>
                </a:solidFill>
              </a:rPr>
              <a:t>0</a:t>
            </a:r>
            <a:r>
              <a:rPr b="0" i="0" lang="en" sz="1200" u="none" cap="none" strike="noStrike">
                <a:solidFill>
                  <a:schemeClr val="dk1"/>
                </a:solidFill>
                <a:latin typeface="Arial"/>
                <a:ea typeface="Arial"/>
                <a:cs typeface="Arial"/>
                <a:sym typeface="Arial"/>
              </a:rPr>
              <a:t>)        32      </a:t>
            </a:r>
            <a:endParaRPr b="0" i="0" sz="1200" u="none" cap="none" strike="noStrike">
              <a:solidFill>
                <a:schemeClr val="dk1"/>
              </a:solidFill>
              <a:latin typeface="Arial"/>
              <a:ea typeface="Arial"/>
              <a:cs typeface="Arial"/>
              <a:sym typeface="Arial"/>
            </a:endParaRPr>
          </a:p>
        </p:txBody>
      </p:sp>
      <p:sp>
        <p:nvSpPr>
          <p:cNvPr id="697" name="Google Shape;697;g2bdaec6f95c_0_161"/>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FF"/>
              </a:solidFill>
              <a:latin typeface="Arial"/>
              <a:ea typeface="Arial"/>
              <a:cs typeface="Arial"/>
              <a:sym typeface="Arial"/>
            </a:endParaRPr>
          </a:p>
        </p:txBody>
      </p:sp>
      <p:sp>
        <p:nvSpPr>
          <p:cNvPr id="698" name="Google Shape;698;g2bdaec6f95c_0_161"/>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FF"/>
                </a:solidFill>
                <a:latin typeface="Arial"/>
                <a:ea typeface="Arial"/>
                <a:cs typeface="Arial"/>
                <a:sym typeface="Arial"/>
              </a:rPr>
              <a:t>start   interval       node </a:t>
            </a:r>
            <a:endParaRPr b="1" i="0" sz="1200" u="none" cap="none" strike="noStrike">
              <a:solidFill>
                <a:srgbClr val="0000FF"/>
              </a:solidFill>
              <a:latin typeface="Arial"/>
              <a:ea typeface="Arial"/>
              <a:cs typeface="Arial"/>
              <a:sym typeface="Arial"/>
            </a:endParaRPr>
          </a:p>
        </p:txBody>
      </p:sp>
      <p:sp>
        <p:nvSpPr>
          <p:cNvPr id="699" name="Google Shape;699;g2bdaec6f95c_0_161"/>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11       [11, 12)         32</a:t>
            </a:r>
            <a:endParaRPr b="0" i="0" sz="1200" u="none" cap="none" strike="noStrike">
              <a:solidFill>
                <a:srgbClr val="0000FF"/>
              </a:solidFill>
              <a:latin typeface="Arial"/>
              <a:ea typeface="Arial"/>
              <a:cs typeface="Arial"/>
              <a:sym typeface="Arial"/>
            </a:endParaRPr>
          </a:p>
        </p:txBody>
      </p:sp>
      <p:sp>
        <p:nvSpPr>
          <p:cNvPr id="700" name="Google Shape;700;g2bdaec6f95c_0_161"/>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12       [12, 14)         32</a:t>
            </a:r>
            <a:endParaRPr b="0" i="0" sz="12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14       [14, 18)         32  </a:t>
            </a:r>
            <a:endParaRPr b="0" i="0" sz="12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18       [18, 26)         32</a:t>
            </a:r>
            <a:endParaRPr b="0" i="0" sz="12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26       [26, 42)         32    </a:t>
            </a:r>
            <a:endParaRPr b="0" i="0" sz="12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42       [42, 74)         60</a:t>
            </a:r>
            <a:endParaRPr b="0" i="0" sz="12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FF"/>
                </a:solidFill>
                <a:latin typeface="Arial"/>
                <a:ea typeface="Arial"/>
                <a:cs typeface="Arial"/>
                <a:sym typeface="Arial"/>
              </a:rPr>
              <a:t>74       [74, 1</a:t>
            </a:r>
            <a:r>
              <a:rPr lang="en" sz="1200">
                <a:solidFill>
                  <a:srgbClr val="0000FF"/>
                </a:solidFill>
              </a:rPr>
              <a:t>0</a:t>
            </a:r>
            <a:r>
              <a:rPr b="0" i="0" lang="en" sz="1200" u="none" cap="none" strike="noStrike">
                <a:solidFill>
                  <a:srgbClr val="0000FF"/>
                </a:solidFill>
                <a:latin typeface="Arial"/>
                <a:ea typeface="Arial"/>
                <a:cs typeface="Arial"/>
                <a:sym typeface="Arial"/>
              </a:rPr>
              <a:t>)         90     </a:t>
            </a:r>
            <a:endParaRPr b="0" i="0" sz="1200" u="none" cap="none" strike="noStrike">
              <a:solidFill>
                <a:srgbClr val="0000FF"/>
              </a:solidFill>
              <a:latin typeface="Arial"/>
              <a:ea typeface="Arial"/>
              <a:cs typeface="Arial"/>
              <a:sym typeface="Arial"/>
            </a:endParaRPr>
          </a:p>
        </p:txBody>
      </p:sp>
      <p:sp>
        <p:nvSpPr>
          <p:cNvPr id="701" name="Google Shape;701;g2bdaec6f95c_0_1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702" name="Google Shape;702;g2bdaec6f95c_0_161"/>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 is the identifier of the node</a:t>
            </a:r>
            <a:endParaRPr b="0" i="0" sz="1400" u="none" cap="none" strike="noStrike">
              <a:solidFill>
                <a:srgbClr val="0000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2bdaec6f95c_0_19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Route k = 15</a:t>
            </a:r>
            <a:endParaRPr/>
          </a:p>
        </p:txBody>
      </p:sp>
      <p:sp>
        <p:nvSpPr>
          <p:cNvPr id="708" name="Google Shape;708;g2bdaec6f95c_0_191"/>
          <p:cNvSpPr txBox="1"/>
          <p:nvPr>
            <p:ph idx="1" type="body"/>
          </p:nvPr>
        </p:nvSpPr>
        <p:spPr>
          <a:xfrm>
            <a:off x="311700" y="1152475"/>
            <a:ext cx="5674500" cy="49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A finger table contains m entries</a:t>
            </a:r>
            <a:endParaRPr sz="1500"/>
          </a:p>
        </p:txBody>
      </p:sp>
      <p:sp>
        <p:nvSpPr>
          <p:cNvPr id="709" name="Google Shape;709;g2bdaec6f95c_0_191"/>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g2bdaec6f95c_0_191"/>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N = 6</a:t>
            </a:r>
            <a:endParaRPr b="1" i="0" sz="1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m = 7</a:t>
            </a:r>
            <a:endParaRPr b="1" i="0" sz="1600" u="none" cap="none" strike="noStrike">
              <a:solidFill>
                <a:srgbClr val="0000FF"/>
              </a:solidFill>
              <a:latin typeface="Arial"/>
              <a:ea typeface="Arial"/>
              <a:cs typeface="Arial"/>
              <a:sym typeface="Arial"/>
            </a:endParaRPr>
          </a:p>
        </p:txBody>
      </p:sp>
      <p:sp>
        <p:nvSpPr>
          <p:cNvPr id="711" name="Google Shape;711;g2bdaec6f95c_0_191"/>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g2bdaec6f95c_0_191"/>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g2bdaec6f95c_0_191"/>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g2bdaec6f95c_0_191"/>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2bdaec6f95c_0_191"/>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g2bdaec6f95c_0_191"/>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g2bdaec6f95c_0_191"/>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718" name="Google Shape;718;g2bdaec6f95c_0_191"/>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719" name="Google Shape;719;g2bdaec6f95c_0_191"/>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720" name="Google Shape;720;g2bdaec6f95c_0_191"/>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721" name="Google Shape;721;g2bdaec6f95c_0_191"/>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722" name="Google Shape;722;g2bdaec6f95c_0_191"/>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pic>
        <p:nvPicPr>
          <p:cNvPr id="723" name="Google Shape;723;g2bdaec6f95c_0_191"/>
          <p:cNvPicPr preferRelativeResize="0"/>
          <p:nvPr/>
        </p:nvPicPr>
        <p:blipFill rotWithShape="1">
          <a:blip r:embed="rId3">
            <a:alphaModFix/>
          </a:blip>
          <a:srcRect b="0" l="0" r="0" t="0"/>
          <a:stretch/>
        </p:blipFill>
        <p:spPr>
          <a:xfrm>
            <a:off x="4384975" y="247974"/>
            <a:ext cx="4839910" cy="1088400"/>
          </a:xfrm>
          <a:prstGeom prst="rect">
            <a:avLst/>
          </a:prstGeom>
          <a:noFill/>
          <a:ln>
            <a:noFill/>
          </a:ln>
        </p:spPr>
      </p:pic>
      <p:sp>
        <p:nvSpPr>
          <p:cNvPr id="724" name="Google Shape;724;g2bdaec6f95c_0_191"/>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g2bdaec6f95c_0_191"/>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726" name="Google Shape;726;g2bdaec6f95c_0_191"/>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91       [91, 92)        105</a:t>
            </a:r>
            <a:endParaRPr b="0" i="0" sz="1200" u="none" cap="none" strike="noStrike">
              <a:solidFill>
                <a:schemeClr val="dk1"/>
              </a:solidFill>
              <a:latin typeface="Arial"/>
              <a:ea typeface="Arial"/>
              <a:cs typeface="Arial"/>
              <a:sym typeface="Arial"/>
            </a:endParaRPr>
          </a:p>
        </p:txBody>
      </p:sp>
      <p:sp>
        <p:nvSpPr>
          <p:cNvPr id="727" name="Google Shape;727;g2bdaec6f95c_0_191"/>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92       [92, 94)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94       [94, 98)        105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98       [98, 106)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106     [106, 122)    120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122     [122, 26)      10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9</a:t>
            </a:r>
            <a:r>
              <a:rPr lang="en" sz="1200">
                <a:solidFill>
                  <a:schemeClr val="dk1"/>
                </a:solidFill>
              </a:rPr>
              <a:t>0</a:t>
            </a:r>
            <a:r>
              <a:rPr b="0" i="0" lang="en" sz="1200" u="none" cap="none" strike="noStrike">
                <a:solidFill>
                  <a:schemeClr val="dk1"/>
                </a:solidFill>
                <a:latin typeface="Arial"/>
                <a:ea typeface="Arial"/>
                <a:cs typeface="Arial"/>
                <a:sym typeface="Arial"/>
              </a:rPr>
              <a:t>)        32      </a:t>
            </a:r>
            <a:endParaRPr b="0" i="0" sz="1200" u="none" cap="none" strike="noStrike">
              <a:solidFill>
                <a:schemeClr val="dk1"/>
              </a:solidFill>
              <a:latin typeface="Arial"/>
              <a:ea typeface="Arial"/>
              <a:cs typeface="Arial"/>
              <a:sym typeface="Arial"/>
            </a:endParaRPr>
          </a:p>
        </p:txBody>
      </p:sp>
      <p:sp>
        <p:nvSpPr>
          <p:cNvPr id="728" name="Google Shape;728;g2bdaec6f95c_0_191"/>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g2bdaec6f95c_0_191"/>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730" name="Google Shape;730;g2bdaec6f95c_0_191"/>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11       [11, 12)         32</a:t>
            </a:r>
            <a:endParaRPr b="0" i="0" sz="1200" u="none" cap="none" strike="noStrike">
              <a:solidFill>
                <a:schemeClr val="dk1"/>
              </a:solidFill>
              <a:latin typeface="Arial"/>
              <a:ea typeface="Arial"/>
              <a:cs typeface="Arial"/>
              <a:sym typeface="Arial"/>
            </a:endParaRPr>
          </a:p>
        </p:txBody>
      </p:sp>
      <p:sp>
        <p:nvSpPr>
          <p:cNvPr id="731" name="Google Shape;731;g2bdaec6f95c_0_191"/>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       [12, 14)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14       [14, 18)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18       [18, 26)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42)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42       [42, 74)         60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74       [74, 1</a:t>
            </a:r>
            <a:r>
              <a:rPr lang="en" sz="1200">
                <a:solidFill>
                  <a:schemeClr val="dk1"/>
                </a:solidFill>
              </a:rPr>
              <a:t>0</a:t>
            </a:r>
            <a:r>
              <a:rPr b="0" i="0" lang="en" sz="1200" u="none" cap="none" strike="noStrike">
                <a:solidFill>
                  <a:schemeClr val="dk1"/>
                </a:solidFill>
                <a:latin typeface="Arial"/>
                <a:ea typeface="Arial"/>
                <a:cs typeface="Arial"/>
                <a:sym typeface="Arial"/>
              </a:rPr>
              <a:t>)         90     </a:t>
            </a:r>
            <a:endParaRPr b="0" i="0" sz="1200" u="none" cap="none" strike="noStrike">
              <a:solidFill>
                <a:schemeClr val="dk1"/>
              </a:solidFill>
              <a:latin typeface="Arial"/>
              <a:ea typeface="Arial"/>
              <a:cs typeface="Arial"/>
              <a:sym typeface="Arial"/>
            </a:endParaRPr>
          </a:p>
        </p:txBody>
      </p:sp>
      <p:cxnSp>
        <p:nvCxnSpPr>
          <p:cNvPr id="732" name="Google Shape;732;g2bdaec6f95c_0_191"/>
          <p:cNvCxnSpPr/>
          <p:nvPr/>
        </p:nvCxnSpPr>
        <p:spPr>
          <a:xfrm rot="10800000">
            <a:off x="3449200" y="3985650"/>
            <a:ext cx="343800" cy="723300"/>
          </a:xfrm>
          <a:prstGeom prst="straightConnector1">
            <a:avLst/>
          </a:prstGeom>
          <a:noFill/>
          <a:ln cap="flat" cmpd="sng" w="9525">
            <a:solidFill>
              <a:srgbClr val="FF0000"/>
            </a:solidFill>
            <a:prstDash val="solid"/>
            <a:round/>
            <a:headEnd len="sm" w="sm" type="none"/>
            <a:tailEnd len="med" w="med" type="triangle"/>
          </a:ln>
        </p:spPr>
      </p:cxnSp>
      <p:sp>
        <p:nvSpPr>
          <p:cNvPr id="733" name="Google Shape;733;g2bdaec6f95c_0_191"/>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k = 15</a:t>
            </a:r>
            <a:endParaRPr b="1" i="0" sz="1400" u="none" cap="none" strike="noStrike">
              <a:solidFill>
                <a:srgbClr val="FF0000"/>
              </a:solidFill>
              <a:latin typeface="Arial"/>
              <a:ea typeface="Arial"/>
              <a:cs typeface="Arial"/>
              <a:sym typeface="Arial"/>
            </a:endParaRPr>
          </a:p>
        </p:txBody>
      </p:sp>
      <p:sp>
        <p:nvSpPr>
          <p:cNvPr id="734" name="Google Shape;734;g2bdaec6f95c_0_19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735" name="Google Shape;735;g2bdaec6f95c_0_191"/>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 is the identifier of the node</a:t>
            </a:r>
            <a:endParaRPr b="0" i="0" sz="1400" u="none" cap="none" strike="noStrike">
              <a:solidFill>
                <a:srgbClr val="0000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a:t>
            </a:r>
            <a:endParaRPr/>
          </a:p>
        </p:txBody>
      </p:sp>
      <p:sp>
        <p:nvSpPr>
          <p:cNvPr id="115" name="Google Shape;115;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solidFill>
                  <a:schemeClr val="dk1"/>
                </a:solidFill>
              </a:rPr>
              <a:t>”Replicated, [eventually] consistent storage system designed for … portable machines with less-than-ideal network connectivity.”</a:t>
            </a:r>
            <a:endParaRPr/>
          </a:p>
          <a:p>
            <a:pPr indent="-228600" lvl="0" marL="4572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System developed at PARC in the mid-90’s</a:t>
            </a:r>
            <a:endParaRPr/>
          </a:p>
          <a:p>
            <a:pPr indent="-228600" lvl="0" marL="4572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First coherent attempt to fully address the problem of disconnected operation</a:t>
            </a:r>
            <a:endParaRPr/>
          </a:p>
          <a:p>
            <a:pPr indent="0" lvl="0" marL="114300" rtl="0" algn="l">
              <a:lnSpc>
                <a:spcPct val="115000"/>
              </a:lnSpc>
              <a:spcBef>
                <a:spcPts val="0"/>
              </a:spcBef>
              <a:spcAft>
                <a:spcPts val="0"/>
              </a:spcAft>
              <a:buSzPts val="1800"/>
              <a:buNone/>
            </a:pPr>
            <a:r>
              <a:t/>
            </a:r>
            <a:endParaRPr>
              <a:solidFill>
                <a:schemeClr val="dk1"/>
              </a:solidFill>
            </a:endParaRPr>
          </a:p>
        </p:txBody>
      </p:sp>
      <p:sp>
        <p:nvSpPr>
          <p:cNvPr id="116" name="Google Shape;116;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2bdaec6f95c_0_2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Route k = 15</a:t>
            </a:r>
            <a:endParaRPr/>
          </a:p>
        </p:txBody>
      </p:sp>
      <p:sp>
        <p:nvSpPr>
          <p:cNvPr id="741" name="Google Shape;741;g2bdaec6f95c_0_221"/>
          <p:cNvSpPr txBox="1"/>
          <p:nvPr>
            <p:ph idx="1" type="body"/>
          </p:nvPr>
        </p:nvSpPr>
        <p:spPr>
          <a:xfrm>
            <a:off x="311700" y="1152475"/>
            <a:ext cx="5674500" cy="49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A finger table contains m entries</a:t>
            </a:r>
            <a:endParaRPr sz="1500"/>
          </a:p>
        </p:txBody>
      </p:sp>
      <p:sp>
        <p:nvSpPr>
          <p:cNvPr id="742" name="Google Shape;742;g2bdaec6f95c_0_221"/>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2bdaec6f95c_0_221"/>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N = 6</a:t>
            </a:r>
            <a:endParaRPr b="1" i="0" sz="1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m = 7</a:t>
            </a:r>
            <a:endParaRPr b="1" i="0" sz="1600" u="none" cap="none" strike="noStrike">
              <a:solidFill>
                <a:srgbClr val="0000FF"/>
              </a:solidFill>
              <a:latin typeface="Arial"/>
              <a:ea typeface="Arial"/>
              <a:cs typeface="Arial"/>
              <a:sym typeface="Arial"/>
            </a:endParaRPr>
          </a:p>
        </p:txBody>
      </p:sp>
      <p:sp>
        <p:nvSpPr>
          <p:cNvPr id="744" name="Google Shape;744;g2bdaec6f95c_0_221"/>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g2bdaec6f95c_0_221"/>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2bdaec6f95c_0_221"/>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2bdaec6f95c_0_221"/>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2bdaec6f95c_0_221"/>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2bdaec6f95c_0_221"/>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2bdaec6f95c_0_221"/>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751" name="Google Shape;751;g2bdaec6f95c_0_221"/>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752" name="Google Shape;752;g2bdaec6f95c_0_221"/>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753" name="Google Shape;753;g2bdaec6f95c_0_221"/>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754" name="Google Shape;754;g2bdaec6f95c_0_221"/>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755" name="Google Shape;755;g2bdaec6f95c_0_221"/>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pic>
        <p:nvPicPr>
          <p:cNvPr id="756" name="Google Shape;756;g2bdaec6f95c_0_221"/>
          <p:cNvPicPr preferRelativeResize="0"/>
          <p:nvPr/>
        </p:nvPicPr>
        <p:blipFill rotWithShape="1">
          <a:blip r:embed="rId3">
            <a:alphaModFix/>
          </a:blip>
          <a:srcRect b="0" l="0" r="0" t="0"/>
          <a:stretch/>
        </p:blipFill>
        <p:spPr>
          <a:xfrm>
            <a:off x="4384975" y="247974"/>
            <a:ext cx="4839910" cy="1088400"/>
          </a:xfrm>
          <a:prstGeom prst="rect">
            <a:avLst/>
          </a:prstGeom>
          <a:noFill/>
          <a:ln>
            <a:noFill/>
          </a:ln>
        </p:spPr>
      </p:pic>
      <p:sp>
        <p:nvSpPr>
          <p:cNvPr id="757" name="Google Shape;757;g2bdaec6f95c_0_221"/>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2bdaec6f95c_0_221"/>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759" name="Google Shape;759;g2bdaec6f95c_0_221"/>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91       [91, 92)        105</a:t>
            </a:r>
            <a:endParaRPr b="0" i="0" sz="1200" u="none" cap="none" strike="noStrike">
              <a:solidFill>
                <a:schemeClr val="dk1"/>
              </a:solidFill>
              <a:latin typeface="Arial"/>
              <a:ea typeface="Arial"/>
              <a:cs typeface="Arial"/>
              <a:sym typeface="Arial"/>
            </a:endParaRPr>
          </a:p>
        </p:txBody>
      </p:sp>
      <p:sp>
        <p:nvSpPr>
          <p:cNvPr id="760" name="Google Shape;760;g2bdaec6f95c_0_221"/>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92       [92, 94)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94       [94, 98)        105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98       [98, 106)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106     [106, 122)    120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Arial"/>
                <a:ea typeface="Arial"/>
                <a:cs typeface="Arial"/>
                <a:sym typeface="Arial"/>
              </a:rPr>
              <a:t>122     [122, 26)      10</a:t>
            </a:r>
            <a:endParaRPr b="0"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9</a:t>
            </a:r>
            <a:r>
              <a:rPr lang="en" sz="1200">
                <a:solidFill>
                  <a:schemeClr val="dk1"/>
                </a:solidFill>
              </a:rPr>
              <a:t>0</a:t>
            </a:r>
            <a:r>
              <a:rPr b="0" i="0" lang="en" sz="1200" u="none" cap="none" strike="noStrike">
                <a:solidFill>
                  <a:schemeClr val="dk1"/>
                </a:solidFill>
                <a:latin typeface="Arial"/>
                <a:ea typeface="Arial"/>
                <a:cs typeface="Arial"/>
                <a:sym typeface="Arial"/>
              </a:rPr>
              <a:t>)        32      </a:t>
            </a:r>
            <a:endParaRPr b="0" i="0" sz="1200" u="none" cap="none" strike="noStrike">
              <a:solidFill>
                <a:schemeClr val="dk1"/>
              </a:solidFill>
              <a:latin typeface="Arial"/>
              <a:ea typeface="Arial"/>
              <a:cs typeface="Arial"/>
              <a:sym typeface="Arial"/>
            </a:endParaRPr>
          </a:p>
        </p:txBody>
      </p:sp>
      <p:sp>
        <p:nvSpPr>
          <p:cNvPr id="761" name="Google Shape;761;g2bdaec6f95c_0_221"/>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g2bdaec6f95c_0_221"/>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763" name="Google Shape;763;g2bdaec6f95c_0_221"/>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11       [11, 12)         32</a:t>
            </a:r>
            <a:endParaRPr b="0" i="0" sz="1200" u="none" cap="none" strike="noStrike">
              <a:solidFill>
                <a:schemeClr val="dk1"/>
              </a:solidFill>
              <a:latin typeface="Arial"/>
              <a:ea typeface="Arial"/>
              <a:cs typeface="Arial"/>
              <a:sym typeface="Arial"/>
            </a:endParaRPr>
          </a:p>
        </p:txBody>
      </p:sp>
      <p:sp>
        <p:nvSpPr>
          <p:cNvPr id="764" name="Google Shape;764;g2bdaec6f95c_0_221"/>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       [12, 14)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14       [14, 18)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18       [18, 26)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42)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42       [42, 74)         60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74       [74, 1</a:t>
            </a:r>
            <a:r>
              <a:rPr lang="en" sz="1200">
                <a:solidFill>
                  <a:schemeClr val="dk1"/>
                </a:solidFill>
              </a:rPr>
              <a:t>0</a:t>
            </a:r>
            <a:r>
              <a:rPr b="0" i="0" lang="en" sz="1200" u="none" cap="none" strike="noStrike">
                <a:solidFill>
                  <a:schemeClr val="dk1"/>
                </a:solidFill>
                <a:latin typeface="Arial"/>
                <a:ea typeface="Arial"/>
                <a:cs typeface="Arial"/>
                <a:sym typeface="Arial"/>
              </a:rPr>
              <a:t>)         90     </a:t>
            </a:r>
            <a:endParaRPr b="0" i="0" sz="1200" u="none" cap="none" strike="noStrike">
              <a:solidFill>
                <a:schemeClr val="dk1"/>
              </a:solidFill>
              <a:latin typeface="Arial"/>
              <a:ea typeface="Arial"/>
              <a:cs typeface="Arial"/>
              <a:sym typeface="Arial"/>
            </a:endParaRPr>
          </a:p>
        </p:txBody>
      </p:sp>
      <p:cxnSp>
        <p:nvCxnSpPr>
          <p:cNvPr id="765" name="Google Shape;765;g2bdaec6f95c_0_221"/>
          <p:cNvCxnSpPr/>
          <p:nvPr/>
        </p:nvCxnSpPr>
        <p:spPr>
          <a:xfrm rot="10800000">
            <a:off x="3449200" y="3985650"/>
            <a:ext cx="343800" cy="723300"/>
          </a:xfrm>
          <a:prstGeom prst="straightConnector1">
            <a:avLst/>
          </a:prstGeom>
          <a:noFill/>
          <a:ln cap="flat" cmpd="sng" w="9525">
            <a:solidFill>
              <a:srgbClr val="FF0000"/>
            </a:solidFill>
            <a:prstDash val="solid"/>
            <a:round/>
            <a:headEnd len="sm" w="sm" type="none"/>
            <a:tailEnd len="med" w="med" type="triangle"/>
          </a:ln>
        </p:spPr>
      </p:cxnSp>
      <p:sp>
        <p:nvSpPr>
          <p:cNvPr id="766" name="Google Shape;766;g2bdaec6f95c_0_221"/>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k = 15</a:t>
            </a:r>
            <a:endParaRPr b="1" i="0" sz="1400" u="none" cap="none" strike="noStrike">
              <a:solidFill>
                <a:srgbClr val="FF0000"/>
              </a:solidFill>
              <a:latin typeface="Arial"/>
              <a:ea typeface="Arial"/>
              <a:cs typeface="Arial"/>
              <a:sym typeface="Arial"/>
            </a:endParaRPr>
          </a:p>
        </p:txBody>
      </p:sp>
      <p:cxnSp>
        <p:nvCxnSpPr>
          <p:cNvPr id="767" name="Google Shape;767;g2bdaec6f95c_0_221"/>
          <p:cNvCxnSpPr>
            <a:endCxn id="751" idx="1"/>
          </p:cNvCxnSpPr>
          <p:nvPr/>
        </p:nvCxnSpPr>
        <p:spPr>
          <a:xfrm flipH="1" rot="10800000">
            <a:off x="3624475" y="2283625"/>
            <a:ext cx="1478400" cy="1462500"/>
          </a:xfrm>
          <a:prstGeom prst="straightConnector1">
            <a:avLst/>
          </a:prstGeom>
          <a:noFill/>
          <a:ln cap="flat" cmpd="sng" w="9525">
            <a:solidFill>
              <a:srgbClr val="FF0000"/>
            </a:solidFill>
            <a:prstDash val="solid"/>
            <a:round/>
            <a:headEnd len="sm" w="sm" type="none"/>
            <a:tailEnd len="med" w="med" type="triangle"/>
          </a:ln>
        </p:spPr>
      </p:cxnSp>
      <p:sp>
        <p:nvSpPr>
          <p:cNvPr id="768" name="Google Shape;768;g2bdaec6f95c_0_2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769" name="Google Shape;769;g2bdaec6f95c_0_221"/>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 is the identifier of the node</a:t>
            </a:r>
            <a:endParaRPr b="0" i="0" sz="1400" u="none" cap="none" strike="noStrike">
              <a:solidFill>
                <a:srgbClr val="0000FF"/>
              </a:solidFill>
              <a:latin typeface="Arial"/>
              <a:ea typeface="Arial"/>
              <a:cs typeface="Arial"/>
              <a:sym typeface="Arial"/>
            </a:endParaRPr>
          </a:p>
        </p:txBody>
      </p:sp>
      <p:sp>
        <p:nvSpPr>
          <p:cNvPr id="770" name="Google Shape;770;g2bdaec6f95c_0_221"/>
          <p:cNvSpPr/>
          <p:nvPr/>
        </p:nvSpPr>
        <p:spPr>
          <a:xfrm>
            <a:off x="1360025" y="3554525"/>
            <a:ext cx="787500" cy="143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1" name="Google Shape;771;g2bdaec6f95c_0_221"/>
          <p:cNvSpPr/>
          <p:nvPr/>
        </p:nvSpPr>
        <p:spPr>
          <a:xfrm>
            <a:off x="6908375" y="1855950"/>
            <a:ext cx="787500" cy="143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g2bdaec6f95c_0_2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Route k = 15</a:t>
            </a:r>
            <a:endParaRPr/>
          </a:p>
        </p:txBody>
      </p:sp>
      <p:sp>
        <p:nvSpPr>
          <p:cNvPr id="777" name="Google Shape;777;g2bdaec6f95c_0_252"/>
          <p:cNvSpPr txBox="1"/>
          <p:nvPr>
            <p:ph idx="1" type="body"/>
          </p:nvPr>
        </p:nvSpPr>
        <p:spPr>
          <a:xfrm>
            <a:off x="311700" y="1152475"/>
            <a:ext cx="5674500" cy="49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A finger table contains m entries</a:t>
            </a:r>
            <a:endParaRPr sz="1500"/>
          </a:p>
        </p:txBody>
      </p:sp>
      <p:sp>
        <p:nvSpPr>
          <p:cNvPr id="778" name="Google Shape;778;g2bdaec6f95c_0_252"/>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2bdaec6f95c_0_252"/>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N = 6</a:t>
            </a:r>
            <a:endParaRPr b="1" i="0" sz="1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m = 7</a:t>
            </a:r>
            <a:endParaRPr b="1" i="0" sz="1600" u="none" cap="none" strike="noStrike">
              <a:solidFill>
                <a:srgbClr val="0000FF"/>
              </a:solidFill>
              <a:latin typeface="Arial"/>
              <a:ea typeface="Arial"/>
              <a:cs typeface="Arial"/>
              <a:sym typeface="Arial"/>
            </a:endParaRPr>
          </a:p>
        </p:txBody>
      </p:sp>
      <p:sp>
        <p:nvSpPr>
          <p:cNvPr id="780" name="Google Shape;780;g2bdaec6f95c_0_252"/>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g2bdaec6f95c_0_252"/>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g2bdaec6f95c_0_252"/>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g2bdaec6f95c_0_252"/>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2bdaec6f95c_0_252"/>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2bdaec6f95c_0_252"/>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g2bdaec6f95c_0_252"/>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787" name="Google Shape;787;g2bdaec6f95c_0_252"/>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788" name="Google Shape;788;g2bdaec6f95c_0_252"/>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789" name="Google Shape;789;g2bdaec6f95c_0_252"/>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790" name="Google Shape;790;g2bdaec6f95c_0_252"/>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791" name="Google Shape;791;g2bdaec6f95c_0_252"/>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pic>
        <p:nvPicPr>
          <p:cNvPr id="792" name="Google Shape;792;g2bdaec6f95c_0_252"/>
          <p:cNvPicPr preferRelativeResize="0"/>
          <p:nvPr/>
        </p:nvPicPr>
        <p:blipFill rotWithShape="1">
          <a:blip r:embed="rId3">
            <a:alphaModFix/>
          </a:blip>
          <a:srcRect b="0" l="0" r="0" t="0"/>
          <a:stretch/>
        </p:blipFill>
        <p:spPr>
          <a:xfrm>
            <a:off x="4384975" y="247974"/>
            <a:ext cx="4839910" cy="1088400"/>
          </a:xfrm>
          <a:prstGeom prst="rect">
            <a:avLst/>
          </a:prstGeom>
          <a:noFill/>
          <a:ln>
            <a:noFill/>
          </a:ln>
        </p:spPr>
      </p:pic>
      <p:sp>
        <p:nvSpPr>
          <p:cNvPr id="793" name="Google Shape;793;g2bdaec6f95c_0_252"/>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2bdaec6f95c_0_252"/>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795" name="Google Shape;795;g2bdaec6f95c_0_252"/>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91       [91, 92)        105</a:t>
            </a:r>
            <a:endParaRPr b="0" i="0" sz="1200" u="none" cap="none" strike="noStrike">
              <a:solidFill>
                <a:schemeClr val="dk1"/>
              </a:solidFill>
              <a:latin typeface="Arial"/>
              <a:ea typeface="Arial"/>
              <a:cs typeface="Arial"/>
              <a:sym typeface="Arial"/>
            </a:endParaRPr>
          </a:p>
        </p:txBody>
      </p:sp>
      <p:sp>
        <p:nvSpPr>
          <p:cNvPr id="796" name="Google Shape;796;g2bdaec6f95c_0_252"/>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92       [92, 94)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94       [94, 98)        105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98       [98, 106)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106     [106, 122)    120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Arial"/>
                <a:ea typeface="Arial"/>
                <a:cs typeface="Arial"/>
                <a:sym typeface="Arial"/>
              </a:rPr>
              <a:t>122     [122, 26)      10</a:t>
            </a:r>
            <a:endParaRPr b="0"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9</a:t>
            </a:r>
            <a:r>
              <a:rPr lang="en" sz="1200">
                <a:solidFill>
                  <a:schemeClr val="dk1"/>
                </a:solidFill>
              </a:rPr>
              <a:t>0</a:t>
            </a:r>
            <a:r>
              <a:rPr b="0" i="0" lang="en" sz="1200" u="none" cap="none" strike="noStrike">
                <a:solidFill>
                  <a:schemeClr val="dk1"/>
                </a:solidFill>
                <a:latin typeface="Arial"/>
                <a:ea typeface="Arial"/>
                <a:cs typeface="Arial"/>
                <a:sym typeface="Arial"/>
              </a:rPr>
              <a:t>)        32      </a:t>
            </a:r>
            <a:endParaRPr b="0" i="0" sz="1200" u="none" cap="none" strike="noStrike">
              <a:solidFill>
                <a:schemeClr val="dk1"/>
              </a:solidFill>
              <a:latin typeface="Arial"/>
              <a:ea typeface="Arial"/>
              <a:cs typeface="Arial"/>
              <a:sym typeface="Arial"/>
            </a:endParaRPr>
          </a:p>
        </p:txBody>
      </p:sp>
      <p:sp>
        <p:nvSpPr>
          <p:cNvPr id="797" name="Google Shape;797;g2bdaec6f95c_0_252"/>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g2bdaec6f95c_0_252"/>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799" name="Google Shape;799;g2bdaec6f95c_0_252"/>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11       [11, 12)         32</a:t>
            </a:r>
            <a:endParaRPr b="0" i="0" sz="1200" u="none" cap="none" strike="noStrike">
              <a:solidFill>
                <a:schemeClr val="dk1"/>
              </a:solidFill>
              <a:latin typeface="Arial"/>
              <a:ea typeface="Arial"/>
              <a:cs typeface="Arial"/>
              <a:sym typeface="Arial"/>
            </a:endParaRPr>
          </a:p>
        </p:txBody>
      </p:sp>
      <p:sp>
        <p:nvSpPr>
          <p:cNvPr id="800" name="Google Shape;800;g2bdaec6f95c_0_252"/>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       [12, 14)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14       [14, 18)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18       [18, 26)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42)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42       [42, 74)         60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74       [74, 1</a:t>
            </a:r>
            <a:r>
              <a:rPr lang="en" sz="1200">
                <a:solidFill>
                  <a:schemeClr val="dk1"/>
                </a:solidFill>
              </a:rPr>
              <a:t>0</a:t>
            </a:r>
            <a:r>
              <a:rPr b="0" i="0" lang="en" sz="1200" u="none" cap="none" strike="noStrike">
                <a:solidFill>
                  <a:schemeClr val="dk1"/>
                </a:solidFill>
                <a:latin typeface="Arial"/>
                <a:ea typeface="Arial"/>
                <a:cs typeface="Arial"/>
                <a:sym typeface="Arial"/>
              </a:rPr>
              <a:t>)         90     </a:t>
            </a:r>
            <a:endParaRPr b="0" i="0" sz="1200" u="none" cap="none" strike="noStrike">
              <a:solidFill>
                <a:schemeClr val="dk1"/>
              </a:solidFill>
              <a:latin typeface="Arial"/>
              <a:ea typeface="Arial"/>
              <a:cs typeface="Arial"/>
              <a:sym typeface="Arial"/>
            </a:endParaRPr>
          </a:p>
        </p:txBody>
      </p:sp>
      <p:cxnSp>
        <p:nvCxnSpPr>
          <p:cNvPr id="801" name="Google Shape;801;g2bdaec6f95c_0_252"/>
          <p:cNvCxnSpPr/>
          <p:nvPr/>
        </p:nvCxnSpPr>
        <p:spPr>
          <a:xfrm rot="10800000">
            <a:off x="3449200" y="3985650"/>
            <a:ext cx="343800" cy="723300"/>
          </a:xfrm>
          <a:prstGeom prst="straightConnector1">
            <a:avLst/>
          </a:prstGeom>
          <a:noFill/>
          <a:ln cap="flat" cmpd="sng" w="9525">
            <a:solidFill>
              <a:srgbClr val="FF0000"/>
            </a:solidFill>
            <a:prstDash val="solid"/>
            <a:round/>
            <a:headEnd len="sm" w="sm" type="none"/>
            <a:tailEnd len="med" w="med" type="triangle"/>
          </a:ln>
        </p:spPr>
      </p:cxnSp>
      <p:sp>
        <p:nvSpPr>
          <p:cNvPr id="802" name="Google Shape;802;g2bdaec6f95c_0_252"/>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k = 15</a:t>
            </a:r>
            <a:endParaRPr b="1" i="0" sz="1400" u="none" cap="none" strike="noStrike">
              <a:solidFill>
                <a:srgbClr val="FF0000"/>
              </a:solidFill>
              <a:latin typeface="Arial"/>
              <a:ea typeface="Arial"/>
              <a:cs typeface="Arial"/>
              <a:sym typeface="Arial"/>
            </a:endParaRPr>
          </a:p>
        </p:txBody>
      </p:sp>
      <p:cxnSp>
        <p:nvCxnSpPr>
          <p:cNvPr id="803" name="Google Shape;803;g2bdaec6f95c_0_252"/>
          <p:cNvCxnSpPr>
            <a:endCxn id="787" idx="1"/>
          </p:cNvCxnSpPr>
          <p:nvPr/>
        </p:nvCxnSpPr>
        <p:spPr>
          <a:xfrm flipH="1" rot="10800000">
            <a:off x="3624475" y="2283625"/>
            <a:ext cx="1478400" cy="1462500"/>
          </a:xfrm>
          <a:prstGeom prst="straightConnector1">
            <a:avLst/>
          </a:prstGeom>
          <a:noFill/>
          <a:ln cap="flat" cmpd="sng" w="9525">
            <a:solidFill>
              <a:srgbClr val="FF0000"/>
            </a:solidFill>
            <a:prstDash val="solid"/>
            <a:round/>
            <a:headEnd len="sm" w="sm" type="none"/>
            <a:tailEnd len="med" w="med" type="triangle"/>
          </a:ln>
        </p:spPr>
      </p:cxnSp>
      <p:sp>
        <p:nvSpPr>
          <p:cNvPr id="804" name="Google Shape;804;g2bdaec6f95c_0_2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805" name="Google Shape;805;g2bdaec6f95c_0_252"/>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 is the identifier of the node</a:t>
            </a:r>
            <a:endParaRPr b="0" i="0" sz="1400" u="none" cap="none" strike="noStrike">
              <a:solidFill>
                <a:srgbClr val="0000FF"/>
              </a:solidFill>
              <a:latin typeface="Arial"/>
              <a:ea typeface="Arial"/>
              <a:cs typeface="Arial"/>
              <a:sym typeface="Arial"/>
            </a:endParaRPr>
          </a:p>
        </p:txBody>
      </p:sp>
      <p:sp>
        <p:nvSpPr>
          <p:cNvPr id="806" name="Google Shape;806;g2bdaec6f95c_0_252"/>
          <p:cNvSpPr/>
          <p:nvPr/>
        </p:nvSpPr>
        <p:spPr>
          <a:xfrm>
            <a:off x="1360025" y="3554525"/>
            <a:ext cx="787500" cy="143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7" name="Google Shape;807;g2bdaec6f95c_0_252"/>
          <p:cNvSpPr/>
          <p:nvPr/>
        </p:nvSpPr>
        <p:spPr>
          <a:xfrm>
            <a:off x="6908375" y="1855950"/>
            <a:ext cx="787500" cy="143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2bdaec6f95c_0_28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Route k = 15</a:t>
            </a:r>
            <a:endParaRPr/>
          </a:p>
        </p:txBody>
      </p:sp>
      <p:sp>
        <p:nvSpPr>
          <p:cNvPr id="813" name="Google Shape;813;g2bdaec6f95c_0_284"/>
          <p:cNvSpPr txBox="1"/>
          <p:nvPr>
            <p:ph idx="1" type="body"/>
          </p:nvPr>
        </p:nvSpPr>
        <p:spPr>
          <a:xfrm>
            <a:off x="311700" y="1152475"/>
            <a:ext cx="5674500" cy="4920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A finger table contains m entries</a:t>
            </a:r>
            <a:endParaRPr sz="1500"/>
          </a:p>
        </p:txBody>
      </p:sp>
      <p:sp>
        <p:nvSpPr>
          <p:cNvPr id="814" name="Google Shape;814;g2bdaec6f95c_0_284"/>
          <p:cNvSpPr/>
          <p:nvPr/>
        </p:nvSpPr>
        <p:spPr>
          <a:xfrm>
            <a:off x="3291475" y="2133825"/>
            <a:ext cx="2411700" cy="2291700"/>
          </a:xfrm>
          <a:prstGeom prst="ellipse">
            <a:avLst/>
          </a:prstGeom>
          <a:solidFill>
            <a:srgbClr val="FFFFFF"/>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2bdaec6f95c_0_284"/>
          <p:cNvSpPr txBox="1"/>
          <p:nvPr/>
        </p:nvSpPr>
        <p:spPr>
          <a:xfrm>
            <a:off x="2390875" y="1740175"/>
            <a:ext cx="900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N = 6</a:t>
            </a:r>
            <a:endParaRPr b="1" i="0" sz="1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FF"/>
                </a:solidFill>
                <a:latin typeface="Arial"/>
                <a:ea typeface="Arial"/>
                <a:cs typeface="Arial"/>
                <a:sym typeface="Arial"/>
              </a:rPr>
              <a:t>m = 7</a:t>
            </a:r>
            <a:endParaRPr b="1" i="0" sz="1600" u="none" cap="none" strike="noStrike">
              <a:solidFill>
                <a:srgbClr val="0000FF"/>
              </a:solidFill>
              <a:latin typeface="Arial"/>
              <a:ea typeface="Arial"/>
              <a:cs typeface="Arial"/>
              <a:sym typeface="Arial"/>
            </a:endParaRPr>
          </a:p>
        </p:txBody>
      </p:sp>
      <p:sp>
        <p:nvSpPr>
          <p:cNvPr id="816" name="Google Shape;816;g2bdaec6f95c_0_284"/>
          <p:cNvSpPr/>
          <p:nvPr/>
        </p:nvSpPr>
        <p:spPr>
          <a:xfrm>
            <a:off x="5029875" y="22086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g2bdaec6f95c_0_284"/>
          <p:cNvSpPr/>
          <p:nvPr/>
        </p:nvSpPr>
        <p:spPr>
          <a:xfrm>
            <a:off x="5612550" y="29975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bdaec6f95c_0_284"/>
          <p:cNvSpPr/>
          <p:nvPr/>
        </p:nvSpPr>
        <p:spPr>
          <a:xfrm>
            <a:off x="4889775" y="427552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2bdaec6f95c_0_284"/>
          <p:cNvSpPr/>
          <p:nvPr/>
        </p:nvSpPr>
        <p:spPr>
          <a:xfrm>
            <a:off x="3385625" y="380660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2bdaec6f95c_0_284"/>
          <p:cNvSpPr/>
          <p:nvPr/>
        </p:nvSpPr>
        <p:spPr>
          <a:xfrm>
            <a:off x="3385625" y="2638075"/>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g2bdaec6f95c_0_284"/>
          <p:cNvSpPr/>
          <p:nvPr/>
        </p:nvSpPr>
        <p:spPr>
          <a:xfrm>
            <a:off x="3740475" y="2258650"/>
            <a:ext cx="140100" cy="150000"/>
          </a:xfrm>
          <a:prstGeom prst="ellipse">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g2bdaec6f95c_0_284"/>
          <p:cNvSpPr txBox="1"/>
          <p:nvPr/>
        </p:nvSpPr>
        <p:spPr>
          <a:xfrm>
            <a:off x="5752650" y="28724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32</a:t>
            </a:r>
            <a:endParaRPr b="1" i="0" sz="1400" u="none" cap="none" strike="noStrike">
              <a:solidFill>
                <a:schemeClr val="dk1"/>
              </a:solidFill>
              <a:latin typeface="Arial"/>
              <a:ea typeface="Arial"/>
              <a:cs typeface="Arial"/>
              <a:sym typeface="Arial"/>
            </a:endParaRPr>
          </a:p>
        </p:txBody>
      </p:sp>
      <p:sp>
        <p:nvSpPr>
          <p:cNvPr id="823" name="Google Shape;823;g2bdaec6f95c_0_284"/>
          <p:cNvSpPr txBox="1"/>
          <p:nvPr/>
        </p:nvSpPr>
        <p:spPr>
          <a:xfrm>
            <a:off x="5102875" y="20835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a:t>
            </a:r>
            <a:endParaRPr b="1" i="0" sz="1400" u="none" cap="none" strike="noStrike">
              <a:solidFill>
                <a:schemeClr val="dk1"/>
              </a:solidFill>
              <a:latin typeface="Arial"/>
              <a:ea typeface="Arial"/>
              <a:cs typeface="Arial"/>
              <a:sym typeface="Arial"/>
            </a:endParaRPr>
          </a:p>
        </p:txBody>
      </p:sp>
      <p:sp>
        <p:nvSpPr>
          <p:cNvPr id="824" name="Google Shape;824;g2bdaec6f95c_0_284"/>
          <p:cNvSpPr txBox="1"/>
          <p:nvPr/>
        </p:nvSpPr>
        <p:spPr>
          <a:xfrm>
            <a:off x="2785325" y="251297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105</a:t>
            </a:r>
            <a:endParaRPr b="1" i="0" sz="1400" u="none" cap="none" strike="noStrike">
              <a:solidFill>
                <a:schemeClr val="dk1"/>
              </a:solidFill>
              <a:latin typeface="Arial"/>
              <a:ea typeface="Arial"/>
              <a:cs typeface="Arial"/>
              <a:sym typeface="Arial"/>
            </a:endParaRPr>
          </a:p>
        </p:txBody>
      </p:sp>
      <p:sp>
        <p:nvSpPr>
          <p:cNvPr id="825" name="Google Shape;825;g2bdaec6f95c_0_284"/>
          <p:cNvSpPr txBox="1"/>
          <p:nvPr/>
        </p:nvSpPr>
        <p:spPr>
          <a:xfrm>
            <a:off x="5029875" y="4160925"/>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60</a:t>
            </a:r>
            <a:endParaRPr b="1" i="0" sz="1400" u="none" cap="none" strike="noStrike">
              <a:solidFill>
                <a:schemeClr val="dk1"/>
              </a:solidFill>
              <a:latin typeface="Arial"/>
              <a:ea typeface="Arial"/>
              <a:cs typeface="Arial"/>
              <a:sym typeface="Arial"/>
            </a:endParaRPr>
          </a:p>
        </p:txBody>
      </p:sp>
      <p:sp>
        <p:nvSpPr>
          <p:cNvPr id="826" name="Google Shape;826;g2bdaec6f95c_0_284"/>
          <p:cNvSpPr txBox="1"/>
          <p:nvPr/>
        </p:nvSpPr>
        <p:spPr>
          <a:xfrm>
            <a:off x="3025450" y="3731550"/>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90</a:t>
            </a:r>
            <a:endParaRPr b="1" i="0" sz="1400" u="none" cap="none" strike="noStrike">
              <a:solidFill>
                <a:schemeClr val="dk1"/>
              </a:solidFill>
              <a:latin typeface="Arial"/>
              <a:ea typeface="Arial"/>
              <a:cs typeface="Arial"/>
              <a:sym typeface="Arial"/>
            </a:endParaRPr>
          </a:p>
        </p:txBody>
      </p:sp>
      <p:sp>
        <p:nvSpPr>
          <p:cNvPr id="827" name="Google Shape;827;g2bdaec6f95c_0_284"/>
          <p:cNvSpPr txBox="1"/>
          <p:nvPr/>
        </p:nvSpPr>
        <p:spPr>
          <a:xfrm>
            <a:off x="3510375" y="1945938"/>
            <a:ext cx="6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Arial"/>
                <a:ea typeface="Arial"/>
                <a:cs typeface="Arial"/>
                <a:sym typeface="Arial"/>
              </a:rPr>
              <a:t>120</a:t>
            </a:r>
            <a:endParaRPr b="1" i="0" sz="1400" u="none" cap="none" strike="noStrike">
              <a:solidFill>
                <a:schemeClr val="dk1"/>
              </a:solidFill>
              <a:latin typeface="Arial"/>
              <a:ea typeface="Arial"/>
              <a:cs typeface="Arial"/>
              <a:sym typeface="Arial"/>
            </a:endParaRPr>
          </a:p>
        </p:txBody>
      </p:sp>
      <p:pic>
        <p:nvPicPr>
          <p:cNvPr id="828" name="Google Shape;828;g2bdaec6f95c_0_284"/>
          <p:cNvPicPr preferRelativeResize="0"/>
          <p:nvPr/>
        </p:nvPicPr>
        <p:blipFill rotWithShape="1">
          <a:blip r:embed="rId3">
            <a:alphaModFix/>
          </a:blip>
          <a:srcRect b="0" l="0" r="0" t="0"/>
          <a:stretch/>
        </p:blipFill>
        <p:spPr>
          <a:xfrm>
            <a:off x="4384975" y="247974"/>
            <a:ext cx="4839910" cy="1088400"/>
          </a:xfrm>
          <a:prstGeom prst="rect">
            <a:avLst/>
          </a:prstGeom>
          <a:noFill/>
          <a:ln>
            <a:noFill/>
          </a:ln>
        </p:spPr>
      </p:pic>
      <p:sp>
        <p:nvSpPr>
          <p:cNvPr id="829" name="Google Shape;829;g2bdaec6f95c_0_284"/>
          <p:cNvSpPr/>
          <p:nvPr/>
        </p:nvSpPr>
        <p:spPr>
          <a:xfrm>
            <a:off x="806850" y="3147550"/>
            <a:ext cx="2004300" cy="1939800"/>
          </a:xfrm>
          <a:prstGeom prst="wedgeRectCallout">
            <a:avLst>
              <a:gd fmla="val 68563" name="adj1"/>
              <a:gd fmla="val 128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2bdaec6f95c_0_284"/>
          <p:cNvSpPr txBox="1"/>
          <p:nvPr/>
        </p:nvSpPr>
        <p:spPr>
          <a:xfrm>
            <a:off x="879200" y="325120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831" name="Google Shape;831;g2bdaec6f95c_0_284"/>
          <p:cNvSpPr txBox="1"/>
          <p:nvPr/>
        </p:nvSpPr>
        <p:spPr>
          <a:xfrm>
            <a:off x="879200" y="348562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91       [91, 92)        105</a:t>
            </a:r>
            <a:endParaRPr b="0" i="0" sz="1200" u="none" cap="none" strike="noStrike">
              <a:solidFill>
                <a:schemeClr val="dk1"/>
              </a:solidFill>
              <a:latin typeface="Arial"/>
              <a:ea typeface="Arial"/>
              <a:cs typeface="Arial"/>
              <a:sym typeface="Arial"/>
            </a:endParaRPr>
          </a:p>
        </p:txBody>
      </p:sp>
      <p:sp>
        <p:nvSpPr>
          <p:cNvPr id="832" name="Google Shape;832;g2bdaec6f95c_0_284"/>
          <p:cNvSpPr txBox="1"/>
          <p:nvPr/>
        </p:nvSpPr>
        <p:spPr>
          <a:xfrm>
            <a:off x="879200" y="369312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92       [92, 94)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94       [94, 98)        105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98       [98, 106)      105</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106     [106, 122)    120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Arial"/>
                <a:ea typeface="Arial"/>
                <a:cs typeface="Arial"/>
                <a:sym typeface="Arial"/>
              </a:rPr>
              <a:t>122     [122, 26)      10</a:t>
            </a:r>
            <a:endParaRPr b="0"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9</a:t>
            </a:r>
            <a:r>
              <a:rPr lang="en" sz="1200">
                <a:solidFill>
                  <a:schemeClr val="dk1"/>
                </a:solidFill>
              </a:rPr>
              <a:t>0</a:t>
            </a:r>
            <a:r>
              <a:rPr b="0" i="0" lang="en" sz="1200" u="none" cap="none" strike="noStrike">
                <a:solidFill>
                  <a:schemeClr val="dk1"/>
                </a:solidFill>
                <a:latin typeface="Arial"/>
                <a:ea typeface="Arial"/>
                <a:cs typeface="Arial"/>
                <a:sym typeface="Arial"/>
              </a:rPr>
              <a:t>)        32      </a:t>
            </a:r>
            <a:endParaRPr b="0" i="0" sz="1200" u="none" cap="none" strike="noStrike">
              <a:solidFill>
                <a:schemeClr val="dk1"/>
              </a:solidFill>
              <a:latin typeface="Arial"/>
              <a:ea typeface="Arial"/>
              <a:cs typeface="Arial"/>
              <a:sym typeface="Arial"/>
            </a:endParaRPr>
          </a:p>
        </p:txBody>
      </p:sp>
      <p:sp>
        <p:nvSpPr>
          <p:cNvPr id="833" name="Google Shape;833;g2bdaec6f95c_0_284"/>
          <p:cNvSpPr/>
          <p:nvPr/>
        </p:nvSpPr>
        <p:spPr>
          <a:xfrm>
            <a:off x="6352950" y="1465600"/>
            <a:ext cx="2004300" cy="1939800"/>
          </a:xfrm>
          <a:prstGeom prst="wedgeRectCallout">
            <a:avLst>
              <a:gd fmla="val -97097" name="adj1"/>
              <a:gd fmla="val -1416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g2bdaec6f95c_0_284"/>
          <p:cNvSpPr txBox="1"/>
          <p:nvPr/>
        </p:nvSpPr>
        <p:spPr>
          <a:xfrm>
            <a:off x="6425300" y="1569250"/>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start   interval       node </a:t>
            </a:r>
            <a:endParaRPr b="1" i="0" sz="1200" u="none" cap="none" strike="noStrike">
              <a:solidFill>
                <a:schemeClr val="dk1"/>
              </a:solidFill>
              <a:latin typeface="Arial"/>
              <a:ea typeface="Arial"/>
              <a:cs typeface="Arial"/>
              <a:sym typeface="Arial"/>
            </a:endParaRPr>
          </a:p>
        </p:txBody>
      </p:sp>
      <p:sp>
        <p:nvSpPr>
          <p:cNvPr id="835" name="Google Shape;835;g2bdaec6f95c_0_284"/>
          <p:cNvSpPr txBox="1"/>
          <p:nvPr/>
        </p:nvSpPr>
        <p:spPr>
          <a:xfrm>
            <a:off x="6425300" y="1803675"/>
            <a:ext cx="235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0000"/>
                </a:solidFill>
                <a:latin typeface="Arial"/>
                <a:ea typeface="Arial"/>
                <a:cs typeface="Arial"/>
                <a:sym typeface="Arial"/>
              </a:rPr>
              <a:t>11       [11, 12)         32</a:t>
            </a:r>
            <a:endParaRPr b="0" i="0" sz="1200" u="none" cap="none" strike="noStrike">
              <a:solidFill>
                <a:srgbClr val="FF0000"/>
              </a:solidFill>
              <a:latin typeface="Arial"/>
              <a:ea typeface="Arial"/>
              <a:cs typeface="Arial"/>
              <a:sym typeface="Arial"/>
            </a:endParaRPr>
          </a:p>
        </p:txBody>
      </p:sp>
      <p:sp>
        <p:nvSpPr>
          <p:cNvPr id="836" name="Google Shape;836;g2bdaec6f95c_0_284"/>
          <p:cNvSpPr txBox="1"/>
          <p:nvPr/>
        </p:nvSpPr>
        <p:spPr>
          <a:xfrm>
            <a:off x="6425300" y="2011175"/>
            <a:ext cx="235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12       [12, 14)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14       [14, 18)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18       [18, 26)         32</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26       [26, 42)         32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42       [42, 74)         60</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74       [74, 1</a:t>
            </a:r>
            <a:r>
              <a:rPr lang="en" sz="1200">
                <a:solidFill>
                  <a:schemeClr val="dk1"/>
                </a:solidFill>
              </a:rPr>
              <a:t>0</a:t>
            </a:r>
            <a:r>
              <a:rPr b="0" i="0" lang="en" sz="1200" u="none" cap="none" strike="noStrike">
                <a:solidFill>
                  <a:schemeClr val="dk1"/>
                </a:solidFill>
                <a:latin typeface="Arial"/>
                <a:ea typeface="Arial"/>
                <a:cs typeface="Arial"/>
                <a:sym typeface="Arial"/>
              </a:rPr>
              <a:t>)         90     </a:t>
            </a:r>
            <a:endParaRPr b="0" i="0" sz="1200" u="none" cap="none" strike="noStrike">
              <a:solidFill>
                <a:schemeClr val="dk1"/>
              </a:solidFill>
              <a:latin typeface="Arial"/>
              <a:ea typeface="Arial"/>
              <a:cs typeface="Arial"/>
              <a:sym typeface="Arial"/>
            </a:endParaRPr>
          </a:p>
        </p:txBody>
      </p:sp>
      <p:cxnSp>
        <p:nvCxnSpPr>
          <p:cNvPr id="837" name="Google Shape;837;g2bdaec6f95c_0_284"/>
          <p:cNvCxnSpPr/>
          <p:nvPr/>
        </p:nvCxnSpPr>
        <p:spPr>
          <a:xfrm rot="10800000">
            <a:off x="3449200" y="3985650"/>
            <a:ext cx="343800" cy="723300"/>
          </a:xfrm>
          <a:prstGeom prst="straightConnector1">
            <a:avLst/>
          </a:prstGeom>
          <a:noFill/>
          <a:ln cap="flat" cmpd="sng" w="9525">
            <a:solidFill>
              <a:srgbClr val="FF0000"/>
            </a:solidFill>
            <a:prstDash val="solid"/>
            <a:round/>
            <a:headEnd len="sm" w="sm" type="none"/>
            <a:tailEnd len="med" w="med" type="triangle"/>
          </a:ln>
        </p:spPr>
      </p:cxnSp>
      <p:sp>
        <p:nvSpPr>
          <p:cNvPr id="838" name="Google Shape;838;g2bdaec6f95c_0_284"/>
          <p:cNvSpPr txBox="1"/>
          <p:nvPr/>
        </p:nvSpPr>
        <p:spPr>
          <a:xfrm>
            <a:off x="3525725" y="4585925"/>
            <a:ext cx="73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k = 15</a:t>
            </a:r>
            <a:endParaRPr b="1" i="0" sz="1400" u="none" cap="none" strike="noStrike">
              <a:solidFill>
                <a:srgbClr val="FF0000"/>
              </a:solidFill>
              <a:latin typeface="Arial"/>
              <a:ea typeface="Arial"/>
              <a:cs typeface="Arial"/>
              <a:sym typeface="Arial"/>
            </a:endParaRPr>
          </a:p>
        </p:txBody>
      </p:sp>
      <p:cxnSp>
        <p:nvCxnSpPr>
          <p:cNvPr id="839" name="Google Shape;839;g2bdaec6f95c_0_284"/>
          <p:cNvCxnSpPr>
            <a:endCxn id="823" idx="1"/>
          </p:cNvCxnSpPr>
          <p:nvPr/>
        </p:nvCxnSpPr>
        <p:spPr>
          <a:xfrm flipH="1" rot="10800000">
            <a:off x="3624475" y="2283625"/>
            <a:ext cx="1478400" cy="1462500"/>
          </a:xfrm>
          <a:prstGeom prst="straightConnector1">
            <a:avLst/>
          </a:prstGeom>
          <a:noFill/>
          <a:ln cap="flat" cmpd="sng" w="9525">
            <a:solidFill>
              <a:srgbClr val="FF0000"/>
            </a:solidFill>
            <a:prstDash val="solid"/>
            <a:round/>
            <a:headEnd len="sm" w="sm" type="none"/>
            <a:tailEnd len="med" w="med" type="triangle"/>
          </a:ln>
        </p:spPr>
      </p:cxnSp>
      <p:cxnSp>
        <p:nvCxnSpPr>
          <p:cNvPr id="840" name="Google Shape;840;g2bdaec6f95c_0_284"/>
          <p:cNvCxnSpPr/>
          <p:nvPr/>
        </p:nvCxnSpPr>
        <p:spPr>
          <a:xfrm flipH="1">
            <a:off x="4075900" y="2538575"/>
            <a:ext cx="995700" cy="2129400"/>
          </a:xfrm>
          <a:prstGeom prst="straightConnector1">
            <a:avLst/>
          </a:prstGeom>
          <a:noFill/>
          <a:ln cap="flat" cmpd="sng" w="9525">
            <a:solidFill>
              <a:srgbClr val="FF0000"/>
            </a:solidFill>
            <a:prstDash val="solid"/>
            <a:round/>
            <a:headEnd len="sm" w="sm" type="none"/>
            <a:tailEnd len="med" w="med" type="triangle"/>
          </a:ln>
        </p:spPr>
      </p:cxnSp>
      <p:sp>
        <p:nvSpPr>
          <p:cNvPr id="841" name="Google Shape;841;g2bdaec6f95c_0_284"/>
          <p:cNvSpPr txBox="1"/>
          <p:nvPr/>
        </p:nvSpPr>
        <p:spPr>
          <a:xfrm>
            <a:off x="4534125" y="3454138"/>
            <a:ext cx="3454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node 32 is your successor</a:t>
            </a:r>
            <a:endParaRPr b="0" i="0" sz="1400" u="none" cap="none" strike="noStrike">
              <a:solidFill>
                <a:srgbClr val="FF0000"/>
              </a:solidFill>
              <a:latin typeface="Arial"/>
              <a:ea typeface="Arial"/>
              <a:cs typeface="Arial"/>
              <a:sym typeface="Arial"/>
            </a:endParaRPr>
          </a:p>
        </p:txBody>
      </p:sp>
      <p:sp>
        <p:nvSpPr>
          <p:cNvPr id="842" name="Google Shape;842;g2bdaec6f95c_0_28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843" name="Google Shape;843;g2bdaec6f95c_0_284"/>
          <p:cNvSpPr txBox="1"/>
          <p:nvPr/>
        </p:nvSpPr>
        <p:spPr>
          <a:xfrm>
            <a:off x="4572000" y="44825"/>
            <a:ext cx="389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FF"/>
                </a:solidFill>
                <a:latin typeface="Arial"/>
                <a:ea typeface="Arial"/>
                <a:cs typeface="Arial"/>
                <a:sym typeface="Arial"/>
              </a:rPr>
              <a:t>n is the identifier of the node</a:t>
            </a:r>
            <a:endParaRPr b="0" i="0" sz="1400" u="none" cap="none" strike="noStrike">
              <a:solidFill>
                <a:srgbClr val="0000FF"/>
              </a:solidFill>
              <a:latin typeface="Arial"/>
              <a:ea typeface="Arial"/>
              <a:cs typeface="Arial"/>
              <a:sym typeface="Arial"/>
            </a:endParaRPr>
          </a:p>
        </p:txBody>
      </p:sp>
      <p:sp>
        <p:nvSpPr>
          <p:cNvPr id="844" name="Google Shape;844;g2bdaec6f95c_0_284"/>
          <p:cNvSpPr/>
          <p:nvPr/>
        </p:nvSpPr>
        <p:spPr>
          <a:xfrm>
            <a:off x="1360025" y="3554525"/>
            <a:ext cx="787500" cy="143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5" name="Google Shape;845;g2bdaec6f95c_0_284"/>
          <p:cNvSpPr/>
          <p:nvPr/>
        </p:nvSpPr>
        <p:spPr>
          <a:xfrm>
            <a:off x="6908375" y="1855950"/>
            <a:ext cx="787500" cy="14316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2bdaec6f95c_0_3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Summary: Finger Table </a:t>
            </a:r>
            <a:endParaRPr/>
          </a:p>
        </p:txBody>
      </p:sp>
      <p:sp>
        <p:nvSpPr>
          <p:cNvPr id="851" name="Google Shape;851;g2bdaec6f95c_0_317"/>
          <p:cNvSpPr txBox="1"/>
          <p:nvPr>
            <p:ph idx="1" type="body"/>
          </p:nvPr>
        </p:nvSpPr>
        <p:spPr>
          <a:xfrm>
            <a:off x="311700" y="1152475"/>
            <a:ext cx="6538800" cy="1303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a:t>Each node maintains additional routing information (e.g., finger tables) to accelerate lookups.This information is not essential for correctness, as long as the successor information is correct. </a:t>
            </a:r>
            <a:endParaRPr sz="1500"/>
          </a:p>
          <a:p>
            <a:pPr indent="-323850" lvl="0" marL="457200" rtl="0" algn="l">
              <a:lnSpc>
                <a:spcPct val="115000"/>
              </a:lnSpc>
              <a:spcBef>
                <a:spcPts val="0"/>
              </a:spcBef>
              <a:spcAft>
                <a:spcPts val="0"/>
              </a:spcAft>
              <a:buSzPts val="1500"/>
              <a:buChar char="●"/>
            </a:pPr>
            <a:r>
              <a:rPr lang="en" sz="1500"/>
              <a:t>A finger table contains m entries</a:t>
            </a:r>
            <a:endParaRPr sz="1500"/>
          </a:p>
          <a:p>
            <a:pPr indent="-323850" lvl="0" marL="457200" rtl="0" algn="l">
              <a:lnSpc>
                <a:spcPct val="115000"/>
              </a:lnSpc>
              <a:spcBef>
                <a:spcPts val="0"/>
              </a:spcBef>
              <a:spcAft>
                <a:spcPts val="0"/>
              </a:spcAft>
              <a:buSzPts val="1500"/>
              <a:buChar char="●"/>
            </a:pPr>
            <a:r>
              <a:rPr lang="en" sz="1500"/>
              <a:t>We trade off space for better lookup performance</a:t>
            </a:r>
            <a:endParaRPr sz="1500"/>
          </a:p>
        </p:txBody>
      </p:sp>
      <p:sp>
        <p:nvSpPr>
          <p:cNvPr id="852" name="Google Shape;852;g2bdaec6f95c_0_317"/>
          <p:cNvSpPr txBox="1"/>
          <p:nvPr/>
        </p:nvSpPr>
        <p:spPr>
          <a:xfrm>
            <a:off x="664025" y="2790475"/>
            <a:ext cx="2841900" cy="461700"/>
          </a:xfrm>
          <a:prstGeom prst="rect">
            <a:avLst/>
          </a:prstGeom>
          <a:solidFill>
            <a:srgbClr val="FFF2C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What is the lookup time?</a:t>
            </a:r>
            <a:endParaRPr b="0" i="0" sz="1800" u="none" cap="none" strike="noStrike">
              <a:solidFill>
                <a:schemeClr val="dk2"/>
              </a:solidFill>
              <a:latin typeface="Arial"/>
              <a:ea typeface="Arial"/>
              <a:cs typeface="Arial"/>
              <a:sym typeface="Arial"/>
            </a:endParaRPr>
          </a:p>
        </p:txBody>
      </p:sp>
      <p:sp>
        <p:nvSpPr>
          <p:cNvPr id="853" name="Google Shape;853;g2bdaec6f95c_0_317"/>
          <p:cNvSpPr txBox="1"/>
          <p:nvPr/>
        </p:nvSpPr>
        <p:spPr>
          <a:xfrm>
            <a:off x="1184375" y="3310825"/>
            <a:ext cx="1801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6AA84F"/>
                </a:solidFill>
                <a:latin typeface="Arial"/>
                <a:ea typeface="Arial"/>
                <a:cs typeface="Arial"/>
                <a:sym typeface="Arial"/>
              </a:rPr>
              <a:t>O(logN) hops</a:t>
            </a:r>
            <a:endParaRPr b="0" i="0" sz="1800" u="none" cap="none" strike="noStrike">
              <a:solidFill>
                <a:srgbClr val="6AA84F"/>
              </a:solidFill>
              <a:latin typeface="Arial"/>
              <a:ea typeface="Arial"/>
              <a:cs typeface="Arial"/>
              <a:sym typeface="Arial"/>
            </a:endParaRPr>
          </a:p>
        </p:txBody>
      </p:sp>
      <p:pic>
        <p:nvPicPr>
          <p:cNvPr id="854" name="Google Shape;854;g2bdaec6f95c_0_317"/>
          <p:cNvPicPr preferRelativeResize="0"/>
          <p:nvPr/>
        </p:nvPicPr>
        <p:blipFill rotWithShape="1">
          <a:blip r:embed="rId3">
            <a:alphaModFix/>
          </a:blip>
          <a:srcRect b="0" l="0" r="0" t="0"/>
          <a:stretch/>
        </p:blipFill>
        <p:spPr>
          <a:xfrm>
            <a:off x="5280325" y="2106200"/>
            <a:ext cx="3794225" cy="3285726"/>
          </a:xfrm>
          <a:prstGeom prst="rect">
            <a:avLst/>
          </a:prstGeom>
          <a:noFill/>
          <a:ln>
            <a:noFill/>
          </a:ln>
        </p:spPr>
      </p:pic>
      <p:sp>
        <p:nvSpPr>
          <p:cNvPr id="855" name="Google Shape;855;g2bdaec6f95c_0_317"/>
          <p:cNvSpPr txBox="1"/>
          <p:nvPr/>
        </p:nvSpPr>
        <p:spPr>
          <a:xfrm>
            <a:off x="626649" y="4733850"/>
            <a:ext cx="4409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Credit: UC Berkeley CS 262a Fall 2023 slide deck. </a:t>
            </a:r>
            <a:endParaRPr b="0" i="0" sz="1400" u="none" cap="none" strike="noStrike">
              <a:solidFill>
                <a:srgbClr val="000000"/>
              </a:solidFill>
              <a:latin typeface="Arial"/>
              <a:ea typeface="Arial"/>
              <a:cs typeface="Arial"/>
              <a:sym typeface="Arial"/>
            </a:endParaRPr>
          </a:p>
        </p:txBody>
      </p:sp>
      <p:sp>
        <p:nvSpPr>
          <p:cNvPr id="856" name="Google Shape;856;g2bdaec6f95c_0_3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a:t>
            </a:r>
            <a:endParaRPr/>
          </a:p>
        </p:txBody>
      </p:sp>
      <p:sp>
        <p:nvSpPr>
          <p:cNvPr id="122" name="Google Shape;122;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800">
                <a:solidFill>
                  <a:schemeClr val="dk1"/>
                </a:solidFill>
              </a:rPr>
              <a:t>What is it?</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Weakly consistent, replicated storage system</a:t>
            </a:r>
            <a:endParaRPr/>
          </a:p>
          <a:p>
            <a:pPr indent="0" lvl="0" marL="0" rtl="0" algn="l">
              <a:lnSpc>
                <a:spcPct val="115000"/>
              </a:lnSpc>
              <a:spcBef>
                <a:spcPts val="0"/>
              </a:spcBef>
              <a:spcAft>
                <a:spcPts val="0"/>
              </a:spcAft>
              <a:buSzPts val="1800"/>
              <a:buNone/>
            </a:pPr>
            <a:r>
              <a:t/>
            </a:r>
            <a:endParaRPr sz="1800">
              <a:solidFill>
                <a:schemeClr val="dk1"/>
              </a:solidFill>
            </a:endParaRPr>
          </a:p>
          <a:p>
            <a:pPr indent="0" lvl="0" marL="0" rtl="0" algn="l">
              <a:lnSpc>
                <a:spcPct val="115000"/>
              </a:lnSpc>
              <a:spcBef>
                <a:spcPts val="0"/>
              </a:spcBef>
              <a:spcAft>
                <a:spcPts val="0"/>
              </a:spcAft>
              <a:buSzPts val="1800"/>
              <a:buNone/>
            </a:pPr>
            <a:r>
              <a:rPr lang="en" sz="1800">
                <a:solidFill>
                  <a:schemeClr val="dk1"/>
                </a:solidFill>
              </a:rPr>
              <a:t>Goals:</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Maximize availability, </a:t>
            </a:r>
            <a:r>
              <a:rPr i="1" lang="en" sz="1800">
                <a:solidFill>
                  <a:schemeClr val="dk1"/>
                </a:solidFill>
              </a:rPr>
              <a:t>support offline collaboration</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Minimize network communication</a:t>
            </a:r>
            <a:endParaRPr/>
          </a:p>
          <a:p>
            <a:pPr indent="-355600" lvl="0" marL="457200" rtl="0" algn="l">
              <a:lnSpc>
                <a:spcPct val="115000"/>
              </a:lnSpc>
              <a:spcBef>
                <a:spcPts val="0"/>
              </a:spcBef>
              <a:spcAft>
                <a:spcPts val="0"/>
              </a:spcAft>
              <a:buClr>
                <a:schemeClr val="lt1"/>
              </a:buClr>
              <a:buSzPts val="2000"/>
              <a:buChar char="-"/>
            </a:pPr>
            <a:r>
              <a:rPr lang="en" sz="1800">
                <a:solidFill>
                  <a:schemeClr val="dk1"/>
                </a:solidFill>
              </a:rPr>
              <a:t>Agree on all values (eventually)</a:t>
            </a:r>
            <a:endParaRPr/>
          </a:p>
          <a:p>
            <a:pPr indent="-228600" lvl="0" marL="457200" rtl="0" algn="l">
              <a:lnSpc>
                <a:spcPct val="115000"/>
              </a:lnSpc>
              <a:spcBef>
                <a:spcPts val="0"/>
              </a:spcBef>
              <a:spcAft>
                <a:spcPts val="0"/>
              </a:spcAft>
              <a:buSzPts val="1800"/>
              <a:buNone/>
            </a:pPr>
            <a:r>
              <a:t/>
            </a:r>
            <a:endParaRPr>
              <a:solidFill>
                <a:schemeClr val="dk1"/>
              </a:solidFill>
            </a:endParaRPr>
          </a:p>
        </p:txBody>
      </p:sp>
      <p:sp>
        <p:nvSpPr>
          <p:cNvPr id="123" name="Google Shape;1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Bayou Update Protocol: Review from Class</a:t>
            </a:r>
            <a:endParaRPr/>
          </a:p>
        </p:txBody>
      </p:sp>
      <p:sp>
        <p:nvSpPr>
          <p:cNvPr id="129" name="Google Shape;129;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solidFill>
                  <a:schemeClr val="dk1"/>
                </a:solidFill>
              </a:rPr>
              <a:t>Client sends update to a server</a:t>
            </a:r>
            <a:endParaRPr/>
          </a:p>
          <a:p>
            <a:pPr indent="-342900" lvl="0" marL="457200" rtl="0" algn="l">
              <a:lnSpc>
                <a:spcPct val="115000"/>
              </a:lnSpc>
              <a:spcBef>
                <a:spcPts val="0"/>
              </a:spcBef>
              <a:spcAft>
                <a:spcPts val="0"/>
              </a:spcAft>
              <a:buSzPts val="1800"/>
              <a:buChar char="●"/>
            </a:pPr>
            <a:r>
              <a:rPr lang="en">
                <a:solidFill>
                  <a:schemeClr val="dk1"/>
                </a:solidFill>
              </a:rPr>
              <a:t>Updates uniquely identified by: </a:t>
            </a:r>
            <a:br>
              <a:rPr lang="en">
                <a:solidFill>
                  <a:schemeClr val="dk1"/>
                </a:solidFill>
              </a:rPr>
            </a:br>
            <a:r>
              <a:rPr lang="en">
                <a:solidFill>
                  <a:schemeClr val="dk1"/>
                </a:solidFill>
              </a:rPr>
              <a:t>	&lt;</a:t>
            </a:r>
            <a:r>
              <a:rPr b="0" i="0" lang="en" u="none" cap="none" strike="noStrike">
                <a:solidFill>
                  <a:schemeClr val="dk1"/>
                </a:solidFill>
                <a:latin typeface="Arial"/>
                <a:ea typeface="Arial"/>
                <a:cs typeface="Arial"/>
                <a:sym typeface="Arial"/>
              </a:rPr>
              <a:t>Commit Sequence Number (CSN), Local Timestamp, </a:t>
            </a:r>
            <a:r>
              <a:rPr lang="en">
                <a:solidFill>
                  <a:schemeClr val="dk1"/>
                </a:solidFill>
              </a:rPr>
              <a:t>Node ID&gt;</a:t>
            </a:r>
            <a:endParaRPr/>
          </a:p>
          <a:p>
            <a:pPr indent="0" lvl="0" marL="1143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Updates are either committed or tentative</a:t>
            </a:r>
            <a:br>
              <a:rPr lang="en">
                <a:solidFill>
                  <a:schemeClr val="dk1"/>
                </a:solidFill>
              </a:rPr>
            </a:br>
            <a:r>
              <a:rPr lang="en">
                <a:solidFill>
                  <a:schemeClr val="dk1"/>
                </a:solidFill>
              </a:rPr>
              <a:t>	CSNs increase monotonically</a:t>
            </a:r>
            <a:br>
              <a:rPr lang="en">
                <a:solidFill>
                  <a:schemeClr val="dk1"/>
                </a:solidFill>
              </a:rPr>
            </a:br>
            <a:r>
              <a:rPr lang="en">
                <a:solidFill>
                  <a:schemeClr val="dk1"/>
                </a:solidFill>
              </a:rPr>
              <a:t>	Tentative updates have commit-stamp = </a:t>
            </a:r>
            <a:r>
              <a:rPr b="0" i="0" lang="en" u="none" cap="none" strike="noStrike">
                <a:solidFill>
                  <a:schemeClr val="dk1"/>
                </a:solidFill>
                <a:latin typeface="Arial"/>
                <a:ea typeface="Arial"/>
                <a:cs typeface="Arial"/>
                <a:sym typeface="Arial"/>
              </a:rPr>
              <a:t>∞</a:t>
            </a:r>
            <a:endParaRPr>
              <a:solidFill>
                <a:schemeClr val="dk1"/>
              </a:solidFill>
            </a:endParaRPr>
          </a:p>
          <a:p>
            <a:pPr indent="-228600" lvl="0" marL="4572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SzPts val="1800"/>
              <a:buChar char="●"/>
            </a:pPr>
            <a:r>
              <a:rPr lang="en">
                <a:solidFill>
                  <a:schemeClr val="dk1"/>
                </a:solidFill>
              </a:rPr>
              <a:t>Only Primary server can commit updates</a:t>
            </a:r>
            <a:br>
              <a:rPr lang="en">
                <a:solidFill>
                  <a:schemeClr val="dk1"/>
                </a:solidFill>
              </a:rPr>
            </a:br>
            <a:r>
              <a:rPr lang="en">
                <a:solidFill>
                  <a:schemeClr val="dk1"/>
                </a:solidFill>
              </a:rPr>
              <a:t>	Allocates CSN in monotonically increasing order</a:t>
            </a:r>
            <a:br>
              <a:rPr lang="en">
                <a:solidFill>
                  <a:schemeClr val="dk1"/>
                </a:solidFill>
              </a:rPr>
            </a:br>
            <a:r>
              <a:rPr lang="en">
                <a:solidFill>
                  <a:schemeClr val="dk1"/>
                </a:solidFill>
              </a:rPr>
              <a:t>	CSN is different from time-stamp</a:t>
            </a:r>
            <a:endParaRPr/>
          </a:p>
          <a:p>
            <a:pPr indent="-228600" lvl="0" marL="457200" rtl="0" algn="l">
              <a:lnSpc>
                <a:spcPct val="115000"/>
              </a:lnSpc>
              <a:spcBef>
                <a:spcPts val="0"/>
              </a:spcBef>
              <a:spcAft>
                <a:spcPts val="0"/>
              </a:spcAft>
              <a:buSzPts val="1800"/>
              <a:buNone/>
            </a:pPr>
            <a:r>
              <a:t/>
            </a:r>
            <a:endParaRPr>
              <a:solidFill>
                <a:schemeClr val="dk1"/>
              </a:solidFill>
            </a:endParaRPr>
          </a:p>
        </p:txBody>
      </p:sp>
      <p:sp>
        <p:nvSpPr>
          <p:cNvPr id="130" name="Google Shape;1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f2ea05cfe7_2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136" name="Google Shape;136;g1f2ea05cfe7_2_1"/>
          <p:cNvPicPr preferRelativeResize="0"/>
          <p:nvPr/>
        </p:nvPicPr>
        <p:blipFill rotWithShape="1">
          <a:blip r:embed="rId3">
            <a:alphaModFix/>
          </a:blip>
          <a:srcRect b="0" l="0" r="0" t="0"/>
          <a:stretch/>
        </p:blipFill>
        <p:spPr>
          <a:xfrm>
            <a:off x="1727725" y="76200"/>
            <a:ext cx="5778966" cy="4594675"/>
          </a:xfrm>
          <a:prstGeom prst="rect">
            <a:avLst/>
          </a:prstGeom>
          <a:noFill/>
          <a:ln>
            <a:noFill/>
          </a:ln>
        </p:spPr>
      </p:pic>
      <p:sp>
        <p:nvSpPr>
          <p:cNvPr id="137" name="Google Shape;137;g1f2ea05cfe7_2_1"/>
          <p:cNvSpPr txBox="1"/>
          <p:nvPr/>
        </p:nvSpPr>
        <p:spPr>
          <a:xfrm>
            <a:off x="603200" y="4594675"/>
            <a:ext cx="6583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sng" cap="none" strike="noStrike">
                <a:solidFill>
                  <a:schemeClr val="hlink"/>
                </a:solidFill>
                <a:latin typeface="Arial"/>
                <a:ea typeface="Arial"/>
                <a:cs typeface="Arial"/>
                <a:sym typeface="Arial"/>
                <a:hlinkClick r:id="rId4"/>
              </a:rPr>
              <a:t>Source: Berkeley CS 268 Lecture 20 Slide Deck</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43" name="Google Shape;143;p28"/>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144" name="Google Shape;144;p28"/>
          <p:cNvGrpSpPr/>
          <p:nvPr/>
        </p:nvGrpSpPr>
        <p:grpSpPr>
          <a:xfrm>
            <a:off x="4482875" y="293525"/>
            <a:ext cx="1925750" cy="2103400"/>
            <a:chOff x="5195850" y="686250"/>
            <a:chExt cx="1925750" cy="2103400"/>
          </a:xfrm>
        </p:grpSpPr>
        <p:sp>
          <p:nvSpPr>
            <p:cNvPr id="145" name="Google Shape;145;p2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8"/>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7" name="Google Shape;147;p28"/>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48" name="Google Shape;148;p28"/>
            <p:cNvSpPr txBox="1"/>
            <p:nvPr/>
          </p:nvSpPr>
          <p:spPr>
            <a:xfrm>
              <a:off x="6161549" y="766950"/>
              <a:ext cx="96005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49" name="Google Shape;149;p28"/>
            <p:cNvSpPr txBox="1"/>
            <p:nvPr/>
          </p:nvSpPr>
          <p:spPr>
            <a:xfrm>
              <a:off x="5195850" y="686250"/>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grpSp>
      <p:grpSp>
        <p:nvGrpSpPr>
          <p:cNvPr id="150" name="Google Shape;150;p28"/>
          <p:cNvGrpSpPr/>
          <p:nvPr/>
        </p:nvGrpSpPr>
        <p:grpSpPr>
          <a:xfrm>
            <a:off x="2484925" y="2670625"/>
            <a:ext cx="1925750" cy="2103400"/>
            <a:chOff x="5195850" y="686250"/>
            <a:chExt cx="1925750" cy="2103400"/>
          </a:xfrm>
        </p:grpSpPr>
        <p:sp>
          <p:nvSpPr>
            <p:cNvPr id="151" name="Google Shape;151;p2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8"/>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8"/>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54" name="Google Shape;154;p28"/>
            <p:cNvSpPr txBox="1"/>
            <p:nvPr/>
          </p:nvSpPr>
          <p:spPr>
            <a:xfrm>
              <a:off x="6152542" y="766950"/>
              <a:ext cx="96905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55" name="Google Shape;155;p2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156" name="Google Shape;156;p28"/>
          <p:cNvGrpSpPr/>
          <p:nvPr/>
        </p:nvGrpSpPr>
        <p:grpSpPr>
          <a:xfrm>
            <a:off x="6462100" y="2670625"/>
            <a:ext cx="1925750" cy="2103400"/>
            <a:chOff x="5195850" y="686250"/>
            <a:chExt cx="1925750" cy="2103400"/>
          </a:xfrm>
        </p:grpSpPr>
        <p:sp>
          <p:nvSpPr>
            <p:cNvPr id="157" name="Google Shape;157;p2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8"/>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8"/>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60" name="Google Shape;160;p28"/>
            <p:cNvSpPr txBox="1"/>
            <p:nvPr/>
          </p:nvSpPr>
          <p:spPr>
            <a:xfrm>
              <a:off x="6103044" y="766950"/>
              <a:ext cx="10185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61" name="Google Shape;161;p2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162" name="Google Shape;162;p28"/>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163" name="Google Shape;163;p28"/>
          <p:cNvCxnSpPr/>
          <p:nvPr/>
        </p:nvCxnSpPr>
        <p:spPr>
          <a:xfrm flipH="1">
            <a:off x="6408000" y="1310100"/>
            <a:ext cx="784200" cy="195900"/>
          </a:xfrm>
          <a:prstGeom prst="straightConnector1">
            <a:avLst/>
          </a:prstGeom>
          <a:noFill/>
          <a:ln cap="flat" cmpd="sng" w="9525">
            <a:solidFill>
              <a:schemeClr val="dk2"/>
            </a:solidFill>
            <a:prstDash val="solid"/>
            <a:round/>
            <a:headEnd len="sm" w="sm" type="none"/>
            <a:tailEnd len="med" w="med" type="triangle"/>
          </a:ln>
        </p:spPr>
      </p:cxnSp>
      <p:sp>
        <p:nvSpPr>
          <p:cNvPr id="164" name="Google Shape;164;p28"/>
          <p:cNvSpPr txBox="1"/>
          <p:nvPr/>
        </p:nvSpPr>
        <p:spPr>
          <a:xfrm>
            <a:off x="6408000" y="9784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W(X, 4)</a:t>
            </a:r>
            <a:endParaRPr b="0" i="0" sz="1400" u="none" cap="none" strike="noStrike">
              <a:solidFill>
                <a:srgbClr val="000000"/>
              </a:solidFill>
              <a:latin typeface="Arial"/>
              <a:ea typeface="Arial"/>
              <a:cs typeface="Arial"/>
              <a:sym typeface="Arial"/>
            </a:endParaRPr>
          </a:p>
        </p:txBody>
      </p:sp>
      <p:sp>
        <p:nvSpPr>
          <p:cNvPr id="165" name="Google Shape;165;p28"/>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Arial"/>
                <a:ea typeface="Arial"/>
                <a:cs typeface="Arial"/>
                <a:sym typeface="Arial"/>
              </a:rPr>
              <a:t>value1 : value2 : value3 denotes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Commit Sequence Number (CSN) : Local Timestamp : Node ID</a:t>
            </a:r>
            <a:endParaRPr b="0" i="0" sz="1200" u="none" cap="none" strike="noStrike">
              <a:solidFill>
                <a:srgbClr val="000000"/>
              </a:solidFill>
              <a:latin typeface="Arial"/>
              <a:ea typeface="Arial"/>
              <a:cs typeface="Arial"/>
              <a:sym typeface="Arial"/>
            </a:endParaRPr>
          </a:p>
        </p:txBody>
      </p:sp>
      <p:sp>
        <p:nvSpPr>
          <p:cNvPr id="166" name="Google Shape;16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172" name="Google Shape;172;p29"/>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173" name="Google Shape;173;p29"/>
          <p:cNvGrpSpPr/>
          <p:nvPr/>
        </p:nvGrpSpPr>
        <p:grpSpPr>
          <a:xfrm>
            <a:off x="4527450" y="374225"/>
            <a:ext cx="1881175" cy="2022700"/>
            <a:chOff x="5240425" y="766950"/>
            <a:chExt cx="1881175" cy="2022700"/>
          </a:xfrm>
        </p:grpSpPr>
        <p:sp>
          <p:nvSpPr>
            <p:cNvPr id="174" name="Google Shape;174;p2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9"/>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76" name="Google Shape;176;p2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77" name="Google Shape;177;p29"/>
            <p:cNvSpPr txBox="1"/>
            <p:nvPr/>
          </p:nvSpPr>
          <p:spPr>
            <a:xfrm>
              <a:off x="6169388" y="766950"/>
              <a:ext cx="95221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178" name="Google Shape;178;p29"/>
          <p:cNvGrpSpPr/>
          <p:nvPr/>
        </p:nvGrpSpPr>
        <p:grpSpPr>
          <a:xfrm>
            <a:off x="2484925" y="2670625"/>
            <a:ext cx="1925750" cy="2103400"/>
            <a:chOff x="5195850" y="686250"/>
            <a:chExt cx="1925750" cy="2103400"/>
          </a:xfrm>
        </p:grpSpPr>
        <p:sp>
          <p:nvSpPr>
            <p:cNvPr id="179" name="Google Shape;179;p2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9"/>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82" name="Google Shape;182;p29"/>
            <p:cNvSpPr txBox="1"/>
            <p:nvPr/>
          </p:nvSpPr>
          <p:spPr>
            <a:xfrm>
              <a:off x="6176061" y="766950"/>
              <a:ext cx="94553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83" name="Google Shape;183;p2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184" name="Google Shape;184;p29"/>
          <p:cNvGrpSpPr/>
          <p:nvPr/>
        </p:nvGrpSpPr>
        <p:grpSpPr>
          <a:xfrm>
            <a:off x="6462100" y="2670625"/>
            <a:ext cx="1925750" cy="2103400"/>
            <a:chOff x="5195850" y="686250"/>
            <a:chExt cx="1925750" cy="2103400"/>
          </a:xfrm>
        </p:grpSpPr>
        <p:sp>
          <p:nvSpPr>
            <p:cNvPr id="185" name="Google Shape;185;p2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9"/>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188" name="Google Shape;188;p29"/>
            <p:cNvSpPr txBox="1"/>
            <p:nvPr/>
          </p:nvSpPr>
          <p:spPr>
            <a:xfrm>
              <a:off x="6150082" y="774789"/>
              <a:ext cx="97151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189" name="Google Shape;189;p2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190" name="Google Shape;190;p29"/>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sp>
        <p:nvSpPr>
          <p:cNvPr id="191" name="Google Shape;191;p29"/>
          <p:cNvSpPr txBox="1"/>
          <p:nvPr/>
        </p:nvSpPr>
        <p:spPr>
          <a:xfrm>
            <a:off x="4577925" y="684325"/>
            <a:ext cx="1201800" cy="141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92" name="Google Shape;192;p29"/>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193" name="Google Shape;193;p29"/>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Arial"/>
                <a:ea typeface="Arial"/>
                <a:cs typeface="Arial"/>
                <a:sym typeface="Arial"/>
              </a:rPr>
              <a:t>value1 : value2 : value3 denotes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Commit Sequence Number (CSN) : Local Timestamp : Node ID</a:t>
            </a:r>
            <a:endParaRPr b="0" i="0" sz="1200" u="none" cap="none" strike="noStrike">
              <a:solidFill>
                <a:srgbClr val="000000"/>
              </a:solidFill>
              <a:latin typeface="Arial"/>
              <a:ea typeface="Arial"/>
              <a:cs typeface="Arial"/>
              <a:sym typeface="Arial"/>
            </a:endParaRPr>
          </a:p>
        </p:txBody>
      </p:sp>
      <p:sp>
        <p:nvSpPr>
          <p:cNvPr id="194" name="Google Shape;19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8" name="Shape 198"/>
        <p:cNvGrpSpPr/>
        <p:nvPr/>
      </p:nvGrpSpPr>
      <p:grpSpPr>
        <a:xfrm>
          <a:off x="0" y="0"/>
          <a:ext cx="0" cy="0"/>
          <a:chOff x="0" y="0"/>
          <a:chExt cx="0" cy="0"/>
        </a:xfrm>
      </p:grpSpPr>
      <p:sp>
        <p:nvSpPr>
          <p:cNvPr id="199" name="Google Shape;199;p30"/>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00" name="Google Shape;200;p30"/>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01" name="Google Shape;201;p30"/>
          <p:cNvGrpSpPr/>
          <p:nvPr/>
        </p:nvGrpSpPr>
        <p:grpSpPr>
          <a:xfrm>
            <a:off x="4527450" y="374225"/>
            <a:ext cx="1881175" cy="2022700"/>
            <a:chOff x="5240425" y="766950"/>
            <a:chExt cx="1881175" cy="2022700"/>
          </a:xfrm>
        </p:grpSpPr>
        <p:sp>
          <p:nvSpPr>
            <p:cNvPr id="202" name="Google Shape;202;p3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0"/>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04" name="Google Shape;204;p3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05" name="Google Shape;205;p30"/>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06" name="Google Shape;206;p30"/>
          <p:cNvGrpSpPr/>
          <p:nvPr/>
        </p:nvGrpSpPr>
        <p:grpSpPr>
          <a:xfrm>
            <a:off x="2484925" y="2670625"/>
            <a:ext cx="1925750" cy="2103400"/>
            <a:chOff x="5195850" y="686250"/>
            <a:chExt cx="1925750" cy="2103400"/>
          </a:xfrm>
        </p:grpSpPr>
        <p:sp>
          <p:nvSpPr>
            <p:cNvPr id="207" name="Google Shape;207;p3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0"/>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10" name="Google Shape;210;p30"/>
            <p:cNvSpPr txBox="1"/>
            <p:nvPr/>
          </p:nvSpPr>
          <p:spPr>
            <a:xfrm>
              <a:off x="6168221" y="766950"/>
              <a:ext cx="95337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11" name="Google Shape;211;p3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12" name="Google Shape;212;p30"/>
          <p:cNvGrpSpPr/>
          <p:nvPr/>
        </p:nvGrpSpPr>
        <p:grpSpPr>
          <a:xfrm>
            <a:off x="6462100" y="2670625"/>
            <a:ext cx="1925750" cy="2103400"/>
            <a:chOff x="5195850" y="686250"/>
            <a:chExt cx="1925750" cy="2103400"/>
          </a:xfrm>
        </p:grpSpPr>
        <p:sp>
          <p:nvSpPr>
            <p:cNvPr id="213" name="Google Shape;213;p3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0"/>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16" name="Google Shape;216;p30"/>
            <p:cNvSpPr txBox="1"/>
            <p:nvPr/>
          </p:nvSpPr>
          <p:spPr>
            <a:xfrm>
              <a:off x="6056006" y="766950"/>
              <a:ext cx="106559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17" name="Google Shape;217;p3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18" name="Google Shape;218;p30"/>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219" name="Google Shape;219;p30"/>
          <p:cNvCxnSpPr/>
          <p:nvPr/>
        </p:nvCxnSpPr>
        <p:spPr>
          <a:xfrm flipH="1">
            <a:off x="6408000" y="1310100"/>
            <a:ext cx="784200" cy="195900"/>
          </a:xfrm>
          <a:prstGeom prst="straightConnector1">
            <a:avLst/>
          </a:prstGeom>
          <a:noFill/>
          <a:ln cap="flat" cmpd="sng" w="9525">
            <a:solidFill>
              <a:schemeClr val="dk2"/>
            </a:solidFill>
            <a:prstDash val="solid"/>
            <a:round/>
            <a:headEnd len="sm" w="sm" type="none"/>
            <a:tailEnd len="med" w="med" type="triangle"/>
          </a:ln>
        </p:spPr>
      </p:cxnSp>
      <p:sp>
        <p:nvSpPr>
          <p:cNvPr id="220" name="Google Shape;220;p30"/>
          <p:cNvSpPr txBox="1"/>
          <p:nvPr/>
        </p:nvSpPr>
        <p:spPr>
          <a:xfrm>
            <a:off x="6533525" y="145222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W(Y, 8)</a:t>
            </a:r>
            <a:endParaRPr b="0" i="0" sz="1400" u="none" cap="none" strike="noStrike">
              <a:solidFill>
                <a:srgbClr val="000000"/>
              </a:solidFill>
              <a:latin typeface="Arial"/>
              <a:ea typeface="Arial"/>
              <a:cs typeface="Arial"/>
              <a:sym typeface="Arial"/>
            </a:endParaRPr>
          </a:p>
        </p:txBody>
      </p:sp>
      <p:sp>
        <p:nvSpPr>
          <p:cNvPr id="221" name="Google Shape;221;p30"/>
          <p:cNvSpPr txBox="1"/>
          <p:nvPr/>
        </p:nvSpPr>
        <p:spPr>
          <a:xfrm>
            <a:off x="4577925" y="684325"/>
            <a:ext cx="1201800" cy="13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22" name="Google Shape;222;p30"/>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223" name="Google Shape;223;p30"/>
          <p:cNvSpPr txBox="1"/>
          <p:nvPr/>
        </p:nvSpPr>
        <p:spPr>
          <a:xfrm>
            <a:off x="719508" y="2583125"/>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2</a:t>
            </a:r>
            <a:endParaRPr b="0" i="0" sz="1400" u="none" cap="none" strike="noStrike">
              <a:solidFill>
                <a:srgbClr val="000000"/>
              </a:solidFill>
              <a:latin typeface="Arial"/>
              <a:ea typeface="Arial"/>
              <a:cs typeface="Arial"/>
              <a:sym typeface="Arial"/>
            </a:endParaRPr>
          </a:p>
        </p:txBody>
      </p:sp>
      <p:cxnSp>
        <p:nvCxnSpPr>
          <p:cNvPr id="224" name="Google Shape;224;p30"/>
          <p:cNvCxnSpPr/>
          <p:nvPr/>
        </p:nvCxnSpPr>
        <p:spPr>
          <a:xfrm>
            <a:off x="1557108" y="2889275"/>
            <a:ext cx="972392" cy="1255669"/>
          </a:xfrm>
          <a:prstGeom prst="straightConnector1">
            <a:avLst/>
          </a:prstGeom>
          <a:noFill/>
          <a:ln cap="flat" cmpd="sng" w="9525">
            <a:solidFill>
              <a:schemeClr val="dk2"/>
            </a:solidFill>
            <a:prstDash val="solid"/>
            <a:round/>
            <a:headEnd len="sm" w="sm" type="none"/>
            <a:tailEnd len="med" w="med" type="triangle"/>
          </a:ln>
        </p:spPr>
      </p:cxnSp>
      <p:sp>
        <p:nvSpPr>
          <p:cNvPr id="225" name="Google Shape;225;p30"/>
          <p:cNvSpPr txBox="1"/>
          <p:nvPr/>
        </p:nvSpPr>
        <p:spPr>
          <a:xfrm>
            <a:off x="783187" y="286022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W(X, 3)</a:t>
            </a:r>
            <a:endParaRPr b="0" i="0" sz="1400" u="none" cap="none" strike="noStrike">
              <a:solidFill>
                <a:srgbClr val="000000"/>
              </a:solidFill>
              <a:latin typeface="Arial"/>
              <a:ea typeface="Arial"/>
              <a:cs typeface="Arial"/>
              <a:sym typeface="Arial"/>
            </a:endParaRPr>
          </a:p>
        </p:txBody>
      </p:sp>
      <p:sp>
        <p:nvSpPr>
          <p:cNvPr id="226" name="Google Shape;226;p30"/>
          <p:cNvSpPr txBox="1"/>
          <p:nvPr/>
        </p:nvSpPr>
        <p:spPr>
          <a:xfrm>
            <a:off x="42900" y="1213775"/>
            <a:ext cx="4599900" cy="10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200" u="none" cap="none" strike="noStrike">
                <a:solidFill>
                  <a:srgbClr val="000000"/>
                </a:solidFill>
                <a:latin typeface="Arial"/>
                <a:ea typeface="Arial"/>
                <a:cs typeface="Arial"/>
                <a:sym typeface="Arial"/>
              </a:rPr>
              <a:t>value1 : value2 : value3 denotes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Commit Sequence Number (CSN) : Local Timestamp : Node ID</a:t>
            </a:r>
            <a:endParaRPr b="0" i="0" sz="1200" u="none" cap="none" strike="noStrike">
              <a:solidFill>
                <a:srgbClr val="000000"/>
              </a:solidFill>
              <a:latin typeface="Arial"/>
              <a:ea typeface="Arial"/>
              <a:cs typeface="Arial"/>
              <a:sym typeface="Arial"/>
            </a:endParaRPr>
          </a:p>
        </p:txBody>
      </p:sp>
      <p:sp>
        <p:nvSpPr>
          <p:cNvPr id="227" name="Google Shape;22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