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5" r:id="rId12"/>
    <p:sldId id="311" r:id="rId13"/>
    <p:sldId id="312" r:id="rId14"/>
    <p:sldId id="308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309" r:id="rId32"/>
    <p:sldId id="301" r:id="rId33"/>
    <p:sldId id="310" r:id="rId3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64"/>
    <p:restoredTop sz="78493"/>
  </p:normalViewPr>
  <p:slideViewPr>
    <p:cSldViewPr snapToGrid="0" snapToObjects="1">
      <p:cViewPr varScale="1">
        <p:scale>
          <a:sx n="82" d="100"/>
          <a:sy n="82" d="100"/>
        </p:scale>
        <p:origin x="19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38412-CC09-B343-90D4-9E78E2B64E27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A6E2-18E5-6444-ACAE-4409E0143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2A6E2-18E5-6444-ACAE-4409E01438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6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return to real-time w/ Spanner near the end of the class. Uses worst-case bounds on aggressively synchronized clocks in datacenters in its distributed systems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91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40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2A6E2-18E5-6444-ACAE-4409E01438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34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37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6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4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03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89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33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44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75671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1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56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69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55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52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b="0" baseline="0" dirty="0">
                <a:ea typeface="ＭＳ Ｐゴシック" charset="-128"/>
              </a:rPr>
              <a:t>[Or </a:t>
            </a:r>
            <a:r>
              <a:rPr lang="mr-IN" altLang="en-US" b="0" baseline="0" dirty="0">
                <a:ea typeface="ＭＳ Ｐゴシック" charset="-128"/>
              </a:rPr>
              <a:t>…</a:t>
            </a:r>
            <a:r>
              <a:rPr lang="en-US" altLang="en-US" b="0" baseline="0" dirty="0">
                <a:ea typeface="ＭＳ Ｐゴシック" charset="-128"/>
              </a:rPr>
              <a:t> use time to order operations, can have situations like:</a:t>
            </a:r>
          </a:p>
          <a:p>
            <a:r>
              <a:rPr lang="en-US" altLang="en-US" b="0" baseline="0" dirty="0">
                <a:ea typeface="ＭＳ Ｐゴシック" charset="-128"/>
              </a:rPr>
              <a:t>Delete user at time 10</a:t>
            </a:r>
          </a:p>
          <a:p>
            <a:r>
              <a:rPr lang="en-US" altLang="en-US" b="0" baseline="0" dirty="0">
                <a:ea typeface="ＭＳ Ｐゴシック" charset="-128"/>
              </a:rPr>
              <a:t>Someone else realizes whoops should still be a user</a:t>
            </a:r>
          </a:p>
          <a:p>
            <a:r>
              <a:rPr lang="en-US" altLang="en-US" b="0" baseline="0" dirty="0">
                <a:ea typeface="ＭＳ Ｐゴシック" charset="-128"/>
              </a:rPr>
              <a:t>Re-add user at time 8</a:t>
            </a:r>
          </a:p>
          <a:p>
            <a:r>
              <a:rPr lang="en-US" altLang="en-US" b="0" baseline="0" dirty="0">
                <a:ea typeface="ＭＳ Ｐゴシック" charset="-128"/>
              </a:rPr>
              <a:t>User will be deleted forever, which is not correct]</a:t>
            </a:r>
          </a:p>
        </p:txBody>
      </p:sp>
    </p:spTree>
    <p:extLst>
      <p:ext uri="{BB962C8B-B14F-4D97-AF65-F5344CB8AC3E}">
        <p14:creationId xmlns:p14="http://schemas.microsoft.com/office/powerpoint/2010/main" val="1043884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en-US" sz="13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22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1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0" spc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200"/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Q: Why not GPS on everything?</a:t>
            </a:r>
          </a:p>
          <a:p>
            <a:r>
              <a:rPr lang="en-GB" dirty="0"/>
              <a:t> A: Expensive +</a:t>
            </a:r>
            <a:r>
              <a:rPr lang="en-GB" baseline="0" dirty="0"/>
              <a:t> </a:t>
            </a:r>
            <a:r>
              <a:rPr lang="en-GB" dirty="0"/>
              <a:t>GPS does not work inside buildings</a:t>
            </a:r>
          </a:p>
          <a:p>
            <a:endParaRPr lang="en-GB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076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7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7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9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Time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5</a:t>
            </a:r>
          </a:p>
          <a:p>
            <a:endParaRPr lang="en-US" dirty="0"/>
          </a:p>
          <a:p>
            <a:r>
              <a:rPr lang="en-US" dirty="0"/>
              <a:t>Wyatt Lloyd, </a:t>
            </a:r>
            <a:r>
              <a:rPr lang="en-US" u="sng" dirty="0"/>
              <a:t>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Clocks on different systems will always behave differently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Disagreement between machines can result in undesirable behavior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1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NTP clock synchronization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Rely on timestamps to estimate network delays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100s 𝝁s−</a:t>
            </a:r>
            <a:r>
              <a:rPr lang="en-US" dirty="0" err="1"/>
              <a:t>ms</a:t>
            </a:r>
            <a:r>
              <a:rPr lang="en-US" dirty="0"/>
              <a:t> accuracy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Clocks never exactly synchronized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1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Often </a:t>
            </a:r>
            <a:r>
              <a:rPr lang="en-US" dirty="0">
                <a:solidFill>
                  <a:srgbClr val="FF0000"/>
                </a:solidFill>
              </a:rPr>
              <a:t>inadequate </a:t>
            </a:r>
            <a:r>
              <a:rPr lang="en-US" dirty="0"/>
              <a:t>for distributed systems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Often need to reason about the order of events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pc="-150" dirty="0"/>
              <a:t>C</a:t>
            </a:r>
            <a:r>
              <a:rPr lang="en-US" altLang="en-US" spc="-150"/>
              <a:t>lock synchronization: Take-away </a:t>
            </a:r>
            <a:r>
              <a:rPr lang="en-US" altLang="en-US" spc="-150" dirty="0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17822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Today</a:t>
            </a:r>
            <a:endParaRPr lang="en-US" altLang="en-US" dirty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</a:rPr>
              <a:t>The need for time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“Wall clock time” synchronization</a:t>
            </a:r>
          </a:p>
          <a:p>
            <a:pPr marL="914400" lvl="1" indent="-514350"/>
            <a:r>
              <a:rPr lang="en-US" alt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Cristian’s algorithm, NTP</a:t>
            </a:r>
          </a:p>
          <a:p>
            <a:pPr marL="914400" lvl="1" indent="-514350"/>
            <a:endParaRPr lang="en-US" alt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Logical Time: Lamport clocks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A New York-based bank wants to make its transaction ledger database resilient to whole-site failures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the database, keep one copy in sf, one in </a:t>
            </a:r>
            <a:r>
              <a:rPr lang="en-US" sz="2400" dirty="0" err="1"/>
              <a:t>nyc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62577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Client sends reads to the nearest copy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/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pPr marL="91440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5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RFC 677 “The Maintenance of Duplicate Databases” (1975)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9245"/>
            <a:ext cx="10515600" cy="404771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“To the extent that the communication paths can be made </a:t>
            </a:r>
            <a:r>
              <a:rPr lang="en-US" sz="2600" dirty="0">
                <a:highlight>
                  <a:srgbClr val="FFFF00"/>
                </a:highlight>
              </a:rPr>
              <a:t>reliable</a:t>
            </a:r>
            <a:r>
              <a:rPr lang="en-US" sz="2600" dirty="0"/>
              <a:t>, and the clocks used by the processes kept close to </a:t>
            </a:r>
            <a:r>
              <a:rPr lang="en-US" sz="2600" dirty="0">
                <a:highlight>
                  <a:srgbClr val="FFFF00"/>
                </a:highlight>
              </a:rPr>
              <a:t>synchrony</a:t>
            </a:r>
            <a:r>
              <a:rPr lang="en-US" sz="2600" dirty="0"/>
              <a:t>, the probability of seemingly strange behavior can be made very small.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However, </a:t>
            </a:r>
            <a:r>
              <a:rPr lang="en-US" sz="2600" i="1" dirty="0">
                <a:highlight>
                  <a:srgbClr val="FFFF00"/>
                </a:highlight>
              </a:rPr>
              <a:t>the distributed nature of the system dictates that this probability can never be zero</a:t>
            </a:r>
            <a:r>
              <a:rPr lang="en-US" sz="26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32936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Idea: Logical clocks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8676"/>
            <a:ext cx="9601200" cy="1842446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Landmark 1978 paper by Leslie Lamport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Insight: only the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events themselves </a:t>
            </a:r>
            <a:r>
              <a:rPr lang="en-US" altLang="en-US" dirty="0"/>
              <a:t>matter </a:t>
            </a:r>
          </a:p>
          <a:p>
            <a:pPr lvl="1" eaLnBrk="1" hangingPunct="1"/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48" y="1204114"/>
            <a:ext cx="1821168" cy="23170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1452" y="4251280"/>
            <a:ext cx="8356811" cy="16792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45720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defTabSz="457200">
              <a:lnSpc>
                <a:spcPct val="80000"/>
              </a:lnSpc>
              <a:spcBef>
                <a:spcPts val="1200"/>
              </a:spcBef>
            </a:pPr>
            <a:r>
              <a:rPr lang="en-US" altLang="en-US" sz="32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Idea: Disregard the precise clock time</a:t>
            </a:r>
          </a:p>
          <a:p>
            <a:pPr lvl="1" defTabSz="457200">
              <a:lnSpc>
                <a:spcPct val="80000"/>
              </a:lnSpc>
              <a:spcBef>
                <a:spcPts val="1200"/>
              </a:spcBef>
            </a:pPr>
            <a:r>
              <a:rPr lang="en-US" altLang="en-US" sz="28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Instead, capture </a:t>
            </a:r>
            <a:r>
              <a:rPr lang="en-US" altLang="en-US" sz="2800" spc="-50" dirty="0">
                <a:solidFill>
                  <a:srgbClr val="F79646">
                    <a:lumMod val="75000"/>
                  </a:srgb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just </a:t>
            </a:r>
            <a:r>
              <a:rPr lang="en-US" altLang="en-US" sz="28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 “</a:t>
            </a:r>
            <a:r>
              <a:rPr lang="en-US" altLang="ja-JP" sz="2800" spc="-50" dirty="0">
                <a:solidFill>
                  <a:prstClr val="black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happens before” relationship between a pair of events</a:t>
            </a:r>
          </a:p>
        </p:txBody>
      </p:sp>
    </p:spTree>
    <p:extLst>
      <p:ext uri="{BB962C8B-B14F-4D97-AF65-F5344CB8AC3E}">
        <p14:creationId xmlns:p14="http://schemas.microsoft.com/office/powerpoint/2010/main" val="1365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574405"/>
          </a:xfrm>
        </p:spPr>
        <p:txBody>
          <a:bodyPr>
            <a:normAutofit/>
          </a:bodyPr>
          <a:lstStyle/>
          <a:p>
            <a:r>
              <a:rPr lang="en-GB" altLang="en-US" dirty="0"/>
              <a:t>Consider three processes: P1, P2, and P3</a:t>
            </a:r>
          </a:p>
          <a:p>
            <a:endParaRPr lang="en-GB" altLang="en-US" dirty="0"/>
          </a:p>
          <a:p>
            <a:r>
              <a:rPr lang="en-GB" altLang="en-US" dirty="0"/>
              <a:t>Notation: Event </a:t>
            </a:r>
            <a:r>
              <a:rPr lang="en-GB" altLang="en-US" b="1" i="1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happens before</a:t>
            </a:r>
            <a:r>
              <a:rPr lang="en-US" altLang="en-US" dirty="0"/>
              <a:t> event </a:t>
            </a:r>
            <a:r>
              <a:rPr lang="en-US" altLang="en-US" b="1" i="1" dirty="0"/>
              <a:t>b</a:t>
            </a:r>
            <a:r>
              <a:rPr lang="en-US" altLang="en-US" dirty="0"/>
              <a:t> (</a:t>
            </a:r>
            <a:r>
              <a:rPr lang="en-US" altLang="en-US" b="1" i="1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</a:t>
            </a:r>
            <a:r>
              <a:rPr lang="en-US" altLang="en-US" dirty="0">
                <a:sym typeface="Wingdings"/>
              </a:rPr>
              <a:t> </a:t>
            </a:r>
            <a:r>
              <a:rPr lang="en-US" altLang="en-US" b="1" i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)</a:t>
            </a:r>
            <a:endParaRPr lang="en-US" altLang="en-US" dirty="0"/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4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5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Process 22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24" name="Process 23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25" name="Process 24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1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r>
              <a:rPr lang="en-US" altLang="en-US" dirty="0"/>
              <a:t>Can observe event order at a single process</a:t>
            </a:r>
            <a:endParaRPr lang="en-US" altLang="en-US" b="1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5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If </a:t>
            </a:r>
            <a:r>
              <a:rPr lang="en-US" altLang="en-US" b="1" dirty="0"/>
              <a:t>same process </a:t>
            </a:r>
            <a:r>
              <a:rPr lang="en-US" altLang="en-US" dirty="0"/>
              <a:t>and </a:t>
            </a:r>
            <a:r>
              <a:rPr lang="en-US" altLang="en-US" b="1" dirty="0"/>
              <a:t>a</a:t>
            </a:r>
            <a:r>
              <a:rPr lang="en-US" altLang="en-US" dirty="0"/>
              <a:t> occurs before </a:t>
            </a:r>
            <a:r>
              <a:rPr lang="en-US" altLang="en-US" b="1" dirty="0"/>
              <a:t>b</a:t>
            </a:r>
            <a:r>
              <a:rPr lang="en-US" altLang="en-US" dirty="0"/>
              <a:t>, then </a:t>
            </a:r>
            <a:r>
              <a:rPr lang="en-US" altLang="en-US" b="1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sym typeface="Wingdings"/>
              </a:rPr>
              <a:t> </a:t>
            </a:r>
            <a:r>
              <a:rPr lang="en-US" altLang="en-US" b="1" dirty="0"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1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Can observe ordering when processes communicate</a:t>
            </a:r>
            <a:endParaRPr lang="en-US" altLang="en-US" b="1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87471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Today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The need for time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“Wall clock time”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Logical Time: Lamport Clocks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5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If </a:t>
            </a:r>
            <a:r>
              <a:rPr lang="en-US" altLang="en-US" b="1" dirty="0">
                <a:sym typeface="Wingdings"/>
              </a:rPr>
              <a:t>c</a:t>
            </a:r>
            <a:r>
              <a:rPr lang="en-US" altLang="en-US" dirty="0">
                <a:sym typeface="Wingdings"/>
              </a:rPr>
              <a:t> is a message receipt of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, then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c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631650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olidFill>
                <a:schemeClr val="tx1">
                  <a:lumMod val="50000"/>
                  <a:lumOff val="50000"/>
                </a:schemeClr>
              </a:solidFill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is a message receipt of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Can observe ordering transitively</a:t>
            </a:r>
            <a:endParaRPr lang="en-US" altLang="en-US" b="1" dirty="0">
              <a:sym typeface="Wingdings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3" y="4473129"/>
            <a:ext cx="356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46628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952567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same process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occurs before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olidFill>
                <a:schemeClr val="tx1">
                  <a:lumMod val="50000"/>
                  <a:lumOff val="50000"/>
                </a:schemeClr>
              </a:solidFill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If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is a message receipt of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, then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b</a:t>
            </a: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 </a:t>
            </a: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c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If </a:t>
            </a:r>
            <a:r>
              <a:rPr lang="en-US" altLang="en-US" b="1" dirty="0">
                <a:sym typeface="Wingdings"/>
              </a:rPr>
              <a:t>a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 and </a:t>
            </a:r>
            <a:r>
              <a:rPr lang="en-US" altLang="en-US" b="1" dirty="0">
                <a:sym typeface="Wingdings"/>
              </a:rPr>
              <a:t>b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c</a:t>
            </a:r>
            <a:r>
              <a:rPr lang="en-US" altLang="en-US" dirty="0">
                <a:sym typeface="Wingdings"/>
              </a:rPr>
              <a:t>, then </a:t>
            </a:r>
            <a:r>
              <a:rPr lang="en-US" altLang="en-US" b="1" dirty="0">
                <a:sym typeface="Wingdings"/>
              </a:rPr>
              <a:t>a</a:t>
            </a:r>
            <a:r>
              <a:rPr lang="en-US" altLang="en-US" dirty="0">
                <a:sym typeface="Wingdings"/>
              </a:rPr>
              <a:t>  </a:t>
            </a:r>
            <a:r>
              <a:rPr lang="en-US" altLang="en-US" b="1" dirty="0">
                <a:sym typeface="Wingdings"/>
              </a:rPr>
              <a:t>c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Defining “happens-before” (</a:t>
            </a:r>
            <a:r>
              <a:rPr lang="en-GB" altLang="en-US" dirty="0">
                <a:sym typeface="Wingdings"/>
              </a:rPr>
              <a:t>)</a:t>
            </a:r>
            <a:endParaRPr lang="en-GB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7" name="Process 6"/>
          <p:cNvSpPr/>
          <p:nvPr/>
        </p:nvSpPr>
        <p:spPr>
          <a:xfrm>
            <a:off x="4805799" y="349701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8" name="Process 7"/>
          <p:cNvSpPr/>
          <p:nvPr/>
        </p:nvSpPr>
        <p:spPr>
          <a:xfrm>
            <a:off x="6711260" y="387518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214664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47964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Not all events are related by </a:t>
            </a:r>
            <a:r>
              <a:rPr lang="en-GB" dirty="0">
                <a:sym typeface="Wingdings"/>
              </a:rPr>
              <a:t></a:t>
            </a:r>
          </a:p>
          <a:p>
            <a:endParaRPr lang="en-GB" dirty="0"/>
          </a:p>
          <a:p>
            <a:r>
              <a:rPr lang="en-GB" dirty="0"/>
              <a:t>a, d not related by </a:t>
            </a:r>
            <a:r>
              <a:rPr lang="en-GB" dirty="0">
                <a:sym typeface="Wingdings"/>
              </a:rPr>
              <a:t></a:t>
            </a:r>
            <a:r>
              <a:rPr lang="en-GB" dirty="0"/>
              <a:t> so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concurrent,</a:t>
            </a:r>
            <a:r>
              <a:rPr lang="en-GB" dirty="0"/>
              <a:t> written as a || d</a:t>
            </a:r>
          </a:p>
        </p:txBody>
      </p:sp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Concurrent events</a:t>
            </a:r>
            <a:endParaRPr lang="en-GB" alt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Process 9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11" name="Oval 10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17" name="Oval 16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Process 19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21" name="Process 20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3" name="Oval 22"/>
          <p:cNvSpPr/>
          <p:nvPr/>
        </p:nvSpPr>
        <p:spPr>
          <a:xfrm>
            <a:off x="7025299" y="48660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0382" y="467397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593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256"/>
            <a:ext cx="9601200" cy="4786745"/>
          </a:xfrm>
        </p:spPr>
        <p:txBody>
          <a:bodyPr>
            <a:noAutofit/>
          </a:bodyPr>
          <a:lstStyle/>
          <a:p>
            <a:r>
              <a:rPr lang="en-US" dirty="0"/>
              <a:t>We seek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clock time C(</a:t>
            </a:r>
            <a:r>
              <a:rPr lang="en-US" dirty="0"/>
              <a:t>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dirty="0"/>
              <a:t> for every event 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Clock condition: If a </a:t>
            </a:r>
            <a:r>
              <a:rPr lang="en-US" dirty="0">
                <a:sym typeface="Wingdings"/>
              </a:rPr>
              <a:t> b, then C(a) &lt; C(b)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Lamport clocks: Objective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10390" y="2600345"/>
            <a:ext cx="8769589" cy="10880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45720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defTabSz="457200">
              <a:spcBef>
                <a:spcPct val="20000"/>
              </a:spcBef>
            </a:pPr>
            <a:r>
              <a:rPr lang="en-US" altLang="en-US" sz="2800" spc="-5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Plan: Tag events with clock times; use clock times to make distributed system correct</a:t>
            </a:r>
            <a:endParaRPr lang="en-US" altLang="ja-JP" sz="2400" spc="-5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79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554480"/>
            <a:ext cx="9601200" cy="18458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569906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8555AAA-19E8-1740-FDFC-7C9CFBD10DA9}"/>
              </a:ext>
            </a:extLst>
          </p:cNvPr>
          <p:cNvSpPr txBox="1">
            <a:spLocks/>
          </p:cNvSpPr>
          <p:nvPr/>
        </p:nvSpPr>
        <p:spPr>
          <a:xfrm>
            <a:off x="838200" y="1554480"/>
            <a:ext cx="9601200" cy="18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>
                <a:sym typeface="Wingdings"/>
              </a:rPr>
              <a:t>Set event time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dirty="0">
                <a:sym typeface="Wingdings"/>
              </a:rPr>
              <a:t>(a) 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i="1" baseline="-25000" dirty="0">
                <a:sym typeface="Wingdings"/>
              </a:rPr>
              <a:t>i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06779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537061" y="4755313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(b) = 2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B75B40-DA15-3029-8327-17135750253A}"/>
              </a:ext>
            </a:extLst>
          </p:cNvPr>
          <p:cNvSpPr txBox="1">
            <a:spLocks/>
          </p:cNvSpPr>
          <p:nvPr/>
        </p:nvSpPr>
        <p:spPr>
          <a:xfrm>
            <a:off x="838200" y="1554480"/>
            <a:ext cx="9601200" cy="18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  <a:p>
            <a:pPr lvl="1">
              <a:lnSpc>
                <a:spcPct val="100000"/>
              </a:lnSpc>
            </a:pPr>
            <a:r>
              <a:rPr lang="en-US" altLang="en-US" sz="2800" dirty="0">
                <a:sym typeface="Wingdings"/>
              </a:rPr>
              <a:t>Set event time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dirty="0">
                <a:sym typeface="Wingdings"/>
              </a:rPr>
              <a:t>(b) 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i="1" baseline="-25000" dirty="0">
                <a:sym typeface="Wingding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20447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537061" y="4755313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(b) = 2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3527140" y="5699612"/>
            <a:ext cx="1197812" cy="524593"/>
          </a:xfrm>
          <a:prstGeom prst="wedgeRoundRectCallout">
            <a:avLst>
              <a:gd name="adj1" fmla="val 28953"/>
              <a:gd name="adj2" fmla="val -82860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C(m) =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23A8DF9-D044-70C6-71B6-0B9DFE19E474}"/>
              </a:ext>
            </a:extLst>
          </p:cNvPr>
          <p:cNvSpPr txBox="1">
            <a:spLocks/>
          </p:cNvSpPr>
          <p:nvPr/>
        </p:nvSpPr>
        <p:spPr>
          <a:xfrm>
            <a:off x="838200" y="1554480"/>
            <a:ext cx="9601200" cy="18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dirty="0">
                <a:sym typeface="Wingdings"/>
              </a:rPr>
              <a:t>Each process P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maintains a local clock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endParaRPr lang="en-US" altLang="en-US" i="1" dirty="0">
              <a:sym typeface="Wingdings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Before executing an event,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 </a:t>
            </a:r>
            <a:r>
              <a:rPr lang="en-US" altLang="en-US" i="1" dirty="0">
                <a:sym typeface="Wingdings"/>
              </a:rPr>
              <a:t>C</a:t>
            </a:r>
            <a:r>
              <a:rPr lang="en-US" altLang="en-US" i="1" baseline="-25000" dirty="0">
                <a:sym typeface="Wingdings"/>
              </a:rPr>
              <a:t>i</a:t>
            </a:r>
            <a:r>
              <a:rPr lang="en-US" altLang="en-US" dirty="0">
                <a:sym typeface="Wingdings"/>
              </a:rPr>
              <a:t> + 1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dirty="0">
                <a:sym typeface="Wingdings"/>
              </a:rPr>
              <a:t>Send the local clock in the message m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alt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21460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6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70967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 startAt="3"/>
            </a:pPr>
            <a:r>
              <a:rPr lang="en-US" altLang="en-US" dirty="0">
                <a:sym typeface="Wingdings"/>
              </a:rPr>
              <a:t>On process </a:t>
            </a:r>
            <a:r>
              <a:rPr lang="en-US" altLang="en-US" dirty="0" err="1">
                <a:sym typeface="Wingdings"/>
              </a:rPr>
              <a:t>P</a:t>
            </a:r>
            <a:r>
              <a:rPr lang="en-US" altLang="en-US" i="1" baseline="-25000" dirty="0" err="1">
                <a:sym typeface="Wingdings"/>
              </a:rPr>
              <a:t>j</a:t>
            </a:r>
            <a:r>
              <a:rPr lang="en-US" altLang="en-US" dirty="0">
                <a:sym typeface="Wingdings"/>
              </a:rPr>
              <a:t> receiving a message m:</a:t>
            </a:r>
          </a:p>
          <a:p>
            <a:pPr marL="690563" lvl="1" indent="-290513">
              <a:lnSpc>
                <a:spcPct val="100000"/>
              </a:lnSpc>
            </a:pPr>
            <a:r>
              <a:rPr lang="en-US" altLang="en-US" sz="2800" dirty="0">
                <a:sym typeface="Wingdings"/>
              </a:rPr>
              <a:t>Set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i="1" baseline="-25000" dirty="0">
                <a:sym typeface="Wingdings"/>
              </a:rPr>
              <a:t>j</a:t>
            </a:r>
            <a:r>
              <a:rPr lang="en-US" altLang="en-US" sz="2800" dirty="0">
                <a:sym typeface="Wingdings"/>
              </a:rPr>
              <a:t> </a:t>
            </a: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and </a:t>
            </a:r>
            <a:r>
              <a:rPr lang="en-US" altLang="en-US" sz="2800" dirty="0">
                <a:sym typeface="Wingdings"/>
              </a:rPr>
              <a:t>receive event time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de-DE" altLang="en-US" sz="2800" dirty="0">
                <a:sym typeface="Wingdings"/>
              </a:rPr>
              <a:t>(c)</a:t>
            </a:r>
            <a:r>
              <a:rPr lang="en-US" altLang="en-US" sz="2800" dirty="0">
                <a:sym typeface="Wingdings"/>
              </a:rPr>
              <a:t> 1 + max{ </a:t>
            </a:r>
            <a:r>
              <a:rPr lang="en-US" altLang="en-US" sz="2800" i="1" dirty="0" err="1">
                <a:sym typeface="Wingdings"/>
              </a:rPr>
              <a:t>C</a:t>
            </a:r>
            <a:r>
              <a:rPr lang="en-US" altLang="en-US" sz="2800" i="1" baseline="-25000" dirty="0" err="1">
                <a:sym typeface="Wingdings"/>
              </a:rPr>
              <a:t>j</a:t>
            </a:r>
            <a:r>
              <a:rPr lang="en-US" altLang="en-US" sz="2800" dirty="0">
                <a:sym typeface="Wingdings"/>
              </a:rPr>
              <a:t>, </a:t>
            </a:r>
            <a:r>
              <a:rPr lang="en-US" altLang="en-US" sz="2800" i="1" dirty="0">
                <a:sym typeface="Wingdings"/>
              </a:rPr>
              <a:t>C</a:t>
            </a:r>
            <a:r>
              <a:rPr lang="en-US" altLang="en-US" sz="2800" dirty="0">
                <a:sym typeface="Wingdings"/>
              </a:rPr>
              <a:t>(m) }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Lamport Clock algorithm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77561" y="4255191"/>
            <a:ext cx="2786" cy="22417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5809" y="4257039"/>
            <a:ext cx="2" cy="191699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1270" y="4635201"/>
            <a:ext cx="2792" cy="15388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Process 1"/>
          <p:cNvSpPr/>
          <p:nvPr/>
        </p:nvSpPr>
        <p:spPr>
          <a:xfrm>
            <a:off x="2897551" y="3502293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=2</a:t>
            </a:r>
          </a:p>
        </p:txBody>
      </p:sp>
      <p:sp>
        <p:nvSpPr>
          <p:cNvPr id="14" name="Oval 13"/>
          <p:cNvSpPr/>
          <p:nvPr/>
        </p:nvSpPr>
        <p:spPr>
          <a:xfrm>
            <a:off x="3208801" y="463520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8801" y="526249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0992" y="44731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2977" y="51004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46322" y="5331259"/>
            <a:ext cx="2287297" cy="516713"/>
            <a:chOff x="1822321" y="5331258"/>
            <a:chExt cx="2287297" cy="516713"/>
          </a:xfrm>
        </p:grpSpPr>
        <p:sp>
          <p:nvSpPr>
            <p:cNvPr id="25" name="Oval 24"/>
            <p:cNvSpPr/>
            <p:nvPr/>
          </p:nvSpPr>
          <p:spPr>
            <a:xfrm>
              <a:off x="3590260" y="556209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1064" y="538630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23" name="Straight Arrow Connector 22"/>
            <p:cNvCxnSpPr>
              <a:stCxn id="18" idx="6"/>
              <a:endCxn id="25" idx="2"/>
            </p:cNvCxnSpPr>
            <p:nvPr/>
          </p:nvCxnSpPr>
          <p:spPr>
            <a:xfrm>
              <a:off x="1822321" y="5331258"/>
              <a:ext cx="1767939" cy="299593"/>
            </a:xfrm>
            <a:prstGeom prst="straightConnector1">
              <a:avLst/>
            </a:prstGeom>
            <a:ln w="57150"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Process 21"/>
          <p:cNvSpPr/>
          <p:nvPr/>
        </p:nvSpPr>
        <p:spPr>
          <a:xfrm>
            <a:off x="4808506" y="350860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=3</a:t>
            </a:r>
          </a:p>
        </p:txBody>
      </p:sp>
      <p:sp>
        <p:nvSpPr>
          <p:cNvPr id="27" name="Process 26"/>
          <p:cNvSpPr/>
          <p:nvPr/>
        </p:nvSpPr>
        <p:spPr>
          <a:xfrm>
            <a:off x="6711260" y="3870385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537061" y="4755313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(b) = 2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3544725" y="4179368"/>
            <a:ext cx="1197812" cy="524593"/>
          </a:xfrm>
          <a:prstGeom prst="wedgeRoundRectCallout">
            <a:avLst>
              <a:gd name="adj1" fmla="val -65108"/>
              <a:gd name="adj2" fmla="val 46314"/>
              <a:gd name="adj3" fmla="val 16667"/>
            </a:avLst>
          </a:prstGeom>
          <a:solidFill>
            <a:srgbClr val="FFFF00">
              <a:alpha val="25000"/>
            </a:srgbClr>
          </a:solidFill>
          <a:ln w="28575">
            <a:solidFill>
              <a:schemeClr val="tx1">
                <a:alpha val="2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(a) = 1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3527140" y="5699612"/>
            <a:ext cx="1197812" cy="524593"/>
          </a:xfrm>
          <a:prstGeom prst="wedgeRoundRectCallout">
            <a:avLst>
              <a:gd name="adj1" fmla="val 28953"/>
              <a:gd name="adj2" fmla="val -82860"/>
              <a:gd name="adj3" fmla="val 16667"/>
            </a:avLst>
          </a:prstGeom>
          <a:solidFill>
            <a:srgbClr val="FFFF00">
              <a:alpha val="50000"/>
            </a:srgbClr>
          </a:solidFill>
          <a:ln w="28575">
            <a:solidFill>
              <a:schemeClr val="tx1">
                <a:alpha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= 2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5349629" y="4772722"/>
            <a:ext cx="1197812" cy="524593"/>
          </a:xfrm>
          <a:prstGeom prst="wedgeRoundRectCallout">
            <a:avLst>
              <a:gd name="adj1" fmla="val -58292"/>
              <a:gd name="adj2" fmla="val 102341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(c)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=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</p:spTree>
    <p:extLst>
      <p:ext uri="{BB962C8B-B14F-4D97-AF65-F5344CB8AC3E}">
        <p14:creationId xmlns:p14="http://schemas.microsoft.com/office/powerpoint/2010/main" val="11952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A distributed edit-compile workflow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4339029"/>
            <a:ext cx="8763000" cy="730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/>
              <a:t>2143 &lt; 2144 </a:t>
            </a:r>
            <a:r>
              <a:rPr lang="en-US" sz="3200" dirty="0">
                <a:sym typeface="Wingdings"/>
              </a:rPr>
              <a:t> make </a:t>
            </a:r>
            <a:r>
              <a:rPr lang="en-US" sz="3200" dirty="0">
                <a:solidFill>
                  <a:srgbClr val="FF0000"/>
                </a:solidFill>
                <a:sym typeface="Wingdings"/>
              </a:rPr>
              <a:t>doesn’t call compiler</a:t>
            </a:r>
          </a:p>
        </p:txBody>
      </p:sp>
      <p:pic>
        <p:nvPicPr>
          <p:cNvPr id="40963" name="Picture 6" descr="06-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3064"/>
            <a:ext cx="8651029" cy="222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89827" y="3586317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Physical time </a:t>
            </a:r>
            <a:r>
              <a:rPr lang="en-US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807" y="5279132"/>
            <a:ext cx="700398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91440"/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Lack of time synchronization result – a </a:t>
            </a:r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possible object file mismatch </a:t>
            </a:r>
          </a:p>
        </p:txBody>
      </p:sp>
    </p:spTree>
    <p:extLst>
      <p:ext uri="{BB962C8B-B14F-4D97-AF65-F5344CB8AC3E}">
        <p14:creationId xmlns:p14="http://schemas.microsoft.com/office/powerpoint/2010/main" val="140237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Lamport Timestamps: Ordering all events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Break ties </a:t>
            </a:r>
            <a:r>
              <a:rPr lang="en-US" altLang="en-US" dirty="0">
                <a:solidFill>
                  <a:srgbClr val="000000"/>
                </a:solidFill>
              </a:rPr>
              <a:t>by appending the process number to each event:</a:t>
            </a:r>
          </a:p>
          <a:p>
            <a:pPr marL="971550" lvl="1" indent="-514350">
              <a:buFont typeface="+mj-lt"/>
              <a:buAutoNum type="arabicPeriod"/>
            </a:pPr>
            <a:endParaRPr lang="en-US" altLang="en-US" dirty="0">
              <a:solidFill>
                <a:srgbClr val="0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altLang="en-US" dirty="0">
                <a:solidFill>
                  <a:srgbClr val="000000"/>
                </a:solidFill>
              </a:rPr>
              <a:t>Process P</a:t>
            </a:r>
            <a:r>
              <a:rPr lang="en-US" altLang="en-US" i="1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 timestamps event e with </a:t>
            </a:r>
            <a:r>
              <a:rPr lang="en-US" altLang="en-US" i="1" dirty="0">
                <a:solidFill>
                  <a:srgbClr val="000000"/>
                </a:solidFill>
              </a:rPr>
              <a:t>C</a:t>
            </a:r>
            <a:r>
              <a:rPr lang="en-US" altLang="en-US" i="1" baseline="-25000" dirty="0">
                <a:solidFill>
                  <a:srgbClr val="000000"/>
                </a:solidFill>
              </a:rPr>
              <a:t>i</a:t>
            </a:r>
            <a:r>
              <a:rPr lang="en-US" altLang="en-US" dirty="0">
                <a:solidFill>
                  <a:srgbClr val="000000"/>
                </a:solidFill>
              </a:rPr>
              <a:t>(e).</a:t>
            </a:r>
            <a:r>
              <a:rPr lang="en-US" altLang="en-US" i="1" dirty="0" err="1">
                <a:solidFill>
                  <a:srgbClr val="000000"/>
                </a:solidFill>
              </a:rPr>
              <a:t>i</a:t>
            </a:r>
            <a:endParaRPr lang="en-US" altLang="en-US" dirty="0">
              <a:solidFill>
                <a:srgbClr val="0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endParaRPr lang="en-US" altLang="en-US" i="1" dirty="0">
              <a:solidFill>
                <a:srgbClr val="0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altLang="en-US" i="1" dirty="0">
                <a:solidFill>
                  <a:srgbClr val="000000"/>
                </a:solidFill>
                <a:highlight>
                  <a:srgbClr val="FFFF00"/>
                </a:highlight>
              </a:rPr>
              <a:t>C</a:t>
            </a:r>
            <a:r>
              <a:rPr lang="en-US" altLang="en-US" dirty="0">
                <a:solidFill>
                  <a:srgbClr val="000000"/>
                </a:solidFill>
                <a:highlight>
                  <a:srgbClr val="FFFF00"/>
                </a:highlight>
              </a:rPr>
              <a:t>(a).</a:t>
            </a:r>
            <a:r>
              <a:rPr lang="en-US" altLang="en-US" i="1" dirty="0" err="1">
                <a:solidFill>
                  <a:srgbClr val="000000"/>
                </a:solidFill>
                <a:highlight>
                  <a:srgbClr val="FFFF00"/>
                </a:highlight>
              </a:rPr>
              <a:t>i</a:t>
            </a:r>
            <a:r>
              <a:rPr lang="en-US" altLang="en-US" dirty="0">
                <a:solidFill>
                  <a:srgbClr val="000000"/>
                </a:solidFill>
                <a:highlight>
                  <a:srgbClr val="FFFF00"/>
                </a:highlight>
              </a:rPr>
              <a:t> &lt; </a:t>
            </a:r>
            <a:r>
              <a:rPr lang="en-US" altLang="en-US" i="1" dirty="0">
                <a:solidFill>
                  <a:srgbClr val="000000"/>
                </a:solidFill>
                <a:highlight>
                  <a:srgbClr val="FFFF00"/>
                </a:highlight>
              </a:rPr>
              <a:t>C</a:t>
            </a:r>
            <a:r>
              <a:rPr lang="en-US" altLang="en-US" dirty="0">
                <a:solidFill>
                  <a:srgbClr val="000000"/>
                </a:solidFill>
                <a:highlight>
                  <a:srgbClr val="FFFF00"/>
                </a:highlight>
              </a:rPr>
              <a:t>(b).</a:t>
            </a:r>
            <a:r>
              <a:rPr lang="en-US" altLang="en-US" i="1" dirty="0">
                <a:solidFill>
                  <a:srgbClr val="000000"/>
                </a:solidFill>
                <a:highlight>
                  <a:srgbClr val="FFFF00"/>
                </a:highlight>
              </a:rPr>
              <a:t>j</a:t>
            </a:r>
            <a:r>
              <a:rPr lang="en-US" altLang="en-US" dirty="0">
                <a:solidFill>
                  <a:srgbClr val="000000"/>
                </a:solidFill>
              </a:rPr>
              <a:t> when:</a:t>
            </a:r>
          </a:p>
          <a:p>
            <a:pPr lvl="2" eaLnBrk="1" hangingPunct="1"/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(a) &lt; </a:t>
            </a:r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(b), 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or </a:t>
            </a:r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(a) = </a:t>
            </a:r>
            <a:r>
              <a:rPr lang="en-US" altLang="en-US" sz="2400" i="1" dirty="0">
                <a:solidFill>
                  <a:srgbClr val="000000"/>
                </a:solidFill>
              </a:rPr>
              <a:t>C</a:t>
            </a:r>
            <a:r>
              <a:rPr lang="en-US" altLang="en-US" sz="2400" dirty="0">
                <a:solidFill>
                  <a:srgbClr val="000000"/>
                </a:solidFill>
              </a:rPr>
              <a:t>(b) and </a:t>
            </a:r>
            <a:r>
              <a:rPr lang="en-US" altLang="en-US" sz="2400" i="1" dirty="0" err="1">
                <a:solidFill>
                  <a:srgbClr val="000000"/>
                </a:solidFill>
              </a:rPr>
              <a:t>i</a:t>
            </a:r>
            <a:r>
              <a:rPr lang="en-US" altLang="en-US" sz="2400" dirty="0">
                <a:solidFill>
                  <a:srgbClr val="000000"/>
                </a:solidFill>
              </a:rPr>
              <a:t> &lt; </a:t>
            </a:r>
            <a:r>
              <a:rPr lang="en-US" altLang="en-US" sz="2400" i="1" dirty="0">
                <a:solidFill>
                  <a:srgbClr val="000000"/>
                </a:solidFill>
              </a:rPr>
              <a:t>j</a:t>
            </a:r>
          </a:p>
          <a:p>
            <a:pPr lvl="1"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lvl="1"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Now, for any two </a:t>
            </a:r>
            <a:r>
              <a:rPr lang="en-US" altLang="en-US" dirty="0"/>
              <a:t>events a and b, C(a) </a:t>
            </a:r>
            <a:r>
              <a:rPr lang="en-US" altLang="en-US" dirty="0">
                <a:sym typeface="Wingdings"/>
              </a:rPr>
              <a:t>&lt; C(b) or C(b) &lt; C(a)</a:t>
            </a:r>
          </a:p>
          <a:p>
            <a:pPr lvl="1" eaLnBrk="1" hangingPunct="1"/>
            <a:r>
              <a:rPr lang="en-US" altLang="en-US" dirty="0">
                <a:sym typeface="Wingdings"/>
              </a:rPr>
              <a:t>This is called a total ordering </a:t>
            </a:r>
            <a:r>
              <a:rPr lang="en-US" altLang="en-US" dirty="0">
                <a:solidFill>
                  <a:srgbClr val="000000"/>
                </a:solidFill>
                <a:sym typeface="Wingdings"/>
              </a:rPr>
              <a:t>of events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9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all these events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60273" y="2682869"/>
            <a:ext cx="0" cy="387404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468521" y="2684717"/>
            <a:ext cx="0" cy="38722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299571" y="2682070"/>
            <a:ext cx="0" cy="387484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1180263" y="1929971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P1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8" name="Oval 7"/>
          <p:cNvSpPr/>
          <p:nvPr/>
        </p:nvSpPr>
        <p:spPr>
          <a:xfrm>
            <a:off x="1491513" y="3062879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91513" y="369017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704" y="29008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5689" y="352810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3397987" y="3989769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9040" y="47848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1623131" y="3755008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3091218" y="1936279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P2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17" name="Process 16"/>
          <p:cNvSpPr/>
          <p:nvPr/>
        </p:nvSpPr>
        <p:spPr>
          <a:xfrm>
            <a:off x="4922353" y="192205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P3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28593" y="5555166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171984" y="2682070"/>
            <a:ext cx="0" cy="387484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Process 26"/>
          <p:cNvSpPr/>
          <p:nvPr/>
        </p:nvSpPr>
        <p:spPr>
          <a:xfrm>
            <a:off x="6794766" y="192205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P4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=0</a:t>
            </a:r>
          </a:p>
        </p:txBody>
      </p:sp>
      <p:sp>
        <p:nvSpPr>
          <p:cNvPr id="28" name="Oval 27"/>
          <p:cNvSpPr/>
          <p:nvPr/>
        </p:nvSpPr>
        <p:spPr>
          <a:xfrm>
            <a:off x="1501792" y="497197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397987" y="49698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245520" y="431017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20415" y="60067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30621" y="520065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103224" y="464429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>
            <a:endCxn id="30" idx="2"/>
          </p:cNvCxnSpPr>
          <p:nvPr/>
        </p:nvCxnSpPr>
        <p:spPr>
          <a:xfrm>
            <a:off x="3521100" y="4055458"/>
            <a:ext cx="1724420" cy="323476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422684" y="4389580"/>
            <a:ext cx="1724420" cy="323476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324452" y="5269414"/>
            <a:ext cx="1796505" cy="801923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44534" y="35636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26283" y="485732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95160" y="388056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f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97225" y="5816776"/>
            <a:ext cx="62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40744" y="4251391"/>
            <a:ext cx="52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93021" y="5038581"/>
            <a:ext cx="101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i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28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199" y="1659691"/>
            <a:ext cx="11062063" cy="38480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Can totally-order events in a distributed system: that’s useful!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We will see an application of Lamport clocks for totally-ordered multicast next time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endParaRPr lang="en-GB" altLang="en-US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But: while by construction, a </a:t>
            </a:r>
            <a:r>
              <a:rPr lang="en-GB" altLang="en-US" dirty="0">
                <a:sym typeface="Wingdings"/>
              </a:rPr>
              <a:t> </a:t>
            </a:r>
            <a:r>
              <a:rPr lang="en-GB" altLang="en-US" dirty="0"/>
              <a:t>b implies </a:t>
            </a:r>
            <a:r>
              <a:rPr lang="en-GB" altLang="en-US" i="1" dirty="0"/>
              <a:t>C</a:t>
            </a:r>
            <a:r>
              <a:rPr lang="en-GB" altLang="en-US" dirty="0"/>
              <a:t>(a) &lt; </a:t>
            </a:r>
            <a:r>
              <a:rPr lang="en-GB" altLang="en-US" i="1" dirty="0"/>
              <a:t>C</a:t>
            </a:r>
            <a:r>
              <a:rPr lang="en-GB" altLang="en-US" dirty="0"/>
              <a:t>(b),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GB" altLang="en-US" dirty="0"/>
              <a:t>The converse is not necessarily true:  </a:t>
            </a:r>
            <a:r>
              <a:rPr lang="en-GB" altLang="en-US" sz="2400" i="1" dirty="0"/>
              <a:t>C</a:t>
            </a:r>
            <a:r>
              <a:rPr lang="en-GB" altLang="en-US" sz="2400" dirty="0"/>
              <a:t>(a) &lt; </a:t>
            </a:r>
            <a:r>
              <a:rPr lang="en-GB" altLang="en-US" sz="2400" i="1" dirty="0"/>
              <a:t>C</a:t>
            </a:r>
            <a:r>
              <a:rPr lang="en-GB" altLang="en-US" sz="2400" dirty="0"/>
              <a:t>(b) does not imply a </a:t>
            </a:r>
            <a:r>
              <a:rPr lang="en-GB" altLang="en-US" sz="2400" dirty="0">
                <a:sym typeface="Wingdings"/>
              </a:rPr>
              <a:t> </a:t>
            </a:r>
            <a:r>
              <a:rPr lang="en-GB" altLang="en-US" sz="2400" dirty="0"/>
              <a:t>b</a:t>
            </a:r>
          </a:p>
          <a:p>
            <a:pPr lvl="2">
              <a:lnSpc>
                <a:spcPct val="100000"/>
              </a:lnSpc>
              <a:spcBef>
                <a:spcPts val="800"/>
              </a:spcBef>
            </a:pPr>
            <a:r>
              <a:rPr lang="en-GB" altLang="en-US" sz="2400" i="1" dirty="0"/>
              <a:t>C</a:t>
            </a:r>
            <a:r>
              <a:rPr lang="en-GB" altLang="en-US" sz="2400" dirty="0"/>
              <a:t>(a) &lt; </a:t>
            </a:r>
            <a:r>
              <a:rPr lang="en-GB" altLang="en-US" sz="2400" i="1" dirty="0"/>
              <a:t>C</a:t>
            </a:r>
            <a:r>
              <a:rPr lang="en-GB" altLang="en-US" sz="2400" dirty="0"/>
              <a:t>(b) can also occur when </a:t>
            </a:r>
            <a:r>
              <a:rPr lang="en-GB" altLang="en-US" sz="2400" b="1" dirty="0"/>
              <a:t>a || b</a:t>
            </a:r>
            <a:r>
              <a:rPr lang="en-GB" altLang="en-US" sz="2400" dirty="0"/>
              <a:t>, provided that </a:t>
            </a:r>
            <a:r>
              <a:rPr lang="en-GB" altLang="en-US" sz="2400" dirty="0" err="1"/>
              <a:t>a.i</a:t>
            </a:r>
            <a:r>
              <a:rPr lang="en-GB" altLang="en-US" sz="2400" dirty="0"/>
              <a:t> &lt; </a:t>
            </a:r>
            <a:r>
              <a:rPr lang="en-GB" altLang="en-US" sz="2400" dirty="0" err="1"/>
              <a:t>b.j</a:t>
            </a:r>
            <a:endParaRPr lang="en-GB" altLang="en-US" sz="2400" dirty="0"/>
          </a:p>
          <a:p>
            <a:pPr lvl="2">
              <a:lnSpc>
                <a:spcPct val="100000"/>
              </a:lnSpc>
              <a:spcBef>
                <a:spcPts val="800"/>
              </a:spcBef>
            </a:pPr>
            <a:r>
              <a:rPr lang="en-GB" altLang="en-US" sz="2400" dirty="0"/>
              <a:t>(But, if </a:t>
            </a:r>
            <a:r>
              <a:rPr lang="en-GB" altLang="en-US" sz="2400" i="1" dirty="0"/>
              <a:t>C</a:t>
            </a:r>
            <a:r>
              <a:rPr lang="en-GB" altLang="en-US" sz="2400" dirty="0"/>
              <a:t>(a) &lt; </a:t>
            </a:r>
            <a:r>
              <a:rPr lang="en-GB" altLang="en-US" sz="2400" i="1" dirty="0"/>
              <a:t>C</a:t>
            </a:r>
            <a:r>
              <a:rPr lang="en-GB" altLang="en-US" sz="2400" dirty="0"/>
              <a:t>(b), then b </a:t>
            </a:r>
            <a:r>
              <a:rPr lang="en-GB" altLang="en-US" sz="2400" dirty="0">
                <a:sym typeface="Wingdings"/>
              </a:rPr>
              <a:t> a cannot be true)</a:t>
            </a:r>
            <a:endParaRPr lang="en-GB" altLang="en-US" sz="2400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Take-away points: Lamport clocks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199" y="5606176"/>
            <a:ext cx="92838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Can’t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use </a:t>
            </a:r>
            <a:r>
              <a:rPr lang="en-US" sz="280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timestamps to infer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causal relationships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between events</a:t>
            </a:r>
          </a:p>
        </p:txBody>
      </p:sp>
    </p:spTree>
    <p:extLst>
      <p:ext uri="{BB962C8B-B14F-4D97-AF65-F5344CB8AC3E}">
        <p14:creationId xmlns:p14="http://schemas.microsoft.com/office/powerpoint/2010/main" val="1191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94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825625"/>
            <a:ext cx="11035937" cy="4351338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dirty="0"/>
              <a:t>Quartz oscillator sensitive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to temperature, age, vibration, radiation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Accuracy ~one part per million</a:t>
            </a:r>
          </a:p>
          <a:p>
            <a:pPr lvl="2">
              <a:lnSpc>
                <a:spcPct val="130000"/>
              </a:lnSpc>
            </a:pPr>
            <a:r>
              <a:rPr lang="en-US" sz="2400" dirty="0"/>
              <a:t>(one second of clock drift over 12 days)</a:t>
            </a:r>
          </a:p>
          <a:p>
            <a:pPr marL="342900" lvl="1" indent="-342900">
              <a:lnSpc>
                <a:spcPct val="130000"/>
              </a:lnSpc>
              <a:buFont typeface="Arial" pitchFamily="-1" charset="0"/>
              <a:buChar char="•"/>
            </a:pPr>
            <a:endParaRPr lang="en-US" altLang="en-US" sz="2800" dirty="0"/>
          </a:p>
          <a:p>
            <a:pPr marL="514350" lvl="1" indent="-514350">
              <a:lnSpc>
                <a:spcPct val="130000"/>
              </a:lnSpc>
              <a:buFont typeface="+mj-lt"/>
              <a:buAutoNum type="arabicPeriod" startAt="2"/>
            </a:pPr>
            <a:r>
              <a:rPr lang="en-US" altLang="en-US" sz="2800" dirty="0"/>
              <a:t>The internet is:</a:t>
            </a:r>
          </a:p>
          <a:p>
            <a:pPr marL="742950" lvl="2" indent="-342900">
              <a:lnSpc>
                <a:spcPct val="130000"/>
              </a:lnSpc>
            </a:pPr>
            <a:r>
              <a:rPr lang="en-US" altLang="en-US" sz="2800" dirty="0"/>
              <a:t>Asynchronous: arbitrary message delays</a:t>
            </a:r>
          </a:p>
          <a:p>
            <a:pPr marL="742950" lvl="2" indent="-342900">
              <a:lnSpc>
                <a:spcPct val="130000"/>
              </a:lnSpc>
            </a:pPr>
            <a:r>
              <a:rPr lang="en-US" altLang="en-US" sz="2800" dirty="0"/>
              <a:t>Best-effort: messages don’</a:t>
            </a:r>
            <a:r>
              <a:rPr lang="en-US" altLang="ja-JP" sz="2800" dirty="0"/>
              <a:t>t always arrive</a:t>
            </a:r>
            <a:endParaRPr lang="en-US" altLang="en-US" sz="2800" dirty="0"/>
          </a:p>
          <a:p>
            <a:pPr>
              <a:lnSpc>
                <a:spcPct val="130000"/>
              </a:lnSpc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time synchronization hard?</a:t>
            </a:r>
          </a:p>
        </p:txBody>
      </p:sp>
    </p:spTree>
    <p:extLst>
      <p:ext uri="{BB962C8B-B14F-4D97-AF65-F5344CB8AC3E}">
        <p14:creationId xmlns:p14="http://schemas.microsoft.com/office/powerpoint/2010/main" val="176840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Today</a:t>
            </a:r>
            <a:endParaRPr lang="en-US" altLang="en-US" dirty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</a:rPr>
              <a:t>The need for time synchronization</a:t>
            </a:r>
          </a:p>
          <a:p>
            <a:pPr marL="514350" indent="-51435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“Wall clock time” synchronization</a:t>
            </a:r>
          </a:p>
          <a:p>
            <a:pPr marL="914400" lvl="1" indent="-514350"/>
            <a:r>
              <a:rPr lang="en-US" altLang="en-US" sz="3200" dirty="0"/>
              <a:t>Cristian’s algorithm, NTP</a:t>
            </a:r>
          </a:p>
          <a:p>
            <a:pPr marL="914400" lvl="1" indent="-514350"/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/>
              <a:t>Logical Time: Lamport clocks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2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47249"/>
            <a:ext cx="10515600" cy="501060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altLang="en-US" dirty="0"/>
              <a:t>UTC is broadcast from radio stations on land and satellite (e.g., the Global Positioning System)</a:t>
            </a:r>
          </a:p>
          <a:p>
            <a:pPr lvl="1">
              <a:lnSpc>
                <a:spcPct val="110000"/>
              </a:lnSpc>
            </a:pPr>
            <a:r>
              <a:rPr lang="en-GB" altLang="en-US" dirty="0"/>
              <a:t>Computers with receivers can synchronize their clocks with these timing signals</a:t>
            </a:r>
          </a:p>
          <a:p>
            <a:pPr>
              <a:lnSpc>
                <a:spcPct val="110000"/>
              </a:lnSpc>
            </a:pPr>
            <a:endParaRPr lang="en-GB" altLang="en-US" sz="1600" dirty="0"/>
          </a:p>
          <a:p>
            <a:pPr>
              <a:lnSpc>
                <a:spcPct val="110000"/>
              </a:lnSpc>
            </a:pPr>
            <a:r>
              <a:rPr lang="en-GB" altLang="en-US" dirty="0"/>
              <a:t>Signals from land-based stations are accurate to about 0.1−10 milliseconds</a:t>
            </a:r>
          </a:p>
          <a:p>
            <a:pPr>
              <a:lnSpc>
                <a:spcPct val="110000"/>
              </a:lnSpc>
            </a:pPr>
            <a:endParaRPr lang="en-GB" altLang="en-US" sz="1600" dirty="0"/>
          </a:p>
          <a:p>
            <a:pPr>
              <a:lnSpc>
                <a:spcPct val="110000"/>
              </a:lnSpc>
            </a:pPr>
            <a:r>
              <a:rPr lang="en-GB" altLang="en-US" dirty="0"/>
              <a:t>Signals from GPS are accurate to about one microsecond</a:t>
            </a:r>
          </a:p>
          <a:p>
            <a:pPr lvl="1">
              <a:lnSpc>
                <a:spcPct val="110000"/>
              </a:lnSpc>
            </a:pPr>
            <a:r>
              <a:rPr lang="en-GB" altLang="en-US" i="1" dirty="0"/>
              <a:t>Why can’t we put GPS receivers on all our computers?</a:t>
            </a:r>
          </a:p>
          <a:p>
            <a:pPr lvl="1">
              <a:lnSpc>
                <a:spcPct val="110000"/>
              </a:lnSpc>
            </a:pPr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92038"/>
            <a:ext cx="10515600" cy="1066800"/>
          </a:xfrm>
        </p:spPr>
        <p:txBody>
          <a:bodyPr>
            <a:normAutofit/>
          </a:bodyPr>
          <a:lstStyle/>
          <a:p>
            <a:r>
              <a:rPr lang="en-GB" altLang="en-US" dirty="0"/>
              <a:t>Just use Coordinated Universal Time?</a:t>
            </a:r>
          </a:p>
        </p:txBody>
      </p:sp>
    </p:spTree>
    <p:extLst>
      <p:ext uri="{BB962C8B-B14F-4D97-AF65-F5344CB8AC3E}">
        <p14:creationId xmlns:p14="http://schemas.microsoft.com/office/powerpoint/2010/main" val="113021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/>
              <a:t>Suppose a server with an accurate clock (e.g., GPS-receiver)</a:t>
            </a:r>
          </a:p>
          <a:p>
            <a:pPr lvl="1"/>
            <a:r>
              <a:rPr lang="en-US" dirty="0"/>
              <a:t>Could simply issue an RPC to obtain the time: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this doesn’t account for network latency</a:t>
            </a:r>
          </a:p>
          <a:p>
            <a:pPr lvl="1"/>
            <a:r>
              <a:rPr lang="en-US" dirty="0"/>
              <a:t>Message delays will have </a:t>
            </a:r>
            <a:r>
              <a:rPr lang="en-US" dirty="0">
                <a:solidFill>
                  <a:srgbClr val="FF0000"/>
                </a:solidFill>
              </a:rPr>
              <a:t>outdated </a:t>
            </a:r>
            <a:r>
              <a:rPr lang="en-US" dirty="0"/>
              <a:t>server’s answer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to a time server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249519" y="2902245"/>
            <a:ext cx="4711134" cy="2120311"/>
            <a:chOff x="1695538" y="3334634"/>
            <a:chExt cx="4711134" cy="2120311"/>
          </a:xfrm>
        </p:grpSpPr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1695538" y="3503643"/>
              <a:ext cx="589905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/>
                  <a:ea typeface="Gill Sans" pitchFamily="-84" charset="0"/>
                  <a:cs typeface="Arial"/>
                </a:rPr>
                <a:t>Client</a:t>
              </a:r>
              <a:endParaRPr lang="en-US" dirty="0">
                <a:latin typeface="Arial"/>
                <a:ea typeface="Gill Sans" pitchFamily="-84" charset="0"/>
                <a:cs typeface="Arial"/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5515315" y="3488254"/>
              <a:ext cx="891357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Arial"/>
                  <a:ea typeface="Gill Sans" pitchFamily="-84" charset="0"/>
                  <a:cs typeface="Arial"/>
                </a:rPr>
                <a:t>Server</a:t>
              </a:r>
              <a:endParaRPr lang="en-US" dirty="0">
                <a:latin typeface="Arial"/>
                <a:ea typeface="Gill Sans" pitchFamily="-84" charset="0"/>
                <a:cs typeface="Arial"/>
              </a:endParaRPr>
            </a:p>
          </p:txBody>
        </p:sp>
        <p:pic>
          <p:nvPicPr>
            <p:cNvPr id="11" name="Picture 10" descr="Mac-Book-Black-On-48x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300" y="3334634"/>
              <a:ext cx="609600" cy="609600"/>
            </a:xfrm>
            <a:prstGeom prst="rect">
              <a:avLst/>
            </a:prstGeom>
          </p:spPr>
        </p:pic>
        <p:pic>
          <p:nvPicPr>
            <p:cNvPr id="12" name="Picture 11" descr="server-48x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715" y="3334634"/>
              <a:ext cx="609600" cy="609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373032">
              <a:off x="3327055" y="3834706"/>
              <a:ext cx="1516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/>
                  <a:cs typeface="Arial"/>
                </a:rPr>
                <a:t>Time of day?</a:t>
              </a:r>
            </a:p>
          </p:txBody>
        </p:sp>
        <p:cxnSp>
          <p:nvCxnSpPr>
            <p:cNvPr id="14" name="Straight Connector 13"/>
            <p:cNvCxnSpPr>
              <a:stCxn id="14" idx="2"/>
            </p:cNvCxnSpPr>
            <p:nvPr/>
          </p:nvCxnSpPr>
          <p:spPr>
            <a:xfrm>
              <a:off x="2960100" y="3944234"/>
              <a:ext cx="778" cy="1510711"/>
            </a:xfrm>
            <a:prstGeom prst="line">
              <a:avLst/>
            </a:prstGeom>
            <a:ln>
              <a:prstDash val="soli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5" idx="2"/>
            </p:cNvCxnSpPr>
            <p:nvPr/>
          </p:nvCxnSpPr>
          <p:spPr>
            <a:xfrm>
              <a:off x="5210515" y="3944234"/>
              <a:ext cx="0" cy="1481512"/>
            </a:xfrm>
            <a:prstGeom prst="line">
              <a:avLst/>
            </a:prstGeom>
            <a:ln>
              <a:prstDash val="soli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315793" y="5025636"/>
              <a:ext cx="868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Time ↓</a:t>
              </a:r>
            </a:p>
          </p:txBody>
        </p:sp>
        <p:cxnSp>
          <p:nvCxnSpPr>
            <p:cNvPr id="21" name="Curved Connector 8"/>
            <p:cNvCxnSpPr/>
            <p:nvPr/>
          </p:nvCxnSpPr>
          <p:spPr>
            <a:xfrm flipH="1" flipV="1">
              <a:off x="2960101" y="4126322"/>
              <a:ext cx="2250414" cy="252159"/>
            </a:xfrm>
            <a:prstGeom prst="straightConnector1">
              <a:avLst/>
            </a:prstGeom>
            <a:ln>
              <a:prstDash val="solid"/>
              <a:headEnd type="arrow"/>
              <a:tailEnd type="non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urved Connector 8"/>
            <p:cNvCxnSpPr/>
            <p:nvPr/>
          </p:nvCxnSpPr>
          <p:spPr>
            <a:xfrm flipV="1">
              <a:off x="2960099" y="4636510"/>
              <a:ext cx="2250416" cy="351571"/>
            </a:xfrm>
            <a:prstGeom prst="straightConnector1">
              <a:avLst/>
            </a:prstGeom>
            <a:ln>
              <a:prstDash val="solid"/>
              <a:headEnd type="arrow"/>
              <a:tailEnd type="non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1147479">
              <a:off x="3504368" y="4412649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/>
                  <a:cs typeface="Arial"/>
                </a:rPr>
                <a:t>2:50 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4224" y="1731986"/>
            <a:ext cx="6169513" cy="42309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Client sends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request </a:t>
            </a:r>
            <a:r>
              <a:rPr lang="en-US" sz="2400" dirty="0">
                <a:ea typeface="Helvetica Neue Medium" charset="0"/>
                <a:cs typeface="Helvetica Neue Medium" charset="0"/>
              </a:rPr>
              <a:t>packet, timestamped with its local clock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1</a:t>
            </a:r>
            <a:endParaRPr lang="en-US" sz="2400" dirty="0">
              <a:ea typeface="Helvetica Neue Medium" charset="0"/>
              <a:cs typeface="Helvetica Neue Medium" charset="0"/>
            </a:endParaRP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Server timestamps its receipt of the request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2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with its local clock</a:t>
            </a: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Server sends a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response </a:t>
            </a:r>
            <a:r>
              <a:rPr lang="en-US" sz="2400" dirty="0">
                <a:ea typeface="Helvetica Neue Medium" charset="0"/>
                <a:cs typeface="Helvetica Neue Medium" charset="0"/>
              </a:rPr>
              <a:t>packet with its local clock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3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and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2</a:t>
            </a:r>
            <a:endParaRPr lang="en-US" sz="2400" dirty="0">
              <a:ea typeface="Helvetica Neue Medium" charset="0"/>
              <a:cs typeface="Helvetica Neue Medium" charset="0"/>
            </a:endParaRPr>
          </a:p>
          <a:p>
            <a:pPr marL="514350" indent="-51435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400" dirty="0">
                <a:ea typeface="Helvetica Neue Medium" charset="0"/>
                <a:cs typeface="Helvetica Neue Medium" charset="0"/>
              </a:rPr>
              <a:t>Client locally timestamps its receipt of the server’s response T</a:t>
            </a:r>
            <a:r>
              <a:rPr lang="en-US" sz="2400" baseline="-25000" dirty="0">
                <a:ea typeface="Helvetica Neue Medium" charset="0"/>
                <a:cs typeface="Helvetica Neue Medium" charset="0"/>
              </a:rPr>
              <a:t>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8</a:t>
            </a:fld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Helvetica Neue Medium" charset="0"/>
                <a:cs typeface="Helvetica Neue Medium" charset="0"/>
              </a:rPr>
              <a:t>Cristian’s algorithm: Outline</a:t>
            </a:r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7387440" y="1463190"/>
            <a:ext cx="6171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Client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9548044" y="1460279"/>
            <a:ext cx="8913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Server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 descr="Mac-Book-Black-On-48x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7" y="1783777"/>
            <a:ext cx="609600" cy="609600"/>
          </a:xfrm>
          <a:prstGeom prst="rect">
            <a:avLst/>
          </a:prstGeom>
        </p:spPr>
      </p:pic>
      <p:pic>
        <p:nvPicPr>
          <p:cNvPr id="9" name="Picture 8" descr="server-48x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22" y="1783777"/>
            <a:ext cx="609600" cy="609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7743305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993721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5350" y="578361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Time ↓</a:t>
            </a:r>
          </a:p>
        </p:txBody>
      </p:sp>
      <p:cxnSp>
        <p:nvCxnSpPr>
          <p:cNvPr id="14" name="Curved Connector 8"/>
          <p:cNvCxnSpPr/>
          <p:nvPr/>
        </p:nvCxnSpPr>
        <p:spPr>
          <a:xfrm flipH="1" flipV="1">
            <a:off x="7743308" y="2876961"/>
            <a:ext cx="2250230" cy="537751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8"/>
          <p:cNvCxnSpPr/>
          <p:nvPr/>
        </p:nvCxnSpPr>
        <p:spPr>
          <a:xfrm flipV="1">
            <a:off x="7743124" y="4226420"/>
            <a:ext cx="2250414" cy="535859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6786" y="265796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93538" y="320508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6786" y="453609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 rot="805666">
            <a:off x="9087794" y="2820254"/>
            <a:ext cx="471462" cy="35215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 rot="858043">
            <a:off x="8053008" y="2614564"/>
            <a:ext cx="105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request: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870845" y="4022476"/>
            <a:ext cx="2533383" cy="1045932"/>
            <a:chOff x="6304153" y="4197758"/>
            <a:chExt cx="2533383" cy="1045932"/>
          </a:xfrm>
        </p:grpSpPr>
        <p:sp>
          <p:nvSpPr>
            <p:cNvPr id="24" name="TextBox 23"/>
            <p:cNvSpPr txBox="1"/>
            <p:nvPr/>
          </p:nvSpPr>
          <p:spPr>
            <a:xfrm>
              <a:off x="8426846" y="4197758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T</a:t>
              </a:r>
              <a:r>
                <a:rPr lang="en-US" baseline="-25000" dirty="0">
                  <a:latin typeface="Helvetica Neue Medium" charset="0"/>
                  <a:ea typeface="Helvetica Neue Medium" charset="0"/>
                  <a:cs typeface="Helvetica Neue Medium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 rot="20798430">
              <a:off x="7533954" y="4653908"/>
              <a:ext cx="736891" cy="352153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T</a:t>
              </a:r>
              <a:r>
                <a:rPr lang="en-US" baseline="-250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2</a:t>
              </a:r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,T</a:t>
              </a:r>
              <a:r>
                <a:rPr lang="en-US" baseline="-250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3</a:t>
              </a:r>
              <a:endPara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20836752">
              <a:off x="6304153" y="4874358"/>
              <a:ext cx="1233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Helvetica Neue Medium" charset="0"/>
                  <a:ea typeface="Helvetica Neue Medium" charset="0"/>
                  <a:cs typeface="Helvetica Neue Medium" charset="0"/>
                </a:rPr>
                <a:t>response: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2711" y="5819191"/>
            <a:ext cx="828575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How can the client use these timestamps to synchronize its local clock to the server’s local clock?</a:t>
            </a:r>
          </a:p>
        </p:txBody>
      </p:sp>
    </p:spTree>
    <p:extLst>
      <p:ext uri="{BB962C8B-B14F-4D97-AF65-F5344CB8AC3E}">
        <p14:creationId xmlns:p14="http://schemas.microsoft.com/office/powerpoint/2010/main" val="57059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399" y="2657968"/>
            <a:ext cx="5090010" cy="1811922"/>
          </a:xfrm>
        </p:spPr>
        <p:txBody>
          <a:bodyPr>
            <a:normAutofit fontScale="92500"/>
          </a:bodyPr>
          <a:lstStyle/>
          <a:p>
            <a:r>
              <a:rPr lang="en-US" spc="-150" dirty="0">
                <a:ea typeface="Helvetica Neue Medium" charset="0"/>
                <a:cs typeface="Helvetica Neue Medium" charset="0"/>
              </a:rPr>
              <a:t>Client samples </a:t>
            </a:r>
            <a:r>
              <a:rPr lang="en-US" spc="-15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round trip time (𝛿 )</a:t>
            </a:r>
            <a:br>
              <a:rPr lang="en-US" spc="-15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</a:br>
            <a:r>
              <a:rPr lang="en-US" spc="-15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𝛿 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= 𝛿</a:t>
            </a:r>
            <a:r>
              <a:rPr lang="en-US" spc="-150" baseline="-25000" dirty="0" err="1">
                <a:ea typeface="Helvetica Neue Medium" charset="0"/>
                <a:cs typeface="Helvetica Neue Medium" charset="0"/>
              </a:rPr>
              <a:t>req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+ 𝛿</a:t>
            </a:r>
            <a:r>
              <a:rPr lang="en-US" spc="-150" baseline="-25000" dirty="0" err="1">
                <a:ea typeface="Helvetica Neue Medium" charset="0"/>
                <a:cs typeface="Helvetica Neue Medium" charset="0"/>
              </a:rPr>
              <a:t>resp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= (T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4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− 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1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) − (T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3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− T</a:t>
            </a:r>
            <a:r>
              <a:rPr lang="en-US" spc="-150" baseline="-25000" dirty="0">
                <a:ea typeface="Helvetica Neue Medium" charset="0"/>
                <a:cs typeface="Helvetica Neue Medium" charset="0"/>
              </a:rPr>
              <a:t>2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)</a:t>
            </a:r>
          </a:p>
          <a:p>
            <a:endParaRPr lang="en-US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But client knows </a:t>
            </a:r>
            <a:r>
              <a:rPr lang="en-US" spc="-150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𝛿</a:t>
            </a:r>
            <a:r>
              <a:rPr lang="en-US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, not </a:t>
            </a:r>
            <a:r>
              <a:rPr lang="en-US" spc="-150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𝛿</a:t>
            </a:r>
            <a:r>
              <a:rPr lang="en-US" baseline="-25000" dirty="0" err="1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resp</a:t>
            </a:r>
            <a:endParaRPr lang="en-US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>
                <a:ea typeface="Helvetica Neue Medium" charset="0"/>
                <a:cs typeface="Helvetica Neue Medium" charset="0"/>
              </a:rPr>
              <a:t>Cristian’s algorithm: Offset sample calculation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7387440" y="1463190"/>
            <a:ext cx="6171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Client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9548044" y="1460279"/>
            <a:ext cx="891357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Server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 descr="Mac-Book-Black-On-48x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7" y="1783777"/>
            <a:ext cx="609600" cy="609600"/>
          </a:xfrm>
          <a:prstGeom prst="rect">
            <a:avLst/>
          </a:prstGeom>
        </p:spPr>
      </p:pic>
      <p:pic>
        <p:nvPicPr>
          <p:cNvPr id="9" name="Picture 8" descr="server-48x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22" y="1783777"/>
            <a:ext cx="609600" cy="609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7743305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993721" y="2393377"/>
            <a:ext cx="2" cy="3235794"/>
          </a:xfrm>
          <a:prstGeom prst="line">
            <a:avLst/>
          </a:prstGeom>
          <a:ln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5350" y="578361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Time ↓</a:t>
            </a:r>
          </a:p>
        </p:txBody>
      </p:sp>
      <p:cxnSp>
        <p:nvCxnSpPr>
          <p:cNvPr id="14" name="Curved Connector 8"/>
          <p:cNvCxnSpPr/>
          <p:nvPr/>
        </p:nvCxnSpPr>
        <p:spPr>
          <a:xfrm flipH="1" flipV="1">
            <a:off x="7743308" y="2876961"/>
            <a:ext cx="2250230" cy="537751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8"/>
          <p:cNvCxnSpPr/>
          <p:nvPr/>
        </p:nvCxnSpPr>
        <p:spPr>
          <a:xfrm flipV="1">
            <a:off x="7743124" y="4226420"/>
            <a:ext cx="2250414" cy="535859"/>
          </a:xfrm>
          <a:prstGeom prst="straightConnector1">
            <a:avLst/>
          </a:prstGeom>
          <a:ln>
            <a:prstDash val="solid"/>
            <a:headEnd type="arrow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6786" y="265796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93538" y="320508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6786" y="453609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743124" y="3414711"/>
            <a:ext cx="2250414" cy="0"/>
          </a:xfrm>
          <a:prstGeom prst="line">
            <a:avLst/>
          </a:prstGeom>
          <a:ln w="19050"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743124" y="4226419"/>
            <a:ext cx="2250414" cy="0"/>
          </a:xfrm>
          <a:prstGeom prst="line">
            <a:avLst/>
          </a:prstGeom>
          <a:ln w="19050"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805666">
            <a:off x="9087794" y="2820254"/>
            <a:ext cx="471462" cy="35215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 rot="858043">
            <a:off x="8053008" y="2614564"/>
            <a:ext cx="105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request: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93538" y="402247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 rot="20798430">
            <a:off x="9100647" y="4478627"/>
            <a:ext cx="736891" cy="35215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,T</a:t>
            </a:r>
            <a:r>
              <a:rPr lang="en-US" baseline="-250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 rot="20836752">
            <a:off x="7870845" y="4699076"/>
            <a:ext cx="123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response: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959576" y="2876961"/>
            <a:ext cx="783549" cy="1886263"/>
            <a:chOff x="5435575" y="2876960"/>
            <a:chExt cx="783549" cy="1886263"/>
          </a:xfrm>
        </p:grpSpPr>
        <p:sp>
          <p:nvSpPr>
            <p:cNvPr id="18" name="Left Brace 17"/>
            <p:cNvSpPr/>
            <p:nvPr/>
          </p:nvSpPr>
          <p:spPr>
            <a:xfrm>
              <a:off x="6079822" y="2876960"/>
              <a:ext cx="139302" cy="537751"/>
            </a:xfrm>
            <a:prstGeom prst="leftBrace">
              <a:avLst>
                <a:gd name="adj1" fmla="val 36898"/>
                <a:gd name="adj2" fmla="val 72436"/>
              </a:avLst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55563" y="3055845"/>
              <a:ext cx="637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50" dirty="0">
                  <a:latin typeface="Helvetica Neue Medium" charset="0"/>
                  <a:ea typeface="Helvetica Neue Medium" charset="0"/>
                  <a:cs typeface="Helvetica Neue Medium" charset="0"/>
                </a:rPr>
                <a:t>𝛿</a:t>
              </a:r>
              <a:r>
                <a:rPr lang="en-US" sz="2400" baseline="-25000" dirty="0">
                  <a:latin typeface="Helvetica Neue Medium" charset="0"/>
                  <a:ea typeface="Helvetica Neue Medium" charset="0"/>
                  <a:cs typeface="Helvetica Neue Medium" charset="0"/>
                </a:rPr>
                <a:t>req</a:t>
              </a:r>
            </a:p>
          </p:txBody>
        </p:sp>
        <p:sp>
          <p:nvSpPr>
            <p:cNvPr id="43" name="Left Brace 42"/>
            <p:cNvSpPr/>
            <p:nvPr/>
          </p:nvSpPr>
          <p:spPr>
            <a:xfrm>
              <a:off x="6079822" y="4225472"/>
              <a:ext cx="139302" cy="537751"/>
            </a:xfrm>
            <a:prstGeom prst="leftBrace">
              <a:avLst>
                <a:gd name="adj1" fmla="val 36898"/>
                <a:gd name="adj2" fmla="val 27564"/>
              </a:avLst>
            </a:prstGeom>
            <a:ln w="285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35575" y="4122673"/>
              <a:ext cx="743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50" dirty="0">
                  <a:latin typeface="Helvetica Neue Medium" charset="0"/>
                  <a:ea typeface="Helvetica Neue Medium" charset="0"/>
                  <a:cs typeface="Helvetica Neue Medium" charset="0"/>
                </a:rPr>
                <a:t>𝛿</a:t>
              </a:r>
              <a:r>
                <a:rPr lang="en-US" sz="2400" baseline="-25000" dirty="0">
                  <a:latin typeface="Helvetica Neue Medium" charset="0"/>
                  <a:ea typeface="Helvetica Neue Medium" charset="0"/>
                  <a:cs typeface="Helvetica Neue Medium" charset="0"/>
                </a:rPr>
                <a:t>resp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7021211" y="4598873"/>
            <a:ext cx="323906" cy="326810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5460" y="4469891"/>
            <a:ext cx="338054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tIns="91440" bIns="91440" rtlCol="0">
            <a:spAutoFit/>
          </a:bodyPr>
          <a:lstStyle/>
          <a:p>
            <a:r>
              <a:rPr lang="en-US" sz="2600" dirty="0">
                <a:latin typeface="Helvetica Neue Medium" charset="0"/>
                <a:ea typeface="Helvetica Neue Medium" charset="0"/>
                <a:cs typeface="Helvetica Neue Medium" charset="0"/>
              </a:rPr>
              <a:t>Assume: 𝛿</a:t>
            </a:r>
            <a:r>
              <a:rPr lang="en-US" sz="260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req</a:t>
            </a:r>
            <a:r>
              <a:rPr lang="en-US" sz="2600" dirty="0">
                <a:latin typeface="Helvetica Neue Medium" charset="0"/>
                <a:ea typeface="Helvetica Neue Medium" charset="0"/>
                <a:cs typeface="Helvetica Neue Medium" charset="0"/>
              </a:rPr>
              <a:t> ≈ 𝛿</a:t>
            </a:r>
            <a:r>
              <a:rPr lang="en-US" sz="260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resp</a:t>
            </a:r>
            <a:endParaRPr lang="en-US" sz="26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9565" y="1702376"/>
            <a:ext cx="509001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tIns="91440" bIns="91440" rtlCol="0">
            <a:spAutoFit/>
          </a:bodyPr>
          <a:lstStyle/>
          <a:p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Goal: Client sets clock 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T</a:t>
            </a:r>
            <a:r>
              <a:rPr lang="en-US" sz="2600" spc="-15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+ 𝛿</a:t>
            </a:r>
            <a:r>
              <a:rPr lang="en-US" sz="2600" spc="-15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resp</a:t>
            </a:r>
            <a:endParaRPr lang="en-US" sz="2600" spc="-15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95930" y="5598947"/>
            <a:ext cx="425094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tIns="91440" bIns="91440" rtlCol="0">
            <a:spAutoFit/>
          </a:bodyPr>
          <a:lstStyle/>
          <a:p>
            <a:r>
              <a:rPr lang="en-US" sz="2600" spc="-150">
                <a:latin typeface="Helvetica Neue Medium" charset="0"/>
                <a:ea typeface="Helvetica Neue Medium" charset="0"/>
                <a:cs typeface="Helvetica Neue Medium" charset="0"/>
              </a:rPr>
              <a:t>Client 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sets clock 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T</a:t>
            </a:r>
            <a:r>
              <a:rPr lang="en-US" sz="2600" spc="-15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3</a:t>
            </a:r>
            <a:r>
              <a:rPr lang="en-US" sz="2600" spc="-150" dirty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600" spc="-150">
                <a:latin typeface="Helvetica Neue Medium" charset="0"/>
                <a:ea typeface="Helvetica Neue Medium" charset="0"/>
                <a:cs typeface="Helvetica Neue Medium" charset="0"/>
              </a:rPr>
              <a:t>+ ½𝛿</a:t>
            </a:r>
            <a:endParaRPr lang="en-US" sz="2600" spc="-15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18178</TotalTime>
  <Words>1708</Words>
  <Application>Microsoft Macintosh PowerPoint</Application>
  <PresentationFormat>Widescreen</PresentationFormat>
  <Paragraphs>389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Helvetica Neue Medium</vt:lpstr>
      <vt:lpstr>Times New Roman</vt:lpstr>
      <vt:lpstr>Wingdings</vt:lpstr>
      <vt:lpstr>Office Theme</vt:lpstr>
      <vt:lpstr>Time</vt:lpstr>
      <vt:lpstr>Today</vt:lpstr>
      <vt:lpstr>A distributed edit-compile workflow</vt:lpstr>
      <vt:lpstr>What makes time synchronization hard?</vt:lpstr>
      <vt:lpstr>Today</vt:lpstr>
      <vt:lpstr>Just use Coordinated Universal Time?</vt:lpstr>
      <vt:lpstr>Synchronization to a time server</vt:lpstr>
      <vt:lpstr>Cristian’s algorithm: Outline</vt:lpstr>
      <vt:lpstr>Cristian’s algorithm: Offset sample calculation</vt:lpstr>
      <vt:lpstr>Clock synchronization: Take-away points</vt:lpstr>
      <vt:lpstr>Today</vt:lpstr>
      <vt:lpstr>Motivation: Multi-site database replication</vt:lpstr>
      <vt:lpstr>The consequences of concurrent updates</vt:lpstr>
      <vt:lpstr>RFC 677 “The Maintenance of Duplicate Databases” (1975)</vt:lpstr>
      <vt:lpstr>Idea: Logical clocks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Defining “happens-before” ()</vt:lpstr>
      <vt:lpstr>Concurrent events</vt:lpstr>
      <vt:lpstr>Lamport clocks: Objective</vt:lpstr>
      <vt:lpstr>The Lamport Clock algorithm</vt:lpstr>
      <vt:lpstr>The Lamport Clock algorithm</vt:lpstr>
      <vt:lpstr>The Lamport Clock algorithm</vt:lpstr>
      <vt:lpstr>The Lamport Clock algorithm</vt:lpstr>
      <vt:lpstr>The Lamport Clock algorithm</vt:lpstr>
      <vt:lpstr>Lamport Timestamps: Ordering all events</vt:lpstr>
      <vt:lpstr>Order all these events</vt:lpstr>
      <vt:lpstr>Take-away points: Lamport clocks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38</cp:revision>
  <cp:lastPrinted>2025-02-09T19:28:30Z</cp:lastPrinted>
  <dcterms:created xsi:type="dcterms:W3CDTF">2018-09-09T13:59:16Z</dcterms:created>
  <dcterms:modified xsi:type="dcterms:W3CDTF">2025-02-09T19:45:55Z</dcterms:modified>
</cp:coreProperties>
</file>