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384" r:id="rId2"/>
    <p:sldId id="340" r:id="rId3"/>
    <p:sldId id="341" r:id="rId4"/>
    <p:sldId id="342" r:id="rId5"/>
    <p:sldId id="362" r:id="rId6"/>
    <p:sldId id="357" r:id="rId7"/>
    <p:sldId id="383" r:id="rId8"/>
    <p:sldId id="365" r:id="rId9"/>
    <p:sldId id="366" r:id="rId10"/>
    <p:sldId id="367" r:id="rId11"/>
    <p:sldId id="368" r:id="rId12"/>
    <p:sldId id="370" r:id="rId13"/>
    <p:sldId id="371" r:id="rId14"/>
    <p:sldId id="373" r:id="rId15"/>
    <p:sldId id="377" r:id="rId16"/>
    <p:sldId id="381" r:id="rId17"/>
    <p:sldId id="380" r:id="rId18"/>
    <p:sldId id="374" r:id="rId19"/>
    <p:sldId id="378" r:id="rId20"/>
    <p:sldId id="287" r:id="rId21"/>
  </p:sldIdLst>
  <p:sldSz cx="118872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4"/>
    <p:restoredTop sz="95109"/>
  </p:normalViewPr>
  <p:slideViewPr>
    <p:cSldViewPr snapToGrid="0" snapToObjects="1">
      <p:cViewPr varScale="1">
        <p:scale>
          <a:sx n="140" d="100"/>
          <a:sy n="140" d="100"/>
        </p:scale>
        <p:origin x="2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EE27-B64A-FC4F-8390-DA7503E69E9F}" type="datetimeFigureOut">
              <a:rPr lang="en-CN" smtClean="0"/>
              <a:t>4/9/25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6988" y="857250"/>
            <a:ext cx="4010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8D5-C539-AD4C-B21D-BE1AFC3CE84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8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2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this last point:  “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C” is what was raised with the earlier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8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54994-BFAD-0248-FB9C-D99CEE34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87C04-8A40-7C6B-A9DB-C220AF593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93F83-BB41-A434-D0F3-F64CDED0E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648CF-6D81-6103-293E-BE61D2AF1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3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43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4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5C54-2E14-D8B2-20A7-E5E9E7E6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DB6F2-7354-F534-F9D9-CDCB7E2DF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9AAC-F7CC-7271-EE11-090B1B1D0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08517-B2E6-69C1-4C11-F57ED7224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2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8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7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1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4/9/25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4824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Spanner</a:t>
            </a:r>
            <a:br>
              <a:rPr lang="en-US" sz="8800" dirty="0"/>
            </a:br>
            <a:r>
              <a:rPr lang="en-US" sz="4400" dirty="0"/>
              <a:t>(Part II)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37259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18</a:t>
            </a:r>
          </a:p>
          <a:p>
            <a:endParaRPr lang="en-US" sz="2800" dirty="0"/>
          </a:p>
          <a:p>
            <a:r>
              <a:rPr lang="en-US" sz="2800" u="sng" dirty="0"/>
              <a:t>Mike Freedman</a:t>
            </a:r>
            <a:r>
              <a:rPr lang="en-US" sz="2800" dirty="0"/>
              <a:t>,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19" y="2634501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1440" y="659404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Some slides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281965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6579" y="4607705"/>
            <a:ext cx="10025441" cy="15759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{R(A=?), W(A=?+1), W(B=?+1), W(C=?+1)}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Execute: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reads: grab read locks and return the most recent data, e.g., R(A=a)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computes and buffers writes locally, e.g., A = a+1, B = a+1, C = a+1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22" y="336599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10285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417222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3236718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3837178" y="274212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706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78168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3882430" y="1594985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884D81-6F3E-E84F-BC22-D8913D31C680}"/>
              </a:ext>
            </a:extLst>
          </p:cNvPr>
          <p:cNvCxnSpPr>
            <a:cxnSpLocks/>
          </p:cNvCxnSpPr>
          <p:nvPr/>
        </p:nvCxnSpPr>
        <p:spPr>
          <a:xfrm>
            <a:off x="4553098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C2C96B-C171-CD40-87DC-FAAAE394EBC0}"/>
              </a:ext>
            </a:extLst>
          </p:cNvPr>
          <p:cNvSpPr txBox="1"/>
          <p:nvPr/>
        </p:nvSpPr>
        <p:spPr>
          <a:xfrm>
            <a:off x="3226773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56A125-26C8-D748-9668-6FC7064BBE31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B73DB-C741-BF8D-3935-1BA3FCDB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925" y="4579781"/>
            <a:ext cx="8694051" cy="18603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coordinator, e.g., A, others are participants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 buffered writes and the identity of the coordinator; grab write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participant prepares T by logging a prepare record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its replicas. Coord skips prepare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send OK to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if lock grabbed and after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 is done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22" y="336599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10285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417222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3236718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3837178" y="274212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706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78168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3882430" y="1594985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4713623" y="2027610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4726196" y="2009855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4713623" y="200579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1374695" y="2530538"/>
            <a:ext cx="11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7572" y="2767466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3339" y="3429533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5645" y="4186125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6644261" y="272084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6784195" y="270627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1219171" y="319151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1220222" y="389910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6724685" y="233140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5424119" y="2773672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5297262" y="346249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5138679" y="420848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5369614" y="3173238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5362354" y="3888849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21D4A0-BA98-8943-8986-30969B205BBF}"/>
              </a:ext>
            </a:extLst>
          </p:cNvPr>
          <p:cNvCxnSpPr>
            <a:cxnSpLocks/>
          </p:cNvCxnSpPr>
          <p:nvPr/>
        </p:nvCxnSpPr>
        <p:spPr>
          <a:xfrm>
            <a:off x="4553098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B16285C-7321-0142-9CDD-1692E9CDC571}"/>
              </a:ext>
            </a:extLst>
          </p:cNvPr>
          <p:cNvSpPr txBox="1"/>
          <p:nvPr/>
        </p:nvSpPr>
        <p:spPr>
          <a:xfrm>
            <a:off x="3226773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F676E5-59CE-ED4E-B4E5-6112C14AA7E1}"/>
              </a:ext>
            </a:extLst>
          </p:cNvPr>
          <p:cNvSpPr txBox="1"/>
          <p:nvPr/>
        </p:nvSpPr>
        <p:spPr>
          <a:xfrm>
            <a:off x="5298708" y="1219644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C12411C-1621-C74D-A836-A77A320DC6B9}"/>
              </a:ext>
            </a:extLst>
          </p:cNvPr>
          <p:cNvCxnSpPr>
            <a:cxnSpLocks/>
          </p:cNvCxnSpPr>
          <p:nvPr/>
        </p:nvCxnSpPr>
        <p:spPr>
          <a:xfrm>
            <a:off x="7188623" y="1290611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E41377-AB3F-6547-8058-D911046C4528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DB347D5-7223-9754-D971-34542276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0" grpId="0"/>
      <p:bldP spid="61" grpId="0"/>
      <p:bldP spid="65" grpId="0"/>
      <p:bldP spid="74" grpId="0"/>
      <p:bldP spid="75" grpId="0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16" y="271633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16" y="336599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16" y="410285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16" y="20116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417222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3236718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3837178" y="274212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706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78168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3882430" y="1594985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4553098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3226773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4713623" y="2027610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4726196" y="2009855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4713623" y="200579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1374695" y="2530538"/>
            <a:ext cx="11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7572" y="2767466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3339" y="3429533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5645" y="4186125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6644261" y="272084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6784195" y="270627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1219171" y="319151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1220222" y="389910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6724685" y="233140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5298708" y="1219644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5424119" y="2773672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5297262" y="346249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5138679" y="420848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5369614" y="3173238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5362354" y="3888849"/>
            <a:ext cx="11624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7270311" y="2446222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8152259" y="271520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8152254" y="272639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8498255" y="298622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8498255" y="390014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E1AC8C-274A-9D4C-B9A2-9A084F75EDDF}"/>
              </a:ext>
            </a:extLst>
          </p:cNvPr>
          <p:cNvSpPr txBox="1"/>
          <p:nvPr/>
        </p:nvSpPr>
        <p:spPr>
          <a:xfrm>
            <a:off x="8396020" y="3483894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C2AE9-40B3-A549-9A5A-45DA6FE96986}"/>
              </a:ext>
            </a:extLst>
          </p:cNvPr>
          <p:cNvSpPr txBox="1"/>
          <p:nvPr/>
        </p:nvSpPr>
        <p:spPr>
          <a:xfrm>
            <a:off x="8370019" y="4428350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2080" y="3487627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6922" y="442156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6670" y="239583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92" y="239708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9423714" y="2723110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9404810" y="2731263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7188623" y="1290611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8095968" y="122106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9EFE9-E2AD-A142-B655-A5FAFDB5D72C}"/>
              </a:ext>
            </a:extLst>
          </p:cNvPr>
          <p:cNvSpPr txBox="1"/>
          <p:nvPr/>
        </p:nvSpPr>
        <p:spPr>
          <a:xfrm>
            <a:off x="7128444" y="2967376"/>
            <a:ext cx="110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9376754" y="2332842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EB7D5-A530-724C-92F0-8AD45CEE91A6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9D998E3-2128-4F3C-F440-D11D76BB125D}"/>
              </a:ext>
            </a:extLst>
          </p:cNvPr>
          <p:cNvSpPr txBox="1">
            <a:spLocks/>
          </p:cNvSpPr>
          <p:nvPr/>
        </p:nvSpPr>
        <p:spPr>
          <a:xfrm>
            <a:off x="1748825" y="4578871"/>
            <a:ext cx="8871856" cy="2090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hearing from all participants, coord commits T if all OK; o/w, abort 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logs commit/abort record via Paxos, applies writes if commit, release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commit/abort messages to participants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log commit/abort via Paxos, apply writes if commit, release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result to client either after its “log commit” or after ack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0C866FF-6CD3-0138-66D2-A9D75D1F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1" grpId="0" animBg="1"/>
      <p:bldP spid="82" grpId="0" animBg="1"/>
      <p:bldP spid="83" grpId="0"/>
      <p:bldP spid="84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Timestamping Read-Write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0089" y="4417258"/>
            <a:ext cx="8871860" cy="23131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Timestamping: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Participant: choose timestamp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larger than any writes it has applied</a:t>
            </a:r>
            <a:endParaRPr lang="en-US" sz="1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Coordinator: choose a timestamp, e.g.,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writes it has applied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timestamps proposed by the participants, e.g.,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current </a:t>
            </a:r>
            <a:r>
              <a:rPr lang="en-US" sz="16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</a:t>
            </a:r>
            <a:r>
              <a:rPr lang="en-US" sz="1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commit-waits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TT.after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== true. Commit-wait overlaps w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T’s commit timestamp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16" y="271633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2960016" y="336599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16" y="410285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16" y="20116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B55DE8-D722-4243-A166-1C7DDD37BFD1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1351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8557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3153271" y="2011683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2972767" y="1534094"/>
            <a:ext cx="36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4755" y="2767466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3517737" y="2011682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25643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399329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4006342" y="1302314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2962822" y="12227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4034889" y="2027610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4047463" y="2009855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4034890" y="200579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1374695" y="2530538"/>
            <a:ext cx="118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8839" y="2767466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4606" y="3429533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6912" y="4186125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6050370" y="272084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6190304" y="270627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1219171" y="319151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1220222" y="389910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793949" y="2124248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k,</a:t>
            </a:r>
          </a:p>
          <a:p>
            <a:pPr algn="ctr"/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4790963" y="1220681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5188346" y="3077448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5204080" y="3875775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7072348" y="2606479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8152259" y="271520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8152254" y="272639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8498255" y="298622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8498255" y="390014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2080" y="3487627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6922" y="442156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6670" y="239583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92" y="239708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9423714" y="2723110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9404810" y="2731263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6594733" y="1290611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7664233" y="12197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9376754" y="2332842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3012C-F4C2-9747-8624-DCF5C20EDC79}"/>
              </a:ext>
            </a:extLst>
          </p:cNvPr>
          <p:cNvGrpSpPr/>
          <p:nvPr/>
        </p:nvGrpSpPr>
        <p:grpSpPr>
          <a:xfrm>
            <a:off x="4641267" y="3278433"/>
            <a:ext cx="510076" cy="555005"/>
            <a:chOff x="3269668" y="3324144"/>
            <a:chExt cx="510076" cy="5550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5E68C2-A8C5-A245-9FBD-2702434A2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2AAD54A-82CD-9642-B8DA-110345BF943C}"/>
                </a:ext>
              </a:extLst>
            </p:cNvPr>
            <p:cNvSpPr txBox="1"/>
            <p:nvPr/>
          </p:nvSpPr>
          <p:spPr>
            <a:xfrm>
              <a:off x="3269668" y="34790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49A72-E194-F640-9FAA-BE6CE22F9313}"/>
              </a:ext>
            </a:extLst>
          </p:cNvPr>
          <p:cNvGrpSpPr/>
          <p:nvPr/>
        </p:nvGrpSpPr>
        <p:grpSpPr>
          <a:xfrm>
            <a:off x="4550162" y="4005594"/>
            <a:ext cx="516488" cy="554003"/>
            <a:chOff x="3178562" y="4051310"/>
            <a:chExt cx="516488" cy="5540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EBEE03D-8897-8F40-A304-BD9B83494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256" y="405131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91859A-F42B-3448-BB2A-58CE62B556BE}"/>
                </a:ext>
              </a:extLst>
            </p:cNvPr>
            <p:cNvSpPr txBox="1"/>
            <p:nvPr/>
          </p:nvSpPr>
          <p:spPr>
            <a:xfrm>
              <a:off x="3178562" y="4205203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180DA-E696-4241-B872-DCB466B37441}"/>
              </a:ext>
            </a:extLst>
          </p:cNvPr>
          <p:cNvGrpSpPr/>
          <p:nvPr/>
        </p:nvGrpSpPr>
        <p:grpSpPr>
          <a:xfrm>
            <a:off x="6607136" y="2629184"/>
            <a:ext cx="503664" cy="536151"/>
            <a:chOff x="5235532" y="2674900"/>
            <a:chExt cx="503664" cy="53615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4DB2047-AA47-D64A-A243-DC6BD458D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5417" y="26749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43EAF1-6CA6-3E4A-B9F5-DD25ED2A345F}"/>
                </a:ext>
              </a:extLst>
            </p:cNvPr>
            <p:cNvSpPr txBox="1"/>
            <p:nvPr/>
          </p:nvSpPr>
          <p:spPr>
            <a:xfrm>
              <a:off x="5235532" y="2810941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EAA18-9995-5142-99EE-B12D6EA6159C}"/>
              </a:ext>
            </a:extLst>
          </p:cNvPr>
          <p:cNvGrpSpPr/>
          <p:nvPr/>
        </p:nvGrpSpPr>
        <p:grpSpPr>
          <a:xfrm>
            <a:off x="6810001" y="2048444"/>
            <a:ext cx="1227762" cy="523220"/>
            <a:chOff x="5438400" y="2094162"/>
            <a:chExt cx="1227762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EA58C6-31D9-EC43-A246-CBD2E78E0B37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334538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80A2687-C631-2547-BBEC-769DAF7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439061"/>
              <a:ext cx="12270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E6B3AA-4EA8-AC48-B387-E569FAD73616}"/>
                </a:ext>
              </a:extLst>
            </p:cNvPr>
            <p:cNvSpPr txBox="1"/>
            <p:nvPr/>
          </p:nvSpPr>
          <p:spPr>
            <a:xfrm>
              <a:off x="5645300" y="2094162"/>
              <a:ext cx="8210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Commit</a:t>
              </a:r>
            </a:p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Wait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5238EB5-1DD2-D245-95E8-AB5BD2DB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62" y="2328650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42C99D3-9027-A643-8D8C-C0DB6BAAA3CC}"/>
              </a:ext>
            </a:extLst>
          </p:cNvPr>
          <p:cNvSpPr txBox="1"/>
          <p:nvPr/>
        </p:nvSpPr>
        <p:spPr>
          <a:xfrm>
            <a:off x="8455528" y="3462027"/>
            <a:ext cx="9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0D842-6021-AC4F-AA48-F585796A325A}"/>
              </a:ext>
            </a:extLst>
          </p:cNvPr>
          <p:cNvSpPr txBox="1"/>
          <p:nvPr/>
        </p:nvSpPr>
        <p:spPr>
          <a:xfrm>
            <a:off x="8455528" y="4395975"/>
            <a:ext cx="9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73783D-9566-E54E-8F57-2918840306A8}"/>
              </a:ext>
            </a:extLst>
          </p:cNvPr>
          <p:cNvSpPr txBox="1"/>
          <p:nvPr/>
        </p:nvSpPr>
        <p:spPr>
          <a:xfrm>
            <a:off x="7022172" y="3067242"/>
            <a:ext cx="9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00995-8DD9-FBC5-DD0C-96EA604A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(shards part)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925" y="5210018"/>
            <a:ext cx="8694051" cy="1563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chooses a read timestamp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 prepared write, return the preceding write, e.g., on 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 need to wait, proceed with read,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9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506725" y="2011021"/>
            <a:ext cx="1566498" cy="143981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5858996" y="2007899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92ACF-7054-D045-8B5F-79DE0D9245B5}"/>
              </a:ext>
            </a:extLst>
          </p:cNvPr>
          <p:cNvSpPr txBox="1"/>
          <p:nvPr/>
        </p:nvSpPr>
        <p:spPr>
          <a:xfrm>
            <a:off x="1752925" y="4803962"/>
            <a:ext cx="319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T’ = R(A=?, B=?, C=?)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B58A2-889B-5241-B04D-9C346F0826AC}"/>
              </a:ext>
            </a:extLst>
          </p:cNvPr>
          <p:cNvGrpSpPr/>
          <p:nvPr/>
        </p:nvGrpSpPr>
        <p:grpSpPr>
          <a:xfrm>
            <a:off x="4090586" y="1421103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639B94D-E44B-354F-9DB9-5007921F55B6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506725" y="2011021"/>
            <a:ext cx="1716704" cy="222426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506726" y="2011021"/>
            <a:ext cx="1344531" cy="70348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393883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3775167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3649753" y="2252411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5A01D5C-FC8C-FC4B-95D2-A4BBA111D2B1}"/>
              </a:ext>
            </a:extLst>
          </p:cNvPr>
          <p:cNvCxnSpPr>
            <a:cxnSpLocks/>
          </p:cNvCxnSpPr>
          <p:nvPr/>
        </p:nvCxnSpPr>
        <p:spPr>
          <a:xfrm>
            <a:off x="5234274" y="334310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3E1E303-BA0C-A248-B320-F07DC4B8AE93}"/>
              </a:ext>
            </a:extLst>
          </p:cNvPr>
          <p:cNvSpPr txBox="1"/>
          <p:nvPr/>
        </p:nvSpPr>
        <p:spPr>
          <a:xfrm>
            <a:off x="4999274" y="3503168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DD691E-31D7-EE4D-92A6-AF1CA85AA0C8}"/>
              </a:ext>
            </a:extLst>
          </p:cNvPr>
          <p:cNvSpPr txBox="1"/>
          <p:nvPr/>
        </p:nvSpPr>
        <p:spPr>
          <a:xfrm>
            <a:off x="4945197" y="2993256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85AA40-D09E-8644-9A64-DF264B530310}"/>
              </a:ext>
            </a:extLst>
          </p:cNvPr>
          <p:cNvCxnSpPr>
            <a:cxnSpLocks/>
          </p:cNvCxnSpPr>
          <p:nvPr/>
        </p:nvCxnSpPr>
        <p:spPr>
          <a:xfrm>
            <a:off x="4272050" y="4126381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DFF7C9D-C18C-1347-9DDA-35A47A940DDF}"/>
              </a:ext>
            </a:extLst>
          </p:cNvPr>
          <p:cNvSpPr txBox="1"/>
          <p:nvPr/>
        </p:nvSpPr>
        <p:spPr>
          <a:xfrm>
            <a:off x="4108383" y="42864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B594A7-F29C-CD49-A7A9-0C00284EC782}"/>
              </a:ext>
            </a:extLst>
          </p:cNvPr>
          <p:cNvSpPr txBox="1"/>
          <p:nvPr/>
        </p:nvSpPr>
        <p:spPr>
          <a:xfrm>
            <a:off x="3794433" y="3776532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C307337-2E8C-2649-BBBD-DF7A9A87AACB}"/>
              </a:ext>
            </a:extLst>
          </p:cNvPr>
          <p:cNvCxnSpPr>
            <a:cxnSpLocks/>
          </p:cNvCxnSpPr>
          <p:nvPr/>
        </p:nvCxnSpPr>
        <p:spPr>
          <a:xfrm>
            <a:off x="4880282" y="1858218"/>
            <a:ext cx="0" cy="2495613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08957C4-24E3-5040-AEE5-6DEC8C8453F9}"/>
              </a:ext>
            </a:extLst>
          </p:cNvPr>
          <p:cNvSpPr txBox="1"/>
          <p:nvPr/>
        </p:nvSpPr>
        <p:spPr>
          <a:xfrm>
            <a:off x="4654653" y="427839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6073218" y="163535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DCB51D-A053-314B-8619-30FA5065D383}"/>
              </a:ext>
            </a:extLst>
          </p:cNvPr>
          <p:cNvCxnSpPr>
            <a:cxnSpLocks/>
          </p:cNvCxnSpPr>
          <p:nvPr/>
        </p:nvCxnSpPr>
        <p:spPr>
          <a:xfrm flipV="1">
            <a:off x="6079092" y="2000996"/>
            <a:ext cx="749287" cy="144087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77D635C-8A6C-1343-AF34-91412EA2D28A}"/>
              </a:ext>
            </a:extLst>
          </p:cNvPr>
          <p:cNvSpPr txBox="1"/>
          <p:nvPr/>
        </p:nvSpPr>
        <p:spPr>
          <a:xfrm>
            <a:off x="6579109" y="1636213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B8C63-2357-9345-8A20-090AB8162EC1}"/>
              </a:ext>
            </a:extLst>
          </p:cNvPr>
          <p:cNvCxnSpPr>
            <a:cxnSpLocks/>
          </p:cNvCxnSpPr>
          <p:nvPr/>
        </p:nvCxnSpPr>
        <p:spPr>
          <a:xfrm flipV="1">
            <a:off x="7193597" y="2042026"/>
            <a:ext cx="947661" cy="221456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DECA60E-E675-7E45-8AEA-DB9AC6644288}"/>
              </a:ext>
            </a:extLst>
          </p:cNvPr>
          <p:cNvSpPr txBox="1"/>
          <p:nvPr/>
        </p:nvSpPr>
        <p:spPr>
          <a:xfrm>
            <a:off x="7777918" y="161251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A5CC7-C324-4848-8E22-EF1BEC4F8851}"/>
              </a:ext>
            </a:extLst>
          </p:cNvPr>
          <p:cNvGrpSpPr/>
          <p:nvPr/>
        </p:nvGrpSpPr>
        <p:grpSpPr>
          <a:xfrm>
            <a:off x="6397219" y="3776532"/>
            <a:ext cx="896380" cy="901336"/>
            <a:chOff x="5025619" y="3822252"/>
            <a:chExt cx="896380" cy="9013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042308-F881-184D-9D6E-BF90E4C5E157}"/>
                </a:ext>
              </a:extLst>
            </p:cNvPr>
            <p:cNvCxnSpPr>
              <a:cxnSpLocks/>
            </p:cNvCxnSpPr>
            <p:nvPr/>
          </p:nvCxnSpPr>
          <p:spPr>
            <a:xfrm>
              <a:off x="5314696" y="417210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056619-AFD3-F345-B36E-24FEC7C3A2CA}"/>
                </a:ext>
              </a:extLst>
            </p:cNvPr>
            <p:cNvSpPr txBox="1"/>
            <p:nvPr/>
          </p:nvSpPr>
          <p:spPr>
            <a:xfrm>
              <a:off x="5025619" y="3822252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5FDD4EE-0D87-324D-987C-0731B37BD989}"/>
                </a:ext>
              </a:extLst>
            </p:cNvPr>
            <p:cNvSpPr txBox="1"/>
            <p:nvPr/>
          </p:nvSpPr>
          <p:spPr>
            <a:xfrm>
              <a:off x="5086950" y="4323478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8D1CB-E9B9-9445-89F8-25BC20C1D52A}"/>
              </a:ext>
            </a:extLst>
          </p:cNvPr>
          <p:cNvGrpSpPr/>
          <p:nvPr/>
        </p:nvGrpSpPr>
        <p:grpSpPr>
          <a:xfrm>
            <a:off x="6254690" y="4488582"/>
            <a:ext cx="904973" cy="528619"/>
            <a:chOff x="4883085" y="4534293"/>
            <a:chExt cx="904973" cy="528619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E744995-9F6B-994E-A385-2EE67CA7C4A2}"/>
                </a:ext>
              </a:extLst>
            </p:cNvPr>
            <p:cNvSpPr/>
            <p:nvPr/>
          </p:nvSpPr>
          <p:spPr>
            <a:xfrm>
              <a:off x="4883085" y="4534293"/>
              <a:ext cx="904973" cy="207407"/>
            </a:xfrm>
            <a:custGeom>
              <a:avLst/>
              <a:gdLst>
                <a:gd name="connsiteX0" fmla="*/ 0 w 904973"/>
                <a:gd name="connsiteY0" fmla="*/ 0 h 207407"/>
                <a:gd name="connsiteX1" fmla="*/ 461913 w 904973"/>
                <a:gd name="connsiteY1" fmla="*/ 207389 h 207407"/>
                <a:gd name="connsiteX2" fmla="*/ 904973 w 904973"/>
                <a:gd name="connsiteY2" fmla="*/ 9427 h 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973" h="207407">
                  <a:moveTo>
                    <a:pt x="0" y="0"/>
                  </a:moveTo>
                  <a:cubicBezTo>
                    <a:pt x="155542" y="102909"/>
                    <a:pt x="311084" y="205818"/>
                    <a:pt x="461913" y="207389"/>
                  </a:cubicBezTo>
                  <a:cubicBezTo>
                    <a:pt x="612742" y="208960"/>
                    <a:pt x="758857" y="109193"/>
                    <a:pt x="904973" y="94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82894-8575-DA4B-80FA-C96444EADC8A}"/>
                </a:ext>
              </a:extLst>
            </p:cNvPr>
            <p:cNvSpPr txBox="1"/>
            <p:nvPr/>
          </p:nvSpPr>
          <p:spPr>
            <a:xfrm>
              <a:off x="5043495" y="469358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ait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09DD6-BE31-565E-08B7-64D585EC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 writes are monotonic, e.g., writes with smaller timestamp must be applied earlier,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applied before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T’ needs to wait until there exists a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 with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&gt;10 (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eg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),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 all writes before 10 are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Put it together: 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  <a:blipFill>
                <a:blip r:embed="rId3"/>
                <a:stretch>
                  <a:fillRect l="-437" t="-1190" r="-437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5912783" y="2007899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493714" y="2011021"/>
            <a:ext cx="1442067" cy="70348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393883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3775167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3649753" y="2252411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9872C-6014-6A4D-9B60-22A387AF9019}"/>
              </a:ext>
            </a:extLst>
          </p:cNvPr>
          <p:cNvGrpSpPr/>
          <p:nvPr/>
        </p:nvGrpSpPr>
        <p:grpSpPr>
          <a:xfrm>
            <a:off x="4849728" y="1858212"/>
            <a:ext cx="470001" cy="2820290"/>
            <a:chOff x="3014827" y="1903932"/>
            <a:chExt cx="470001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07337-2E8C-2649-BBBD-DF7A9A87AAC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08957C4-24E3-5040-AEE5-6DEC8C8453F9}"/>
                </a:ext>
              </a:extLst>
            </p:cNvPr>
            <p:cNvSpPr txBox="1"/>
            <p:nvPr/>
          </p:nvSpPr>
          <p:spPr>
            <a:xfrm>
              <a:off x="3014827" y="4324112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6127006" y="163535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D28B9-3BC6-2348-B284-9ACE74454291}"/>
              </a:ext>
            </a:extLst>
          </p:cNvPr>
          <p:cNvGrpSpPr/>
          <p:nvPr/>
        </p:nvGrpSpPr>
        <p:grpSpPr>
          <a:xfrm>
            <a:off x="4081591" y="2762328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4C552-AACF-FC41-85E3-59A9E6663E89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F6691F3-42B2-5845-89EC-FB37D09372F5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BC96-98B3-FA49-9CF2-2B8F3B194ADD}"/>
              </a:ext>
            </a:extLst>
          </p:cNvPr>
          <p:cNvGrpSpPr/>
          <p:nvPr/>
        </p:nvGrpSpPr>
        <p:grpSpPr>
          <a:xfrm>
            <a:off x="5157578" y="2763432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9527A-30E1-B142-A485-A013DF27C0A0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25D95255-2C8F-784C-BCC8-D923E0A85C69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C8510-E343-8949-A7B2-8C68CB4C7BF4}"/>
              </a:ext>
            </a:extLst>
          </p:cNvPr>
          <p:cNvGrpSpPr/>
          <p:nvPr/>
        </p:nvGrpSpPr>
        <p:grpSpPr>
          <a:xfrm>
            <a:off x="4077574" y="1421103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61F56-E8AA-632C-18B2-B6201E48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7147-A71D-F39A-9033-B7D3DA15A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899F62-18B9-342C-C0BB-816E62B7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CB86DB-952B-3241-3FBD-1F3D82A62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 lvl="1">
                  <a:lnSpc>
                    <a:spcPct val="10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𝑠𝑎𝑓𝑒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𝑃𝑎𝑥𝑜𝑠</m:t>
                        </m:r>
                      </m:sup>
                    </m:sSubSup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Timestamp of highest-applied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</a:t>
                </a:r>
              </a:p>
              <a:p>
                <a:pPr lvl="1">
                  <a:lnSpc>
                    <a:spcPct val="10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𝑠𝑎𝑓𝑒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𝑇𝑀</m:t>
                        </m:r>
                      </m:sup>
                    </m:sSubSup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infinity if zero prepared (but not committed) transactions</a:t>
                </a:r>
              </a:p>
              <a:p>
                <a:pPr marL="1371545" lvl="3" indent="0">
                  <a:lnSpc>
                    <a:spcPct val="100000"/>
                  </a:lnSpc>
                  <a:spcBef>
                    <a:spcPts val="800"/>
                  </a:spcBef>
                  <a:buNone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Else, min of all prepare timestamps of any prepared </a:t>
                </a:r>
                <a:r>
                  <a:rPr lang="en-US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txns</a:t>
                </a:r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CB86DB-952B-3241-3FBD-1F3D82A62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6579" y="4677657"/>
                <a:ext cx="8694051" cy="2119081"/>
              </a:xfrm>
              <a:blipFill>
                <a:blip r:embed="rId3"/>
                <a:stretch>
                  <a:fillRect l="-437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E4A8A7-8AD3-0EBD-A77F-ADCE4B78EAAE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9759B9-FD45-D011-6693-549C53D833CE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DC49CD6-3BE7-0212-6E05-7B87B69BB307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6820C4-F855-43C4-933F-0D20D79BBADE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E8FE668-9B49-0CD0-C6BD-C704B83C813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B2288-D5B5-9AA5-D155-2C1CCD620377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6004EE-3E79-19D5-ABAC-0BC3028FDA04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85675A6-ABFC-F54A-FE29-F9DBD858C66E}"/>
              </a:ext>
            </a:extLst>
          </p:cNvPr>
          <p:cNvCxnSpPr>
            <a:cxnSpLocks/>
          </p:cNvCxnSpPr>
          <p:nvPr/>
        </p:nvCxnSpPr>
        <p:spPr>
          <a:xfrm flipV="1">
            <a:off x="5912783" y="2007899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35DC0F5-A406-7E65-F875-01BEA2238845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965470-781B-C1B3-5BF0-1D1F3D89B7EC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B2DA98-3476-B9C0-CDE1-DB1A09B6C03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B0BF4F7-51AB-9A07-3250-2E4FC4BA7DFC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8A8AFC-390E-59F1-22E9-36EDD6AED15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BD2B53-233D-FE7F-5CF4-4A709F0C54B8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93A1A4-41E2-A0B4-EB4D-4230E5123859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C776ED-E78B-4FD8-2A19-57805638CE11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E6E1525-7BFC-0A8A-96CA-EC45CA7EC7C9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493714" y="2011021"/>
            <a:ext cx="1442067" cy="70348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927F6CF-2B6F-6045-9245-E62992CC6F72}"/>
              </a:ext>
            </a:extLst>
          </p:cNvPr>
          <p:cNvCxnSpPr>
            <a:cxnSpLocks/>
          </p:cNvCxnSpPr>
          <p:nvPr/>
        </p:nvCxnSpPr>
        <p:spPr>
          <a:xfrm>
            <a:off x="393883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D7EA87B-816C-CDEA-1171-EEAE1135786C}"/>
              </a:ext>
            </a:extLst>
          </p:cNvPr>
          <p:cNvSpPr txBox="1"/>
          <p:nvPr/>
        </p:nvSpPr>
        <p:spPr>
          <a:xfrm>
            <a:off x="3775167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6DE61E-08F4-37F7-DA86-C2396539ACED}"/>
              </a:ext>
            </a:extLst>
          </p:cNvPr>
          <p:cNvSpPr txBox="1"/>
          <p:nvPr/>
        </p:nvSpPr>
        <p:spPr>
          <a:xfrm>
            <a:off x="3649753" y="2252411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47C8C1-62BA-4277-DCBD-9044524D831F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235DA00-C4C8-8EB8-C785-447F55928BF2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4B11C5D-1410-8A66-B09E-BB101D71F06C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163A03-416A-BA4D-DF41-C193F765A727}"/>
              </a:ext>
            </a:extLst>
          </p:cNvPr>
          <p:cNvGrpSpPr/>
          <p:nvPr/>
        </p:nvGrpSpPr>
        <p:grpSpPr>
          <a:xfrm>
            <a:off x="4849728" y="1858212"/>
            <a:ext cx="470001" cy="2820290"/>
            <a:chOff x="3014827" y="1903932"/>
            <a:chExt cx="470001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5B4F41B-7235-EC7C-C679-8A3DE40E1F5C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B70F82F-C343-B40C-FA5C-7759A42FE62E}"/>
                </a:ext>
              </a:extLst>
            </p:cNvPr>
            <p:cNvSpPr txBox="1"/>
            <p:nvPr/>
          </p:nvSpPr>
          <p:spPr>
            <a:xfrm>
              <a:off x="3014827" y="4324112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DB1BC90-7732-45EC-F343-EECFD20730C7}"/>
              </a:ext>
            </a:extLst>
          </p:cNvPr>
          <p:cNvSpPr txBox="1"/>
          <p:nvPr/>
        </p:nvSpPr>
        <p:spPr>
          <a:xfrm>
            <a:off x="6127006" y="163535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E1E48-779E-237A-1A54-AE049F93DCDE}"/>
              </a:ext>
            </a:extLst>
          </p:cNvPr>
          <p:cNvGrpSpPr/>
          <p:nvPr/>
        </p:nvGrpSpPr>
        <p:grpSpPr>
          <a:xfrm>
            <a:off x="4081591" y="2762328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51D0CB-3690-5C83-79F8-5283646A863C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42417C4-C7EA-7D12-1565-88D9CFB05D89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D5C0A-AF89-FAE5-D514-43D1C1B64825}"/>
              </a:ext>
            </a:extLst>
          </p:cNvPr>
          <p:cNvGrpSpPr/>
          <p:nvPr/>
        </p:nvGrpSpPr>
        <p:grpSpPr>
          <a:xfrm>
            <a:off x="5157578" y="2763432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5467ACF-296F-D671-9557-6EBF94F88B95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CDE05B04-2EDD-207E-EF42-C6F66C4F2A80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691FE0-D3CD-104B-D6F0-5240533C0149}"/>
              </a:ext>
            </a:extLst>
          </p:cNvPr>
          <p:cNvGrpSpPr/>
          <p:nvPr/>
        </p:nvGrpSpPr>
        <p:grpSpPr>
          <a:xfrm>
            <a:off x="4077574" y="1421103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3CE883-37B8-B696-6939-26D296DDFE35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20B6BE-EBBE-004F-E9CD-1D58F2CA31F3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0EECC9-17AB-6853-3C00-0C1C04504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7937C-9824-FA50-EEEF-C50AF0C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4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2960022" y="271633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2960022" y="3450845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2960022" y="424425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2960022" y="201167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2444353" y="248550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2433132" y="32200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2426719" y="39971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2960016" y="188618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2966300" y="260225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2972584" y="334127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2969443" y="41346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2805780" y="2762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2819994" y="35177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2805780" y="43111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1828804" y="1743142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2725454" y="224984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2752159" y="303277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2746523" y="381510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7DF8F1D7-992B-8B40-9D86-24F21AAD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93063"/>
            <a:ext cx="8229600" cy="1216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if no replication, only shards</a:t>
            </a:r>
            <a:r>
              <a:rPr lang="en-US" sz="3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en-US" sz="3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844CDD-B0D5-B445-8D2D-B92AB5050179}"/>
              </a:ext>
            </a:extLst>
          </p:cNvPr>
          <p:cNvSpPr txBox="1"/>
          <p:nvPr/>
        </p:nvSpPr>
        <p:spPr>
          <a:xfrm>
            <a:off x="4276921" y="1421545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A7D95E-50EF-994E-AB0F-F77A061D04E2}"/>
              </a:ext>
            </a:extLst>
          </p:cNvPr>
          <p:cNvSpPr txBox="1"/>
          <p:nvPr/>
        </p:nvSpPr>
        <p:spPr>
          <a:xfrm>
            <a:off x="4085344" y="2011459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2C4396-3D48-0C4C-B00C-BA7DCF8A643E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4501483" y="2011459"/>
            <a:ext cx="520038" cy="69046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805E86-4E3F-F442-B70A-8BA966124AAB}"/>
              </a:ext>
            </a:extLst>
          </p:cNvPr>
          <p:cNvGrpSpPr/>
          <p:nvPr/>
        </p:nvGrpSpPr>
        <p:grpSpPr>
          <a:xfrm>
            <a:off x="6149943" y="2245547"/>
            <a:ext cx="1164004" cy="969982"/>
            <a:chOff x="4538446" y="3252236"/>
            <a:chExt cx="1164004" cy="9699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CB5863-1069-474B-A3C8-612F614681DE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C0644DF-90EA-AD4E-8E3F-67A131720256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B35AE4-40BF-A341-B10D-FFC358FBDAE2}"/>
                </a:ext>
              </a:extLst>
            </p:cNvPr>
            <p:cNvSpPr txBox="1"/>
            <p:nvPr/>
          </p:nvSpPr>
          <p:spPr>
            <a:xfrm>
              <a:off x="4721091" y="382210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0947A7-7186-9B4A-BB54-777428C5B108}"/>
              </a:ext>
            </a:extLst>
          </p:cNvPr>
          <p:cNvGrpSpPr/>
          <p:nvPr/>
        </p:nvGrpSpPr>
        <p:grpSpPr>
          <a:xfrm>
            <a:off x="5203211" y="2220381"/>
            <a:ext cx="896380" cy="956823"/>
            <a:chOff x="3591718" y="3227065"/>
            <a:chExt cx="896380" cy="95682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8ED0396-CE3B-3D4D-B6D0-DFAFD52462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7CF574-FC2D-534C-AED2-003B66B8BA58}"/>
                </a:ext>
              </a:extLst>
            </p:cNvPr>
            <p:cNvSpPr txBox="1"/>
            <p:nvPr/>
          </p:nvSpPr>
          <p:spPr>
            <a:xfrm>
              <a:off x="3669934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0CA9A-A7BA-6A46-952E-AED34674176C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0AF71E-C60B-4544-AFB7-9164ADDEFE08}"/>
              </a:ext>
            </a:extLst>
          </p:cNvPr>
          <p:cNvGrpSpPr/>
          <p:nvPr/>
        </p:nvGrpSpPr>
        <p:grpSpPr>
          <a:xfrm>
            <a:off x="6404230" y="3754502"/>
            <a:ext cx="1164004" cy="969982"/>
            <a:chOff x="4792732" y="4761191"/>
            <a:chExt cx="1164004" cy="9699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7430BF1-AAF7-9E4E-A9FC-3CF02B4C230C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D52EBE8-1365-5241-89BA-9A410DFB0C43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659FA0-6003-974F-8A7A-F765ACD7A358}"/>
                </a:ext>
              </a:extLst>
            </p:cNvPr>
            <p:cNvSpPr txBox="1"/>
            <p:nvPr/>
          </p:nvSpPr>
          <p:spPr>
            <a:xfrm>
              <a:off x="4975377" y="533106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6587D6-90CC-2F49-BF3C-6B85430BEE84}"/>
              </a:ext>
            </a:extLst>
          </p:cNvPr>
          <p:cNvGrpSpPr/>
          <p:nvPr/>
        </p:nvGrpSpPr>
        <p:grpSpPr>
          <a:xfrm>
            <a:off x="5457496" y="3729335"/>
            <a:ext cx="946728" cy="956823"/>
            <a:chOff x="3846004" y="4736020"/>
            <a:chExt cx="946728" cy="95682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C6622C2-00BC-2D45-BC0B-2F7C166BCBB0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814471A-138F-7249-936D-4FC4BB756F64}"/>
                </a:ext>
              </a:extLst>
            </p:cNvPr>
            <p:cNvSpPr txBox="1"/>
            <p:nvPr/>
          </p:nvSpPr>
          <p:spPr>
            <a:xfrm>
              <a:off x="3924220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6D88976-BC28-4D41-9AA2-5D0E7FE0263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B4C515B-B3D1-EC4B-B72A-D732CB969699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4501483" y="2011460"/>
            <a:ext cx="3376016" cy="2233243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CAAA6A2-2ECD-3944-9C15-2749A2BF4E2B}"/>
              </a:ext>
            </a:extLst>
          </p:cNvPr>
          <p:cNvCxnSpPr>
            <a:cxnSpLocks/>
          </p:cNvCxnSpPr>
          <p:nvPr/>
        </p:nvCxnSpPr>
        <p:spPr>
          <a:xfrm flipV="1">
            <a:off x="5051425" y="1995355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3485803-3001-A444-86CB-E5E60572CDDA}"/>
              </a:ext>
            </a:extLst>
          </p:cNvPr>
          <p:cNvSpPr txBox="1"/>
          <p:nvPr/>
        </p:nvSpPr>
        <p:spPr>
          <a:xfrm>
            <a:off x="5040310" y="160939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B17807B-DF53-3A48-95DB-AA57845DF843}"/>
              </a:ext>
            </a:extLst>
          </p:cNvPr>
          <p:cNvCxnSpPr>
            <a:cxnSpLocks/>
          </p:cNvCxnSpPr>
          <p:nvPr/>
        </p:nvCxnSpPr>
        <p:spPr>
          <a:xfrm flipV="1">
            <a:off x="7877498" y="2021934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796138D-9611-B24C-9587-6CF33B705646}"/>
              </a:ext>
            </a:extLst>
          </p:cNvPr>
          <p:cNvSpPr txBox="1"/>
          <p:nvPr/>
        </p:nvSpPr>
        <p:spPr>
          <a:xfrm>
            <a:off x="8013018" y="162102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A467E3-592C-0E4E-A44F-6360FB98D2BB}"/>
              </a:ext>
            </a:extLst>
          </p:cNvPr>
          <p:cNvSpPr>
            <a:spLocks noChangeAspect="1"/>
          </p:cNvSpPr>
          <p:nvPr/>
        </p:nvSpPr>
        <p:spPr>
          <a:xfrm>
            <a:off x="4362764" y="190974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21C574-30C5-4641-9279-B2755EE9B061}"/>
              </a:ext>
            </a:extLst>
          </p:cNvPr>
          <p:cNvSpPr txBox="1"/>
          <p:nvPr/>
        </p:nvSpPr>
        <p:spPr>
          <a:xfrm>
            <a:off x="1707133" y="5609766"/>
            <a:ext cx="859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sees partial effect of T (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sees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not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and violates atomicity 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4BB059-9C3B-334B-B10F-18555277347B}"/>
              </a:ext>
            </a:extLst>
          </p:cNvPr>
          <p:cNvSpPr txBox="1"/>
          <p:nvPr/>
        </p:nvSpPr>
        <p:spPr>
          <a:xfrm>
            <a:off x="1719622" y="5052252"/>
            <a:ext cx="461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},    T’ = R (A, C)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B562072-E3F4-7474-FFF2-E782E4DF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2022393" y="5105062"/>
            <a:ext cx="798226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Uncertainty-wait ensures that 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readTS because</a:t>
            </a:r>
          </a:p>
          <a:p>
            <a:pPr marL="342886" indent="-342886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starts after T’ “commits,” and</a:t>
            </a:r>
          </a:p>
          <a:p>
            <a:pPr marL="342886" indent="-342886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waits out uncertainty before “commit”, e.g., TT.after(10) == true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548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uncertainty-wait</a:t>
            </a:r>
            <a:endParaRPr lang="en-US" sz="3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4FE2B81-C440-D347-8337-109AC988BEC1}"/>
              </a:ext>
            </a:extLst>
          </p:cNvPr>
          <p:cNvCxnSpPr>
            <a:cxnSpLocks/>
          </p:cNvCxnSpPr>
          <p:nvPr/>
        </p:nvCxnSpPr>
        <p:spPr>
          <a:xfrm>
            <a:off x="2960022" y="270960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4F00947-03C7-4249-AE85-933C62991645}"/>
              </a:ext>
            </a:extLst>
          </p:cNvPr>
          <p:cNvCxnSpPr>
            <a:cxnSpLocks/>
          </p:cNvCxnSpPr>
          <p:nvPr/>
        </p:nvCxnSpPr>
        <p:spPr>
          <a:xfrm flipV="1">
            <a:off x="2960022" y="344412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46CF5FD-CAD7-944F-91DA-EF8BE16259BC}"/>
              </a:ext>
            </a:extLst>
          </p:cNvPr>
          <p:cNvCxnSpPr>
            <a:cxnSpLocks/>
          </p:cNvCxnSpPr>
          <p:nvPr/>
        </p:nvCxnSpPr>
        <p:spPr>
          <a:xfrm>
            <a:off x="2960022" y="4237535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E3397A-80DA-4D42-BF48-E6C5BB91B7B9}"/>
              </a:ext>
            </a:extLst>
          </p:cNvPr>
          <p:cNvCxnSpPr>
            <a:cxnSpLocks/>
          </p:cNvCxnSpPr>
          <p:nvPr/>
        </p:nvCxnSpPr>
        <p:spPr>
          <a:xfrm>
            <a:off x="2960022" y="2004954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69E38C2-FFD9-9A41-9FB4-D2F80F4E03B7}"/>
              </a:ext>
            </a:extLst>
          </p:cNvPr>
          <p:cNvSpPr txBox="1"/>
          <p:nvPr/>
        </p:nvSpPr>
        <p:spPr>
          <a:xfrm>
            <a:off x="2444353" y="2478781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29E74C-D5AA-054F-A4B4-E4401B2D98DD}"/>
              </a:ext>
            </a:extLst>
          </p:cNvPr>
          <p:cNvSpPr txBox="1"/>
          <p:nvPr/>
        </p:nvSpPr>
        <p:spPr>
          <a:xfrm>
            <a:off x="2433132" y="321328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8012DC-1ADC-4646-BDA9-B66A932A3380}"/>
              </a:ext>
            </a:extLst>
          </p:cNvPr>
          <p:cNvSpPr txBox="1"/>
          <p:nvPr/>
        </p:nvSpPr>
        <p:spPr>
          <a:xfrm>
            <a:off x="2426719" y="39904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84D431-3EF9-1D4B-A3DE-5A47B29AAD5E}"/>
              </a:ext>
            </a:extLst>
          </p:cNvPr>
          <p:cNvSpPr txBox="1"/>
          <p:nvPr/>
        </p:nvSpPr>
        <p:spPr>
          <a:xfrm>
            <a:off x="3282420" y="1414380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758DFE3-42BE-024E-9FFB-9C3FD8C04BD1}"/>
              </a:ext>
            </a:extLst>
          </p:cNvPr>
          <p:cNvCxnSpPr>
            <a:cxnSpLocks/>
          </p:cNvCxnSpPr>
          <p:nvPr/>
        </p:nvCxnSpPr>
        <p:spPr>
          <a:xfrm>
            <a:off x="2960016" y="187946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6883C0-EA88-BC49-9E74-9159093F521B}"/>
              </a:ext>
            </a:extLst>
          </p:cNvPr>
          <p:cNvCxnSpPr>
            <a:cxnSpLocks/>
          </p:cNvCxnSpPr>
          <p:nvPr/>
        </p:nvCxnSpPr>
        <p:spPr>
          <a:xfrm>
            <a:off x="2966300" y="259553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3A90650-2453-3242-AA0D-5F45AA101B55}"/>
              </a:ext>
            </a:extLst>
          </p:cNvPr>
          <p:cNvCxnSpPr>
            <a:cxnSpLocks/>
          </p:cNvCxnSpPr>
          <p:nvPr/>
        </p:nvCxnSpPr>
        <p:spPr>
          <a:xfrm>
            <a:off x="2972584" y="333454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4B8EF74-19C5-BB43-A110-470C315E0E01}"/>
              </a:ext>
            </a:extLst>
          </p:cNvPr>
          <p:cNvCxnSpPr>
            <a:cxnSpLocks/>
          </p:cNvCxnSpPr>
          <p:nvPr/>
        </p:nvCxnSpPr>
        <p:spPr>
          <a:xfrm>
            <a:off x="2969443" y="412796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BD1E02E-366C-0D40-A41B-DF695AF6AC86}"/>
              </a:ext>
            </a:extLst>
          </p:cNvPr>
          <p:cNvSpPr txBox="1"/>
          <p:nvPr/>
        </p:nvSpPr>
        <p:spPr>
          <a:xfrm>
            <a:off x="2805780" y="27555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B782C7-3DD1-9249-BD9D-CD454020403B}"/>
              </a:ext>
            </a:extLst>
          </p:cNvPr>
          <p:cNvSpPr txBox="1"/>
          <p:nvPr/>
        </p:nvSpPr>
        <p:spPr>
          <a:xfrm>
            <a:off x="2819994" y="35109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6B9CB29-48A8-1340-9030-A2DE63F5F9E7}"/>
              </a:ext>
            </a:extLst>
          </p:cNvPr>
          <p:cNvSpPr txBox="1"/>
          <p:nvPr/>
        </p:nvSpPr>
        <p:spPr>
          <a:xfrm>
            <a:off x="2805780" y="43043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230FC0-5763-F440-A952-F349BF964101}"/>
              </a:ext>
            </a:extLst>
          </p:cNvPr>
          <p:cNvSpPr txBox="1"/>
          <p:nvPr/>
        </p:nvSpPr>
        <p:spPr>
          <a:xfrm>
            <a:off x="1828804" y="1736418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92DEE79-3170-214C-A8E9-82749EC22ADA}"/>
              </a:ext>
            </a:extLst>
          </p:cNvPr>
          <p:cNvSpPr>
            <a:spLocks noChangeAspect="1"/>
          </p:cNvSpPr>
          <p:nvPr/>
        </p:nvSpPr>
        <p:spPr>
          <a:xfrm>
            <a:off x="3368263" y="19025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F288438-A050-554A-8B03-3212ED7D390D}"/>
              </a:ext>
            </a:extLst>
          </p:cNvPr>
          <p:cNvSpPr txBox="1"/>
          <p:nvPr/>
        </p:nvSpPr>
        <p:spPr>
          <a:xfrm>
            <a:off x="3090842" y="200429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56265D9-1A64-5942-86CA-18B00C4C8655}"/>
              </a:ext>
            </a:extLst>
          </p:cNvPr>
          <p:cNvSpPr>
            <a:spLocks noChangeAspect="1"/>
          </p:cNvSpPr>
          <p:nvPr/>
        </p:nvSpPr>
        <p:spPr>
          <a:xfrm>
            <a:off x="4840416" y="1904504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8C3A7342-0A40-E444-836B-CF865C88F37E}"/>
              </a:ext>
            </a:extLst>
          </p:cNvPr>
          <p:cNvSpPr/>
          <p:nvPr/>
        </p:nvSpPr>
        <p:spPr>
          <a:xfrm>
            <a:off x="3521603" y="170053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C410119-3641-0248-B003-D281FE2F22B8}"/>
              </a:ext>
            </a:extLst>
          </p:cNvPr>
          <p:cNvSpPr txBox="1"/>
          <p:nvPr/>
        </p:nvSpPr>
        <p:spPr>
          <a:xfrm>
            <a:off x="3783227" y="1322854"/>
            <a:ext cx="76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CN" sz="2400" dirty="0"/>
              <a:t>ait</a:t>
            </a:r>
            <a:endParaRPr lang="en-CN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FEFA764-93FD-564E-A206-7D49340E973D}"/>
              </a:ext>
            </a:extLst>
          </p:cNvPr>
          <p:cNvCxnSpPr>
            <a:cxnSpLocks/>
          </p:cNvCxnSpPr>
          <p:nvPr/>
        </p:nvCxnSpPr>
        <p:spPr>
          <a:xfrm>
            <a:off x="5007920" y="2026008"/>
            <a:ext cx="732255" cy="68808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23FF606-85FF-104A-9820-9AB62314B1F7}"/>
              </a:ext>
            </a:extLst>
          </p:cNvPr>
          <p:cNvSpPr txBox="1"/>
          <p:nvPr/>
        </p:nvSpPr>
        <p:spPr>
          <a:xfrm>
            <a:off x="2725454" y="2243120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7CB166-B2D5-2146-84DB-6D4C3E209BE8}"/>
              </a:ext>
            </a:extLst>
          </p:cNvPr>
          <p:cNvSpPr txBox="1"/>
          <p:nvPr/>
        </p:nvSpPr>
        <p:spPr>
          <a:xfrm>
            <a:off x="2752159" y="302605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BC61A5-1962-F54B-BED3-610367338F1D}"/>
              </a:ext>
            </a:extLst>
          </p:cNvPr>
          <p:cNvSpPr txBox="1"/>
          <p:nvPr/>
        </p:nvSpPr>
        <p:spPr>
          <a:xfrm>
            <a:off x="2746523" y="3808377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9" name="Rectangular Callout 108">
            <a:extLst>
              <a:ext uri="{FF2B5EF4-FFF2-40B4-BE49-F238E27FC236}">
                <a16:creationId xmlns:a16="http://schemas.microsoft.com/office/drawing/2014/main" id="{4EAAFCCF-63FE-8A4A-87E2-A2333B628E98}"/>
              </a:ext>
            </a:extLst>
          </p:cNvPr>
          <p:cNvSpPr/>
          <p:nvPr/>
        </p:nvSpPr>
        <p:spPr>
          <a:xfrm>
            <a:off x="5317859" y="1325957"/>
            <a:ext cx="1145131" cy="314727"/>
          </a:xfrm>
          <a:prstGeom prst="wedgeRectCallout">
            <a:avLst>
              <a:gd name="adj1" fmla="val -77951"/>
              <a:gd name="adj2" fmla="val 143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“commit”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0E6081A-57C9-3841-81DE-4E2EF5DA43D1}"/>
              </a:ext>
            </a:extLst>
          </p:cNvPr>
          <p:cNvGrpSpPr/>
          <p:nvPr/>
        </p:nvGrpSpPr>
        <p:grpSpPr>
          <a:xfrm>
            <a:off x="6030770" y="2203624"/>
            <a:ext cx="896380" cy="956823"/>
            <a:chOff x="4410196" y="3198620"/>
            <a:chExt cx="896380" cy="956823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583FB8F-171F-6042-B3C6-4623F24D2732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48" y="35952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E9659A9-3761-0C41-8E87-DFA09A52672F}"/>
                </a:ext>
              </a:extLst>
            </p:cNvPr>
            <p:cNvSpPr txBox="1"/>
            <p:nvPr/>
          </p:nvSpPr>
          <p:spPr>
            <a:xfrm>
              <a:off x="4488412" y="37553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53F21B6-0A90-1E4C-82BF-31D08E655C29}"/>
                </a:ext>
              </a:extLst>
            </p:cNvPr>
            <p:cNvSpPr txBox="1"/>
            <p:nvPr/>
          </p:nvSpPr>
          <p:spPr>
            <a:xfrm>
              <a:off x="4410196" y="319862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1CD5AFD-BDB8-9D47-B91A-8A7BCABCCE05}"/>
              </a:ext>
            </a:extLst>
          </p:cNvPr>
          <p:cNvGrpSpPr/>
          <p:nvPr/>
        </p:nvGrpSpPr>
        <p:grpSpPr>
          <a:xfrm>
            <a:off x="7210256" y="2210452"/>
            <a:ext cx="896380" cy="604222"/>
            <a:chOff x="5589683" y="3205447"/>
            <a:chExt cx="896380" cy="604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C8DF448-4967-0A4F-BBC2-AC2493425253}"/>
                </a:ext>
              </a:extLst>
            </p:cNvPr>
            <p:cNvSpPr txBox="1"/>
            <p:nvPr/>
          </p:nvSpPr>
          <p:spPr>
            <a:xfrm>
              <a:off x="5589683" y="3205447"/>
              <a:ext cx="896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04DA568-3B21-154D-A86E-33E185EB18D4}"/>
                </a:ext>
              </a:extLst>
            </p:cNvPr>
            <p:cNvCxnSpPr>
              <a:cxnSpLocks/>
            </p:cNvCxnSpPr>
            <p:nvPr/>
          </p:nvCxnSpPr>
          <p:spPr>
            <a:xfrm>
              <a:off x="6026613" y="359053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C94A13B-C4B3-A440-8C3E-BE65EA0CF690}"/>
              </a:ext>
            </a:extLst>
          </p:cNvPr>
          <p:cNvSpPr txBox="1"/>
          <p:nvPr/>
        </p:nvSpPr>
        <p:spPr>
          <a:xfrm>
            <a:off x="7390923" y="278864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  <a:endParaRPr lang="en-CN" sz="20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95FD0DB-6140-F04F-9BC6-B5BDDEFCF7E8}"/>
              </a:ext>
            </a:extLst>
          </p:cNvPr>
          <p:cNvCxnSpPr>
            <a:cxnSpLocks/>
          </p:cNvCxnSpPr>
          <p:nvPr/>
        </p:nvCxnSpPr>
        <p:spPr>
          <a:xfrm flipV="1">
            <a:off x="5710001" y="199675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F1A78A-D0D6-4946-B91F-2A3B05E9CA3E}"/>
              </a:ext>
            </a:extLst>
          </p:cNvPr>
          <p:cNvGrpSpPr/>
          <p:nvPr/>
        </p:nvGrpSpPr>
        <p:grpSpPr>
          <a:xfrm>
            <a:off x="7112159" y="3727796"/>
            <a:ext cx="896380" cy="604222"/>
            <a:chOff x="5816440" y="4722790"/>
            <a:chExt cx="896380" cy="60422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064ED2D-D6B9-7A47-9B58-B79958FDE26F}"/>
                </a:ext>
              </a:extLst>
            </p:cNvPr>
            <p:cNvSpPr txBox="1"/>
            <p:nvPr/>
          </p:nvSpPr>
          <p:spPr>
            <a:xfrm>
              <a:off x="5816440" y="4722790"/>
              <a:ext cx="896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D5E6DC-CA27-A444-AF2B-FC6CBE9CF1DF}"/>
                </a:ext>
              </a:extLst>
            </p:cNvPr>
            <p:cNvCxnSpPr>
              <a:cxnSpLocks/>
            </p:cNvCxnSpPr>
            <p:nvPr/>
          </p:nvCxnSpPr>
          <p:spPr>
            <a:xfrm>
              <a:off x="6253370" y="5107879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ED3FC35D-245F-154D-8E35-9E6ACB5FC7D8}"/>
              </a:ext>
            </a:extLst>
          </p:cNvPr>
          <p:cNvSpPr txBox="1"/>
          <p:nvPr/>
        </p:nvSpPr>
        <p:spPr>
          <a:xfrm>
            <a:off x="7223470" y="429766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F608D7-16DC-D744-AD4F-042C7177FB9F}"/>
              </a:ext>
            </a:extLst>
          </p:cNvPr>
          <p:cNvGrpSpPr/>
          <p:nvPr/>
        </p:nvGrpSpPr>
        <p:grpSpPr>
          <a:xfrm>
            <a:off x="6165431" y="3702623"/>
            <a:ext cx="946728" cy="956823"/>
            <a:chOff x="3846004" y="4736020"/>
            <a:chExt cx="946728" cy="956823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FA7A084-1841-FB4B-8213-9A7A5DDD9CF4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5A71747-91F3-DB4B-A2C4-993266AB061A}"/>
                </a:ext>
              </a:extLst>
            </p:cNvPr>
            <p:cNvSpPr txBox="1"/>
            <p:nvPr/>
          </p:nvSpPr>
          <p:spPr>
            <a:xfrm>
              <a:off x="3924220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78F64FB-CF0E-E64C-9221-FE2C799B6AB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8AF28A0-608F-E94E-9EF6-4F0A0BCFE9F9}"/>
              </a:ext>
            </a:extLst>
          </p:cNvPr>
          <p:cNvCxnSpPr>
            <a:cxnSpLocks/>
          </p:cNvCxnSpPr>
          <p:nvPr/>
        </p:nvCxnSpPr>
        <p:spPr>
          <a:xfrm>
            <a:off x="5007914" y="1998811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B8EEED6-31A6-474A-ACF8-04CCDB6F8654}"/>
              </a:ext>
            </a:extLst>
          </p:cNvPr>
          <p:cNvCxnSpPr>
            <a:cxnSpLocks/>
          </p:cNvCxnSpPr>
          <p:nvPr/>
        </p:nvCxnSpPr>
        <p:spPr>
          <a:xfrm flipV="1">
            <a:off x="8383934" y="2009285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353295A-7D72-154C-9C5F-2B791ED1C62F}"/>
              </a:ext>
            </a:extLst>
          </p:cNvPr>
          <p:cNvSpPr txBox="1"/>
          <p:nvPr/>
        </p:nvSpPr>
        <p:spPr>
          <a:xfrm>
            <a:off x="8519454" y="1608379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76D9598-40F0-3340-9DA7-D17460CA2AF8}"/>
              </a:ext>
            </a:extLst>
          </p:cNvPr>
          <p:cNvSpPr txBox="1"/>
          <p:nvPr/>
        </p:nvSpPr>
        <p:spPr>
          <a:xfrm>
            <a:off x="5807574" y="160178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1D45BD4-DD49-B188-2BCE-723B00A9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9" grpId="0" animBg="1"/>
      <p:bldP spid="120" grpId="0"/>
      <p:bldP spid="125" grpId="0"/>
      <p:bldP spid="132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17326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Serializable Snapshot Reads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316264"/>
            <a:ext cx="9150415" cy="5678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600" dirty="0"/>
              <a:t>Client specifies a read timestamp way in the past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 hour ago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Read shards at the stale timestamp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Old timestamp cannot ensure real-time order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Better </a:t>
            </a:r>
            <a:r>
              <a:rPr lang="en-US" sz="2600" i="1" dirty="0"/>
              <a:t>performance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No waiting in any cases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non-blocking, not just lock-free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Can have performance but still strictly serializable?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one-round, non-blocking, and strictly 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Coming in next lecture!</a:t>
            </a:r>
          </a:p>
          <a:p>
            <a:pPr marL="457182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  <a:p>
            <a:pPr marL="457182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AA2192F-B8D3-44D9-1E7E-0654624A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Recap: Spanner is Strictly Serializable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679171"/>
            <a:ext cx="8694051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Efficient read-only transactions in strictly serializable systems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Strict serializability is desirable but costly!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Reads are prevalent! (340x more than write </a:t>
            </a:r>
            <a:r>
              <a:rPr lang="en-US" sz="2800" dirty="0" err="1"/>
              <a:t>txns</a:t>
            </a:r>
            <a:r>
              <a:rPr lang="en-US" sz="2800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Efficient </a:t>
            </a:r>
            <a:r>
              <a:rPr lang="en-US" sz="2800" dirty="0" err="1"/>
              <a:t>rotxns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good system overall performance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435" y="184680"/>
            <a:ext cx="859206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435" y="1510243"/>
            <a:ext cx="8592064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Strictly serializable (externally consistent)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Make it easy for developers to build apps!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Reads dominant, make them efficient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One-round, lock-free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err="1"/>
              <a:t>TrueTime</a:t>
            </a:r>
            <a:r>
              <a:rPr lang="en-US" dirty="0"/>
              <a:t> exposes clock uncertainty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Commit wait and at least </a:t>
            </a:r>
            <a:r>
              <a:rPr lang="en-US" dirty="0" err="1"/>
              <a:t>TT.now.latest</a:t>
            </a:r>
            <a:r>
              <a:rPr lang="en-US" dirty="0"/>
              <a:t>() for timestamps ensure real-time ordering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Globally-distributed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2PL w/ 2PC over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BB9CFE0-E952-6763-EE5B-4D28D127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Recap: Ideas Behind Read-Only </a:t>
            </a:r>
            <a:r>
              <a:rPr lang="en-US" sz="4200" dirty="0" err="1"/>
              <a:t>Txns</a:t>
            </a:r>
            <a:endParaRPr lang="en-US" sz="4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679171"/>
            <a:ext cx="8694051" cy="34414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Tag writes with physical timestamps upon commit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Write </a:t>
            </a:r>
            <a:r>
              <a:rPr lang="en-US" sz="2800" dirty="0" err="1"/>
              <a:t>txns</a:t>
            </a:r>
            <a:r>
              <a:rPr lang="en-US" sz="2800" dirty="0"/>
              <a:t> are strictly serializable, e.g., 2PL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Read-only </a:t>
            </a:r>
            <a:r>
              <a:rPr lang="en-US" sz="3200" dirty="0" err="1"/>
              <a:t>txns</a:t>
            </a:r>
            <a:r>
              <a:rPr lang="en-US" sz="3200" dirty="0"/>
              <a:t> return the writes, whose commit timestamps precede the reads’ current time</a:t>
            </a:r>
          </a:p>
          <a:p>
            <a:pPr lvl="1">
              <a:lnSpc>
                <a:spcPct val="100000"/>
              </a:lnSpc>
            </a:pPr>
            <a:r>
              <a:rPr lang="en-US" sz="2800" dirty="0" err="1"/>
              <a:t>Rotxns</a:t>
            </a:r>
            <a:r>
              <a:rPr lang="en-US" sz="2800" dirty="0"/>
              <a:t> are one-round, lock-free, and never abort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177071C-454C-FB0F-F3FF-7999F1FF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Recap: </a:t>
            </a:r>
            <a:r>
              <a:rPr lang="en-US" sz="4200" dirty="0" err="1"/>
              <a:t>TrueTime</a:t>
            </a:r>
            <a:endParaRPr lang="en-US" sz="4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417642"/>
            <a:ext cx="8775511" cy="54267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Timestamping writes must enforce the invariant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B05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 err="1"/>
              <a:t>TrueTime</a:t>
            </a:r>
            <a:r>
              <a:rPr lang="en-US" sz="2400" dirty="0"/>
              <a:t>: partially-synchronized clock abstraction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Bounded clock skew (uncertainty)</a:t>
            </a:r>
          </a:p>
          <a:p>
            <a:pPr lvl="1">
              <a:lnSpc>
                <a:spcPct val="110000"/>
              </a:lnSpc>
            </a:pPr>
            <a:r>
              <a:rPr lang="en-US" sz="2400" dirty="0" err="1"/>
              <a:t>TT.now</a:t>
            </a:r>
            <a:r>
              <a:rPr lang="en-US" sz="2400" dirty="0"/>
              <a:t>() </a:t>
            </a:r>
            <a:r>
              <a:rPr lang="en-US" sz="2400" dirty="0">
                <a:sym typeface="Wingdings" pitchFamily="2" charset="2"/>
              </a:rPr>
              <a:t> [earliest, latest]; earliest &lt;= T</a:t>
            </a:r>
            <a:r>
              <a:rPr lang="en-US" sz="2400" baseline="-25000" dirty="0">
                <a:sym typeface="Wingdings" pitchFamily="2" charset="2"/>
              </a:rPr>
              <a:t>abs</a:t>
            </a:r>
            <a:r>
              <a:rPr lang="en-US" sz="2400" dirty="0">
                <a:sym typeface="Wingdings" pitchFamily="2" charset="2"/>
              </a:rPr>
              <a:t> &lt;= latest</a:t>
            </a:r>
            <a:endParaRPr lang="en-US" sz="2400" baseline="-25000" dirty="0">
              <a:sym typeface="Wingdings" pitchFamily="2" charset="2"/>
            </a:endParaRPr>
          </a:p>
          <a:p>
            <a:pPr lvl="1">
              <a:lnSpc>
                <a:spcPct val="110000"/>
              </a:lnSpc>
            </a:pPr>
            <a:r>
              <a:rPr lang="en-US" sz="2400" dirty="0"/>
              <a:t>Uncertainty (</a:t>
            </a:r>
            <a:r>
              <a:rPr lang="en-US" sz="24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400" dirty="0"/>
              <a:t>) is kept short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 err="1"/>
              <a:t>TrueTime</a:t>
            </a:r>
            <a:r>
              <a:rPr lang="en-US" sz="2400" dirty="0"/>
              <a:t> enforces the invariant by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Use </a:t>
            </a:r>
            <a:r>
              <a:rPr lang="en-US" sz="2400" dirty="0">
                <a:solidFill>
                  <a:srgbClr val="00B050"/>
                </a:solidFill>
              </a:rPr>
              <a:t>at least</a:t>
            </a:r>
            <a:r>
              <a:rPr lang="en-US" sz="2400" dirty="0"/>
              <a:t> </a:t>
            </a:r>
            <a:r>
              <a:rPr lang="en-US" sz="2400" dirty="0" err="1"/>
              <a:t>TT.now</a:t>
            </a:r>
            <a:r>
              <a:rPr lang="en-US" sz="2400" dirty="0"/>
              <a:t>().latest for timestamps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B050"/>
                </a:solidFill>
              </a:rPr>
              <a:t>Commit wait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A095013-91C8-1423-CDC1-0659B8DC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9956" y="10444"/>
            <a:ext cx="10252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1123412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363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6" y="4167060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5" y="516548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53" y="316863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66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9" y="28927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8" y="5281609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7" y="528873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8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49586" y="37154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66112" y="372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36718" y="4114124"/>
            <a:ext cx="654573" cy="96135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7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82" y="4118427"/>
            <a:ext cx="547278" cy="958946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15594"/>
            <a:ext cx="683626" cy="96177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118682" y="37183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4467497" y="4872080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4729115" y="4494398"/>
            <a:ext cx="63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6242777" y="1872415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2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8067553" y="215599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DD494-8E21-54BC-3C55-93F768F7531F}"/>
              </a:ext>
            </a:extLst>
          </p:cNvPr>
          <p:cNvSpPr txBox="1"/>
          <p:nvPr/>
        </p:nvSpPr>
        <p:spPr>
          <a:xfrm>
            <a:off x="5758813" y="377146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62AD9EDC-FADA-5EEC-48DE-8959ADBC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1123412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363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6" y="4167060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5" y="516548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53" y="316863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66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9" y="28927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8" y="5281609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7" y="528873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8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49586" y="37154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5734635" y="2318509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7268124" y="230686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66112" y="372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8" y="5542534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36718" y="4114124"/>
            <a:ext cx="654573" cy="96135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801492" y="3237234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7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6478110" y="3243210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63162" y="41803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82" y="4118427"/>
            <a:ext cx="547278" cy="958946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15594"/>
            <a:ext cx="683626" cy="96177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118682" y="37183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5570978" y="41754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4467497" y="4872080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4729115" y="4494398"/>
            <a:ext cx="63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wait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C60C17-7073-EE48-B146-3164DA1D4CF6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143B31-75EE-2742-907A-5D817036EFBA}"/>
              </a:ext>
            </a:extLst>
          </p:cNvPr>
          <p:cNvCxnSpPr>
            <a:cxnSpLocks/>
          </p:cNvCxnSpPr>
          <p:nvPr/>
        </p:nvCxnSpPr>
        <p:spPr>
          <a:xfrm>
            <a:off x="6414470" y="3263521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A4E8F0-703E-994A-A90B-555036C271F1}"/>
              </a:ext>
            </a:extLst>
          </p:cNvPr>
          <p:cNvCxnSpPr>
            <a:cxnSpLocks/>
          </p:cNvCxnSpPr>
          <p:nvPr/>
        </p:nvCxnSpPr>
        <p:spPr>
          <a:xfrm>
            <a:off x="3891291" y="4167059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911A74-D7E3-804A-89A3-0C69567DBEB5}"/>
              </a:ext>
            </a:extLst>
          </p:cNvPr>
          <p:cNvSpPr txBox="1"/>
          <p:nvPr/>
        </p:nvSpPr>
        <p:spPr>
          <a:xfrm>
            <a:off x="3695952" y="37154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DA59C74B-999C-FCB6-6041-8ED890EB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56" y="10444"/>
            <a:ext cx="10252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1753C-BB3E-F627-CF05-17348BF81F0D}"/>
              </a:ext>
            </a:extLst>
          </p:cNvPr>
          <p:cNvSpPr txBox="1"/>
          <p:nvPr/>
        </p:nvSpPr>
        <p:spPr>
          <a:xfrm>
            <a:off x="5758813" y="377146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D4D7-E565-6682-D60B-C709578A4F00}"/>
              </a:ext>
            </a:extLst>
          </p:cNvPr>
          <p:cNvSpPr txBox="1"/>
          <p:nvPr/>
        </p:nvSpPr>
        <p:spPr>
          <a:xfrm>
            <a:off x="6165816" y="4042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286E8393-0475-EABB-4B26-25489BFC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CF38-5BD3-A513-3854-BB2E8CAB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9946-D810-BB43-3593-3A1B2CB5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1123412"/>
            <a:ext cx="8855676" cy="50535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What if T1.commit delayed, such that T2 happens after T1.now() but before T1.commit?  Tricky as T1.commit.ts = T1.now().latest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Answer:  T2 delayed until after T1 commits.  Discussed later.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E9A9A8-F5A9-DAC1-DC7D-8C1C23940B6F}"/>
              </a:ext>
            </a:extLst>
          </p:cNvPr>
          <p:cNvCxnSpPr>
            <a:cxnSpLocks/>
          </p:cNvCxnSpPr>
          <p:nvPr/>
        </p:nvCxnSpPr>
        <p:spPr>
          <a:xfrm flipV="1">
            <a:off x="2795456" y="4167060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4314E6-DEE2-7BBA-5703-FAC2067C1B4C}"/>
              </a:ext>
            </a:extLst>
          </p:cNvPr>
          <p:cNvCxnSpPr>
            <a:cxnSpLocks/>
          </p:cNvCxnSpPr>
          <p:nvPr/>
        </p:nvCxnSpPr>
        <p:spPr>
          <a:xfrm flipV="1">
            <a:off x="2795455" y="516548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2DCB67-0131-87A3-67D4-9FAFC1D06BCF}"/>
              </a:ext>
            </a:extLst>
          </p:cNvPr>
          <p:cNvCxnSpPr>
            <a:cxnSpLocks/>
          </p:cNvCxnSpPr>
          <p:nvPr/>
        </p:nvCxnSpPr>
        <p:spPr>
          <a:xfrm flipV="1">
            <a:off x="2795453" y="316863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1B3FDB-C678-2235-97CA-2BFBEF284661}"/>
              </a:ext>
            </a:extLst>
          </p:cNvPr>
          <p:cNvSpPr txBox="1"/>
          <p:nvPr/>
        </p:nvSpPr>
        <p:spPr>
          <a:xfrm>
            <a:off x="1856335" y="3905444"/>
            <a:ext cx="66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F6005-0F09-D90E-D2B4-DF9C25A24AF3}"/>
              </a:ext>
            </a:extLst>
          </p:cNvPr>
          <p:cNvSpPr txBox="1"/>
          <p:nvPr/>
        </p:nvSpPr>
        <p:spPr>
          <a:xfrm>
            <a:off x="1856339" y="28927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E2331-6380-3B5E-44CF-AECA24613A2C}"/>
              </a:ext>
            </a:extLst>
          </p:cNvPr>
          <p:cNvSpPr txBox="1"/>
          <p:nvPr/>
        </p:nvSpPr>
        <p:spPr>
          <a:xfrm>
            <a:off x="1856334" y="49038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86842-50C7-4E40-5D6B-C56677512C39}"/>
              </a:ext>
            </a:extLst>
          </p:cNvPr>
          <p:cNvSpPr txBox="1"/>
          <p:nvPr/>
        </p:nvSpPr>
        <p:spPr>
          <a:xfrm>
            <a:off x="5065475" y="6045981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9C1935-CE54-F6FF-94FD-63EB4A37266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E7536-DC38-012A-4F49-1D9D4B9A841E}"/>
              </a:ext>
            </a:extLst>
          </p:cNvPr>
          <p:cNvSpPr txBox="1"/>
          <p:nvPr/>
        </p:nvSpPr>
        <p:spPr>
          <a:xfrm>
            <a:off x="3211458" y="5281609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CC4CC-ACE0-7FB4-AD54-96B7ADC57C9E}"/>
              </a:ext>
            </a:extLst>
          </p:cNvPr>
          <p:cNvSpPr txBox="1"/>
          <p:nvPr/>
        </p:nvSpPr>
        <p:spPr>
          <a:xfrm>
            <a:off x="5040427" y="528873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BEEFBD-5B3D-D55D-A9BD-F6B4AD801ABC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8A462A-72EF-C7BB-E1A6-1BF9BF653BEE}"/>
              </a:ext>
            </a:extLst>
          </p:cNvPr>
          <p:cNvSpPr txBox="1"/>
          <p:nvPr/>
        </p:nvSpPr>
        <p:spPr>
          <a:xfrm>
            <a:off x="4248037" y="3711448"/>
            <a:ext cx="35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119050-0D92-1835-09D4-A89929BD5633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72205-A1D8-34E1-88B5-22A991447752}"/>
              </a:ext>
            </a:extLst>
          </p:cNvPr>
          <p:cNvSpPr txBox="1"/>
          <p:nvPr/>
        </p:nvSpPr>
        <p:spPr>
          <a:xfrm>
            <a:off x="6349586" y="37154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2C4B8-FAC7-2020-E855-6640992E7839}"/>
              </a:ext>
            </a:extLst>
          </p:cNvPr>
          <p:cNvSpPr txBox="1"/>
          <p:nvPr/>
        </p:nvSpPr>
        <p:spPr>
          <a:xfrm>
            <a:off x="5734635" y="2318509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EFA790-091F-51FE-D7D8-734CE0C274D9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BDC0C6-F61E-4BBD-0EBF-C730635619EF}"/>
              </a:ext>
            </a:extLst>
          </p:cNvPr>
          <p:cNvSpPr txBox="1"/>
          <p:nvPr/>
        </p:nvSpPr>
        <p:spPr>
          <a:xfrm>
            <a:off x="7268124" y="2306864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4A9DE-02D1-A1E9-175C-BC3BA6F15A94}"/>
              </a:ext>
            </a:extLst>
          </p:cNvPr>
          <p:cNvSpPr txBox="1"/>
          <p:nvPr/>
        </p:nvSpPr>
        <p:spPr>
          <a:xfrm>
            <a:off x="4766112" y="372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BDD739-086D-7097-B984-A1E6AC3A3921}"/>
              </a:ext>
            </a:extLst>
          </p:cNvPr>
          <p:cNvSpPr txBox="1"/>
          <p:nvPr/>
        </p:nvSpPr>
        <p:spPr>
          <a:xfrm>
            <a:off x="7251058" y="5542534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06CD16-8157-9E4D-B7A7-AC811A6FD66F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36718" y="4114124"/>
            <a:ext cx="654573" cy="96135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900AC7-CFCF-3986-E172-2FDDC8D68D45}"/>
              </a:ext>
            </a:extLst>
          </p:cNvPr>
          <p:cNvCxnSpPr>
            <a:cxnSpLocks/>
          </p:cNvCxnSpPr>
          <p:nvPr/>
        </p:nvCxnSpPr>
        <p:spPr>
          <a:xfrm flipV="1">
            <a:off x="5801492" y="3237234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E20EF1-4E02-A43C-03CD-05398576D0D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7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FF512D-22FC-3D7E-9CD6-DA91F13F2843}"/>
              </a:ext>
            </a:extLst>
          </p:cNvPr>
          <p:cNvSpPr txBox="1"/>
          <p:nvPr/>
        </p:nvSpPr>
        <p:spPr>
          <a:xfrm>
            <a:off x="3073051" y="37140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755972-AD2F-ABB0-0559-C1AC09F38259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6478110" y="3243210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157C1E2-C7AD-03CF-4484-1D4805C40B82}"/>
              </a:ext>
            </a:extLst>
          </p:cNvPr>
          <p:cNvSpPr txBox="1"/>
          <p:nvPr/>
        </p:nvSpPr>
        <p:spPr>
          <a:xfrm>
            <a:off x="7063162" y="41803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8208FE-A910-385E-2246-26955660323F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F59121-61B4-86B8-7118-BAA6EC7ABD2A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82" y="4118427"/>
            <a:ext cx="547278" cy="958946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113509-0455-A698-B68B-E7C0D7856574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15594"/>
            <a:ext cx="683626" cy="96177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630834-16D2-699E-ACC4-64410DC66306}"/>
              </a:ext>
            </a:extLst>
          </p:cNvPr>
          <p:cNvSpPr txBox="1"/>
          <p:nvPr/>
        </p:nvSpPr>
        <p:spPr>
          <a:xfrm>
            <a:off x="5118682" y="37183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6B058-4627-E942-95E9-2E28A7605038}"/>
              </a:ext>
            </a:extLst>
          </p:cNvPr>
          <p:cNvSpPr txBox="1"/>
          <p:nvPr/>
        </p:nvSpPr>
        <p:spPr>
          <a:xfrm>
            <a:off x="5570978" y="41754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30C6D12-953E-026A-304E-E8F27288B267}"/>
              </a:ext>
            </a:extLst>
          </p:cNvPr>
          <p:cNvSpPr/>
          <p:nvPr/>
        </p:nvSpPr>
        <p:spPr>
          <a:xfrm>
            <a:off x="4467497" y="4872080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23F245-61B4-86A7-C3A4-97143DADB3CA}"/>
              </a:ext>
            </a:extLst>
          </p:cNvPr>
          <p:cNvSpPr txBox="1"/>
          <p:nvPr/>
        </p:nvSpPr>
        <p:spPr>
          <a:xfrm>
            <a:off x="4729115" y="4494398"/>
            <a:ext cx="63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wait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294977-FF15-8FA0-F59F-2BB671F8F9E8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38F53A-4D2A-3CFD-5667-2B163F608AE0}"/>
              </a:ext>
            </a:extLst>
          </p:cNvPr>
          <p:cNvCxnSpPr>
            <a:cxnSpLocks/>
          </p:cNvCxnSpPr>
          <p:nvPr/>
        </p:nvCxnSpPr>
        <p:spPr>
          <a:xfrm>
            <a:off x="6414470" y="3263521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62380FB-FF5F-34DA-475F-47303EE207E5}"/>
              </a:ext>
            </a:extLst>
          </p:cNvPr>
          <p:cNvCxnSpPr>
            <a:cxnSpLocks/>
          </p:cNvCxnSpPr>
          <p:nvPr/>
        </p:nvCxnSpPr>
        <p:spPr>
          <a:xfrm>
            <a:off x="3891291" y="4167059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D386254-3401-9C68-BA1A-9F958692A715}"/>
              </a:ext>
            </a:extLst>
          </p:cNvPr>
          <p:cNvSpPr txBox="1"/>
          <p:nvPr/>
        </p:nvSpPr>
        <p:spPr>
          <a:xfrm>
            <a:off x="3695952" y="37154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0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2AE0C360-8749-BADF-9398-910B2249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56" y="10444"/>
            <a:ext cx="1025271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B3E34-B24B-6D2E-DB07-64475BA0DA27}"/>
              </a:ext>
            </a:extLst>
          </p:cNvPr>
          <p:cNvSpPr txBox="1"/>
          <p:nvPr/>
        </p:nvSpPr>
        <p:spPr>
          <a:xfrm>
            <a:off x="6165816" y="40426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6B085-A3C2-4B42-810A-7EB461C2446D}"/>
              </a:ext>
            </a:extLst>
          </p:cNvPr>
          <p:cNvSpPr txBox="1"/>
          <p:nvPr/>
        </p:nvSpPr>
        <p:spPr>
          <a:xfrm>
            <a:off x="5758813" y="377146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765F005-4687-D41F-0B73-014484DE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This Lecture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679171"/>
            <a:ext cx="8694051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How write transactions are done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2PL + 2PC (sometimes 2PL for short)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they are timestamped</a:t>
            </a:r>
          </a:p>
          <a:p>
            <a:pPr marL="457182" lvl="1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200" dirty="0"/>
              <a:t>How read-only transactions are done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read timestamps are chosen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reads are executed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3707EB-6529-672A-5997-19094E63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01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Read-Write Transactions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801" y="1719071"/>
            <a:ext cx="8694051" cy="4738473"/>
          </a:xfrm>
        </p:spPr>
        <p:txBody>
          <a:bodyPr>
            <a:normAutofit/>
          </a:bodyPr>
          <a:lstStyle/>
          <a:p>
            <a:r>
              <a:rPr lang="en-US" sz="3200" dirty="0"/>
              <a:t>Three phases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Execute  </a:t>
            </a:r>
            <a:r>
              <a:rPr lang="en-US" sz="3200" dirty="0">
                <a:sym typeface="Wingdings" pitchFamily="2" charset="2"/>
              </a:rPr>
              <a:t>  Prepare    Commit</a:t>
            </a:r>
            <a:endParaRPr lang="en-US" sz="3200" dirty="0"/>
          </a:p>
          <a:p>
            <a:pPr marL="457182" lvl="1" indent="0">
              <a:buNone/>
            </a:pPr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CAFA0-9C53-4E46-B695-11EEC864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7467" y="3034290"/>
            <a:ext cx="258735" cy="3687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EEA9B5-C68A-2F4F-8A09-B51BA14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6599" y="3034296"/>
            <a:ext cx="368797" cy="3687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638E44-A520-3A48-9031-7CE0C6F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7557" y="3034290"/>
            <a:ext cx="258735" cy="3687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6CADD-9A54-934E-8938-96A5C462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3823" y="3034290"/>
            <a:ext cx="258735" cy="3687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BEF660-6F20-274D-A2A5-BA3FE530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5396" y="3034296"/>
            <a:ext cx="368797" cy="3687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A4FBE38C-DFBD-E844-AA28-F6E1DE703E05}"/>
              </a:ext>
            </a:extLst>
          </p:cNvPr>
          <p:cNvSpPr/>
          <p:nvPr/>
        </p:nvSpPr>
        <p:spPr>
          <a:xfrm rot="16200000">
            <a:off x="6969252" y="2356812"/>
            <a:ext cx="301658" cy="344433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9E920-A97C-6742-8B09-740158E11A84}"/>
              </a:ext>
            </a:extLst>
          </p:cNvPr>
          <p:cNvSpPr txBox="1"/>
          <p:nvPr/>
        </p:nvSpPr>
        <p:spPr>
          <a:xfrm>
            <a:off x="5842525" y="4289849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2PC: atomicity</a:t>
            </a:r>
            <a:endParaRPr lang="en-CN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3A3AB6F-C686-4EDE-3B37-8A97921B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580" y="6492875"/>
            <a:ext cx="2674620" cy="365125"/>
          </a:xfrm>
        </p:spPr>
        <p:txBody>
          <a:bodyPr/>
          <a:lstStyle/>
          <a:p>
            <a:pPr defTabSz="914363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1526</TotalTime>
  <Words>1737</Words>
  <Application>Microsoft Macintosh PowerPoint</Application>
  <PresentationFormat>Custom</PresentationFormat>
  <Paragraphs>422</Paragraphs>
  <Slides>20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 Neue</vt:lpstr>
      <vt:lpstr>Helvetica Neue Light</vt:lpstr>
      <vt:lpstr>Helvetica Neue Medium</vt:lpstr>
      <vt:lpstr>Wingdings</vt:lpstr>
      <vt:lpstr>Office 2013 - 2022 Theme</vt:lpstr>
      <vt:lpstr>Spanner (Part II)</vt:lpstr>
      <vt:lpstr>Recap: Spanner is Strictly Serializable</vt:lpstr>
      <vt:lpstr>Recap: Ideas Behind Read-Only Txns</vt:lpstr>
      <vt:lpstr>Recap: TrueTime</vt:lpstr>
      <vt:lpstr>Enforcing the Invariant with TT</vt:lpstr>
      <vt:lpstr>Enforcing the Invariant with TT</vt:lpstr>
      <vt:lpstr>Enforcing the Invariant with TT</vt:lpstr>
      <vt:lpstr>This Lecture</vt:lpstr>
      <vt:lpstr>Read-Write Transactions (2PL)</vt:lpstr>
      <vt:lpstr>Read-Write Transactions (2PL)</vt:lpstr>
      <vt:lpstr>Read-Write Transactions (2PL)</vt:lpstr>
      <vt:lpstr>Read-Write Transactions (2PL)</vt:lpstr>
      <vt:lpstr>Timestamping Read-Write Transactions</vt:lpstr>
      <vt:lpstr>Read-Only Transactions (shards part)</vt:lpstr>
      <vt:lpstr>Read-Only Transactions (Paxos part)</vt:lpstr>
      <vt:lpstr>Read-Only Transactions (Paxos part)</vt:lpstr>
      <vt:lpstr>A Puzzle to Help With Understanding: What if no replication, only shards?</vt:lpstr>
      <vt:lpstr>A Puzzle to Help With Understanding: Solution: uncertainty-wait</vt:lpstr>
      <vt:lpstr>Serializable Snapshot Reads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Haonan Lu</dc:creator>
  <cp:lastModifiedBy>Michael J. Freedman</cp:lastModifiedBy>
  <cp:revision>247</cp:revision>
  <cp:lastPrinted>2024-04-10T05:03:11Z</cp:lastPrinted>
  <dcterms:created xsi:type="dcterms:W3CDTF">2021-04-10T23:37:05Z</dcterms:created>
  <dcterms:modified xsi:type="dcterms:W3CDTF">2025-04-09T04:33:52Z</dcterms:modified>
</cp:coreProperties>
</file>