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97" r:id="rId4"/>
    <p:sldId id="264" r:id="rId5"/>
    <p:sldId id="314" r:id="rId6"/>
    <p:sldId id="316" r:id="rId7"/>
    <p:sldId id="315" r:id="rId8"/>
    <p:sldId id="317" r:id="rId9"/>
    <p:sldId id="265" r:id="rId10"/>
    <p:sldId id="266" r:id="rId11"/>
    <p:sldId id="288" r:id="rId12"/>
    <p:sldId id="289" r:id="rId13"/>
    <p:sldId id="303" r:id="rId14"/>
    <p:sldId id="305" r:id="rId15"/>
    <p:sldId id="304" r:id="rId16"/>
    <p:sldId id="291" r:id="rId17"/>
    <p:sldId id="290" r:id="rId18"/>
    <p:sldId id="301" r:id="rId19"/>
    <p:sldId id="306" r:id="rId20"/>
    <p:sldId id="307" r:id="rId21"/>
    <p:sldId id="308" r:id="rId22"/>
    <p:sldId id="309" r:id="rId23"/>
    <p:sldId id="300" r:id="rId24"/>
    <p:sldId id="302" r:id="rId25"/>
    <p:sldId id="299" r:id="rId26"/>
    <p:sldId id="294" r:id="rId27"/>
    <p:sldId id="318" r:id="rId28"/>
    <p:sldId id="319" r:id="rId29"/>
    <p:sldId id="320" r:id="rId30"/>
    <p:sldId id="321" r:id="rId31"/>
    <p:sldId id="313" r:id="rId32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4"/>
    <p:restoredTop sz="72993"/>
  </p:normalViewPr>
  <p:slideViewPr>
    <p:cSldViewPr snapToGrid="0" snapToObjects="1">
      <p:cViewPr varScale="1">
        <p:scale>
          <a:sx n="91" d="100"/>
          <a:sy n="91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69E2-1215-7845-B679-A21A384269C8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0775-E6B9-3940-B0BE-F04620EB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process ordering is a subset of real-time ordering when each process has</a:t>
            </a:r>
            <a:r>
              <a:rPr lang="en-US" baseline="0" dirty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[Common</a:t>
            </a:r>
            <a:r>
              <a:rPr lang="en-US" baseline="0" dirty="0"/>
              <a:t> example is x is an uploaded photo, and y is adding that photo to an album.]</a:t>
            </a:r>
          </a:p>
          <a:p>
            <a:endParaRPr lang="en-US" baseline="0" dirty="0"/>
          </a:p>
          <a:p>
            <a:r>
              <a:rPr lang="en-US" baseline="0" dirty="0"/>
              <a:t>Happens-before would also have a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Preview</a:t>
            </a:r>
            <a:r>
              <a:rPr lang="en-US" baseline="0" dirty="0"/>
              <a:t> CAP, PRAM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6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6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30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9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[Draw out</a:t>
            </a:r>
            <a:r>
              <a:rPr lang="en-US" baseline="0" dirty="0"/>
              <a:t> a few on the white board this slide is projected on]</a:t>
            </a:r>
          </a:p>
          <a:p>
            <a:r>
              <a:rPr lang="en-US" baseline="0" dirty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8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for simplicity here that there is at most 1</a:t>
            </a:r>
            <a:r>
              <a:rPr lang="en-US" baseline="0" dirty="0"/>
              <a:t> outstanding operation per process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3/26/25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Consistency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2078346"/>
          </a:xfrm>
        </p:spPr>
        <p:txBody>
          <a:bodyPr>
            <a:normAutofit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14</a:t>
            </a:r>
          </a:p>
          <a:p>
            <a:endParaRPr lang="en-US" dirty="0"/>
          </a:p>
          <a:p>
            <a:r>
              <a:rPr lang="en-US" u="sng" dirty="0"/>
              <a:t>Wyatt Lloyd</a:t>
            </a:r>
            <a:r>
              <a:rPr lang="en-US" dirty="0"/>
              <a:t>, Mike Freedman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is Ideal?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Hides the complexity of the underlying distributed system from applications!</a:t>
            </a:r>
          </a:p>
          <a:p>
            <a:pPr lvl="1"/>
            <a:r>
              <a:rPr lang="en-US" dirty="0"/>
              <a:t>Easier to write applications</a:t>
            </a:r>
          </a:p>
          <a:p>
            <a:pPr lvl="1"/>
            <a:r>
              <a:rPr lang="en-US" dirty="0"/>
              <a:t>Easier to write correct applications</a:t>
            </a:r>
          </a:p>
          <a:p>
            <a:pPr lvl="1"/>
            <a:endParaRPr lang="en-US" dirty="0"/>
          </a:p>
          <a:p>
            <a:r>
              <a:rPr lang="en-US" dirty="0"/>
              <a:t>But, performance trade-offs</a:t>
            </a:r>
          </a:p>
        </p:txBody>
      </p:sp>
    </p:spTree>
    <p:extLst>
      <p:ext uri="{BB962C8B-B14F-4D97-AF65-F5344CB8AC3E}">
        <p14:creationId xmlns:p14="http://schemas.microsoft.com/office/powerpoint/2010/main" val="13231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724598" cy="1325563"/>
          </a:xfrm>
        </p:spPr>
        <p:txBody>
          <a:bodyPr/>
          <a:lstStyle/>
          <a:p>
            <a:r>
              <a:rPr lang="en-US" dirty="0"/>
              <a:t>Stronger vs </a:t>
            </a:r>
            <a:r>
              <a:rPr lang="en-US"/>
              <a:t>Weaker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Stronger consistency models</a:t>
            </a:r>
          </a:p>
          <a:p>
            <a:pPr marL="457200" lvl="1" indent="0">
              <a:buNone/>
            </a:pPr>
            <a:r>
              <a:rPr lang="en-US" dirty="0"/>
              <a:t>+ Easier to write applications</a:t>
            </a:r>
          </a:p>
          <a:p>
            <a:pPr lvl="1">
              <a:buFontTx/>
              <a:buChar char="-"/>
            </a:pPr>
            <a:r>
              <a:rPr lang="en-US" dirty="0"/>
              <a:t> More guarantees for the system to ensure</a:t>
            </a:r>
          </a:p>
          <a:p>
            <a:pPr marL="914400" lvl="2" indent="0">
              <a:buNone/>
            </a:pPr>
            <a:r>
              <a:rPr lang="en-US" dirty="0"/>
              <a:t>Results in performance tradeoffs</a:t>
            </a:r>
          </a:p>
          <a:p>
            <a:pPr lvl="1"/>
            <a:endParaRPr lang="en-US" dirty="0"/>
          </a:p>
          <a:p>
            <a:r>
              <a:rPr lang="en-US" dirty="0"/>
              <a:t>Weaker consistency models</a:t>
            </a:r>
          </a:p>
          <a:p>
            <a:pPr marL="457200" lvl="1" indent="0">
              <a:buNone/>
            </a:pPr>
            <a:r>
              <a:rPr lang="en-US" dirty="0"/>
              <a:t>-  Harder to write applications</a:t>
            </a:r>
          </a:p>
          <a:p>
            <a:pPr marL="457200" lvl="1" indent="0">
              <a:buNone/>
            </a:pPr>
            <a:r>
              <a:rPr lang="en-US" dirty="0"/>
              <a:t>+ Fewer guarantees for the system to ensure</a:t>
            </a:r>
          </a:p>
        </p:txBody>
      </p:sp>
    </p:spTree>
    <p:extLst>
      <p:ext uri="{BB962C8B-B14F-4D97-AF65-F5344CB8AC3E}">
        <p14:creationId xmlns:p14="http://schemas.microsoft.com/office/powerpoint/2010/main" val="51798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Strictly Stronger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consistency model </a:t>
            </a:r>
            <a:r>
              <a:rPr lang="en-US" i="1" dirty="0">
                <a:solidFill>
                  <a:srgbClr val="FF8F00"/>
                </a:solidFill>
              </a:rPr>
              <a:t>A</a:t>
            </a:r>
            <a:r>
              <a:rPr lang="en-US" dirty="0"/>
              <a:t> is strictly stronger than </a:t>
            </a:r>
            <a:r>
              <a:rPr lang="en-US" i="1" dirty="0">
                <a:solidFill>
                  <a:schemeClr val="accent1"/>
                </a:solidFill>
              </a:rPr>
              <a:t>B</a:t>
            </a:r>
            <a:r>
              <a:rPr lang="en-US" dirty="0"/>
              <a:t> if it allows a strict subset of the behaviors of </a:t>
            </a:r>
            <a:r>
              <a:rPr lang="en-US" dirty="0">
                <a:solidFill>
                  <a:schemeClr val="accent1"/>
                </a:solidFill>
              </a:rPr>
              <a:t>B</a:t>
            </a:r>
          </a:p>
          <a:p>
            <a:pPr lvl="1"/>
            <a:r>
              <a:rPr lang="en-US" dirty="0"/>
              <a:t>Guarantees are strictly stronger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8AEB24-03D0-B945-BA81-1C40A70A53E7}"/>
              </a:ext>
            </a:extLst>
          </p:cNvPr>
          <p:cNvGrpSpPr/>
          <p:nvPr/>
        </p:nvGrpSpPr>
        <p:grpSpPr>
          <a:xfrm>
            <a:off x="5176040" y="3714186"/>
            <a:ext cx="1591674" cy="1828151"/>
            <a:chOff x="5176040" y="3714186"/>
            <a:chExt cx="1591674" cy="182815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E5DA2C2-83AE-374C-9961-EA7C8BB91AB1}"/>
                </a:ext>
              </a:extLst>
            </p:cNvPr>
            <p:cNvSpPr txBox="1"/>
            <p:nvPr/>
          </p:nvSpPr>
          <p:spPr>
            <a:xfrm>
              <a:off x="5176040" y="4538380"/>
              <a:ext cx="6559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38ADD5-D675-004F-8D0F-C983746B88A9}"/>
                </a:ext>
              </a:extLst>
            </p:cNvPr>
            <p:cNvSpPr txBox="1"/>
            <p:nvPr/>
          </p:nvSpPr>
          <p:spPr>
            <a:xfrm>
              <a:off x="6172883" y="499918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01BF6F-A1BA-2647-8EA6-EEDC252A3027}"/>
                </a:ext>
              </a:extLst>
            </p:cNvPr>
            <p:cNvSpPr txBox="1"/>
            <p:nvPr/>
          </p:nvSpPr>
          <p:spPr>
            <a:xfrm>
              <a:off x="6430101" y="4480765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59166C9-2121-9A4B-9417-4E6854585B6A}"/>
                </a:ext>
              </a:extLst>
            </p:cNvPr>
            <p:cNvSpPr txBox="1"/>
            <p:nvPr/>
          </p:nvSpPr>
          <p:spPr>
            <a:xfrm>
              <a:off x="6003521" y="414784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57" name="Donut 56">
              <a:extLst>
                <a:ext uri="{FF2B5EF4-FFF2-40B4-BE49-F238E27FC236}">
                  <a16:creationId xmlns:a16="http://schemas.microsoft.com/office/drawing/2014/main" id="{1332AD05-9126-D548-935E-0C90121A9C04}"/>
                </a:ext>
              </a:extLst>
            </p:cNvPr>
            <p:cNvSpPr/>
            <p:nvPr/>
          </p:nvSpPr>
          <p:spPr>
            <a:xfrm>
              <a:off x="5844345" y="4011574"/>
              <a:ext cx="633111" cy="640215"/>
            </a:xfrm>
            <a:prstGeom prst="donut">
              <a:avLst>
                <a:gd name="adj" fmla="val 6963"/>
              </a:avLst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Donut 57">
              <a:extLst>
                <a:ext uri="{FF2B5EF4-FFF2-40B4-BE49-F238E27FC236}">
                  <a16:creationId xmlns:a16="http://schemas.microsoft.com/office/drawing/2014/main" id="{FDAFF185-7D3B-434F-B9CC-C6F757BEDEC2}"/>
                </a:ext>
              </a:extLst>
            </p:cNvPr>
            <p:cNvSpPr/>
            <p:nvPr/>
          </p:nvSpPr>
          <p:spPr>
            <a:xfrm>
              <a:off x="5778645" y="3714186"/>
              <a:ext cx="989069" cy="1828151"/>
            </a:xfrm>
            <a:prstGeom prst="donut">
              <a:avLst>
                <a:gd name="adj" fmla="val 6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4902AB0-4A88-6B45-BA8E-C91ADA16AAFA}"/>
              </a:ext>
            </a:extLst>
          </p:cNvPr>
          <p:cNvGrpSpPr/>
          <p:nvPr/>
        </p:nvGrpSpPr>
        <p:grpSpPr>
          <a:xfrm>
            <a:off x="-492369" y="3516923"/>
            <a:ext cx="5112626" cy="2039715"/>
            <a:chOff x="-492369" y="3516923"/>
            <a:chExt cx="5112626" cy="20397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F57DD76-02F1-3F48-A088-6867D8307DFF}"/>
                </a:ext>
              </a:extLst>
            </p:cNvPr>
            <p:cNvGrpSpPr/>
            <p:nvPr/>
          </p:nvGrpSpPr>
          <p:grpSpPr>
            <a:xfrm>
              <a:off x="263612" y="4082831"/>
              <a:ext cx="3125966" cy="853483"/>
              <a:chOff x="513027" y="3843680"/>
              <a:chExt cx="3125966" cy="853483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DBB2253-BD35-5F42-9D8E-0583FE43AF21}"/>
                  </a:ext>
                </a:extLst>
              </p:cNvPr>
              <p:cNvGrpSpPr/>
              <p:nvPr/>
            </p:nvGrpSpPr>
            <p:grpSpPr>
              <a:xfrm>
                <a:off x="1099422" y="3843680"/>
                <a:ext cx="1185333" cy="397934"/>
                <a:chOff x="914400" y="2036233"/>
                <a:chExt cx="1185333" cy="397934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70D2BFE8-FDE0-094A-82BD-76D92137C8F6}"/>
                    </a:ext>
                  </a:extLst>
                </p:cNvPr>
                <p:cNvGrpSpPr/>
                <p:nvPr/>
              </p:nvGrpSpPr>
              <p:grpSpPr>
                <a:xfrm>
                  <a:off x="914400" y="2036233"/>
                  <a:ext cx="1185333" cy="397934"/>
                  <a:chOff x="1380067" y="2451100"/>
                  <a:chExt cx="1185333" cy="397934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71C71E33-91EF-754E-AC45-0F4FDFB4C5F9}"/>
                      </a:ext>
                    </a:extLst>
                  </p:cNvPr>
                  <p:cNvCxnSpPr/>
                  <p:nvPr/>
                </p:nvCxnSpPr>
                <p:spPr>
                  <a:xfrm>
                    <a:off x="1380067" y="2650067"/>
                    <a:ext cx="1185333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B086B17E-186B-194E-8A08-EFAEA7F8BAE6}"/>
                      </a:ext>
                    </a:extLst>
                  </p:cNvPr>
                  <p:cNvCxnSpPr/>
                  <p:nvPr/>
                </p:nvCxnSpPr>
                <p:spPr>
                  <a:xfrm>
                    <a:off x="1380067" y="2451100"/>
                    <a:ext cx="0" cy="39793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17EC4873-043E-A74E-9AF5-42007462E885}"/>
                      </a:ext>
                    </a:extLst>
                  </p:cNvPr>
                  <p:cNvCxnSpPr/>
                  <p:nvPr/>
                </p:nvCxnSpPr>
                <p:spPr>
                  <a:xfrm>
                    <a:off x="2565400" y="2451100"/>
                    <a:ext cx="0" cy="39793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1170BD6-B8E0-3A40-B3AC-4AFA25A543EB}"/>
                    </a:ext>
                  </a:extLst>
                </p:cNvPr>
                <p:cNvSpPr txBox="1"/>
                <p:nvPr/>
              </p:nvSpPr>
              <p:spPr>
                <a:xfrm>
                  <a:off x="1066080" y="2050534"/>
                  <a:ext cx="88197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w(x=1)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572E87-ED0F-4B4C-9190-1FE2D495EF4A}"/>
                  </a:ext>
                </a:extLst>
              </p:cNvPr>
              <p:cNvSpPr txBox="1"/>
              <p:nvPr/>
            </p:nvSpPr>
            <p:spPr>
              <a:xfrm>
                <a:off x="513027" y="3843680"/>
                <a:ext cx="424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P</a:t>
                </a:r>
                <a:r>
                  <a:rPr lang="en-US" baseline="-25000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B373F26-9AC2-6A48-A7EC-6D0D14FABA76}"/>
                  </a:ext>
                </a:extLst>
              </p:cNvPr>
              <p:cNvGrpSpPr/>
              <p:nvPr/>
            </p:nvGrpSpPr>
            <p:grpSpPr>
              <a:xfrm>
                <a:off x="2453660" y="4299229"/>
                <a:ext cx="1185333" cy="397934"/>
                <a:chOff x="914400" y="2036233"/>
                <a:chExt cx="1185333" cy="39793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B4E696C4-8F45-5044-939B-DCF59F452619}"/>
                    </a:ext>
                  </a:extLst>
                </p:cNvPr>
                <p:cNvGrpSpPr/>
                <p:nvPr/>
              </p:nvGrpSpPr>
              <p:grpSpPr>
                <a:xfrm>
                  <a:off x="914400" y="2036233"/>
                  <a:ext cx="1185333" cy="397934"/>
                  <a:chOff x="1380067" y="2451100"/>
                  <a:chExt cx="1185333" cy="397934"/>
                </a:xfrm>
              </p:grpSpPr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6C26A783-6E22-9940-A47C-94085D9AF384}"/>
                      </a:ext>
                    </a:extLst>
                  </p:cNvPr>
                  <p:cNvCxnSpPr/>
                  <p:nvPr/>
                </p:nvCxnSpPr>
                <p:spPr>
                  <a:xfrm>
                    <a:off x="1380067" y="2650067"/>
                    <a:ext cx="1185333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739D4E6D-1C61-F24B-BC89-5A8D39047F31}"/>
                      </a:ext>
                    </a:extLst>
                  </p:cNvPr>
                  <p:cNvCxnSpPr/>
                  <p:nvPr/>
                </p:nvCxnSpPr>
                <p:spPr>
                  <a:xfrm>
                    <a:off x="1380067" y="2451100"/>
                    <a:ext cx="0" cy="39793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F4EBE484-507B-0642-A3C2-6E90F4930900}"/>
                      </a:ext>
                    </a:extLst>
                  </p:cNvPr>
                  <p:cNvCxnSpPr/>
                  <p:nvPr/>
                </p:nvCxnSpPr>
                <p:spPr>
                  <a:xfrm>
                    <a:off x="2565400" y="2451100"/>
                    <a:ext cx="0" cy="39793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5DFE25F-2C67-BC42-B10E-32CE60B865FC}"/>
                    </a:ext>
                  </a:extLst>
                </p:cNvPr>
                <p:cNvSpPr txBox="1"/>
                <p:nvPr/>
              </p:nvSpPr>
              <p:spPr>
                <a:xfrm>
                  <a:off x="1066080" y="2050534"/>
                  <a:ext cx="88197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w(x=2)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21A642-C0DC-FB42-B9E7-3FE2E49BBA31}"/>
                  </a:ext>
                </a:extLst>
              </p:cNvPr>
              <p:cNvSpPr txBox="1"/>
              <p:nvPr/>
            </p:nvSpPr>
            <p:spPr>
              <a:xfrm>
                <a:off x="513027" y="4299229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P</a:t>
                </a:r>
                <a:r>
                  <a:rPr lang="en-US" baseline="-25000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D7BD48-7CC4-A843-B933-1286C32C0E53}"/>
                </a:ext>
              </a:extLst>
            </p:cNvPr>
            <p:cNvGrpSpPr/>
            <p:nvPr/>
          </p:nvGrpSpPr>
          <p:grpSpPr>
            <a:xfrm>
              <a:off x="288324" y="5158704"/>
              <a:ext cx="4331933" cy="397934"/>
              <a:chOff x="652100" y="4116382"/>
              <a:chExt cx="4331933" cy="39793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6080F2-5638-FC44-955D-5DC29A8CF9CA}"/>
                  </a:ext>
                </a:extLst>
              </p:cNvPr>
              <p:cNvSpPr txBox="1"/>
              <p:nvPr/>
            </p:nvSpPr>
            <p:spPr>
              <a:xfrm>
                <a:off x="652100" y="4130683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P</a:t>
                </a:r>
                <a:r>
                  <a:rPr lang="en-US" baseline="-25000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I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C1B956B-F01E-9940-90C6-B3DB9D647791}"/>
                  </a:ext>
                </a:extLst>
              </p:cNvPr>
              <p:cNvGrpSpPr/>
              <p:nvPr/>
            </p:nvGrpSpPr>
            <p:grpSpPr>
              <a:xfrm>
                <a:off x="3798700" y="4116382"/>
                <a:ext cx="1185333" cy="397934"/>
                <a:chOff x="914400" y="2036233"/>
                <a:chExt cx="1185333" cy="397934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5D518C9D-2766-664D-B31E-9CCBF98E35EB}"/>
                    </a:ext>
                  </a:extLst>
                </p:cNvPr>
                <p:cNvGrpSpPr/>
                <p:nvPr/>
              </p:nvGrpSpPr>
              <p:grpSpPr>
                <a:xfrm>
                  <a:off x="914400" y="2036233"/>
                  <a:ext cx="1185333" cy="397934"/>
                  <a:chOff x="1380067" y="2451100"/>
                  <a:chExt cx="1185333" cy="397934"/>
                </a:xfrm>
              </p:grpSpPr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104F6414-0EAB-8A4C-8FA3-0323BCD194A9}"/>
                      </a:ext>
                    </a:extLst>
                  </p:cNvPr>
                  <p:cNvCxnSpPr/>
                  <p:nvPr/>
                </p:nvCxnSpPr>
                <p:spPr>
                  <a:xfrm>
                    <a:off x="1380067" y="2650067"/>
                    <a:ext cx="1185333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EA50479B-7E17-1245-AD1A-E3B706569ADC}"/>
                      </a:ext>
                    </a:extLst>
                  </p:cNvPr>
                  <p:cNvCxnSpPr/>
                  <p:nvPr/>
                </p:nvCxnSpPr>
                <p:spPr>
                  <a:xfrm>
                    <a:off x="1380067" y="2451100"/>
                    <a:ext cx="0" cy="39793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9BB1D8B0-2A60-E547-AD02-08071FA9A9D1}"/>
                      </a:ext>
                    </a:extLst>
                  </p:cNvPr>
                  <p:cNvCxnSpPr/>
                  <p:nvPr/>
                </p:nvCxnSpPr>
                <p:spPr>
                  <a:xfrm>
                    <a:off x="2565400" y="2451100"/>
                    <a:ext cx="0" cy="39793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FBC4120-4ADF-C349-A24A-179F4BB0C977}"/>
                    </a:ext>
                  </a:extLst>
                </p:cNvPr>
                <p:cNvSpPr txBox="1"/>
                <p:nvPr/>
              </p:nvSpPr>
              <p:spPr>
                <a:xfrm>
                  <a:off x="1066080" y="2050534"/>
                  <a:ext cx="78418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r(x)=?</a:t>
                  </a:r>
                </a:p>
              </p:txBody>
            </p:sp>
          </p:grp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E194964-483F-184D-BDA5-729793A16E94}"/>
                </a:ext>
              </a:extLst>
            </p:cNvPr>
            <p:cNvSpPr txBox="1"/>
            <p:nvPr/>
          </p:nvSpPr>
          <p:spPr>
            <a:xfrm>
              <a:off x="-492369" y="351692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83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endParaRPr lang="en-US" dirty="0"/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process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process P issues operation A before operation B,</a:t>
            </a:r>
            <a:br>
              <a:rPr lang="en-US" dirty="0"/>
            </a:br>
            <a:r>
              <a:rPr lang="en-US" dirty="0"/>
              <a:t>then A is order before B by the process order</a:t>
            </a:r>
            <a:endParaRPr lang="en-US" baseline="-25000" dirty="0"/>
          </a:p>
          <a:p>
            <a:pPr lvl="1"/>
            <a:r>
              <a:rPr lang="en-US" dirty="0"/>
              <a:t>If operations A and B and done by different processes then there is no process order between them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1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Sequential Consistency ≈ </a:t>
            </a:r>
            <a:br>
              <a:rPr lang="en-US" dirty="0"/>
            </a:br>
            <a:r>
              <a:rPr lang="en-US" dirty="0"/>
              <a:t>“Appears to be a Single 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machine processes requests one by one in the order it receives them</a:t>
            </a:r>
          </a:p>
          <a:p>
            <a:pPr lvl="1"/>
            <a:r>
              <a:rPr lang="en-US" dirty="0"/>
              <a:t>Will receive requests ordered </a:t>
            </a:r>
            <a:br>
              <a:rPr lang="en-US" dirty="0"/>
            </a:br>
            <a:r>
              <a:rPr lang="en-US" dirty="0"/>
              <a:t>by process order in that order</a:t>
            </a:r>
          </a:p>
          <a:p>
            <a:pPr lvl="1"/>
            <a:r>
              <a:rPr lang="en-US" dirty="0"/>
              <a:t>Will receive all requests in some order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is strictly stronger than 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: ∃total order + real-time ordering</a:t>
            </a:r>
          </a:p>
          <a:p>
            <a:r>
              <a:rPr lang="en-US" dirty="0"/>
              <a:t>Sequential: ∃total order + process ordering</a:t>
            </a:r>
          </a:p>
          <a:p>
            <a:pPr lvl="1"/>
            <a:r>
              <a:rPr lang="en-US" dirty="0"/>
              <a:t>Process ordering ⊆ Real-time ordering</a:t>
            </a:r>
          </a:p>
        </p:txBody>
      </p:sp>
    </p:spTree>
    <p:extLst>
      <p:ext uri="{BB962C8B-B14F-4D97-AF65-F5344CB8AC3E}">
        <p14:creationId xmlns:p14="http://schemas.microsoft.com/office/powerpoint/2010/main" val="119784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But Not </a:t>
            </a:r>
            <a:r>
              <a:rPr lang="en-US" dirty="0" err="1"/>
              <a:t>Linearizable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40" y="2169459"/>
            <a:ext cx="6345451" cy="23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35267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Partially orders all operations, does not totally order them</a:t>
            </a:r>
          </a:p>
          <a:p>
            <a:pPr lvl="1"/>
            <a:r>
              <a:rPr lang="en-US" sz="2000" dirty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/>
              <a:t>Guarantees</a:t>
            </a:r>
          </a:p>
          <a:p>
            <a:pPr lvl="1"/>
            <a:r>
              <a:rPr lang="en-US" sz="2000" dirty="0"/>
              <a:t>For each process, ∃ an order of all writes + that process’s reads</a:t>
            </a:r>
          </a:p>
          <a:p>
            <a:pPr lvl="1"/>
            <a:r>
              <a:rPr lang="en-US" sz="2000" dirty="0"/>
              <a:t>Order respects the happens-before (</a:t>
            </a:r>
            <a:r>
              <a:rPr lang="en-US" sz="2000" dirty="0">
                <a:sym typeface="Wingdings"/>
              </a:rPr>
              <a:t>) </a:t>
            </a:r>
            <a:r>
              <a:rPr lang="en-US" sz="2000" dirty="0"/>
              <a:t>ordering of operations</a:t>
            </a:r>
          </a:p>
          <a:p>
            <a:pPr lvl="1"/>
            <a:r>
              <a:rPr lang="en-US" sz="2000" dirty="0"/>
              <a:t>+ replicas converge to the same state</a:t>
            </a:r>
          </a:p>
          <a:p>
            <a:pPr lvl="2"/>
            <a:r>
              <a:rPr lang="en-US" sz="1600" dirty="0"/>
              <a:t>Skip details, makes it stronger than 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1306162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dirty="0">
                <a:solidFill>
                  <a:srgbClr val="FF8F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processes in same order.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Concurrent writes may be seen in a different order on different </a:t>
            </a:r>
            <a:r>
              <a:rPr lang="en-US" dirty="0"/>
              <a:t>processes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eaLnBrk="1" hangingPunct="1"/>
            <a:r>
              <a:rPr lang="en-US" sz="2400" dirty="0"/>
              <a:t>Concurrent: Ops not causally related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between a distributed system and the applications that run on it</a:t>
            </a:r>
          </a:p>
          <a:p>
            <a:endParaRPr lang="en-US" dirty="0"/>
          </a:p>
          <a:p>
            <a:r>
              <a:rPr lang="en-US" dirty="0"/>
              <a:t>A consistency model is a set of </a:t>
            </a:r>
            <a:r>
              <a:rPr lang="en-US" dirty="0">
                <a:solidFill>
                  <a:srgbClr val="FF8F00"/>
                </a:solidFill>
              </a:rPr>
              <a:t>guarantees</a:t>
            </a:r>
            <a:r>
              <a:rPr lang="en-US" dirty="0"/>
              <a:t> made by the distributed system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9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2436" y="392833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60219" y="1565565"/>
            <a:ext cx="530952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/>
              <a:t>Writes that are </a:t>
            </a:r>
            <a:r>
              <a:rPr lang="en-US">
                <a:solidFill>
                  <a:srgbClr val="FF8F00"/>
                </a:solidFill>
              </a:rPr>
              <a:t>potentially</a:t>
            </a:r>
            <a:r>
              <a:rPr lang="en-US" b="1" i="1"/>
              <a:t> </a:t>
            </a:r>
            <a:r>
              <a:rPr lang="en-US"/>
              <a:t>causally related must be seen by all processes in same order.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Concurrent writes may be seen in a different order on different processes.</a:t>
            </a:r>
          </a:p>
          <a:p>
            <a:r>
              <a:rPr lang="en-US" sz="2400"/>
              <a:t>Concurrent: Ops not causally related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5134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5261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71489" y="229119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71489" y="2805592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71489" y="3319988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1489" y="3834384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1489" y="434878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71489" y="486317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71489" y="537757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176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871322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But Not Sequential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2260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22599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w(y=1)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21919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2191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r(y)=0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3620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62304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43935" y="342556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8314" y="3993905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83107" y="342556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3104" y="3993905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579637" y="3629184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88108" y="4183759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3836" y="4745735"/>
            <a:ext cx="344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Order: w(x=1), r(y=0), w(y=1)</a:t>
            </a:r>
          </a:p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117" y="3439907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Happens Before 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600582"/>
            <a:ext cx="12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44451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6639" y="344451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64813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 Total 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97059" y="555795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51849" y="555795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4781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Casual+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Sequential</a:t>
            </a:r>
          </a:p>
        </p:txBody>
      </p:sp>
      <p:sp>
        <p:nvSpPr>
          <p:cNvPr id="62" name="Freeform 61"/>
          <p:cNvSpPr/>
          <p:nvPr/>
        </p:nvSpPr>
        <p:spPr>
          <a:xfrm>
            <a:off x="5681133" y="5173133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63836" y="5077381"/>
            <a:ext cx="3469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Order: w(y=1), r(x=0), w(x=1)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 But Not Causal+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328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3360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780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r(y)=1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12680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2259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8787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w(y)=1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688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9647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9827" y="3274190"/>
            <a:ext cx="267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As long as 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eventually would see r(x)=1 this is fine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423329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Happens Before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35984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6639" y="3359848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w(y)=1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56346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 Order for 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97059" y="560029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w(y)=1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51849" y="560029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9014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Eventual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Causal+</a:t>
            </a:r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182333" y="3706934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255318" y="5344475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3" grpId="0" animBg="1"/>
      <p:bldP spid="38" grpId="0" animBg="1"/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2440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Consistency:  Quiz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706088"/>
            <a:ext cx="8252570" cy="287481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Valid under causal consistency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b="1" dirty="0"/>
              <a:t>Why?  </a:t>
            </a:r>
            <a:r>
              <a:rPr lang="en-US" sz="2400" dirty="0"/>
              <a:t>x=3 and x=2 are concurrent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So all processes don’t (need to) see them in same order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P</a:t>
            </a:r>
            <a:r>
              <a:rPr lang="en-US" sz="2400" baseline="-25000" dirty="0"/>
              <a:t>C</a:t>
            </a:r>
            <a:r>
              <a:rPr lang="en-US" sz="2400" dirty="0"/>
              <a:t> and P</a:t>
            </a:r>
            <a:r>
              <a:rPr lang="en-US" sz="2400" baseline="-25000" dirty="0"/>
              <a:t>D</a:t>
            </a:r>
            <a:r>
              <a:rPr lang="en-US" sz="2400" dirty="0"/>
              <a:t> read the values ‘1’ and ‘2’ in order as potentially causally related. No ‘causality’ for ‘3’.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39357" y="1781112"/>
            <a:ext cx="1185333" cy="397934"/>
            <a:chOff x="914400" y="2036233"/>
            <a:chExt cx="1185333" cy="397934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78954" y="1337086"/>
            <a:ext cx="1185333" cy="397934"/>
            <a:chOff x="914400" y="2036233"/>
            <a:chExt cx="1185333" cy="39793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613367" y="1778386"/>
            <a:ext cx="1185333" cy="397934"/>
            <a:chOff x="914400" y="2036233"/>
            <a:chExt cx="1185333" cy="397934"/>
          </a:xfrm>
        </p:grpSpPr>
        <p:grpSp>
          <p:nvGrpSpPr>
            <p:cNvPr id="68" name="Group 6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53131" y="2309708"/>
            <a:ext cx="1185333" cy="397934"/>
            <a:chOff x="914400" y="2036233"/>
            <a:chExt cx="1185333" cy="397934"/>
          </a:xfrm>
        </p:grpSpPr>
        <p:grpSp>
          <p:nvGrpSpPr>
            <p:cNvPr id="63" name="Group 6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432194" y="2309708"/>
            <a:ext cx="1185333" cy="397934"/>
            <a:chOff x="914400" y="2036233"/>
            <a:chExt cx="1185333" cy="397934"/>
          </a:xfrm>
        </p:grpSpPr>
        <p:grpSp>
          <p:nvGrpSpPr>
            <p:cNvPr id="58" name="Group 5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58900" y="282081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32194" y="2820813"/>
            <a:ext cx="1185333" cy="397934"/>
            <a:chOff x="914400" y="2036233"/>
            <a:chExt cx="1185333" cy="397934"/>
          </a:xfrm>
        </p:grpSpPr>
        <p:grpSp>
          <p:nvGrpSpPr>
            <p:cNvPr id="48" name="Group 4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4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Sequential Consistency:  Quiz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694176"/>
            <a:ext cx="7478641" cy="30252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Invalid under sequential consistency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Why?  P</a:t>
            </a:r>
            <a:r>
              <a:rPr lang="en-US" sz="2400" baseline="-25000" dirty="0"/>
              <a:t>C</a:t>
            </a:r>
            <a:r>
              <a:rPr lang="en-US" sz="2400" dirty="0"/>
              <a:t> and P</a:t>
            </a:r>
            <a:r>
              <a:rPr lang="en-US" sz="2400" baseline="-25000" dirty="0"/>
              <a:t>D</a:t>
            </a:r>
            <a:r>
              <a:rPr lang="en-US" sz="2400" dirty="0"/>
              <a:t> see 2 and 3 in different order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But fine for causal consistency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2 and 3 are not causally related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39357" y="1781112"/>
            <a:ext cx="1185333" cy="397934"/>
            <a:chOff x="914400" y="2036233"/>
            <a:chExt cx="1185333" cy="397934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78954" y="1337086"/>
            <a:ext cx="1185333" cy="397934"/>
            <a:chOff x="914400" y="2036233"/>
            <a:chExt cx="1185333" cy="39793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13367" y="1778386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53131" y="2309708"/>
            <a:ext cx="1185333" cy="397934"/>
            <a:chOff x="914400" y="2036233"/>
            <a:chExt cx="1185333" cy="397934"/>
          </a:xfrm>
        </p:grpSpPr>
        <p:grpSp>
          <p:nvGrpSpPr>
            <p:cNvPr id="35" name="Group 3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32194" y="2309708"/>
            <a:ext cx="1185333" cy="397934"/>
            <a:chOff x="914400" y="2036233"/>
            <a:chExt cx="1185333" cy="397934"/>
          </a:xfrm>
        </p:grpSpPr>
        <p:grpSp>
          <p:nvGrpSpPr>
            <p:cNvPr id="41" name="Group 4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58900" y="2820813"/>
            <a:ext cx="1185333" cy="397934"/>
            <a:chOff x="914400" y="2036233"/>
            <a:chExt cx="1185333" cy="397934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32194" y="282081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13" name="Rounded Rectangle 146"/>
          <p:cNvSpPr>
            <a:spLocks noChangeArrowheads="1"/>
          </p:cNvSpPr>
          <p:nvPr/>
        </p:nvSpPr>
        <p:spPr bwMode="auto">
          <a:xfrm>
            <a:off x="-246706" y="4975768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4825" y="5334000"/>
            <a:ext cx="8166573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         x=2 happens after x=1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7031" y="1494145"/>
            <a:ext cx="1185333" cy="397934"/>
            <a:chOff x="914400" y="2036233"/>
            <a:chExt cx="1185333" cy="397934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636" y="1494145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96289" y="1949694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0636" y="19496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0636" y="241954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0636" y="290523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70299" y="1946968"/>
            <a:ext cx="1185333" cy="397934"/>
            <a:chOff x="914400" y="2036233"/>
            <a:chExt cx="1185333" cy="397934"/>
          </a:xfrm>
        </p:grpSpPr>
        <p:grpSp>
          <p:nvGrpSpPr>
            <p:cNvPr id="34" name="Group 3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10063" y="2478290"/>
            <a:ext cx="1185333" cy="397934"/>
            <a:chOff x="914400" y="2036233"/>
            <a:chExt cx="1185333" cy="397934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89126" y="2478290"/>
            <a:ext cx="1185333" cy="397934"/>
            <a:chOff x="914400" y="2036233"/>
            <a:chExt cx="1185333" cy="397934"/>
          </a:xfrm>
        </p:grpSpPr>
        <p:grpSp>
          <p:nvGrpSpPr>
            <p:cNvPr id="46" name="Group 45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15832" y="2989395"/>
            <a:ext cx="1185333" cy="397934"/>
            <a:chOff x="914400" y="2036233"/>
            <a:chExt cx="1185333" cy="397934"/>
          </a:xfrm>
        </p:grpSpPr>
        <p:grpSp>
          <p:nvGrpSpPr>
            <p:cNvPr id="52" name="Group 51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89126" y="2989395"/>
            <a:ext cx="1185333" cy="397934"/>
            <a:chOff x="914400" y="2036233"/>
            <a:chExt cx="1185333" cy="397934"/>
          </a:xfrm>
        </p:grpSpPr>
        <p:grpSp>
          <p:nvGrpSpPr>
            <p:cNvPr id="58" name="Group 5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6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endParaRPr lang="en-US" dirty="0"/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then there is no real-time order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 Consistency</a:t>
            </a:r>
          </a:p>
        </p:txBody>
      </p:sp>
      <p:sp>
        <p:nvSpPr>
          <p:cNvPr id="12" name="Rounded Rectangle 146"/>
          <p:cNvSpPr>
            <a:spLocks noChangeArrowheads="1"/>
          </p:cNvSpPr>
          <p:nvPr/>
        </p:nvSpPr>
        <p:spPr bwMode="auto">
          <a:xfrm>
            <a:off x="-470485" y="5030739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8712" y="4560888"/>
            <a:ext cx="8166573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    P</a:t>
            </a:r>
            <a:r>
              <a:rPr kumimoji="0" lang="en-US" sz="280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doesn’t read value of 1 before writing 2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7031" y="1494145"/>
            <a:ext cx="1185333" cy="397934"/>
            <a:chOff x="914400" y="2036233"/>
            <a:chExt cx="1185333" cy="397934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w(x=a)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636" y="1494145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96289" y="1949694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w(x=b)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0636" y="19496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0636" y="241954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0636" y="290523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910063" y="2478290"/>
            <a:ext cx="1185333" cy="397934"/>
            <a:chOff x="914400" y="2036233"/>
            <a:chExt cx="1185333" cy="397934"/>
          </a:xfrm>
        </p:grpSpPr>
        <p:grpSp>
          <p:nvGrpSpPr>
            <p:cNvPr id="34" name="Group 3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r(x)=b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89126" y="2478290"/>
            <a:ext cx="1185333" cy="397934"/>
            <a:chOff x="914400" y="2036233"/>
            <a:chExt cx="1185333" cy="397934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15832" y="2989395"/>
            <a:ext cx="1185333" cy="397934"/>
            <a:chOff x="914400" y="2036233"/>
            <a:chExt cx="1185333" cy="397934"/>
          </a:xfrm>
        </p:grpSpPr>
        <p:grpSp>
          <p:nvGrpSpPr>
            <p:cNvPr id="46" name="Group 45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r(x)=a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89126" y="2989395"/>
            <a:ext cx="1185333" cy="397934"/>
            <a:chOff x="914400" y="2036233"/>
            <a:chExt cx="1185333" cy="397934"/>
          </a:xfrm>
        </p:grpSpPr>
        <p:grpSp>
          <p:nvGrpSpPr>
            <p:cNvPr id="52" name="Group 51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8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7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Ordering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78540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78540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2565518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256551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3422058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34220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4377794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43419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439019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523056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5295792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6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2100" y="4116382"/>
            <a:ext cx="6884289" cy="397934"/>
            <a:chOff x="652100" y="4116382"/>
            <a:chExt cx="6884289" cy="397934"/>
          </a:xfrm>
        </p:grpSpPr>
        <p:sp>
          <p:nvSpPr>
            <p:cNvPr id="50" name="TextBox 49"/>
            <p:cNvSpPr txBox="1"/>
            <p:nvPr/>
          </p:nvSpPr>
          <p:spPr>
            <a:xfrm>
              <a:off x="652100" y="4130683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F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7800226" y="420382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48893" y="4141372"/>
            <a:ext cx="6884289" cy="397934"/>
            <a:chOff x="652100" y="4116382"/>
            <a:chExt cx="6884289" cy="397934"/>
          </a:xfrm>
        </p:grpSpPr>
        <p:sp>
          <p:nvSpPr>
            <p:cNvPr id="96" name="TextBox 95"/>
            <p:cNvSpPr txBox="1"/>
            <p:nvPr/>
          </p:nvSpPr>
          <p:spPr>
            <a:xfrm>
              <a:off x="652100" y="4130683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G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TextBox 11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Box 10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192" name="Rounded Rectangle 146"/>
          <p:cNvSpPr>
            <a:spLocks noChangeArrowheads="1"/>
          </p:cNvSpPr>
          <p:nvPr/>
        </p:nvSpPr>
        <p:spPr bwMode="auto">
          <a:xfrm>
            <a:off x="7800226" y="3975236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42492" y="4165671"/>
            <a:ext cx="6884289" cy="397934"/>
            <a:chOff x="652100" y="4116382"/>
            <a:chExt cx="6884289" cy="397934"/>
          </a:xfrm>
        </p:grpSpPr>
        <p:sp>
          <p:nvSpPr>
            <p:cNvPr id="128" name="TextBox 127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H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TextBox 15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TextBox 14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TextBox 13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TextBox 13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</p:grpSp>
      <p:sp>
        <p:nvSpPr>
          <p:cNvPr id="191" name="Rounded Rectangle 146"/>
          <p:cNvSpPr>
            <a:spLocks noChangeArrowheads="1"/>
          </p:cNvSpPr>
          <p:nvPr/>
        </p:nvSpPr>
        <p:spPr bwMode="auto">
          <a:xfrm>
            <a:off x="7800226" y="4179972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42492" y="4245758"/>
            <a:ext cx="6884289" cy="397934"/>
            <a:chOff x="652100" y="4116382"/>
            <a:chExt cx="6884289" cy="397934"/>
          </a:xfrm>
        </p:grpSpPr>
        <p:sp>
          <p:nvSpPr>
            <p:cNvPr id="160" name="TextBox 159"/>
            <p:cNvSpPr txBox="1"/>
            <p:nvPr/>
          </p:nvSpPr>
          <p:spPr>
            <a:xfrm>
              <a:off x="652100" y="4130683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I</a:t>
              </a: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TextBox 18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TextBox 18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TextBox 17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2" name="TextBox 1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7" name="TextBox 16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</p:grpSp>
      <p:sp>
        <p:nvSpPr>
          <p:cNvPr id="193" name="Rounded Rectangle 146"/>
          <p:cNvSpPr>
            <a:spLocks noChangeArrowheads="1"/>
          </p:cNvSpPr>
          <p:nvPr/>
        </p:nvSpPr>
        <p:spPr bwMode="auto">
          <a:xfrm>
            <a:off x="7800226" y="4079622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== </a:t>
            </a:r>
            <a:br>
              <a:rPr lang="en-US" dirty="0"/>
            </a:br>
            <a:r>
              <a:rPr lang="en-US" dirty="0"/>
              <a:t>“Appears to be a Single 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machine processes requests one by one in the order it receives them</a:t>
            </a:r>
          </a:p>
          <a:p>
            <a:pPr lvl="1"/>
            <a:r>
              <a:rPr lang="en-US" dirty="0"/>
              <a:t>Will receive requests ordered by real-time in that order</a:t>
            </a:r>
          </a:p>
          <a:p>
            <a:pPr lvl="1"/>
            <a:r>
              <a:rPr lang="en-US" dirty="0"/>
              <a:t>Will receive all requests in some order</a:t>
            </a:r>
          </a:p>
          <a:p>
            <a:pPr lvl="1"/>
            <a:endParaRPr lang="en-US" dirty="0"/>
          </a:p>
          <a:p>
            <a:r>
              <a:rPr lang="en-US" dirty="0"/>
              <a:t>Atomic Multicast, </a:t>
            </a:r>
            <a:r>
              <a:rPr lang="en-US" dirty="0" err="1"/>
              <a:t>Viewstamped</a:t>
            </a:r>
            <a:r>
              <a:rPr lang="en-US" dirty="0"/>
              <a:t> Replication, </a:t>
            </a:r>
            <a:r>
              <a:rPr lang="en-US" dirty="0" err="1"/>
              <a:t>Paxos</a:t>
            </a:r>
            <a:r>
              <a:rPr lang="en-US" dirty="0"/>
              <a:t>, and RAFT provide </a:t>
            </a:r>
            <a:r>
              <a:rPr lang="en-US" dirty="0" err="1"/>
              <a:t>Linearizability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Single machine processing incoming requests one at a time also provide </a:t>
            </a:r>
            <a:r>
              <a:rPr lang="en-US" dirty="0" err="1"/>
              <a:t>Linearizability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7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2951</TotalTime>
  <Words>1841</Words>
  <Application>Microsoft Macintosh PowerPoint</Application>
  <PresentationFormat>Overhead</PresentationFormat>
  <Paragraphs>399</Paragraphs>
  <Slides>31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 Neue</vt:lpstr>
      <vt:lpstr>Helvetica Neue Medium</vt:lpstr>
      <vt:lpstr>Office Theme</vt:lpstr>
      <vt:lpstr>Consistency Models</vt:lpstr>
      <vt:lpstr>Consistency Models</vt:lpstr>
      <vt:lpstr>Linearizability</vt:lpstr>
      <vt:lpstr>Real-Time Ordering Examples</vt:lpstr>
      <vt:lpstr>Linearizable?</vt:lpstr>
      <vt:lpstr>Linearizable?</vt:lpstr>
      <vt:lpstr>Linearizable?</vt:lpstr>
      <vt:lpstr>Linearizable?</vt:lpstr>
      <vt:lpstr>Linearizability ==  “Appears to be a Single Machine”</vt:lpstr>
      <vt:lpstr>Linearizability is Ideal?</vt:lpstr>
      <vt:lpstr>Stronger vs Weaker Consistency</vt:lpstr>
      <vt:lpstr>Strictly Stronger Consistency</vt:lpstr>
      <vt:lpstr>Sequential Consistency</vt:lpstr>
      <vt:lpstr>Sequential Consistency ≈  “Appears to be a Single Machine”</vt:lpstr>
      <vt:lpstr>Linearizability is strictly stronger than Sequential Consistency</vt:lpstr>
      <vt:lpstr>Sequential But Not Linearizable</vt:lpstr>
      <vt:lpstr>Consistency Hierarchy</vt:lpstr>
      <vt:lpstr>Causal+ Consistency</vt:lpstr>
      <vt:lpstr>Causal Consistency</vt:lpstr>
      <vt:lpstr>Causal Consistency</vt:lpstr>
      <vt:lpstr>Causal Consistency</vt:lpstr>
      <vt:lpstr>Causal Consistency</vt:lpstr>
      <vt:lpstr>Causal+ But Not Sequential</vt:lpstr>
      <vt:lpstr>Eventual But Not Causal+</vt:lpstr>
      <vt:lpstr>Consistency Hierarchy</vt:lpstr>
      <vt:lpstr>PowerPoint Presentation</vt:lpstr>
      <vt:lpstr>Causal Consistency:  Quiz</vt:lpstr>
      <vt:lpstr>Sequential Consistency:  Quiz</vt:lpstr>
      <vt:lpstr>Causal Consistency</vt:lpstr>
      <vt:lpstr>Causal Consistency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66</cp:revision>
  <cp:lastPrinted>2019-11-11T01:29:55Z</cp:lastPrinted>
  <dcterms:created xsi:type="dcterms:W3CDTF">2018-09-09T13:59:16Z</dcterms:created>
  <dcterms:modified xsi:type="dcterms:W3CDTF">2025-03-26T11:57:52Z</dcterms:modified>
</cp:coreProperties>
</file>