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5068ddbce7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5068ddbce7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variables in Go, and two different ways to declare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short variable declaration can only be used within a function, not for any package-level variables (e.g msg := “Hello World” will report an error)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Also, “:=” is declaration. It is different from assignment. For instance declaring the same variable twice will give an error while assigning it twice does not.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5068ddbce7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5068ddbce7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variables in Go, and two different ways to declare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short variable declaration can only be used within a function, not for any package-level variables (e.g msg := “Hello World” will report an error)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Also, “:=” is declaration. It is different from assignment. For instance declaring the same variable twice will give an error while assigning it twice does not.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550dff0f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550dff0f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Introduce the semantics to declare a function.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create nested functions( that is, inner functions), see the next slide on anonymous functions 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5068ddbce7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5068ddbce7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Introduce the semantics to declare a function.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create nested functions( that is, inner functions), see the next slide on anonymous functions 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5068ddbce7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5068ddbce7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Introduce the semantics to declare a function.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create nested functions( that is, inner functions), see the next slide on anonymous functions 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bb06f086f0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bb06f086f0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Anonymous functions are like local/inner helper functions.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cool thing in the example code is that this anonymous function remembers state (e.g var x gets incremented).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Takeaway, anonymous functions are useful (in your projects :) )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5068ddbce7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5068ddbce7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Anonymous functions are like local/inner helper functions.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cool thing in the example code is that this anonymous function remembers state (e.g var x gets incremented).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Takeaway, anonymous functions are useful (in your projects :) )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550dff0f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550dff0f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introduce for loops in Go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is no explicit while loop syntax in Go, run for loops instead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5068ddbce7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5068ddbce7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introduce for loops in Go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is no explicit while loop syntax in Go, run for loops instead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550dff0fa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550dff0f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talk about some major composite types in 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is about Slice, whereas the next one is about Map.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b06f086f0_1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b06f086f0_1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 students each resource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“Basic syntax code in playground” contains most example codes from today’s precept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5068ddbce7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5068ddbce7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talk about some major composite types in 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is about Slice, whereas the next one is about Map.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5068ddbce7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5068ddbce7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talk about some major composite types in 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is about Slice, whereas the next one is about Map.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5068ddbce7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5068ddbce7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talk about some major composite types in 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is about Slice, whereas the next one is about Map.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5068ddbce7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15068ddbce7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talk about some major composite types in 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is about Slice, whereas the next one is about Map.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bb06f086f0_1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bb06f086f0_1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supports OOP paradigm (via methods)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Walk through the example code, and compare the function call approach and method call approach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550dff0fa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2550dff0fa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time permits, go over exercises 1-5 from the handout (or pick and choose your favorites)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550dff0fa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2550dff0fa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Exercise: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Q: what will func sharks() print?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A:  Output: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Bruce says CHOMP!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Lee says your majesty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Sharkira says yo what's up Lee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(note: this exercise is on the back of one of their handouts)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550dff0fa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2550dff0f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Note: there is not guaranteed that they will finish in order,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the go routine that dispatches other go routines returns/exits, all go routines are abruptly teerminated and the program exits. Here go routines for printing 5 and 7 are terminated abruptly.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Output: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4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8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9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0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1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6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2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3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Launched the goroutines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(Note: this is also on the back of one of their handouts)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5068ddbce7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15068ddbce7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Note: there is not guaranteed that they will finish in order,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the go routine that dispatches other go routines returns/exits, all go routines are abruptly teerminated and the program exits. Here go routines for printing 5 and 7 are terminated abruptly.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Output: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4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8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9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0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1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6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2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3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Launched the goroutines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Remember to mention that goroutines may finish AFTER the function exits.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(Note: this is also on the back of one of their handouts)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550dff0fa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2550dff0fa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Unbuffered channels are also called synchronous channels. They will not send the next element until the receiver side receives the current one, and vice versa.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1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4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9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16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25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36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49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64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81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100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b06f086f0_1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b06f086f0_1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5068ddbce7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5068ddbce7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Unbuffered channels are also called synchronous channels. They will not send the next element until the receiver side receives the current one, and vice versa.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1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4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9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16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25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36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49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64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81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100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550dff0fa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2550dff0fa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1 from channel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2 from channel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3 from channel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15068ddbce7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15068ddbce7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1 from channel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2 from channel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3 from channel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50dff0f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550dff0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3 most important pieces within a Go program, and map them to the example code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5068ddbc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5068ddbc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3 most important pieces within a Go program, and map them to the example code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5068ddbce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5068ddbce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3 most important pieces within a Go program, and map them to the example code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5068ddbce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5068ddbce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3 most important pieces within a Go program, and map them to the example code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068ddbce7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5068ddbce7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variables in Go, and two different ways to declare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short variable declaration can only be used within a function, not for any package-level variables (e.g msg := “Hello World” will report an error)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Also, “:=” is declaration. It is different from assignment. For instance declaring the same variable twice will give an error while assigning it twice does not.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5068ddbce7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5068ddbce7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variables in Go, and two different ways to declare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short variable declaration can only be used within a function, not for any package-level variables (e.g msg := “Hello World” will report an error)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Also, “:=” is declaration. It is different from assignment. For instance declaring the same variable twice will give an error while assigning it twice does not.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our.golang.org/list" TargetMode="External"/><Relationship Id="rId4" Type="http://schemas.openxmlformats.org/officeDocument/2006/relationships/hyperlink" Target="https://play.golang.org" TargetMode="External"/><Relationship Id="rId5" Type="http://schemas.openxmlformats.org/officeDocument/2006/relationships/hyperlink" Target="https://pkg.go.dev/" TargetMode="External"/><Relationship Id="rId6" Type="http://schemas.openxmlformats.org/officeDocument/2006/relationships/hyperlink" Target="https://tinyurl.com/y7rdgqj3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COS418 Precept 1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/>
        </p:nvSpPr>
        <p:spPr>
          <a:xfrm>
            <a:off x="4788350" y="148200"/>
            <a:ext cx="4280400" cy="4847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a package-level variable 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msg string =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“Hello World”</a:t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Function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basic()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x as a variable, initialized to 0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y as a variable, initialized to 2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int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z as a variable, initialized to 4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This syntax can only be used in a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Assign values to variables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= x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* y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Print the variables; just use %v for most types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"x = %v, y = %v, z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x, y, z)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Print the package-level string variable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fmt.Println(msg)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21" name="Google Shape;121;p22"/>
          <p:cNvSpPr txBox="1"/>
          <p:nvPr/>
        </p:nvSpPr>
        <p:spPr>
          <a:xfrm>
            <a:off x="362775" y="289350"/>
            <a:ext cx="3787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Variables </a:t>
            </a:r>
            <a:endParaRPr b="1" sz="2300"/>
          </a:p>
        </p:txBody>
      </p:sp>
      <p:sp>
        <p:nvSpPr>
          <p:cNvPr id="122" name="Google Shape;122;p22"/>
          <p:cNvSpPr txBox="1"/>
          <p:nvPr/>
        </p:nvSpPr>
        <p:spPr>
          <a:xfrm>
            <a:off x="188275" y="868875"/>
            <a:ext cx="46002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Variable Declaration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General form: </a:t>
            </a:r>
            <a:r>
              <a:rPr i="1" lang="en" sz="1600">
                <a:solidFill>
                  <a:srgbClr val="6AA84F"/>
                </a:solidFill>
              </a:rPr>
              <a:t>var name type = expression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i="1" lang="en" sz="1600">
                <a:solidFill>
                  <a:srgbClr val="6AA84F"/>
                </a:solidFill>
              </a:rPr>
              <a:t>var name type</a:t>
            </a:r>
            <a:r>
              <a:rPr lang="en" sz="1600">
                <a:solidFill>
                  <a:schemeClr val="dk1"/>
                </a:solidFill>
              </a:rPr>
              <a:t> (sans </a:t>
            </a:r>
            <a:r>
              <a:rPr i="1" lang="en" sz="1600">
                <a:solidFill>
                  <a:srgbClr val="6AA84F"/>
                </a:solidFill>
              </a:rPr>
              <a:t>= expression</a:t>
            </a:r>
            <a:r>
              <a:rPr lang="en" sz="1600">
                <a:solidFill>
                  <a:schemeClr val="dk1"/>
                </a:solidFill>
              </a:rPr>
              <a:t>)</a:t>
            </a:r>
            <a:r>
              <a:rPr i="1" lang="en" sz="1600">
                <a:solidFill>
                  <a:srgbClr val="6AA84F"/>
                </a:solidFill>
              </a:rPr>
              <a:t> </a:t>
            </a:r>
            <a:r>
              <a:rPr lang="en" sz="1600">
                <a:solidFill>
                  <a:schemeClr val="dk1"/>
                </a:solidFill>
              </a:rPr>
              <a:t>initializes value to default. 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0 for int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false for bool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“” for strings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nil for pointers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Short Variable Declaration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i="1" lang="en" sz="1600">
                <a:solidFill>
                  <a:srgbClr val="6AA84F"/>
                </a:solidFill>
              </a:rPr>
              <a:t>name := expression</a:t>
            </a:r>
            <a:endParaRPr i="1" sz="1600">
              <a:solidFill>
                <a:srgbClr val="6AA84F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/>
              <a:t>Only for local variables within a function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23" name="Google Shape;123;p22"/>
          <p:cNvSpPr/>
          <p:nvPr/>
        </p:nvSpPr>
        <p:spPr>
          <a:xfrm rot="-961682">
            <a:off x="3218140" y="2872570"/>
            <a:ext cx="1942720" cy="28421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2"/>
          <p:cNvSpPr/>
          <p:nvPr/>
        </p:nvSpPr>
        <p:spPr>
          <a:xfrm>
            <a:off x="4972050" y="2112500"/>
            <a:ext cx="3765900" cy="7623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/>
        </p:nvSpPr>
        <p:spPr>
          <a:xfrm>
            <a:off x="4788350" y="148200"/>
            <a:ext cx="4280400" cy="4847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a package-level variable 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msg string =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“Hello World”</a:t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Function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basic()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x as a variable, initialized to 0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y as a variable, initialized to 2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int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z as a variable, initialized to 4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This syntax can only be used in a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Assign values to variables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= x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* y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Print the variables; just use %v for most types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"x = %v, y = %v, z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x, y, z)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Print the package-level string variable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fmt.Println(msg)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30" name="Google Shape;130;p23"/>
          <p:cNvSpPr txBox="1"/>
          <p:nvPr/>
        </p:nvSpPr>
        <p:spPr>
          <a:xfrm>
            <a:off x="362775" y="289350"/>
            <a:ext cx="3787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Variables </a:t>
            </a:r>
            <a:endParaRPr b="1" sz="2300"/>
          </a:p>
        </p:txBody>
      </p:sp>
      <p:sp>
        <p:nvSpPr>
          <p:cNvPr id="131" name="Google Shape;131;p23"/>
          <p:cNvSpPr txBox="1"/>
          <p:nvPr/>
        </p:nvSpPr>
        <p:spPr>
          <a:xfrm>
            <a:off x="188275" y="868875"/>
            <a:ext cx="46002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Variable Declaration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General form: </a:t>
            </a:r>
            <a:r>
              <a:rPr i="1" lang="en" sz="1600">
                <a:solidFill>
                  <a:srgbClr val="6AA84F"/>
                </a:solidFill>
              </a:rPr>
              <a:t>var name type = expression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i="1" lang="en" sz="1600">
                <a:solidFill>
                  <a:srgbClr val="6AA84F"/>
                </a:solidFill>
              </a:rPr>
              <a:t>var name type</a:t>
            </a:r>
            <a:r>
              <a:rPr lang="en" sz="1600">
                <a:solidFill>
                  <a:schemeClr val="dk1"/>
                </a:solidFill>
              </a:rPr>
              <a:t> (sans </a:t>
            </a:r>
            <a:r>
              <a:rPr i="1" lang="en" sz="1600">
                <a:solidFill>
                  <a:srgbClr val="6AA84F"/>
                </a:solidFill>
              </a:rPr>
              <a:t>= expression</a:t>
            </a:r>
            <a:r>
              <a:rPr lang="en" sz="1600">
                <a:solidFill>
                  <a:schemeClr val="dk1"/>
                </a:solidFill>
              </a:rPr>
              <a:t>)</a:t>
            </a:r>
            <a:r>
              <a:rPr i="1" lang="en" sz="1600">
                <a:solidFill>
                  <a:srgbClr val="6AA84F"/>
                </a:solidFill>
              </a:rPr>
              <a:t> </a:t>
            </a:r>
            <a:r>
              <a:rPr lang="en" sz="1600">
                <a:solidFill>
                  <a:schemeClr val="dk1"/>
                </a:solidFill>
              </a:rPr>
              <a:t>initializes value to default. 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0 for int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false for bool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“” for strings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nil for pointers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Short Variable Declaration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i="1" lang="en" sz="1600">
                <a:solidFill>
                  <a:srgbClr val="6AA84F"/>
                </a:solidFill>
              </a:rPr>
              <a:t>name := expression</a:t>
            </a:r>
            <a:endParaRPr i="1" sz="1600">
              <a:solidFill>
                <a:srgbClr val="6AA84F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/>
              <a:t>Only for local variables within a function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Note: Keep in mind </a:t>
            </a:r>
            <a:r>
              <a:rPr lang="en" sz="1600">
                <a:solidFill>
                  <a:srgbClr val="FF0000"/>
                </a:solidFill>
              </a:rPr>
              <a:t>:=</a:t>
            </a:r>
            <a:r>
              <a:rPr lang="en" sz="1600"/>
              <a:t> is a declaration, whereas </a:t>
            </a:r>
            <a:r>
              <a:rPr lang="en" sz="1600">
                <a:solidFill>
                  <a:srgbClr val="FF0000"/>
                </a:solidFill>
              </a:rPr>
              <a:t>=</a:t>
            </a:r>
            <a:r>
              <a:rPr lang="en" sz="1600"/>
              <a:t> is an assignment</a:t>
            </a:r>
            <a:endParaRPr sz="1600"/>
          </a:p>
        </p:txBody>
      </p:sp>
      <p:sp>
        <p:nvSpPr>
          <p:cNvPr id="132" name="Google Shape;132;p23"/>
          <p:cNvSpPr/>
          <p:nvPr/>
        </p:nvSpPr>
        <p:spPr>
          <a:xfrm rot="-961996">
            <a:off x="3540479" y="3816695"/>
            <a:ext cx="1423991" cy="28421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3"/>
          <p:cNvSpPr/>
          <p:nvPr/>
        </p:nvSpPr>
        <p:spPr>
          <a:xfrm>
            <a:off x="4975775" y="2939125"/>
            <a:ext cx="3765900" cy="10194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Functions</a:t>
            </a:r>
            <a:endParaRPr b="1" sz="1900"/>
          </a:p>
        </p:txBody>
      </p:sp>
      <p:sp>
        <p:nvSpPr>
          <p:cNvPr id="139" name="Google Shape;139;p24"/>
          <p:cNvSpPr txBox="1"/>
          <p:nvPr/>
        </p:nvSpPr>
        <p:spPr>
          <a:xfrm>
            <a:off x="362775" y="868875"/>
            <a:ext cx="41337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Function</a:t>
            </a:r>
            <a:r>
              <a:rPr lang="en" sz="1600"/>
              <a:t> Declaration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 General Form: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func name (parameter-list) (result-list) {</a:t>
            </a:r>
            <a:endParaRPr i="1" sz="1600">
              <a:solidFill>
                <a:srgbClr val="6AA84F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body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}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Named functions are declared only at the package level.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/>
        </p:nvSpPr>
        <p:spPr>
          <a:xfrm>
            <a:off x="4741875" y="289350"/>
            <a:ext cx="4245900" cy="3593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Function declaration; takes in 2 ints and outputs an int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add(x, y int)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x + 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5" name="Google Shape;145;p25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Functions</a:t>
            </a:r>
            <a:endParaRPr b="1" sz="1900"/>
          </a:p>
        </p:txBody>
      </p:sp>
      <p:sp>
        <p:nvSpPr>
          <p:cNvPr id="146" name="Google Shape;146;p25"/>
          <p:cNvSpPr txBox="1"/>
          <p:nvPr/>
        </p:nvSpPr>
        <p:spPr>
          <a:xfrm>
            <a:off x="362775" y="868875"/>
            <a:ext cx="41337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Function Declaration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 General Form: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func name (parameter-list) (result-list) {</a:t>
            </a:r>
            <a:endParaRPr i="1" sz="1600">
              <a:solidFill>
                <a:srgbClr val="6AA84F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body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}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Named functions are declared only at the package level.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/>
        </p:nvSpPr>
        <p:spPr>
          <a:xfrm>
            <a:off x="4741875" y="289350"/>
            <a:ext cx="4245900" cy="3593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Function declaration; takes in 2 ints and outputs an int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add(x, y int)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x + 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Function that returns two things; error is nil if successful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divide(x, y int) (float64, error)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</a:rPr>
              <a:t>if </a:t>
            </a:r>
            <a:r>
              <a:rPr lang="en">
                <a:solidFill>
                  <a:schemeClr val="dk1"/>
                </a:solidFill>
              </a:rPr>
              <a:t>y == </a:t>
            </a:r>
            <a:r>
              <a:rPr lang="en">
                <a:solidFill>
                  <a:srgbClr val="0000FF"/>
                </a:solidFill>
              </a:rPr>
              <a:t>0 </a:t>
            </a:r>
            <a:r>
              <a:rPr lang="en">
                <a:solidFill>
                  <a:schemeClr val="dk1"/>
                </a:solidFill>
              </a:rPr>
              <a:t>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 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rgbClr val="0000FF"/>
                </a:solidFill>
              </a:rPr>
              <a:t>0.0</a:t>
            </a:r>
            <a:r>
              <a:rPr lang="en">
                <a:solidFill>
                  <a:schemeClr val="dk1"/>
                </a:solidFill>
              </a:rPr>
              <a:t>, errors.New(</a:t>
            </a:r>
            <a:r>
              <a:rPr b="1" lang="en">
                <a:solidFill>
                  <a:srgbClr val="008000"/>
                </a:solidFill>
              </a:rPr>
              <a:t>"Divide by zero"</a:t>
            </a:r>
            <a:r>
              <a:rPr lang="en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i="1" lang="en">
                <a:solidFill>
                  <a:srgbClr val="808080"/>
                </a:solidFill>
              </a:rPr>
              <a:t>// Cast x and y to float64 before dividing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float64(x) / float64(y), nil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2" name="Google Shape;152;p26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Functions</a:t>
            </a:r>
            <a:endParaRPr b="1" sz="1900"/>
          </a:p>
        </p:txBody>
      </p:sp>
      <p:sp>
        <p:nvSpPr>
          <p:cNvPr id="153" name="Google Shape;153;p26"/>
          <p:cNvSpPr txBox="1"/>
          <p:nvPr/>
        </p:nvSpPr>
        <p:spPr>
          <a:xfrm>
            <a:off x="362775" y="868875"/>
            <a:ext cx="41337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Function Declaration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 General Form: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func name (parameter-list) (result-list) {</a:t>
            </a:r>
            <a:endParaRPr i="1" sz="1600">
              <a:solidFill>
                <a:srgbClr val="6AA84F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body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}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Named functions are declared only at the package level.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/>
          <p:nvPr/>
        </p:nvSpPr>
        <p:spPr>
          <a:xfrm>
            <a:off x="4674975" y="289350"/>
            <a:ext cx="4245900" cy="4352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squares() returns an anonymous function 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that itself returns the next square number each time it is called 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squares() func()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b="1" lang="en">
                <a:solidFill>
                  <a:srgbClr val="000080"/>
                </a:solidFill>
              </a:rPr>
              <a:t>func</a:t>
            </a:r>
            <a:r>
              <a:rPr lang="en">
                <a:solidFill>
                  <a:schemeClr val="dk1"/>
                </a:solidFill>
              </a:rPr>
              <a:t>()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x++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x*x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main()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     // Assign a function variable to func squares()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 := squares()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“1”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“4”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“9”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9" name="Google Shape;159;p27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Functions</a:t>
            </a:r>
            <a:endParaRPr b="1" sz="1900"/>
          </a:p>
        </p:txBody>
      </p:sp>
      <p:sp>
        <p:nvSpPr>
          <p:cNvPr id="160" name="Google Shape;160;p27"/>
          <p:cNvSpPr txBox="1"/>
          <p:nvPr/>
        </p:nvSpPr>
        <p:spPr>
          <a:xfrm>
            <a:off x="362775" y="868875"/>
            <a:ext cx="39885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Anonymous Functions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Define such a function at its point of use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Declare without a name following the </a:t>
            </a:r>
            <a:r>
              <a:rPr i="1" lang="en" sz="1600">
                <a:solidFill>
                  <a:srgbClr val="6AA84F"/>
                </a:solidFill>
              </a:rPr>
              <a:t>func</a:t>
            </a:r>
            <a:r>
              <a:rPr lang="en" sz="1600">
                <a:solidFill>
                  <a:srgbClr val="6AA84F"/>
                </a:solidFill>
              </a:rPr>
              <a:t> </a:t>
            </a:r>
            <a:r>
              <a:rPr lang="en" sz="1600"/>
              <a:t>keyword</a:t>
            </a:r>
            <a:endParaRPr sz="1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 txBox="1"/>
          <p:nvPr/>
        </p:nvSpPr>
        <p:spPr>
          <a:xfrm>
            <a:off x="4674975" y="289350"/>
            <a:ext cx="4245900" cy="4352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squares() returns an anonymous function 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that itself returns the next square number each time it is called 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squares() func()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b="1" lang="en">
                <a:solidFill>
                  <a:srgbClr val="000080"/>
                </a:solidFill>
              </a:rPr>
              <a:t>func</a:t>
            </a:r>
            <a:r>
              <a:rPr lang="en">
                <a:solidFill>
                  <a:schemeClr val="dk1"/>
                </a:solidFill>
              </a:rPr>
              <a:t>()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x++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x*x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main()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     // Assign a function variable to func squares()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 := squares()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“1”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“4”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“9”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6" name="Google Shape;166;p28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Functions</a:t>
            </a:r>
            <a:endParaRPr b="1" sz="1900"/>
          </a:p>
        </p:txBody>
      </p:sp>
      <p:sp>
        <p:nvSpPr>
          <p:cNvPr id="167" name="Google Shape;167;p28"/>
          <p:cNvSpPr txBox="1"/>
          <p:nvPr/>
        </p:nvSpPr>
        <p:spPr>
          <a:xfrm>
            <a:off x="362775" y="868875"/>
            <a:ext cx="39885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Anonymous Functions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Define such a function at its point of use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Declare without a name following the </a:t>
            </a:r>
            <a:r>
              <a:rPr i="1" lang="en" sz="1600">
                <a:solidFill>
                  <a:srgbClr val="6AA84F"/>
                </a:solidFill>
              </a:rPr>
              <a:t>func</a:t>
            </a:r>
            <a:r>
              <a:rPr lang="en" sz="1600">
                <a:solidFill>
                  <a:srgbClr val="6AA84F"/>
                </a:solidFill>
              </a:rPr>
              <a:t> </a:t>
            </a:r>
            <a:r>
              <a:rPr lang="en" sz="1600"/>
              <a:t>keyword</a:t>
            </a:r>
            <a:endParaRPr sz="1600"/>
          </a:p>
        </p:txBody>
      </p:sp>
      <p:sp>
        <p:nvSpPr>
          <p:cNvPr id="168" name="Google Shape;168;p28"/>
          <p:cNvSpPr/>
          <p:nvPr/>
        </p:nvSpPr>
        <p:spPr>
          <a:xfrm>
            <a:off x="4914975" y="1432825"/>
            <a:ext cx="1627800" cy="9093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9"/>
          <p:cNvSpPr txBox="1"/>
          <p:nvPr/>
        </p:nvSpPr>
        <p:spPr>
          <a:xfrm>
            <a:off x="4741875" y="564325"/>
            <a:ext cx="4088400" cy="3079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loops()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For loop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"."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While loop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sum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sum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1000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sum *=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"The sum is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sum)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808080"/>
              </a:solidFill>
            </a:endParaRPr>
          </a:p>
        </p:txBody>
      </p:sp>
      <p:sp>
        <p:nvSpPr>
          <p:cNvPr id="174" name="Google Shape;174;p29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Loops </a:t>
            </a:r>
            <a:endParaRPr b="1" sz="1900"/>
          </a:p>
        </p:txBody>
      </p:sp>
      <p:sp>
        <p:nvSpPr>
          <p:cNvPr id="175" name="Google Shape;175;p29"/>
          <p:cNvSpPr txBox="1"/>
          <p:nvPr/>
        </p:nvSpPr>
        <p:spPr>
          <a:xfrm>
            <a:off x="362775" y="868875"/>
            <a:ext cx="4379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 Go, while loops are represented via for loops </a:t>
            </a:r>
            <a:endParaRPr sz="1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/>
          <p:nvPr/>
        </p:nvSpPr>
        <p:spPr>
          <a:xfrm>
            <a:off x="4741875" y="564325"/>
            <a:ext cx="4088400" cy="3079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loops()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For loop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"."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While loop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sum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sum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1000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sum *=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"The sum is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sum)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808080"/>
              </a:solidFill>
            </a:endParaRPr>
          </a:p>
        </p:txBody>
      </p:sp>
      <p:sp>
        <p:nvSpPr>
          <p:cNvPr id="181" name="Google Shape;181;p30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Loops </a:t>
            </a:r>
            <a:endParaRPr b="1" sz="1900"/>
          </a:p>
        </p:txBody>
      </p:sp>
      <p:sp>
        <p:nvSpPr>
          <p:cNvPr id="182" name="Google Shape;182;p30"/>
          <p:cNvSpPr txBox="1"/>
          <p:nvPr/>
        </p:nvSpPr>
        <p:spPr>
          <a:xfrm>
            <a:off x="362775" y="868875"/>
            <a:ext cx="4379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 Go, while loops are represented via for loops </a:t>
            </a:r>
            <a:endParaRPr sz="1600"/>
          </a:p>
        </p:txBody>
      </p:sp>
      <p:sp>
        <p:nvSpPr>
          <p:cNvPr id="183" name="Google Shape;183;p30"/>
          <p:cNvSpPr/>
          <p:nvPr/>
        </p:nvSpPr>
        <p:spPr>
          <a:xfrm>
            <a:off x="5064375" y="2140050"/>
            <a:ext cx="1487400" cy="2295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1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Composite Data Types</a:t>
            </a:r>
            <a:endParaRPr b="1" sz="1900"/>
          </a:p>
        </p:txBody>
      </p:sp>
      <p:sp>
        <p:nvSpPr>
          <p:cNvPr id="189" name="Google Shape;189;p31"/>
          <p:cNvSpPr txBox="1"/>
          <p:nvPr/>
        </p:nvSpPr>
        <p:spPr>
          <a:xfrm>
            <a:off x="362775" y="868875"/>
            <a:ext cx="43791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Composite types are based on basic data types (e.g integers, floating point numbers, strings, and booleans). In Go, some common composite types are: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Resources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Go tutorial: </a:t>
            </a: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https://tour.golang.org/list</a:t>
            </a:r>
            <a:endParaRPr sz="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Go Playground:</a:t>
            </a:r>
            <a:r>
              <a:rPr lang="en" sz="2200"/>
              <a:t> </a:t>
            </a:r>
            <a:r>
              <a:rPr lang="en" sz="22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https://play.golang.org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Go standard docs: </a:t>
            </a:r>
            <a:r>
              <a:rPr lang="en" sz="2200" u="sng">
                <a:solidFill>
                  <a:schemeClr val="hlink"/>
                </a:solidFill>
                <a:hlinkClick r:id="rId5"/>
              </a:rPr>
              <a:t>https://pkg.go.dev/</a:t>
            </a:r>
            <a:r>
              <a:rPr lang="en" sz="2200">
                <a:solidFill>
                  <a:schemeClr val="dk1"/>
                </a:solidFill>
              </a:rPr>
              <a:t> 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Basic syntax code in playground: </a:t>
            </a:r>
            <a:r>
              <a:rPr lang="en" sz="2200" u="sng">
                <a:solidFill>
                  <a:schemeClr val="accent5"/>
                </a:solidFill>
                <a:highlight>
                  <a:schemeClr val="lt1"/>
                </a:highlight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https://tinyurl.com/y7rdgqj3</a:t>
            </a:r>
            <a:endParaRPr sz="2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2"/>
          <p:cNvSpPr txBox="1"/>
          <p:nvPr/>
        </p:nvSpPr>
        <p:spPr>
          <a:xfrm>
            <a:off x="4898050" y="349650"/>
            <a:ext cx="3965700" cy="4537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slicesAndArrays()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var array = [8]int{1, 2, 3, 4, 5, 6, 7, 8}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fmt.Println(array)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fmt.Println(array[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: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5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3, 4, 5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fmt.Println(array[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5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:])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6, 7, 8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fmt.Println(array[: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1, 2, 3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  <p:sp>
        <p:nvSpPr>
          <p:cNvPr id="195" name="Google Shape;195;p32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Composite Data Types</a:t>
            </a:r>
            <a:endParaRPr b="1" sz="1900"/>
          </a:p>
        </p:txBody>
      </p:sp>
      <p:sp>
        <p:nvSpPr>
          <p:cNvPr id="196" name="Google Shape;196;p32"/>
          <p:cNvSpPr txBox="1"/>
          <p:nvPr/>
        </p:nvSpPr>
        <p:spPr>
          <a:xfrm>
            <a:off x="362775" y="868875"/>
            <a:ext cx="43791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Composite types are based on basic data types (e.g integers, floating point numbers, strings, and booleans). In Go, some common composite types are: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Array: fixed-length, elements of same type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3"/>
          <p:cNvSpPr txBox="1"/>
          <p:nvPr/>
        </p:nvSpPr>
        <p:spPr>
          <a:xfrm>
            <a:off x="4898050" y="349650"/>
            <a:ext cx="3965700" cy="4537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slicesAndArrays()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var array = [8]int{1, 2, 3, 4, 5, 6, 7, 8}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fmt.Println(array)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fmt.Println(array[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: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5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3, 4, 5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fmt.Println(array[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5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:])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6, 7, 8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fmt.Println(array[: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1, 2, 3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 := make([]string,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"tic"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slice[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"tac"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slice[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"toe"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fmt.Println(slice)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 = append(slice,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"tom"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 = append(slice,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"radar"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fmt.Println(slice)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index, value :=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range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slice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"%v: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index, value)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"Slice length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len(slice))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  <p:sp>
        <p:nvSpPr>
          <p:cNvPr id="202" name="Google Shape;202;p33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Composite Data Types</a:t>
            </a:r>
            <a:endParaRPr b="1" sz="1900"/>
          </a:p>
        </p:txBody>
      </p:sp>
      <p:sp>
        <p:nvSpPr>
          <p:cNvPr id="203" name="Google Shape;203;p33"/>
          <p:cNvSpPr txBox="1"/>
          <p:nvPr/>
        </p:nvSpPr>
        <p:spPr>
          <a:xfrm>
            <a:off x="362775" y="868875"/>
            <a:ext cx="43791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Composite types are based on basic data types (e.g integers, floating point numbers, strings, and booleans). In Go, some common composite types are: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Array: fixed-length, elements of same type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Slice: variable-length, elements of same type</a:t>
            </a:r>
            <a:endParaRPr sz="1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4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Composite Data Types</a:t>
            </a:r>
            <a:endParaRPr b="1" sz="1900"/>
          </a:p>
        </p:txBody>
      </p:sp>
      <p:sp>
        <p:nvSpPr>
          <p:cNvPr id="209" name="Google Shape;209;p34"/>
          <p:cNvSpPr txBox="1"/>
          <p:nvPr/>
        </p:nvSpPr>
        <p:spPr>
          <a:xfrm>
            <a:off x="362775" y="868875"/>
            <a:ext cx="43791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Composite types are based on basic data types (e.g integers, floating point numbers, strings, and booleans). In Go, some common composite types are: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Array: fixed-length, elements of same type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Slice: variable-length, elements of same type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Map: hash table of key value pairs   </a:t>
            </a:r>
            <a:endParaRPr sz="1600"/>
          </a:p>
        </p:txBody>
      </p:sp>
      <p:sp>
        <p:nvSpPr>
          <p:cNvPr id="210" name="Google Shape;210;p34"/>
          <p:cNvSpPr txBox="1"/>
          <p:nvPr/>
        </p:nvSpPr>
        <p:spPr>
          <a:xfrm>
            <a:off x="5128200" y="915975"/>
            <a:ext cx="3749100" cy="3189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maps()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Declare a map whose keys have type string, and values have type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myMap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[string]int)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myMap[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"yellow"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myMap[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"magic"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myMap[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"amsterdam"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fmt.Println(myMap)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myMap[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"magic"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100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delete(myMap,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"amsterdam"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fmt.Println(myMap)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"Map size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len(myMap))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5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Composite Data Types</a:t>
            </a:r>
            <a:endParaRPr b="1" sz="1900"/>
          </a:p>
        </p:txBody>
      </p:sp>
      <p:sp>
        <p:nvSpPr>
          <p:cNvPr id="216" name="Google Shape;216;p35"/>
          <p:cNvSpPr txBox="1"/>
          <p:nvPr/>
        </p:nvSpPr>
        <p:spPr>
          <a:xfrm>
            <a:off x="362775" y="868875"/>
            <a:ext cx="43791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Composite types are based on basic data types (e.g integers, floating point numbers, strings, and booleans). In Go, some common composite types are: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Array: fixed-length, elements of same type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Slice: variable-length, elements of same type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Map: hash table of key value pairs 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Struct: contain arbitrary fields and type</a:t>
            </a:r>
            <a:r>
              <a:rPr lang="en" sz="1600"/>
              <a:t>s </a:t>
            </a:r>
            <a:r>
              <a:rPr lang="en" sz="1600"/>
              <a:t>  </a:t>
            </a:r>
            <a:endParaRPr sz="1600"/>
          </a:p>
        </p:txBody>
      </p:sp>
      <p:sp>
        <p:nvSpPr>
          <p:cNvPr id="217" name="Google Shape;217;p35"/>
          <p:cNvSpPr txBox="1"/>
          <p:nvPr/>
        </p:nvSpPr>
        <p:spPr>
          <a:xfrm>
            <a:off x="5128200" y="915975"/>
            <a:ext cx="3749100" cy="3189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Shark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Name string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Age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Object-Oriented Programming (OOP) in Go </a:t>
            </a:r>
            <a:endParaRPr b="1" sz="1900"/>
          </a:p>
        </p:txBody>
      </p:sp>
      <p:sp>
        <p:nvSpPr>
          <p:cNvPr id="223" name="Google Shape;223;p36"/>
          <p:cNvSpPr txBox="1"/>
          <p:nvPr/>
        </p:nvSpPr>
        <p:spPr>
          <a:xfrm>
            <a:off x="362775" y="868875"/>
            <a:ext cx="4267500" cy="43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Go also provides programmers with an OOP paradigm. We can view: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Object: a value or variable that has methods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Method: a function associated with a particular type</a:t>
            </a:r>
            <a:endParaRPr sz="16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Methods in Go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Method Declaration</a:t>
            </a:r>
            <a:endParaRPr sz="16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Similar to function declaration, but add an extra parameter between </a:t>
            </a:r>
            <a:r>
              <a:rPr i="1" lang="en" sz="1600">
                <a:solidFill>
                  <a:srgbClr val="6AA84F"/>
                </a:solidFill>
              </a:rPr>
              <a:t>func</a:t>
            </a:r>
            <a:r>
              <a:rPr lang="en" sz="1600">
                <a:solidFill>
                  <a:schemeClr val="dk1"/>
                </a:solidFill>
              </a:rPr>
              <a:t> and </a:t>
            </a:r>
            <a:r>
              <a:rPr i="1" lang="en" sz="1600">
                <a:solidFill>
                  <a:srgbClr val="6AA84F"/>
                </a:solidFill>
              </a:rPr>
              <a:t>name</a:t>
            </a:r>
            <a:r>
              <a:rPr lang="en" sz="1600">
                <a:solidFill>
                  <a:schemeClr val="dk1"/>
                </a:solidFill>
              </a:rPr>
              <a:t>. This will attach the function to the type of the parameter.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Example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	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 </a:t>
            </a:r>
            <a:r>
              <a:rPr lang="en" sz="1600"/>
              <a:t> </a:t>
            </a:r>
            <a:endParaRPr sz="1600"/>
          </a:p>
        </p:txBody>
      </p:sp>
      <p:sp>
        <p:nvSpPr>
          <p:cNvPr id="224" name="Google Shape;224;p36"/>
          <p:cNvSpPr txBox="1"/>
          <p:nvPr/>
        </p:nvSpPr>
        <p:spPr>
          <a:xfrm>
            <a:off x="4808825" y="677100"/>
            <a:ext cx="4267500" cy="4371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import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“math”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Declare a struct named Point with x, y positions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type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Point </a:t>
            </a: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struct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{ X, Y float64} 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Implement a method that find Hypotenuse distance between one Point and another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000080"/>
                </a:solidFill>
                <a:highlight>
                  <a:srgbClr val="FFFFFF"/>
                </a:highlight>
              </a:rPr>
              <a:t>f</a:t>
            </a:r>
            <a:r>
              <a:rPr b="1" lang="en" sz="1300">
                <a:solidFill>
                  <a:srgbClr val="000080"/>
                </a:solidFill>
                <a:highlight>
                  <a:srgbClr val="FFFFFF"/>
                </a:highlight>
              </a:rPr>
              <a:t>unc 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(p Point) Distance(q Point) float64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{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   </a:t>
            </a: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return 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math.Hypot(q.X - p.X, q.Y - p.Y)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standard function 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func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Distance(p Point, q Point) float64 {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 </a:t>
            </a: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return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math.Hypot(q.X - p.X, q.Y - p.Y)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}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func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main() {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p := Point{1, 2}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q := Point{4, 6}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fmt.Println(p.Distance(q)) </a:t>
            </a: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“5” method call</a:t>
            </a:r>
            <a:endParaRPr i="1" sz="1300">
              <a:solidFill>
                <a:srgbClr val="80808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fmt.Println(Distance(p, q)) </a:t>
            </a: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“5” function call</a:t>
            </a:r>
            <a:endParaRPr i="1" sz="1300">
              <a:solidFill>
                <a:srgbClr val="80808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}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7"/>
          <p:cNvSpPr txBox="1"/>
          <p:nvPr>
            <p:ph idx="4294967295" type="ctrTitle"/>
          </p:nvPr>
        </p:nvSpPr>
        <p:spPr>
          <a:xfrm>
            <a:off x="311700" y="1761975"/>
            <a:ext cx="8520600" cy="8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Exercise Time</a:t>
            </a:r>
            <a:endParaRPr sz="6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8"/>
          <p:cNvSpPr txBox="1"/>
          <p:nvPr/>
        </p:nvSpPr>
        <p:spPr>
          <a:xfrm>
            <a:off x="185000" y="720600"/>
            <a:ext cx="4447800" cy="4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Object oriented programming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Convention: capitalize first letter of public fields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Shark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Name string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Age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a public method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is called a receiver method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 *Shark) Bite()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"%v says CHOMP!\n"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s.Name)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Because functions in Go are pass by value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(as opposed to pass by reference), receiver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methods generally take in pointers to the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object instead of the object itself.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 *Shark) ChangeName(newName string)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s.Name = newName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  <p:sp>
        <p:nvSpPr>
          <p:cNvPr id="235" name="Google Shape;235;p38"/>
          <p:cNvSpPr txBox="1"/>
          <p:nvPr/>
        </p:nvSpPr>
        <p:spPr>
          <a:xfrm>
            <a:off x="4503575" y="953100"/>
            <a:ext cx="45219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Receiver methods can take in other objects as well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 *Shark) Greet(s2 *Shark)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if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(s.Age &lt; s2.Age)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"%v says your majesty\n"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s.Name)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else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"%v says yo what's up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s.Name, s2.Name)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sharks()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shark1 := Shark{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"Bruce"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shark2 := Shark{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"Sharkira"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shark1.Bite()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shark1.ChangeName(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"Lee"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shark1.Greet(&amp;shark2)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pass in pointer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shark2.Greet(&amp;shark1)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cxnSp>
        <p:nvCxnSpPr>
          <p:cNvPr id="236" name="Google Shape;236;p38"/>
          <p:cNvCxnSpPr/>
          <p:nvPr/>
        </p:nvCxnSpPr>
        <p:spPr>
          <a:xfrm flipH="1">
            <a:off x="4342300" y="413550"/>
            <a:ext cx="25800" cy="4633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7" name="Google Shape;237;p38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Sharks and Their Methods</a:t>
            </a:r>
            <a:endParaRPr b="1" sz="1900"/>
          </a:p>
        </p:txBody>
      </p:sp>
      <p:sp>
        <p:nvSpPr>
          <p:cNvPr id="238" name="Google Shape;238;p38"/>
          <p:cNvSpPr txBox="1"/>
          <p:nvPr/>
        </p:nvSpPr>
        <p:spPr>
          <a:xfrm>
            <a:off x="6464075" y="52200"/>
            <a:ext cx="2400600" cy="951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Output: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Bruce says CHOMP!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Lee says your majesty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Sharkira says yo what's up Lee</a:t>
            </a:r>
            <a:endParaRPr sz="15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9"/>
          <p:cNvSpPr txBox="1"/>
          <p:nvPr/>
        </p:nvSpPr>
        <p:spPr>
          <a:xfrm>
            <a:off x="414900" y="869725"/>
            <a:ext cx="5602800" cy="25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Launch n goroutines, each printing a number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Note how the numbers are not printed in order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goroutines()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Print the number asynchronously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go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"Printing %v in a goroutine\n"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i)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At this point the numbers may not have been printed yet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fmt.Println(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"Launched the goroutines"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44" name="Google Shape;244;p39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Go Routines</a:t>
            </a:r>
            <a:endParaRPr b="1" sz="19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0"/>
          <p:cNvSpPr txBox="1"/>
          <p:nvPr/>
        </p:nvSpPr>
        <p:spPr>
          <a:xfrm>
            <a:off x="414900" y="869725"/>
            <a:ext cx="5602800" cy="25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Launch n goroutines, each printing a number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Note how the numbers are not printed in order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goroutines()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Print the number asynchronously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go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"Printing %v in a goroutine\n"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i)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At this point the numbers may not have been printed yet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fmt.Println(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"Launched the goroutines"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50" name="Google Shape;250;p40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Go Routines</a:t>
            </a:r>
            <a:endParaRPr b="1" sz="1900"/>
          </a:p>
        </p:txBody>
      </p:sp>
      <p:sp>
        <p:nvSpPr>
          <p:cNvPr id="251" name="Google Shape;251;p40"/>
          <p:cNvSpPr txBox="1"/>
          <p:nvPr/>
        </p:nvSpPr>
        <p:spPr>
          <a:xfrm>
            <a:off x="6073575" y="766350"/>
            <a:ext cx="2745300" cy="28599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Output: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4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8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9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0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1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6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2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3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Launched the goroutines</a:t>
            </a:r>
            <a:endParaRPr/>
          </a:p>
        </p:txBody>
      </p:sp>
      <p:sp>
        <p:nvSpPr>
          <p:cNvPr id="252" name="Google Shape;252;p40"/>
          <p:cNvSpPr/>
          <p:nvPr/>
        </p:nvSpPr>
        <p:spPr>
          <a:xfrm>
            <a:off x="1160350" y="1910450"/>
            <a:ext cx="4197300" cy="551100"/>
          </a:xfrm>
          <a:prstGeom prst="rect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1"/>
          <p:cNvSpPr txBox="1"/>
          <p:nvPr/>
        </p:nvSpPr>
        <p:spPr>
          <a:xfrm>
            <a:off x="362775" y="877300"/>
            <a:ext cx="6137400" cy="4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Channels are a way to pass messages across goroutines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channels()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int)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Launch a goroutine using an anonymous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go func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 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       // consumes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 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i * i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i++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Extract first 10 squared numbers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rgbClr val="000080"/>
                </a:solidFill>
                <a:highlight>
                  <a:srgbClr val="FFFFFF"/>
                </a:highlight>
              </a:rPr>
              <a:t>j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j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j++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 sends into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"The next squared number is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58" name="Google Shape;258;p41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(Unbuffered) Channels </a:t>
            </a:r>
            <a:endParaRPr b="1"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 for Today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Go Basics</a:t>
            </a:r>
            <a:endParaRPr sz="23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Program Structure 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Variables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Functions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Loops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Composite Data Types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OOP in Go </a:t>
            </a:r>
            <a:endParaRPr sz="19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Exercise Time </a:t>
            </a:r>
            <a:endParaRPr sz="23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2"/>
          <p:cNvSpPr txBox="1"/>
          <p:nvPr/>
        </p:nvSpPr>
        <p:spPr>
          <a:xfrm>
            <a:off x="362775" y="877300"/>
            <a:ext cx="6137400" cy="4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Channels are a way to pass messages across goroutines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channels()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int)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Launch a goroutine using an anonymous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go func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 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       // consumes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 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i * i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i++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Extract first 10 squared numbers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j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j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j++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 sends into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"The next squared number is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64" name="Google Shape;264;p42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(Unbuffered) Channels </a:t>
            </a:r>
            <a:endParaRPr b="1" sz="1900"/>
          </a:p>
        </p:txBody>
      </p:sp>
      <p:sp>
        <p:nvSpPr>
          <p:cNvPr id="265" name="Google Shape;265;p42"/>
          <p:cNvSpPr txBox="1"/>
          <p:nvPr/>
        </p:nvSpPr>
        <p:spPr>
          <a:xfrm>
            <a:off x="6073575" y="766350"/>
            <a:ext cx="2745300" cy="34017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Output: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4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9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16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25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36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49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64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81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100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266" name="Google Shape;266;p42"/>
          <p:cNvSpPr/>
          <p:nvPr/>
        </p:nvSpPr>
        <p:spPr>
          <a:xfrm>
            <a:off x="664375" y="1414475"/>
            <a:ext cx="1735800" cy="2205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42"/>
          <p:cNvSpPr/>
          <p:nvPr/>
        </p:nvSpPr>
        <p:spPr>
          <a:xfrm>
            <a:off x="1331125" y="2461500"/>
            <a:ext cx="2814300" cy="5970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42"/>
          <p:cNvSpPr/>
          <p:nvPr/>
        </p:nvSpPr>
        <p:spPr>
          <a:xfrm>
            <a:off x="1079400" y="4092675"/>
            <a:ext cx="4489800" cy="5970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3"/>
          <p:cNvSpPr txBox="1"/>
          <p:nvPr/>
        </p:nvSpPr>
        <p:spPr>
          <a:xfrm>
            <a:off x="453675" y="849900"/>
            <a:ext cx="6137400" cy="37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Buffered channels are like channels except: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  1. Sending only blocks when the channel is full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  2. Receiving only blocks when the channel is empty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bufferedChannels()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int,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 is now full; sending any new messages will block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Instead let's just consume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"Consuming %v from channel\n"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 is now empty; consuming from channel will block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74" name="Google Shape;274;p43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Buffered </a:t>
            </a:r>
            <a:r>
              <a:rPr b="1" lang="en" sz="1900"/>
              <a:t>Channels </a:t>
            </a:r>
            <a:endParaRPr b="1" sz="19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4"/>
          <p:cNvSpPr txBox="1"/>
          <p:nvPr/>
        </p:nvSpPr>
        <p:spPr>
          <a:xfrm>
            <a:off x="453675" y="849900"/>
            <a:ext cx="6137400" cy="37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Buffered channels are like channels except: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  1. Sending only blocks when the channel is full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  2. Receiving only blocks when the channel is empty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bufferedChannels()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int,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 is now full; sending any new messages will block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Instead let's just consume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"Consuming %v from channel\n"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 is now empty; consuming from channel will block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80" name="Google Shape;280;p44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Buffered Channels </a:t>
            </a:r>
            <a:endParaRPr b="1" sz="1900"/>
          </a:p>
        </p:txBody>
      </p:sp>
      <p:sp>
        <p:nvSpPr>
          <p:cNvPr id="281" name="Google Shape;281;p44"/>
          <p:cNvSpPr txBox="1"/>
          <p:nvPr/>
        </p:nvSpPr>
        <p:spPr>
          <a:xfrm>
            <a:off x="6073575" y="766350"/>
            <a:ext cx="2745300" cy="13269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Consuming 1 from channel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Consuming 2 from channel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Consuming 3 from channel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82" name="Google Shape;282;p44"/>
          <p:cNvSpPr/>
          <p:nvPr/>
        </p:nvSpPr>
        <p:spPr>
          <a:xfrm>
            <a:off x="743300" y="1772625"/>
            <a:ext cx="2024400" cy="8541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44"/>
          <p:cNvSpPr/>
          <p:nvPr/>
        </p:nvSpPr>
        <p:spPr>
          <a:xfrm>
            <a:off x="1134500" y="3238450"/>
            <a:ext cx="4149900" cy="2427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909200" y="289350"/>
            <a:ext cx="3952800" cy="456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All files start with a package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package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Import statements, one package on each line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import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errors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"fmt"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Main method will be called when the Go executable is run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"Hello world!"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basic()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add(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divide(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loops()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maps()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73" name="Google Shape;73;p16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Program Structure</a:t>
            </a:r>
            <a:endParaRPr b="1"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909200" y="289350"/>
            <a:ext cx="3952800" cy="456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All files start with a package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package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Import statements, one package on each line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import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"errors"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"fmt"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Main method will be called when the Go executable is run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"Hello world!"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basic()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add(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divide(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loops()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maps()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79" name="Google Shape;79;p17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Program Structure</a:t>
            </a:r>
            <a:endParaRPr b="1" sz="1900"/>
          </a:p>
        </p:txBody>
      </p:sp>
      <p:sp>
        <p:nvSpPr>
          <p:cNvPr id="80" name="Google Shape;80;p17"/>
          <p:cNvSpPr txBox="1"/>
          <p:nvPr/>
        </p:nvSpPr>
        <p:spPr>
          <a:xfrm>
            <a:off x="362775" y="868875"/>
            <a:ext cx="43791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 basic Go program contains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Package specification: serves as a separate namespace, like modules or libraries in other languages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81" name="Google Shape;81;p17"/>
          <p:cNvSpPr/>
          <p:nvPr/>
        </p:nvSpPr>
        <p:spPr>
          <a:xfrm rot="-2475379">
            <a:off x="4078153" y="942789"/>
            <a:ext cx="987673" cy="28444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/>
          <p:nvPr/>
        </p:nvSpPr>
        <p:spPr>
          <a:xfrm>
            <a:off x="4962875" y="394950"/>
            <a:ext cx="3600600" cy="4770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/>
        </p:nvSpPr>
        <p:spPr>
          <a:xfrm>
            <a:off x="4909200" y="289350"/>
            <a:ext cx="3952800" cy="456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All files start with a package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package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Import statements, one package on each line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import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"errors"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"fmt"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Main method will be called when the Go executable is run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"Hello world!"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basic()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add(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divide(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loops()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maps()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88" name="Google Shape;88;p18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Program Structure</a:t>
            </a:r>
            <a:endParaRPr b="1" sz="1900"/>
          </a:p>
        </p:txBody>
      </p:sp>
      <p:sp>
        <p:nvSpPr>
          <p:cNvPr id="89" name="Google Shape;89;p18"/>
          <p:cNvSpPr txBox="1"/>
          <p:nvPr/>
        </p:nvSpPr>
        <p:spPr>
          <a:xfrm>
            <a:off x="362775" y="868875"/>
            <a:ext cx="43791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 basic Go program contains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Package specification: serves as a separate namespace, like modules or libraries in other languages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Import other packages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90" name="Google Shape;90;p18"/>
          <p:cNvSpPr/>
          <p:nvPr/>
        </p:nvSpPr>
        <p:spPr>
          <a:xfrm rot="-1100314">
            <a:off x="3123508" y="1633829"/>
            <a:ext cx="1917481" cy="28441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/>
          <p:nvPr/>
        </p:nvSpPr>
        <p:spPr>
          <a:xfrm>
            <a:off x="4990425" y="946050"/>
            <a:ext cx="3765900" cy="12666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/>
        </p:nvSpPr>
        <p:spPr>
          <a:xfrm>
            <a:off x="4909200" y="289350"/>
            <a:ext cx="3952800" cy="456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All files start with a package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package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Import statements, one package on each line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import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"errors"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"fmt"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Main method will be called when the Go executable is run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"Hello world!"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basic()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add(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divide(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loops()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maps()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Program Structure</a:t>
            </a:r>
            <a:endParaRPr b="1" sz="1900"/>
          </a:p>
        </p:txBody>
      </p:sp>
      <p:sp>
        <p:nvSpPr>
          <p:cNvPr id="98" name="Google Shape;98;p19"/>
          <p:cNvSpPr txBox="1"/>
          <p:nvPr/>
        </p:nvSpPr>
        <p:spPr>
          <a:xfrm>
            <a:off x="362775" y="868875"/>
            <a:ext cx="43791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 basic Go program contains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Package specification: serves as a separate namespace, like modules or libraries in other languages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Import other packages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Package-level declarations: var, func, const, type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99" name="Google Shape;99;p19"/>
          <p:cNvSpPr/>
          <p:nvPr/>
        </p:nvSpPr>
        <p:spPr>
          <a:xfrm rot="521715">
            <a:off x="1987907" y="2722322"/>
            <a:ext cx="3105594" cy="284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/>
          <p:nvPr/>
        </p:nvSpPr>
        <p:spPr>
          <a:xfrm>
            <a:off x="4953700" y="2231225"/>
            <a:ext cx="3765900" cy="25725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/>
        </p:nvSpPr>
        <p:spPr>
          <a:xfrm>
            <a:off x="4788350" y="148200"/>
            <a:ext cx="4280400" cy="4847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a package-level variable 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msg string =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“Hello World”</a:t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Function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basic()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x as a variable, initialized to 0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y as a variable, initialized to 2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int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z as a variable, initialized to 4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This syntax can only be used in a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Assign values to variables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= x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* y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Print the variables; just use %v for most types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"x = %v, y = %v, z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x, y, z)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Print the package-level string variable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fmt.Println(msg)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06" name="Google Shape;106;p20"/>
          <p:cNvSpPr txBox="1"/>
          <p:nvPr/>
        </p:nvSpPr>
        <p:spPr>
          <a:xfrm>
            <a:off x="362775" y="335275"/>
            <a:ext cx="3787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Variables </a:t>
            </a:r>
            <a:endParaRPr b="1" sz="23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/>
        </p:nvSpPr>
        <p:spPr>
          <a:xfrm>
            <a:off x="4788350" y="148200"/>
            <a:ext cx="4280400" cy="4847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a package-level variable 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msg string =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“Hello World”</a:t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Function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basic()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x as a variable, initialized to 0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y as a variable, initialized to 2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int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z as a variable, initialized to 4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This syntax can only be used in a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Assign values to variables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= x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* y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Print the variables; just use %v for most types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"x = %v, y = %v, z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x, y, z)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Print the package-level string variable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fmt.Println(msg)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12" name="Google Shape;112;p21"/>
          <p:cNvSpPr txBox="1"/>
          <p:nvPr/>
        </p:nvSpPr>
        <p:spPr>
          <a:xfrm>
            <a:off x="362775" y="289350"/>
            <a:ext cx="3787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Variables </a:t>
            </a:r>
            <a:endParaRPr b="1" sz="2300"/>
          </a:p>
        </p:txBody>
      </p:sp>
      <p:sp>
        <p:nvSpPr>
          <p:cNvPr id="113" name="Google Shape;113;p21"/>
          <p:cNvSpPr txBox="1"/>
          <p:nvPr/>
        </p:nvSpPr>
        <p:spPr>
          <a:xfrm>
            <a:off x="188275" y="868875"/>
            <a:ext cx="46002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Variable Declaration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General form: </a:t>
            </a:r>
            <a:r>
              <a:rPr i="1" lang="en" sz="1600">
                <a:solidFill>
                  <a:srgbClr val="6AA84F"/>
                </a:solidFill>
              </a:rPr>
              <a:t>var name type = expression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i="1" lang="en" sz="1600">
                <a:solidFill>
                  <a:srgbClr val="6AA84F"/>
                </a:solidFill>
              </a:rPr>
              <a:t>var name type</a:t>
            </a:r>
            <a:r>
              <a:rPr lang="en" sz="1600">
                <a:solidFill>
                  <a:schemeClr val="dk1"/>
                </a:solidFill>
              </a:rPr>
              <a:t> (sans </a:t>
            </a:r>
            <a:r>
              <a:rPr i="1" lang="en" sz="1600">
                <a:solidFill>
                  <a:srgbClr val="6AA84F"/>
                </a:solidFill>
              </a:rPr>
              <a:t>= expression</a:t>
            </a:r>
            <a:r>
              <a:rPr lang="en" sz="1600">
                <a:solidFill>
                  <a:schemeClr val="dk1"/>
                </a:solidFill>
              </a:rPr>
              <a:t>)</a:t>
            </a:r>
            <a:r>
              <a:rPr i="1" lang="en" sz="1600">
                <a:solidFill>
                  <a:srgbClr val="6AA84F"/>
                </a:solidFill>
              </a:rPr>
              <a:t> </a:t>
            </a:r>
            <a:r>
              <a:rPr lang="en" sz="1600">
                <a:solidFill>
                  <a:schemeClr val="dk1"/>
                </a:solidFill>
              </a:rPr>
              <a:t>initializes to default value. 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0 for int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false for bool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“” for strings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nil for pointers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14" name="Google Shape;114;p21"/>
          <p:cNvSpPr/>
          <p:nvPr/>
        </p:nvSpPr>
        <p:spPr>
          <a:xfrm rot="-875356">
            <a:off x="2989745" y="1914387"/>
            <a:ext cx="1944911" cy="28458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1"/>
          <p:cNvSpPr/>
          <p:nvPr/>
        </p:nvSpPr>
        <p:spPr>
          <a:xfrm>
            <a:off x="4834275" y="1258325"/>
            <a:ext cx="3870900" cy="8910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