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311" r:id="rId9"/>
    <p:sldId id="264" r:id="rId10"/>
    <p:sldId id="312" r:id="rId11"/>
    <p:sldId id="274" r:id="rId12"/>
    <p:sldId id="275" r:id="rId13"/>
    <p:sldId id="276" r:id="rId14"/>
    <p:sldId id="277" r:id="rId15"/>
    <p:sldId id="308" r:id="rId16"/>
    <p:sldId id="278" r:id="rId17"/>
    <p:sldId id="279" r:id="rId18"/>
    <p:sldId id="280" r:id="rId19"/>
    <p:sldId id="281" r:id="rId20"/>
    <p:sldId id="282" r:id="rId21"/>
    <p:sldId id="284" r:id="rId22"/>
    <p:sldId id="285" r:id="rId23"/>
    <p:sldId id="286" r:id="rId24"/>
    <p:sldId id="287" r:id="rId25"/>
    <p:sldId id="288" r:id="rId26"/>
    <p:sldId id="289" r:id="rId27"/>
    <p:sldId id="290" r:id="rId28"/>
    <p:sldId id="291" r:id="rId29"/>
    <p:sldId id="292" r:id="rId30"/>
    <p:sldId id="293" r:id="rId31"/>
    <p:sldId id="309" r:id="rId32"/>
    <p:sldId id="301" r:id="rId33"/>
    <p:sldId id="310" r:id="rId3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549"/>
    <p:restoredTop sz="78661"/>
  </p:normalViewPr>
  <p:slideViewPr>
    <p:cSldViewPr snapToGrid="0" snapToObjects="1">
      <p:cViewPr varScale="1">
        <p:scale>
          <a:sx n="68" d="100"/>
          <a:sy n="68" d="100"/>
        </p:scale>
        <p:origin x="232"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F338412-CC09-B343-90D4-9E78E2B64E27}" type="datetimeFigureOut">
              <a:rPr lang="en-US" smtClean="0"/>
              <a:t>2/5/22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752A6E2-18E5-6444-ACAE-4409E01438EB}" type="slidenum">
              <a:rPr lang="en-US" smtClean="0"/>
              <a:t>‹#›</a:t>
            </a:fld>
            <a:endParaRPr lang="en-US"/>
          </a:p>
        </p:txBody>
      </p:sp>
    </p:spTree>
    <p:extLst>
      <p:ext uri="{BB962C8B-B14F-4D97-AF65-F5344CB8AC3E}">
        <p14:creationId xmlns:p14="http://schemas.microsoft.com/office/powerpoint/2010/main" val="377711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3876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return to real-time w/ Spanner near the end of the class. Uses worst-case bounds on aggressively synchronized clocks in datacenters in its distributed systems design.</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46691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4654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836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to use synchronized clocks to fix this!</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39674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4703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13646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7114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525003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88062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22273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b="0" baseline="0" dirty="0">
                <a:ea typeface="ＭＳ Ｐゴシック" charset="-128"/>
              </a:rPr>
              <a:t>[Or </a:t>
            </a:r>
            <a:r>
              <a:rPr lang="mr-IN" altLang="en-US" b="0" baseline="0" dirty="0">
                <a:ea typeface="ＭＳ Ｐゴシック" charset="-128"/>
              </a:rPr>
              <a:t>…</a:t>
            </a:r>
            <a:r>
              <a:rPr lang="en-US" altLang="en-US" b="0" baseline="0" dirty="0">
                <a:ea typeface="ＭＳ Ｐゴシック" charset="-128"/>
              </a:rPr>
              <a:t> use time to order operations, can have situations like:</a:t>
            </a:r>
          </a:p>
          <a:p>
            <a:r>
              <a:rPr lang="en-US" altLang="en-US" b="0" baseline="0" dirty="0">
                <a:ea typeface="ＭＳ Ｐゴシック" charset="-128"/>
              </a:rPr>
              <a:t>Delete user at time 10</a:t>
            </a:r>
          </a:p>
          <a:p>
            <a:r>
              <a:rPr lang="en-US" altLang="en-US" b="0" baseline="0" dirty="0">
                <a:ea typeface="ＭＳ Ｐゴシック" charset="-128"/>
              </a:rPr>
              <a:t>Someone else realizes whoops should still be a user</a:t>
            </a:r>
          </a:p>
          <a:p>
            <a:r>
              <a:rPr lang="en-US" altLang="en-US" b="0" baseline="0" dirty="0">
                <a:ea typeface="ＭＳ Ｐゴシック" charset="-128"/>
              </a:rPr>
              <a:t>Re-add user at time 8</a:t>
            </a:r>
          </a:p>
          <a:p>
            <a:r>
              <a:rPr lang="en-US" altLang="en-US" b="0" baseline="0" dirty="0">
                <a:ea typeface="ＭＳ Ｐゴシック" charset="-128"/>
              </a:rPr>
              <a:t>User will be deleted forever, which is not correct]</a:t>
            </a:r>
          </a:p>
        </p:txBody>
      </p:sp>
    </p:spTree>
    <p:extLst>
      <p:ext uri="{BB962C8B-B14F-4D97-AF65-F5344CB8AC3E}">
        <p14:creationId xmlns:p14="http://schemas.microsoft.com/office/powerpoint/2010/main" val="104388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83644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p>
        </p:txBody>
      </p:sp>
    </p:spTree>
    <p:extLst>
      <p:ext uri="{BB962C8B-B14F-4D97-AF65-F5344CB8AC3E}">
        <p14:creationId xmlns:p14="http://schemas.microsoft.com/office/powerpoint/2010/main" val="775671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38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3825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06769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7145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95952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0440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latin typeface="Times New Roman" charset="0"/>
            </a:endParaRPr>
          </a:p>
        </p:txBody>
      </p:sp>
    </p:spTree>
    <p:extLst>
      <p:ext uri="{BB962C8B-B14F-4D97-AF65-F5344CB8AC3E}">
        <p14:creationId xmlns:p14="http://schemas.microsoft.com/office/powerpoint/2010/main" val="1903322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9431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i="0" spc="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67900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6775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GB" altLang="en-US" sz="1200"/>
          </a:p>
        </p:txBody>
      </p:sp>
      <p:sp>
        <p:nvSpPr>
          <p:cNvPr id="94210" name="Rectangle 1026"/>
          <p:cNvSpPr>
            <a:spLocks noGrp="1" noRot="1" noChangeAspect="1" noChangeArrowheads="1" noTextEdit="1"/>
          </p:cNvSpPr>
          <p:nvPr>
            <p:ph type="sldImg"/>
          </p:nvPr>
        </p:nvSpPr>
        <p:spPr>
          <a:ln/>
        </p:spPr>
      </p:sp>
      <p:sp>
        <p:nvSpPr>
          <p:cNvPr id="942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Q: Why not GPS on everything?</a:t>
            </a:r>
          </a:p>
          <a:p>
            <a:r>
              <a:rPr lang="en-GB" dirty="0"/>
              <a:t> A: Expensive +</a:t>
            </a:r>
            <a:r>
              <a:rPr lang="en-GB" baseline="0" dirty="0"/>
              <a:t> </a:t>
            </a:r>
            <a:r>
              <a:rPr lang="en-GB" dirty="0"/>
              <a:t>GPS does not work inside buildings</a:t>
            </a:r>
          </a:p>
          <a:p>
            <a:endParaRPr lang="en-GB" altLang="en-US" dirty="0">
              <a:ea typeface="ＭＳ Ｐゴシック" charset="-128"/>
            </a:endParaRPr>
          </a:p>
        </p:txBody>
      </p:sp>
    </p:spTree>
    <p:extLst>
      <p:ext uri="{BB962C8B-B14F-4D97-AF65-F5344CB8AC3E}">
        <p14:creationId xmlns:p14="http://schemas.microsoft.com/office/powerpoint/2010/main" val="106807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5667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40786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6719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74394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883F3E-8D2D-8D4F-BA7F-C0A897C14CA0}" type="datetimeFigureOut">
              <a:rPr lang="en-US" smtClean="0"/>
              <a:t>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12877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204963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02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83F3E-8D2D-8D4F-BA7F-C0A897C14CA0}" type="datetimeFigureOut">
              <a:rPr lang="en-US" smtClean="0"/>
              <a:t>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9944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883F3E-8D2D-8D4F-BA7F-C0A897C14CA0}" type="datetimeFigureOut">
              <a:rPr lang="en-US" smtClean="0"/>
              <a:t>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64444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883F3E-8D2D-8D4F-BA7F-C0A897C14CA0}" type="datetimeFigureOut">
              <a:rPr lang="en-US" smtClean="0"/>
              <a:t>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48362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83F3E-8D2D-8D4F-BA7F-C0A897C14CA0}" type="datetimeFigureOut">
              <a:rPr lang="en-US" smtClean="0"/>
              <a:t>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0110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883F3E-8D2D-8D4F-BA7F-C0A897C14CA0}" type="datetimeFigureOut">
              <a:rPr lang="en-US" smtClean="0"/>
              <a:t>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54249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3F3E-8D2D-8D4F-BA7F-C0A897C14CA0}" type="datetimeFigureOut">
              <a:rPr lang="en-US" smtClean="0"/>
              <a:t>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35745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116623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83F3E-8D2D-8D4F-BA7F-C0A897C14CA0}" type="datetimeFigureOut">
              <a:rPr lang="en-US" smtClean="0"/>
              <a:t>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4D44-32C8-FE4A-A262-B6F8943234A2}" type="slidenum">
              <a:rPr lang="en-US" smtClean="0"/>
              <a:t>‹#›</a:t>
            </a:fld>
            <a:endParaRPr lang="en-US"/>
          </a:p>
        </p:txBody>
      </p:sp>
    </p:spTree>
    <p:extLst>
      <p:ext uri="{BB962C8B-B14F-4D97-AF65-F5344CB8AC3E}">
        <p14:creationId xmlns:p14="http://schemas.microsoft.com/office/powerpoint/2010/main" val="884567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charset="0"/>
              </a:defRPr>
            </a:lvl1pPr>
          </a:lstStyle>
          <a:p>
            <a:fld id="{16883F3E-8D2D-8D4F-BA7F-C0A897C14CA0}" type="datetimeFigureOut">
              <a:rPr lang="en-US" smtClean="0"/>
              <a:pPr/>
              <a:t>2/5/22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charset="0"/>
              </a:defRPr>
            </a:lvl1pPr>
          </a:lstStyle>
          <a:p>
            <a:fld id="{BA294D44-32C8-FE4A-A262-B6F8943234A2}" type="slidenum">
              <a:rPr lang="en-US" smtClean="0"/>
              <a:pPr/>
              <a:t>‹#›</a:t>
            </a:fld>
            <a:endParaRPr lang="en-US" dirty="0"/>
          </a:p>
        </p:txBody>
      </p:sp>
    </p:spTree>
    <p:extLst>
      <p:ext uri="{BB962C8B-B14F-4D97-AF65-F5344CB8AC3E}">
        <p14:creationId xmlns:p14="http://schemas.microsoft.com/office/powerpoint/2010/main" val="129280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US"/>
              <a:t>Time</a:t>
            </a:r>
            <a:endParaRPr lang="en-US" dirty="0"/>
          </a:p>
        </p:txBody>
      </p:sp>
      <p:sp>
        <p:nvSpPr>
          <p:cNvPr id="3" name="Subtitle 2"/>
          <p:cNvSpPr>
            <a:spLocks noGrp="1"/>
          </p:cNvSpPr>
          <p:nvPr>
            <p:ph type="subTitle" idx="1"/>
          </p:nvPr>
        </p:nvSpPr>
        <p:spPr>
          <a:xfrm>
            <a:off x="1524000" y="4373346"/>
            <a:ext cx="9144000" cy="1655762"/>
          </a:xfrm>
        </p:spPr>
        <p:txBody>
          <a:bodyPr>
            <a:normAutofit lnSpcReduction="10000"/>
          </a:bodyPr>
          <a:lstStyle/>
          <a:p>
            <a:r>
              <a:rPr lang="en-US" dirty="0"/>
              <a:t>COS 418: Distributed Systems</a:t>
            </a:r>
          </a:p>
          <a:p>
            <a:r>
              <a:rPr lang="en-US" dirty="0"/>
              <a:t>Lecture 5</a:t>
            </a:r>
          </a:p>
          <a:p>
            <a:endParaRPr lang="en-US" dirty="0"/>
          </a:p>
          <a:p>
            <a:r>
              <a:rPr lang="en-US" dirty="0"/>
              <a:t>Mike Freedman</a:t>
            </a:r>
          </a:p>
        </p:txBody>
      </p:sp>
      <p:pic>
        <p:nvPicPr>
          <p:cNvPr id="6" name="Picture 5"/>
          <p:cNvPicPr>
            <a:picLocks noChangeAspect="1"/>
          </p:cNvPicPr>
          <p:nvPr/>
        </p:nvPicPr>
        <p:blipFill>
          <a:blip r:embed="rId2"/>
          <a:stretch>
            <a:fillRect/>
          </a:stretch>
        </p:blipFill>
        <p:spPr>
          <a:xfrm>
            <a:off x="5517624" y="2648345"/>
            <a:ext cx="1156753" cy="1464256"/>
          </a:xfrm>
          <a:prstGeom prst="rect">
            <a:avLst/>
          </a:prstGeom>
        </p:spPr>
      </p:pic>
    </p:spTree>
    <p:extLst>
      <p:ext uri="{BB962C8B-B14F-4D97-AF65-F5344CB8AC3E}">
        <p14:creationId xmlns:p14="http://schemas.microsoft.com/office/powerpoint/2010/main" val="8858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399" y="2657967"/>
            <a:ext cx="5090010" cy="2104311"/>
          </a:xfrm>
        </p:spPr>
        <p:txBody>
          <a:bodyPr>
            <a:normAutofit fontScale="92500"/>
          </a:bodyPr>
          <a:lstStyle/>
          <a:p>
            <a:pPr>
              <a:lnSpc>
                <a:spcPct val="100000"/>
              </a:lnSpc>
            </a:pPr>
            <a:r>
              <a:rPr lang="en-US" spc="-150" dirty="0">
                <a:ea typeface="Helvetica Neue Medium" charset="0"/>
                <a:cs typeface="Helvetica Neue Medium" charset="0"/>
              </a:rPr>
              <a:t>Client samples </a:t>
            </a:r>
            <a:r>
              <a:rPr lang="en-US" spc="-150" dirty="0">
                <a:solidFill>
                  <a:schemeClr val="accent6">
                    <a:lumMod val="75000"/>
                  </a:schemeClr>
                </a:solidFill>
                <a:ea typeface="Helvetica Neue Medium" charset="0"/>
                <a:cs typeface="Helvetica Neue Medium" charset="0"/>
              </a:rPr>
              <a:t>round trip time (𝛿 )</a:t>
            </a:r>
            <a:br>
              <a:rPr lang="en-US" spc="-150" dirty="0">
                <a:solidFill>
                  <a:schemeClr val="accent6">
                    <a:lumMod val="75000"/>
                  </a:schemeClr>
                </a:solidFill>
                <a:ea typeface="Helvetica Neue Medium" charset="0"/>
                <a:cs typeface="Helvetica Neue Medium" charset="0"/>
              </a:rPr>
            </a:br>
            <a:r>
              <a:rPr lang="en-US" spc="-150" dirty="0">
                <a:solidFill>
                  <a:schemeClr val="accent6">
                    <a:lumMod val="75000"/>
                  </a:schemeClr>
                </a:solidFill>
                <a:ea typeface="Helvetica Neue Medium" charset="0"/>
                <a:cs typeface="Helvetica Neue Medium" charset="0"/>
              </a:rPr>
              <a:t>𝛿 </a:t>
            </a:r>
            <a:r>
              <a:rPr lang="en-US" spc="-150" dirty="0">
                <a:ea typeface="Helvetica Neue Medium" charset="0"/>
                <a:cs typeface="Helvetica Neue Medium" charset="0"/>
              </a:rPr>
              <a:t>= 𝛿</a:t>
            </a:r>
            <a:r>
              <a:rPr lang="en-US" spc="-150" baseline="-25000" dirty="0" err="1">
                <a:ea typeface="Helvetica Neue Medium" charset="0"/>
                <a:cs typeface="Helvetica Neue Medium" charset="0"/>
              </a:rPr>
              <a:t>req</a:t>
            </a:r>
            <a:r>
              <a:rPr lang="en-US" spc="-150" dirty="0">
                <a:ea typeface="Helvetica Neue Medium" charset="0"/>
                <a:cs typeface="Helvetica Neue Medium" charset="0"/>
              </a:rPr>
              <a:t> + 𝛿</a:t>
            </a:r>
            <a:r>
              <a:rPr lang="en-US" spc="-150" baseline="-25000" dirty="0" err="1">
                <a:ea typeface="Helvetica Neue Medium" charset="0"/>
                <a:cs typeface="Helvetica Neue Medium" charset="0"/>
              </a:rPr>
              <a:t>resp</a:t>
            </a:r>
            <a:r>
              <a:rPr lang="en-US" spc="-150" dirty="0">
                <a:ea typeface="Helvetica Neue Medium" charset="0"/>
                <a:cs typeface="Helvetica Neue Medium" charset="0"/>
              </a:rPr>
              <a:t> = (T</a:t>
            </a:r>
            <a:r>
              <a:rPr lang="en-US" spc="-150" baseline="-25000" dirty="0">
                <a:ea typeface="Helvetica Neue Medium" charset="0"/>
                <a:cs typeface="Helvetica Neue Medium" charset="0"/>
              </a:rPr>
              <a:t>4</a:t>
            </a:r>
            <a:r>
              <a:rPr lang="en-US" spc="-150" dirty="0">
                <a:ea typeface="Helvetica Neue Medium" charset="0"/>
                <a:cs typeface="Helvetica Neue Medium" charset="0"/>
              </a:rPr>
              <a:t> − T</a:t>
            </a:r>
            <a:r>
              <a:rPr lang="en-US" spc="-150" baseline="-25000" dirty="0">
                <a:ea typeface="Helvetica Neue Medium" charset="0"/>
                <a:cs typeface="Helvetica Neue Medium" charset="0"/>
              </a:rPr>
              <a:t>1</a:t>
            </a:r>
            <a:r>
              <a:rPr lang="en-US" spc="-150" dirty="0">
                <a:ea typeface="Helvetica Neue Medium" charset="0"/>
                <a:cs typeface="Helvetica Neue Medium" charset="0"/>
              </a:rPr>
              <a:t>) − (T</a:t>
            </a:r>
            <a:r>
              <a:rPr lang="en-US" spc="-150" baseline="-25000" dirty="0">
                <a:ea typeface="Helvetica Neue Medium" charset="0"/>
                <a:cs typeface="Helvetica Neue Medium" charset="0"/>
              </a:rPr>
              <a:t>3</a:t>
            </a:r>
            <a:r>
              <a:rPr lang="en-US" spc="-150" dirty="0">
                <a:ea typeface="Helvetica Neue Medium" charset="0"/>
                <a:cs typeface="Helvetica Neue Medium" charset="0"/>
              </a:rPr>
              <a:t> − T</a:t>
            </a:r>
            <a:r>
              <a:rPr lang="en-US" spc="-150" baseline="-25000" dirty="0">
                <a:ea typeface="Helvetica Neue Medium" charset="0"/>
                <a:cs typeface="Helvetica Neue Medium" charset="0"/>
              </a:rPr>
              <a:t>2</a:t>
            </a:r>
            <a:r>
              <a:rPr lang="en-US" spc="-150" dirty="0">
                <a:ea typeface="Helvetica Neue Medium" charset="0"/>
                <a:cs typeface="Helvetica Neue Medium" charset="0"/>
              </a:rPr>
              <a:t>)</a:t>
            </a:r>
          </a:p>
          <a:p>
            <a:pPr>
              <a:lnSpc>
                <a:spcPct val="100000"/>
              </a:lnSpc>
            </a:pPr>
            <a:endParaRPr lang="en-US" dirty="0">
              <a:solidFill>
                <a:srgbClr val="FF0000"/>
              </a:solidFill>
              <a:ea typeface="Helvetica Neue Medium" charset="0"/>
              <a:cs typeface="Helvetica Neue Medium" charset="0"/>
            </a:endParaRPr>
          </a:p>
          <a:p>
            <a:pPr>
              <a:lnSpc>
                <a:spcPct val="100000"/>
              </a:lnSpc>
            </a:pPr>
            <a:r>
              <a:rPr lang="en-US" dirty="0">
                <a:solidFill>
                  <a:srgbClr val="FF0000"/>
                </a:solidFill>
                <a:ea typeface="Helvetica Neue Medium" charset="0"/>
                <a:cs typeface="Helvetica Neue Medium" charset="0"/>
              </a:rPr>
              <a:t>But client knows </a:t>
            </a:r>
            <a:r>
              <a:rPr lang="en-US" spc="-150" dirty="0">
                <a:solidFill>
                  <a:srgbClr val="FF0000"/>
                </a:solidFill>
                <a:ea typeface="Helvetica Neue Medium" charset="0"/>
                <a:cs typeface="Helvetica Neue Medium" charset="0"/>
              </a:rPr>
              <a:t>𝛿</a:t>
            </a:r>
            <a:r>
              <a:rPr lang="en-US" dirty="0">
                <a:solidFill>
                  <a:srgbClr val="FF0000"/>
                </a:solidFill>
                <a:ea typeface="Helvetica Neue Medium" charset="0"/>
                <a:cs typeface="Helvetica Neue Medium" charset="0"/>
              </a:rPr>
              <a:t>, not </a:t>
            </a:r>
            <a:r>
              <a:rPr lang="en-US" spc="-150" dirty="0">
                <a:solidFill>
                  <a:srgbClr val="FF0000"/>
                </a:solidFill>
                <a:ea typeface="Helvetica Neue Medium" charset="0"/>
                <a:cs typeface="Helvetica Neue Medium" charset="0"/>
              </a:rPr>
              <a:t>𝛿</a:t>
            </a:r>
            <a:r>
              <a:rPr lang="en-US" baseline="-25000" dirty="0" err="1">
                <a:solidFill>
                  <a:srgbClr val="FF0000"/>
                </a:solidFill>
                <a:ea typeface="Helvetica Neue Medium" charset="0"/>
                <a:cs typeface="Helvetica Neue Medium" charset="0"/>
              </a:rPr>
              <a:t>resp</a:t>
            </a:r>
            <a:endParaRPr lang="en-US" dirty="0">
              <a:solidFill>
                <a:srgbClr val="FF0000"/>
              </a:solidFill>
              <a:ea typeface="Helvetica Neue Medium" charset="0"/>
              <a:cs typeface="Helvetica Neue Medium" charset="0"/>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10</a:t>
            </a:fld>
            <a:endParaRPr lang="en-US">
              <a:ea typeface="Helvetica Neue Medium" charset="0"/>
              <a:cs typeface="Helvetica Neue Medium" charset="0"/>
            </a:endParaRPr>
          </a:p>
        </p:txBody>
      </p:sp>
      <p:sp>
        <p:nvSpPr>
          <p:cNvPr id="4" name="Title 3"/>
          <p:cNvSpPr>
            <a:spLocks noGrp="1"/>
          </p:cNvSpPr>
          <p:nvPr>
            <p:ph type="title"/>
          </p:nvPr>
        </p:nvSpPr>
        <p:spPr/>
        <p:txBody>
          <a:bodyPr>
            <a:normAutofit/>
          </a:bodyPr>
          <a:lstStyle/>
          <a:p>
            <a:r>
              <a:rPr lang="en-US" sz="4000" spc="-150" dirty="0">
                <a:ea typeface="Helvetica Neue Medium" charset="0"/>
                <a:cs typeface="Helvetica Neue Medium" charset="0"/>
              </a:rPr>
              <a:t>Cristian’s algorithm: Offset sample calculation</a:t>
            </a: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cxnSp>
        <p:nvCxnSpPr>
          <p:cNvPr id="10" name="Straight Connector 9"/>
          <p:cNvCxnSpPr/>
          <p:nvPr/>
        </p:nvCxnSpPr>
        <p:spPr>
          <a:xfrm flipH="1">
            <a:off x="7743124" y="3414711"/>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7743124" y="4226419"/>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Rectangle 31"/>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33" name="TextBox 32"/>
          <p:cNvSpPr txBox="1"/>
          <p:nvPr/>
        </p:nvSpPr>
        <p:spPr>
          <a:xfrm rot="858043">
            <a:off x="8053008" y="2614564"/>
            <a:ext cx="1054135"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request:</a:t>
            </a:r>
          </a:p>
        </p:txBody>
      </p:sp>
      <p:sp>
        <p:nvSpPr>
          <p:cNvPr id="39" name="TextBox 38"/>
          <p:cNvSpPr txBox="1"/>
          <p:nvPr/>
        </p:nvSpPr>
        <p:spPr>
          <a:xfrm>
            <a:off x="9993538" y="4022476"/>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40" name="Rectangle 39"/>
          <p:cNvSpPr/>
          <p:nvPr/>
        </p:nvSpPr>
        <p:spPr>
          <a:xfrm rot="20798430">
            <a:off x="9100647" y="4478627"/>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2</a:t>
            </a: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3</a:t>
            </a:r>
          </a:p>
        </p:txBody>
      </p:sp>
      <p:sp>
        <p:nvSpPr>
          <p:cNvPr id="41" name="TextBox 40"/>
          <p:cNvSpPr txBox="1"/>
          <p:nvPr/>
        </p:nvSpPr>
        <p:spPr>
          <a:xfrm rot="20836752">
            <a:off x="7870845" y="4699076"/>
            <a:ext cx="1233671"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response:</a:t>
            </a:r>
          </a:p>
        </p:txBody>
      </p:sp>
      <p:grpSp>
        <p:nvGrpSpPr>
          <p:cNvPr id="23" name="Group 22"/>
          <p:cNvGrpSpPr/>
          <p:nvPr/>
        </p:nvGrpSpPr>
        <p:grpSpPr>
          <a:xfrm>
            <a:off x="6959576" y="2876961"/>
            <a:ext cx="783549" cy="1886263"/>
            <a:chOff x="5435575" y="2876960"/>
            <a:chExt cx="783549" cy="1886263"/>
          </a:xfrm>
        </p:grpSpPr>
        <p:sp>
          <p:nvSpPr>
            <p:cNvPr id="18" name="Left Brace 17"/>
            <p:cNvSpPr/>
            <p:nvPr/>
          </p:nvSpPr>
          <p:spPr>
            <a:xfrm>
              <a:off x="6079822" y="2876960"/>
              <a:ext cx="139302" cy="537751"/>
            </a:xfrm>
            <a:prstGeom prst="leftBrace">
              <a:avLst>
                <a:gd name="adj1" fmla="val 36898"/>
                <a:gd name="adj2" fmla="val 72436"/>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2" name="TextBox 41"/>
            <p:cNvSpPr txBox="1"/>
            <p:nvPr/>
          </p:nvSpPr>
          <p:spPr>
            <a:xfrm>
              <a:off x="5555563" y="3055845"/>
              <a:ext cx="637803"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req</a:t>
              </a:r>
            </a:p>
          </p:txBody>
        </p:sp>
        <p:sp>
          <p:nvSpPr>
            <p:cNvPr id="43" name="Left Brace 42"/>
            <p:cNvSpPr/>
            <p:nvPr/>
          </p:nvSpPr>
          <p:spPr>
            <a:xfrm>
              <a:off x="6079822" y="4225472"/>
              <a:ext cx="139302" cy="537751"/>
            </a:xfrm>
            <a:prstGeom prst="leftBrace">
              <a:avLst>
                <a:gd name="adj1" fmla="val 36898"/>
                <a:gd name="adj2" fmla="val 27564"/>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4" name="TextBox 43"/>
            <p:cNvSpPr txBox="1"/>
            <p:nvPr/>
          </p:nvSpPr>
          <p:spPr>
            <a:xfrm>
              <a:off x="5435575" y="4122673"/>
              <a:ext cx="743602"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resp</a:t>
              </a:r>
            </a:p>
          </p:txBody>
        </p:sp>
      </p:grpSp>
      <p:sp>
        <p:nvSpPr>
          <p:cNvPr id="30" name="TextBox 29"/>
          <p:cNvSpPr txBox="1"/>
          <p:nvPr/>
        </p:nvSpPr>
        <p:spPr>
          <a:xfrm>
            <a:off x="2512944" y="4708803"/>
            <a:ext cx="3380544" cy="584775"/>
          </a:xfrm>
          <a:prstGeom prst="rect">
            <a:avLst/>
          </a:prstGeom>
          <a:solidFill>
            <a:schemeClr val="accent6">
              <a:lumMod val="20000"/>
              <a:lumOff val="80000"/>
            </a:schemeClr>
          </a:solidFill>
          <a:ln w="28575">
            <a:solidFill>
              <a:schemeClr val="tx1"/>
            </a:solidFill>
            <a:prstDash val="sysDash"/>
          </a:ln>
        </p:spPr>
        <p:txBody>
          <a:bodyPr wrap="square" tIns="91440" bIns="91440" rtlCol="0">
            <a:spAutoFit/>
          </a:bodyPr>
          <a:lstStyle/>
          <a:p>
            <a:r>
              <a:rPr lang="en-US" sz="2600" dirty="0">
                <a:latin typeface="Helvetica Neue Medium" charset="0"/>
                <a:ea typeface="Helvetica Neue Medium" charset="0"/>
                <a:cs typeface="Helvetica Neue Medium" charset="0"/>
              </a:rPr>
              <a:t>Assume: 𝛿</a:t>
            </a:r>
            <a:r>
              <a:rPr lang="en-US" sz="2600" baseline="-25000" dirty="0" err="1">
                <a:latin typeface="Helvetica Neue Medium" charset="0"/>
                <a:ea typeface="Helvetica Neue Medium" charset="0"/>
                <a:cs typeface="Helvetica Neue Medium" charset="0"/>
              </a:rPr>
              <a:t>req</a:t>
            </a:r>
            <a:r>
              <a:rPr lang="en-US" sz="2600" dirty="0">
                <a:latin typeface="Helvetica Neue Medium" charset="0"/>
                <a:ea typeface="Helvetica Neue Medium" charset="0"/>
                <a:cs typeface="Helvetica Neue Medium" charset="0"/>
              </a:rPr>
              <a:t> ≈ 𝛿</a:t>
            </a:r>
            <a:r>
              <a:rPr lang="en-US" sz="2600" baseline="-25000" dirty="0" err="1">
                <a:latin typeface="Helvetica Neue Medium" charset="0"/>
                <a:ea typeface="Helvetica Neue Medium" charset="0"/>
                <a:cs typeface="Helvetica Neue Medium" charset="0"/>
              </a:rPr>
              <a:t>resp</a:t>
            </a:r>
            <a:endParaRPr lang="en-US" sz="2600" dirty="0">
              <a:latin typeface="Helvetica Neue Medium" charset="0"/>
              <a:ea typeface="Helvetica Neue Medium" charset="0"/>
              <a:cs typeface="Helvetica Neue Medium" charset="0"/>
            </a:endParaRPr>
          </a:p>
        </p:txBody>
      </p:sp>
      <p:sp>
        <p:nvSpPr>
          <p:cNvPr id="34" name="TextBox 33"/>
          <p:cNvSpPr txBox="1"/>
          <p:nvPr/>
        </p:nvSpPr>
        <p:spPr>
          <a:xfrm>
            <a:off x="1869565" y="1702376"/>
            <a:ext cx="5090010"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dirty="0">
                <a:latin typeface="Helvetica Neue Medium" charset="0"/>
                <a:ea typeface="Helvetica Neue Medium" charset="0"/>
                <a:cs typeface="Helvetica Neue Medium" charset="0"/>
              </a:rPr>
              <a:t>Goal: Client 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 𝛿</a:t>
            </a:r>
            <a:r>
              <a:rPr lang="en-US" sz="2600" spc="-150" baseline="-25000" dirty="0" err="1">
                <a:latin typeface="Helvetica Neue Medium" charset="0"/>
                <a:ea typeface="Helvetica Neue Medium" charset="0"/>
                <a:cs typeface="Helvetica Neue Medium" charset="0"/>
              </a:rPr>
              <a:t>resp</a:t>
            </a:r>
            <a:endParaRPr lang="en-US" sz="2600" spc="-150" baseline="-25000" dirty="0">
              <a:latin typeface="Helvetica Neue Medium" charset="0"/>
              <a:ea typeface="Helvetica Neue Medium" charset="0"/>
              <a:cs typeface="Helvetica Neue Medium" charset="0"/>
            </a:endParaRPr>
          </a:p>
        </p:txBody>
      </p:sp>
      <p:sp>
        <p:nvSpPr>
          <p:cNvPr id="35" name="TextBox 34"/>
          <p:cNvSpPr txBox="1"/>
          <p:nvPr/>
        </p:nvSpPr>
        <p:spPr>
          <a:xfrm>
            <a:off x="2077741" y="5860555"/>
            <a:ext cx="4250949"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a:latin typeface="Helvetica Neue Medium" charset="0"/>
                <a:ea typeface="Helvetica Neue Medium" charset="0"/>
                <a:cs typeface="Helvetica Neue Medium" charset="0"/>
              </a:rPr>
              <a:t>Client </a:t>
            </a:r>
            <a:r>
              <a:rPr lang="en-US" sz="2600" spc="-150" dirty="0">
                <a:latin typeface="Helvetica Neue Medium" charset="0"/>
                <a:ea typeface="Helvetica Neue Medium" charset="0"/>
                <a:cs typeface="Helvetica Neue Medium" charset="0"/>
              </a:rPr>
              <a:t>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a:t>
            </a:r>
            <a:r>
              <a:rPr lang="en-US" sz="2600" spc="-150">
                <a:latin typeface="Helvetica Neue Medium" charset="0"/>
                <a:ea typeface="Helvetica Neue Medium" charset="0"/>
                <a:cs typeface="Helvetica Neue Medium" charset="0"/>
              </a:rPr>
              <a:t>+ ½𝛿</a:t>
            </a:r>
            <a:endParaRPr lang="en-US" sz="2600" spc="-150" baseline="-25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934565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08057"/>
            <a:ext cx="10515600" cy="5032375"/>
          </a:xfrm>
        </p:spPr>
        <p:txBody>
          <a:bodyPr>
            <a:normAutofit fontScale="92500" lnSpcReduction="10000"/>
          </a:bodyPr>
          <a:lstStyle/>
          <a:p>
            <a:pPr>
              <a:lnSpc>
                <a:spcPct val="110000"/>
              </a:lnSpc>
            </a:pPr>
            <a:r>
              <a:rPr lang="en-US" dirty="0"/>
              <a:t>Clocks on different systems will always behave differently</a:t>
            </a:r>
          </a:p>
          <a:p>
            <a:pPr lvl="1">
              <a:lnSpc>
                <a:spcPct val="110000"/>
              </a:lnSpc>
            </a:pPr>
            <a:r>
              <a:rPr lang="en-US" dirty="0"/>
              <a:t>Disagreement between machines can result in undesirable behavior</a:t>
            </a:r>
          </a:p>
          <a:p>
            <a:pPr>
              <a:lnSpc>
                <a:spcPct val="110000"/>
              </a:lnSpc>
            </a:pPr>
            <a:endParaRPr lang="en-US" dirty="0"/>
          </a:p>
          <a:p>
            <a:pPr>
              <a:lnSpc>
                <a:spcPct val="110000"/>
              </a:lnSpc>
            </a:pPr>
            <a:r>
              <a:rPr lang="en-US" dirty="0"/>
              <a:t>NTP clock synchronization</a:t>
            </a:r>
          </a:p>
          <a:p>
            <a:pPr lvl="1">
              <a:lnSpc>
                <a:spcPct val="110000"/>
              </a:lnSpc>
            </a:pPr>
            <a:r>
              <a:rPr lang="en-US" dirty="0"/>
              <a:t>Rely on timestamps to estimate network delays</a:t>
            </a:r>
          </a:p>
          <a:p>
            <a:pPr lvl="1">
              <a:lnSpc>
                <a:spcPct val="110000"/>
              </a:lnSpc>
            </a:pPr>
            <a:r>
              <a:rPr lang="en-US" dirty="0"/>
              <a:t>100s 𝝁s−</a:t>
            </a:r>
            <a:r>
              <a:rPr lang="en-US" dirty="0" err="1"/>
              <a:t>ms</a:t>
            </a:r>
            <a:r>
              <a:rPr lang="en-US" dirty="0"/>
              <a:t> accuracy</a:t>
            </a:r>
          </a:p>
          <a:p>
            <a:pPr lvl="1">
              <a:lnSpc>
                <a:spcPct val="110000"/>
              </a:lnSpc>
            </a:pPr>
            <a:r>
              <a:rPr lang="en-US" dirty="0"/>
              <a:t>Clocks never exactly synchronized</a:t>
            </a:r>
          </a:p>
          <a:p>
            <a:pPr lvl="1">
              <a:lnSpc>
                <a:spcPct val="110000"/>
              </a:lnSpc>
            </a:pPr>
            <a:endParaRPr lang="en-US" dirty="0"/>
          </a:p>
          <a:p>
            <a:pPr>
              <a:lnSpc>
                <a:spcPct val="110000"/>
              </a:lnSpc>
            </a:pPr>
            <a:r>
              <a:rPr lang="en-US" dirty="0"/>
              <a:t>Often </a:t>
            </a:r>
            <a:r>
              <a:rPr lang="en-US" dirty="0">
                <a:solidFill>
                  <a:srgbClr val="FF0000"/>
                </a:solidFill>
              </a:rPr>
              <a:t>inadequate </a:t>
            </a:r>
            <a:r>
              <a:rPr lang="en-US" dirty="0"/>
              <a:t>for distributed systems</a:t>
            </a:r>
          </a:p>
          <a:p>
            <a:pPr lvl="1">
              <a:lnSpc>
                <a:spcPct val="110000"/>
              </a:lnSpc>
            </a:pPr>
            <a:r>
              <a:rPr lang="en-US" dirty="0"/>
              <a:t>Often need to reason about the order of events</a:t>
            </a:r>
          </a:p>
          <a:p>
            <a:pPr lvl="1">
              <a:lnSpc>
                <a:spcPct val="110000"/>
              </a:lnSpc>
            </a:pPr>
            <a:r>
              <a:rPr lang="en-US" dirty="0"/>
              <a:t>Might need precision on the order of ns</a:t>
            </a:r>
          </a:p>
          <a:p>
            <a:pPr>
              <a:lnSpc>
                <a:spcPct val="110000"/>
              </a:lnSpc>
            </a:pPr>
            <a:endParaRPr 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11</a:t>
            </a:fld>
            <a:endParaRPr lang="en-US"/>
          </a:p>
        </p:txBody>
      </p:sp>
      <p:sp>
        <p:nvSpPr>
          <p:cNvPr id="58369" name="Title 1"/>
          <p:cNvSpPr>
            <a:spLocks noGrp="1"/>
          </p:cNvSpPr>
          <p:nvPr>
            <p:ph type="title"/>
          </p:nvPr>
        </p:nvSpPr>
        <p:spPr/>
        <p:txBody>
          <a:bodyPr/>
          <a:lstStyle/>
          <a:p>
            <a:r>
              <a:rPr lang="en-US" altLang="en-US" spc="-150" dirty="0"/>
              <a:t>C</a:t>
            </a:r>
            <a:r>
              <a:rPr lang="en-US" altLang="en-US" spc="-150"/>
              <a:t>lock synchronization: Take-away </a:t>
            </a:r>
            <a:r>
              <a:rPr lang="en-US" altLang="en-US" spc="-150" dirty="0"/>
              <a:t>points</a:t>
            </a:r>
          </a:p>
        </p:txBody>
      </p:sp>
    </p:spTree>
    <p:extLst>
      <p:ext uri="{BB962C8B-B14F-4D97-AF65-F5344CB8AC3E}">
        <p14:creationId xmlns:p14="http://schemas.microsoft.com/office/powerpoint/2010/main" val="178228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solidFill>
                  <a:schemeClr val="tx1">
                    <a:lumMod val="50000"/>
                    <a:lumOff val="50000"/>
                  </a:schemeClr>
                </a:solidFill>
              </a:rPr>
              <a:t>“Wall clock time” synchronization</a:t>
            </a:r>
          </a:p>
          <a:p>
            <a:pPr marL="914400" lvl="1" indent="-514350"/>
            <a:r>
              <a:rPr lang="en-US" altLang="en-US" sz="3200" dirty="0">
                <a:solidFill>
                  <a:schemeClr val="tx1">
                    <a:lumMod val="50000"/>
                    <a:lumOff val="50000"/>
                  </a:schemeClr>
                </a:solidFill>
              </a:rPr>
              <a:t>Cristian’s algorithm, NTP</a:t>
            </a:r>
          </a:p>
          <a:p>
            <a:pPr marL="914400" lvl="1" indent="-514350"/>
            <a:endParaRPr lang="en-US" altLang="en-US" sz="3200" dirty="0">
              <a:solidFill>
                <a:schemeClr val="tx1">
                  <a:lumMod val="50000"/>
                  <a:lumOff val="50000"/>
                </a:schemeClr>
              </a:solidFill>
            </a:endParaRPr>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Tree>
    <p:extLst>
      <p:ext uri="{BB962C8B-B14F-4D97-AF65-F5344CB8AC3E}">
        <p14:creationId xmlns:p14="http://schemas.microsoft.com/office/powerpoint/2010/main" val="541443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702444"/>
          </a:xfrm>
        </p:spPr>
        <p:txBody>
          <a:bodyPr>
            <a:normAutofit/>
          </a:bodyPr>
          <a:lstStyle/>
          <a:p>
            <a:pPr>
              <a:lnSpc>
                <a:spcPct val="100000"/>
              </a:lnSpc>
            </a:pPr>
            <a:r>
              <a:rPr lang="en-US" sz="2400" dirty="0"/>
              <a:t>A New York-based bank wants to make its transaction ledger database resilient to whole-site failures</a:t>
            </a:r>
          </a:p>
          <a:p>
            <a:pPr>
              <a:lnSpc>
                <a:spcPct val="100000"/>
              </a:lnSpc>
            </a:pPr>
            <a:r>
              <a:rPr lang="en-US" sz="2400" dirty="0">
                <a:solidFill>
                  <a:schemeClr val="accent6">
                    <a:lumMod val="75000"/>
                  </a:schemeClr>
                </a:solidFill>
              </a:rPr>
              <a:t>Replicate</a:t>
            </a:r>
            <a:r>
              <a:rPr lang="en-US" sz="2400" dirty="0">
                <a:solidFill>
                  <a:srgbClr val="00B050"/>
                </a:solidFill>
              </a:rPr>
              <a:t> </a:t>
            </a:r>
            <a:r>
              <a:rPr lang="en-US" sz="2400" dirty="0"/>
              <a:t>the database, keep one copy in sf, one in </a:t>
            </a:r>
            <a:r>
              <a:rPr lang="en-US" sz="2400" dirty="0" err="1"/>
              <a:t>nyc</a:t>
            </a:r>
            <a:endParaRPr lang="en-US" sz="2400"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8077057" y="4585928"/>
            <a:ext cx="1159741" cy="369332"/>
          </a:xfrm>
          <a:prstGeom prst="rect">
            <a:avLst/>
          </a:prstGeom>
          <a:noFill/>
        </p:spPr>
        <p:txBody>
          <a:bodyPr wrap="none" rtlCol="0">
            <a:spAutoFit/>
          </a:bodyPr>
          <a:lstStyle/>
          <a:p>
            <a:r>
              <a:rPr lang="en-US">
                <a:latin typeface="Arial" charset="0"/>
                <a:ea typeface="Arial" charset="0"/>
                <a:cs typeface="Arial"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a:latin typeface="Arial" charset="0"/>
                  <a:ea typeface="Arial" charset="0"/>
                  <a:cs typeface="Arial"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Tree>
    <p:extLst>
      <p:ext uri="{BB962C8B-B14F-4D97-AF65-F5344CB8AC3E}">
        <p14:creationId xmlns:p14="http://schemas.microsoft.com/office/powerpoint/2010/main" val="5404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671325"/>
          </a:xfrm>
        </p:spPr>
        <p:txBody>
          <a:bodyPr>
            <a:normAutofit/>
          </a:bodyPr>
          <a:lstStyle/>
          <a:p>
            <a:pPr>
              <a:lnSpc>
                <a:spcPct val="100000"/>
              </a:lnSpc>
            </a:pPr>
            <a:r>
              <a:rPr lang="en-US" dirty="0">
                <a:solidFill>
                  <a:schemeClr val="accent6">
                    <a:lumMod val="75000"/>
                  </a:schemeClr>
                </a:solidFill>
              </a:rPr>
              <a:t>Replicate </a:t>
            </a:r>
            <a:r>
              <a:rPr lang="en-US" dirty="0"/>
              <a:t>the database, keep one copy in sf, one in </a:t>
            </a:r>
            <a:r>
              <a:rPr lang="en-US" dirty="0" err="1"/>
              <a:t>nyc</a:t>
            </a:r>
            <a:endParaRPr lang="en-US" dirty="0"/>
          </a:p>
          <a:p>
            <a:pPr lvl="1">
              <a:lnSpc>
                <a:spcPct val="100000"/>
              </a:lnSpc>
            </a:pPr>
            <a:r>
              <a:rPr lang="en-US" dirty="0"/>
              <a:t>Client sends reads to the nearest copy</a:t>
            </a:r>
          </a:p>
          <a:p>
            <a:pPr lvl="1">
              <a:lnSpc>
                <a:spcPct val="100000"/>
              </a:lnSpc>
            </a:pPr>
            <a:r>
              <a:rPr lang="en-US" dirty="0"/>
              <a:t>Client sends update to both copies</a:t>
            </a:r>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2" name="Curved Connector 21"/>
          <p:cNvCxnSpPr>
            <a:stCxn id="20" idx="3"/>
            <a:endCxn id="13" idx="0"/>
          </p:cNvCxnSpPr>
          <p:nvPr/>
        </p:nvCxnSpPr>
        <p:spPr>
          <a:xfrm>
            <a:off x="3661463" y="3642657"/>
            <a:ext cx="333299" cy="639983"/>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661463" y="3642656"/>
            <a:ext cx="4201173"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72018" y="4769022"/>
            <a:ext cx="657536" cy="197041"/>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80440" y="2777443"/>
            <a:ext cx="771835" cy="4065901"/>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17737" cy="2663574"/>
            <a:chOff x="1093586" y="3179067"/>
            <a:chExt cx="6117737"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TextBox 19"/>
            <p:cNvSpPr txBox="1"/>
            <p:nvPr/>
          </p:nvSpPr>
          <p:spPr>
            <a:xfrm>
              <a:off x="1093586" y="3319490"/>
              <a:ext cx="1043876" cy="646331"/>
            </a:xfrm>
            <a:prstGeom prst="rect">
              <a:avLst/>
            </a:prstGeom>
            <a:noFill/>
          </p:spPr>
          <p:txBody>
            <a:bodyPr wrap="none" rtlCol="0">
              <a:spAutoFit/>
            </a:bodyPr>
            <a:lstStyle/>
            <a:p>
              <a:r>
                <a:rPr lang="en-US" dirty="0">
                  <a:latin typeface="Arial" charset="0"/>
                  <a:ea typeface="Arial" charset="0"/>
                  <a:cs typeface="Arial" charset="0"/>
                </a:rPr>
                <a:t>“Deposit</a:t>
              </a:r>
            </a:p>
            <a:p>
              <a:r>
                <a:rPr lang="en-US" dirty="0">
                  <a:latin typeface="Arial" charset="0"/>
                  <a:ea typeface="Arial" charset="0"/>
                  <a:cs typeface="Arial" charset="0"/>
                </a:rPr>
                <a:t>$100”</a:t>
              </a:r>
            </a:p>
          </p:txBody>
        </p:sp>
        <p:sp>
          <p:nvSpPr>
            <p:cNvPr id="24" name="TextBox 23"/>
            <p:cNvSpPr txBox="1"/>
            <p:nvPr/>
          </p:nvSpPr>
          <p:spPr>
            <a:xfrm>
              <a:off x="6339289" y="5196310"/>
              <a:ext cx="872034" cy="646331"/>
            </a:xfrm>
            <a:prstGeom prst="rect">
              <a:avLst/>
            </a:prstGeom>
            <a:noFill/>
          </p:spPr>
          <p:txBody>
            <a:bodyPr wrap="none" lIns="0" rIns="0" rtlCol="0">
              <a:spAutoFit/>
            </a:bodyPr>
            <a:lstStyle/>
            <a:p>
              <a:r>
                <a:rPr lang="en-US" dirty="0">
                  <a:latin typeface="Arial" charset="0"/>
                  <a:ea typeface="Arial" charset="0"/>
                  <a:cs typeface="Arial" charset="0"/>
                </a:rPr>
                <a:t>“Pay 1%</a:t>
              </a:r>
            </a:p>
            <a:p>
              <a:r>
                <a:rPr lang="en-US" dirty="0">
                  <a:latin typeface="Arial" charset="0"/>
                  <a:ea typeface="Arial" charset="0"/>
                  <a:cs typeface="Arial"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Arial" charset="0"/>
                <a:ea typeface="Arial" charset="0"/>
                <a:cs typeface="Arial"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$1,100</a:t>
            </a:r>
          </a:p>
        </p:txBody>
      </p:sp>
      <p:sp>
        <p:nvSpPr>
          <p:cNvPr id="46" name="TextBox 45"/>
          <p:cNvSpPr txBox="1"/>
          <p:nvPr/>
        </p:nvSpPr>
        <p:spPr>
          <a:xfrm>
            <a:off x="2717368" y="5063861"/>
            <a:ext cx="855875"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a:solidFill>
                  <a:srgbClr val="FF0000"/>
                </a:solidFill>
                <a:latin typeface="Arial" charset="0"/>
                <a:ea typeface="Arial" charset="0"/>
                <a:cs typeface="Arial" charset="0"/>
              </a:rPr>
              <a:t>$1,010</a:t>
            </a:r>
            <a:endParaRPr lang="en-US" dirty="0">
              <a:solidFill>
                <a:srgbClr val="FF0000"/>
              </a:solidFill>
              <a:latin typeface="Arial" charset="0"/>
              <a:ea typeface="Arial" charset="0"/>
              <a:cs typeface="Arial" charset="0"/>
            </a:endParaRPr>
          </a:p>
        </p:txBody>
      </p:sp>
      <p:sp>
        <p:nvSpPr>
          <p:cNvPr id="48" name="TextBox 47"/>
          <p:cNvSpPr txBox="1"/>
          <p:nvPr/>
        </p:nvSpPr>
        <p:spPr>
          <a:xfrm>
            <a:off x="8558252" y="4780072"/>
            <a:ext cx="872931" cy="369332"/>
          </a:xfrm>
          <a:prstGeom prst="rect">
            <a:avLst/>
          </a:prstGeom>
          <a:noFill/>
        </p:spPr>
        <p:txBody>
          <a:bodyPr wrap="none" rtlCol="0">
            <a:spAutoFit/>
          </a:bodyPr>
          <a:lstStyle/>
          <a:p>
            <a:r>
              <a:rPr lang="en-US" dirty="0">
                <a:solidFill>
                  <a:srgbClr val="FF0000"/>
                </a:solidFill>
                <a:latin typeface="Arial" charset="0"/>
                <a:ea typeface="Arial" charset="0"/>
                <a:cs typeface="Arial"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14</a:t>
            </a:fld>
            <a:endParaRPr lang="en-US"/>
          </a:p>
        </p:txBody>
      </p:sp>
    </p:spTree>
    <p:extLst>
      <p:ext uri="{BB962C8B-B14F-4D97-AF65-F5344CB8AC3E}">
        <p14:creationId xmlns:p14="http://schemas.microsoft.com/office/powerpoint/2010/main" val="17999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8189" cy="1325563"/>
          </a:xfrm>
        </p:spPr>
        <p:txBody>
          <a:bodyPr>
            <a:normAutofit/>
          </a:bodyPr>
          <a:lstStyle/>
          <a:p>
            <a:r>
              <a:rPr lang="en-US" sz="3600" dirty="0"/>
              <a:t>RFC 677  (1975) </a:t>
            </a:r>
            <a:br>
              <a:rPr lang="en-US" sz="3600" dirty="0"/>
            </a:br>
            <a:r>
              <a:rPr lang="en-US" sz="3600" dirty="0"/>
              <a:t>“The Maintenance of Duplicate Databases”</a:t>
            </a:r>
          </a:p>
        </p:txBody>
      </p:sp>
      <p:sp>
        <p:nvSpPr>
          <p:cNvPr id="3" name="Content Placeholder 2"/>
          <p:cNvSpPr>
            <a:spLocks noGrp="1"/>
          </p:cNvSpPr>
          <p:nvPr>
            <p:ph idx="1"/>
          </p:nvPr>
        </p:nvSpPr>
        <p:spPr>
          <a:xfrm>
            <a:off x="1225187" y="2508069"/>
            <a:ext cx="9741626" cy="2272937"/>
          </a:xfrm>
        </p:spPr>
        <p:txBody>
          <a:bodyPr>
            <a:normAutofit/>
          </a:bodyPr>
          <a:lstStyle/>
          <a:p>
            <a:pPr marL="0" indent="0">
              <a:lnSpc>
                <a:spcPct val="100000"/>
              </a:lnSpc>
              <a:buNone/>
            </a:pPr>
            <a:r>
              <a:rPr lang="en-US" sz="2600" dirty="0"/>
              <a:t>“To the extent that the communication paths can be made reliable, and the clocks used by the processes kept close to synchrony, the probability of seemingly strange behavior can be made very small. However, </a:t>
            </a:r>
            <a:r>
              <a:rPr lang="en-US" sz="2600" b="1" i="1" dirty="0"/>
              <a:t>the distributed nature of the system dictates that this probability can never be zero</a:t>
            </a:r>
            <a:r>
              <a:rPr lang="en-US" sz="2600" dirty="0"/>
              <a:t>.”</a:t>
            </a:r>
          </a:p>
        </p:txBody>
      </p:sp>
    </p:spTree>
    <p:extLst>
      <p:ext uri="{BB962C8B-B14F-4D97-AF65-F5344CB8AC3E}">
        <p14:creationId xmlns:p14="http://schemas.microsoft.com/office/powerpoint/2010/main" val="132936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a:t>Idea: Logical clocks</a:t>
            </a:r>
          </a:p>
        </p:txBody>
      </p:sp>
      <p:sp>
        <p:nvSpPr>
          <p:cNvPr id="24578" name="Rectangle 3"/>
          <p:cNvSpPr>
            <a:spLocks noGrp="1" noChangeArrowheads="1"/>
          </p:cNvSpPr>
          <p:nvPr>
            <p:ph type="body" idx="1"/>
          </p:nvPr>
        </p:nvSpPr>
        <p:spPr>
          <a:xfrm>
            <a:off x="838200" y="1600200"/>
            <a:ext cx="9601200" cy="1842446"/>
          </a:xfrm>
        </p:spPr>
        <p:txBody>
          <a:bodyPr>
            <a:normAutofit/>
          </a:bodyPr>
          <a:lstStyle/>
          <a:p>
            <a:pPr eaLnBrk="1" hangingPunct="1">
              <a:lnSpc>
                <a:spcPct val="100000"/>
              </a:lnSpc>
            </a:pPr>
            <a:r>
              <a:rPr lang="en-US" altLang="en-US" dirty="0"/>
              <a:t>Landmark 1978 paper by Leslie Lamport</a:t>
            </a:r>
          </a:p>
          <a:p>
            <a:pPr eaLnBrk="1" hangingPunct="1">
              <a:lnSpc>
                <a:spcPct val="100000"/>
              </a:lnSpc>
            </a:pPr>
            <a:endParaRPr lang="en-US" altLang="en-US" dirty="0"/>
          </a:p>
          <a:p>
            <a:pPr eaLnBrk="1" hangingPunct="1">
              <a:lnSpc>
                <a:spcPct val="100000"/>
              </a:lnSpc>
            </a:pPr>
            <a:r>
              <a:rPr lang="en-US" altLang="en-US" dirty="0"/>
              <a:t>Insight: only the </a:t>
            </a:r>
            <a:r>
              <a:rPr lang="en-US" altLang="en-US" dirty="0">
                <a:solidFill>
                  <a:schemeClr val="accent6">
                    <a:lumMod val="75000"/>
                  </a:schemeClr>
                </a:solidFill>
              </a:rPr>
              <a:t>events themselves </a:t>
            </a:r>
            <a:r>
              <a:rPr lang="en-US" altLang="en-US" dirty="0"/>
              <a:t>matter </a:t>
            </a:r>
          </a:p>
          <a:p>
            <a:pPr lvl="1" eaLnBrk="1" hangingPunct="1">
              <a:lnSpc>
                <a:spcPct val="100000"/>
              </a:lnSpc>
            </a:pPr>
            <a:endParaRPr lang="en-US" altLang="en-US" dirty="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sp>
        <p:nvSpPr>
          <p:cNvPr id="8" name="Rectangle 7"/>
          <p:cNvSpPr/>
          <p:nvPr/>
        </p:nvSpPr>
        <p:spPr>
          <a:xfrm>
            <a:off x="2281452" y="4251280"/>
            <a:ext cx="8356811" cy="1842445"/>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365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17" name="TextBox 16"/>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
        <p:nvSpPr>
          <p:cNvPr id="12" name="Content Placeholder 6">
            <a:extLst>
              <a:ext uri="{FF2B5EF4-FFF2-40B4-BE49-F238E27FC236}">
                <a16:creationId xmlns:a16="http://schemas.microsoft.com/office/drawing/2014/main" id="{881E2C54-311F-0C46-A5C8-F3DC9AF6B9B1}"/>
              </a:ext>
            </a:extLst>
          </p:cNvPr>
          <p:cNvSpPr>
            <a:spLocks noGrp="1"/>
          </p:cNvSpPr>
          <p:nvPr>
            <p:ph idx="1"/>
          </p:nvPr>
        </p:nvSpPr>
        <p:spPr>
          <a:xfrm>
            <a:off x="838200" y="1600200"/>
            <a:ext cx="10515600" cy="4351338"/>
          </a:xfrm>
        </p:spPr>
        <p:txBody>
          <a:bodyPr>
            <a:normAutofit/>
          </a:bodyPr>
          <a:lstStyle/>
          <a:p>
            <a:pPr>
              <a:lnSpc>
                <a:spcPct val="100000"/>
              </a:lnSpc>
            </a:pPr>
            <a:r>
              <a:rPr lang="en-GB" altLang="en-US" dirty="0"/>
              <a:t>Consider three processes: P1, P2, and P3</a:t>
            </a:r>
          </a:p>
          <a:p>
            <a:pPr>
              <a:lnSpc>
                <a:spcPct val="100000"/>
              </a:lnSpc>
            </a:pPr>
            <a:r>
              <a:rPr lang="en-GB" altLang="en-US" dirty="0"/>
              <a:t>Notation: Event a</a:t>
            </a:r>
            <a:r>
              <a:rPr lang="en-US" altLang="en-US" dirty="0"/>
              <a:t> </a:t>
            </a:r>
            <a:r>
              <a:rPr lang="en-US" altLang="en-US" dirty="0">
                <a:solidFill>
                  <a:schemeClr val="accent6">
                    <a:lumMod val="75000"/>
                  </a:schemeClr>
                </a:solidFill>
              </a:rPr>
              <a:t>happens before</a:t>
            </a:r>
            <a:r>
              <a:rPr lang="en-US" altLang="en-US" dirty="0"/>
              <a:t> event b (a </a:t>
            </a:r>
            <a:r>
              <a:rPr lang="en-US" altLang="en-US" dirty="0">
                <a:solidFill>
                  <a:schemeClr val="accent6">
                    <a:lumMod val="75000"/>
                  </a:schemeClr>
                </a:solidFill>
                <a:sym typeface="Wingdings"/>
              </a:rPr>
              <a:t></a:t>
            </a:r>
            <a:r>
              <a:rPr lang="en-US" altLang="en-US" dirty="0">
                <a:sym typeface="Wingdings"/>
              </a:rPr>
              <a:t> b)</a:t>
            </a:r>
            <a:endParaRPr lang="en-US" altLang="en-US" dirty="0"/>
          </a:p>
          <a:p>
            <a:pPr>
              <a:lnSpc>
                <a:spcPct val="100000"/>
              </a:lnSpc>
            </a:pPr>
            <a:endParaRPr lang="en-US" altLang="en-US" b="1" dirty="0">
              <a:sym typeface="Wingdings"/>
            </a:endParaRPr>
          </a:p>
          <a:p>
            <a:pPr marL="514350" indent="-514350">
              <a:lnSpc>
                <a:spcPct val="100000"/>
              </a:lnSpc>
              <a:buFont typeface="+mj-lt"/>
              <a:buAutoNum type="arabicPeriod"/>
            </a:pPr>
            <a:endParaRPr lang="en-US" altLang="en-US" dirty="0">
              <a:sym typeface="Wingdings"/>
            </a:endParaRPr>
          </a:p>
        </p:txBody>
      </p:sp>
    </p:spTree>
    <p:extLst>
      <p:ext uri="{BB962C8B-B14F-4D97-AF65-F5344CB8AC3E}">
        <p14:creationId xmlns:p14="http://schemas.microsoft.com/office/powerpoint/2010/main" val="185371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
        <p:nvSpPr>
          <p:cNvPr id="19" name="Content Placeholder 6">
            <a:extLst>
              <a:ext uri="{FF2B5EF4-FFF2-40B4-BE49-F238E27FC236}">
                <a16:creationId xmlns:a16="http://schemas.microsoft.com/office/drawing/2014/main" id="{51663591-2B2D-D04D-9C09-FB9C9F1AEE26}"/>
              </a:ext>
            </a:extLst>
          </p:cNvPr>
          <p:cNvSpPr>
            <a:spLocks noGrp="1"/>
          </p:cNvSpPr>
          <p:nvPr>
            <p:ph idx="1"/>
          </p:nvPr>
        </p:nvSpPr>
        <p:spPr>
          <a:xfrm>
            <a:off x="838200" y="1600200"/>
            <a:ext cx="10515600" cy="4351338"/>
          </a:xfrm>
        </p:spPr>
        <p:txBody>
          <a:bodyPr>
            <a:normAutofit/>
          </a:bodyPr>
          <a:lstStyle/>
          <a:p>
            <a:pPr>
              <a:lnSpc>
                <a:spcPct val="100000"/>
              </a:lnSpc>
            </a:pPr>
            <a:r>
              <a:rPr lang="en-US" altLang="en-US" dirty="0"/>
              <a:t>Can observe event order at a single process</a:t>
            </a:r>
          </a:p>
        </p:txBody>
      </p:sp>
    </p:spTree>
    <p:extLst>
      <p:ext uri="{BB962C8B-B14F-4D97-AF65-F5344CB8AC3E}">
        <p14:creationId xmlns:p14="http://schemas.microsoft.com/office/powerpoint/2010/main" val="194505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p>
          <a:p>
            <a:pPr marL="514350" indent="-514350">
              <a:lnSpc>
                <a:spcPct val="100000"/>
              </a:lnSpc>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19</a:t>
            </a:fld>
            <a:endParaRPr lang="en-US"/>
          </a:p>
        </p:txBody>
      </p:sp>
    </p:spTree>
    <p:extLst>
      <p:ext uri="{BB962C8B-B14F-4D97-AF65-F5344CB8AC3E}">
        <p14:creationId xmlns:p14="http://schemas.microsoft.com/office/powerpoint/2010/main" val="73741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Tree>
    <p:extLst>
      <p:ext uri="{BB962C8B-B14F-4D97-AF65-F5344CB8AC3E}">
        <p14:creationId xmlns:p14="http://schemas.microsoft.com/office/powerpoint/2010/main" val="443395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endParaRPr lang="en-US" altLang="en-US" dirty="0">
              <a:sym typeface="Wingdings"/>
            </a:endParaRPr>
          </a:p>
          <a:p>
            <a:pPr marL="514350" indent="-514350">
              <a:lnSpc>
                <a:spcPct val="100000"/>
              </a:lnSpc>
              <a:buFont typeface="+mj-lt"/>
              <a:buAutoNum type="arabicPeriod"/>
            </a:pPr>
            <a:r>
              <a:rPr lang="en-US" altLang="en-US" dirty="0">
                <a:sym typeface="Wingdings"/>
              </a:rPr>
              <a:t>Can observe ordering when processes communicate</a:t>
            </a:r>
            <a:endParaRPr lang="en-US" altLang="en-US" b="1" dirty="0">
              <a:sym typeface="Wingdings"/>
            </a:endParaRPr>
          </a:p>
          <a:p>
            <a:pPr marL="514350" indent="-514350">
              <a:lnSpc>
                <a:spcPct val="100000"/>
              </a:lnSpc>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874716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endParaRPr lang="en-US" altLang="en-US" dirty="0">
              <a:sym typeface="Wingdings"/>
            </a:endParaRPr>
          </a:p>
          <a:p>
            <a:pPr marL="514350" indent="-514350">
              <a:lnSpc>
                <a:spcPct val="100000"/>
              </a:lnSpc>
              <a:buFont typeface="+mj-lt"/>
              <a:buAutoNum type="arabicPeriod"/>
            </a:pPr>
            <a:r>
              <a:rPr lang="en-US" altLang="en-US" dirty="0">
                <a:sym typeface="Wingdings"/>
              </a:rPr>
              <a:t>If </a:t>
            </a:r>
            <a:r>
              <a:rPr lang="en-US" altLang="en-US" b="1" dirty="0">
                <a:sym typeface="Wingdings"/>
              </a:rPr>
              <a:t>c</a:t>
            </a:r>
            <a:r>
              <a:rPr lang="en-US" altLang="en-US" dirty="0">
                <a:sym typeface="Wingdings"/>
              </a:rPr>
              <a:t> is a message receipt of </a:t>
            </a:r>
            <a:r>
              <a:rPr lang="en-US" altLang="en-US" b="1" dirty="0">
                <a:sym typeface="Wingdings"/>
              </a:rPr>
              <a:t>b</a:t>
            </a:r>
            <a:r>
              <a:rPr lang="en-US" altLang="en-US" dirty="0">
                <a:sym typeface="Wingdings"/>
              </a:rPr>
              <a:t>, then </a:t>
            </a:r>
            <a:r>
              <a:rPr lang="en-US" altLang="en-US" b="1" dirty="0">
                <a:sym typeface="Wingdings"/>
              </a:rPr>
              <a:t>b</a:t>
            </a:r>
            <a:r>
              <a:rPr lang="en-US" altLang="en-US" dirty="0">
                <a:sym typeface="Wingdings"/>
              </a:rPr>
              <a:t>  </a:t>
            </a:r>
            <a:r>
              <a:rPr lang="en-US" altLang="en-US" b="1" dirty="0">
                <a:sym typeface="Wingdings"/>
              </a:rPr>
              <a:t>c</a:t>
            </a:r>
            <a:endParaRPr lang="en-US" altLang="en-US" dirty="0">
              <a:sym typeface="Wingdings"/>
            </a:endParaRPr>
          </a:p>
          <a:p>
            <a:pPr marL="514350" indent="-514350">
              <a:lnSpc>
                <a:spcPct val="100000"/>
              </a:lnSpc>
              <a:buFont typeface="+mj-lt"/>
              <a:buAutoNum type="arabicPeriod"/>
            </a:pPr>
            <a:r>
              <a:rPr lang="en-US" altLang="en-US" dirty="0">
                <a:sym typeface="Wingdings"/>
              </a:rPr>
              <a:t>Can observe ordering 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46628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endParaRPr lang="en-US" altLang="en-US" dirty="0">
              <a:sym typeface="Wingdings"/>
            </a:endParaRPr>
          </a:p>
          <a:p>
            <a:pPr marL="514350" indent="-514350">
              <a:lnSpc>
                <a:spcPct val="100000"/>
              </a:lnSpc>
              <a:buFont typeface="+mj-lt"/>
              <a:buAutoNum type="arabicPeriod"/>
            </a:pPr>
            <a:r>
              <a:rPr lang="en-US" altLang="en-US" dirty="0">
                <a:sym typeface="Wingdings"/>
              </a:rPr>
              <a:t>If </a:t>
            </a:r>
            <a:r>
              <a:rPr lang="en-US" altLang="en-US" b="1" dirty="0">
                <a:sym typeface="Wingdings"/>
              </a:rPr>
              <a:t>c</a:t>
            </a:r>
            <a:r>
              <a:rPr lang="en-US" altLang="en-US" dirty="0">
                <a:sym typeface="Wingdings"/>
              </a:rPr>
              <a:t> is a message receipt of </a:t>
            </a:r>
            <a:r>
              <a:rPr lang="en-US" altLang="en-US" b="1" dirty="0">
                <a:sym typeface="Wingdings"/>
              </a:rPr>
              <a:t>b</a:t>
            </a:r>
            <a:r>
              <a:rPr lang="en-US" altLang="en-US" dirty="0">
                <a:sym typeface="Wingdings"/>
              </a:rPr>
              <a:t>, then </a:t>
            </a:r>
            <a:r>
              <a:rPr lang="en-US" altLang="en-US" b="1" dirty="0">
                <a:sym typeface="Wingdings"/>
              </a:rPr>
              <a:t>b</a:t>
            </a:r>
            <a:r>
              <a:rPr lang="en-US" altLang="en-US" dirty="0">
                <a:sym typeface="Wingdings"/>
              </a:rPr>
              <a:t>  </a:t>
            </a:r>
            <a:r>
              <a:rPr lang="en-US" altLang="en-US" b="1" dirty="0">
                <a:sym typeface="Wingdings"/>
              </a:rPr>
              <a:t>c</a:t>
            </a:r>
            <a:endParaRPr lang="en-US" altLang="en-US" dirty="0">
              <a:sym typeface="Wingdings"/>
            </a:endParaRPr>
          </a:p>
          <a:p>
            <a:pPr marL="514350" indent="-514350">
              <a:lnSpc>
                <a:spcPct val="100000"/>
              </a:lnSpc>
              <a:buFont typeface="+mj-lt"/>
              <a:buAutoNum type="arabicPeriod"/>
            </a:pPr>
            <a:r>
              <a:rPr lang="en-US" altLang="en-US" dirty="0">
                <a:sym typeface="Wingdings"/>
              </a:rPr>
              <a:t>If </a:t>
            </a:r>
            <a:r>
              <a:rPr lang="en-US" altLang="en-US" b="1" dirty="0">
                <a:sym typeface="Wingdings"/>
              </a:rPr>
              <a:t>a</a:t>
            </a:r>
            <a:r>
              <a:rPr lang="en-US" altLang="en-US" dirty="0">
                <a:sym typeface="Wingdings"/>
              </a:rPr>
              <a:t>  </a:t>
            </a:r>
            <a:r>
              <a:rPr lang="en-US" altLang="en-US" b="1" dirty="0">
                <a:sym typeface="Wingdings"/>
              </a:rPr>
              <a:t>b</a:t>
            </a:r>
            <a:r>
              <a:rPr lang="en-US" altLang="en-US" dirty="0">
                <a:sym typeface="Wingdings"/>
              </a:rPr>
              <a:t> and </a:t>
            </a:r>
            <a:r>
              <a:rPr lang="en-US" altLang="en-US" b="1" dirty="0">
                <a:sym typeface="Wingdings"/>
              </a:rPr>
              <a:t>b</a:t>
            </a:r>
            <a:r>
              <a:rPr lang="en-US" altLang="en-US" dirty="0">
                <a:sym typeface="Wingdings"/>
              </a:rPr>
              <a:t>  </a:t>
            </a:r>
            <a:r>
              <a:rPr lang="en-US" altLang="en-US" b="1" dirty="0">
                <a:sym typeface="Wingdings"/>
              </a:rPr>
              <a:t>c</a:t>
            </a:r>
            <a:r>
              <a:rPr lang="en-US" altLang="en-US" dirty="0">
                <a:sym typeface="Wingdings"/>
              </a:rPr>
              <a:t>, then </a:t>
            </a:r>
            <a:r>
              <a:rPr lang="en-US" altLang="en-US" b="1" dirty="0">
                <a:sym typeface="Wingdings"/>
              </a:rPr>
              <a:t>a</a:t>
            </a:r>
            <a:r>
              <a:rPr lang="en-US" altLang="en-US" dirty="0">
                <a:sym typeface="Wingdings"/>
              </a:rPr>
              <a:t>  </a:t>
            </a:r>
            <a:r>
              <a:rPr lang="en-US" altLang="en-US" b="1" dirty="0">
                <a:sym typeface="Wingdings"/>
              </a:rPr>
              <a:t>c</a:t>
            </a: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214664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600200"/>
            <a:ext cx="9601200" cy="1479645"/>
          </a:xfrm>
        </p:spPr>
        <p:txBody>
          <a:bodyPr>
            <a:normAutofit/>
          </a:bodyPr>
          <a:lstStyle/>
          <a:p>
            <a:pPr>
              <a:lnSpc>
                <a:spcPct val="100000"/>
              </a:lnSpc>
            </a:pPr>
            <a:r>
              <a:rPr lang="en-GB" dirty="0"/>
              <a:t>Not all events are related by </a:t>
            </a:r>
            <a:r>
              <a:rPr lang="en-GB" dirty="0">
                <a:sym typeface="Wingdings"/>
              </a:rPr>
              <a:t></a:t>
            </a:r>
            <a:endParaRPr lang="en-GB" dirty="0"/>
          </a:p>
          <a:p>
            <a:pPr>
              <a:lnSpc>
                <a:spcPct val="100000"/>
              </a:lnSpc>
            </a:pPr>
            <a:r>
              <a:rPr lang="en-GB" dirty="0"/>
              <a:t>a, d not related by </a:t>
            </a:r>
            <a:r>
              <a:rPr lang="en-GB" dirty="0">
                <a:sym typeface="Wingdings"/>
              </a:rPr>
              <a:t></a:t>
            </a:r>
            <a:r>
              <a:rPr lang="en-GB" dirty="0"/>
              <a:t> so </a:t>
            </a:r>
            <a:r>
              <a:rPr lang="en-GB" dirty="0">
                <a:solidFill>
                  <a:schemeClr val="accent6">
                    <a:lumMod val="75000"/>
                  </a:schemeClr>
                </a:solidFill>
              </a:rPr>
              <a:t>concurrent,</a:t>
            </a:r>
            <a:r>
              <a:rPr lang="en-GB" dirty="0"/>
              <a:t> written as a || d</a:t>
            </a:r>
          </a:p>
        </p:txBody>
      </p:sp>
      <p:sp>
        <p:nvSpPr>
          <p:cNvPr id="63489" name="Rectangle 2"/>
          <p:cNvSpPr>
            <a:spLocks noGrp="1" noChangeArrowheads="1"/>
          </p:cNvSpPr>
          <p:nvPr>
            <p:ph type="title"/>
          </p:nvPr>
        </p:nvSpPr>
        <p:spPr/>
        <p:txBody>
          <a:bodyPr/>
          <a:lstStyle/>
          <a:p>
            <a:r>
              <a:rPr lang="en-GB" altLang="en-US"/>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5" name="TextBox 14"/>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16" name="Group 15"/>
          <p:cNvGrpSpPr/>
          <p:nvPr/>
        </p:nvGrpSpPr>
        <p:grpSpPr>
          <a:xfrm>
            <a:off x="3346322" y="5331259"/>
            <a:ext cx="2287297" cy="516713"/>
            <a:chOff x="1822321" y="5331258"/>
            <a:chExt cx="2287297"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TextBox 17"/>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4" name="TextBox 23"/>
          <p:cNvSpPr txBox="1"/>
          <p:nvPr/>
        </p:nvSpPr>
        <p:spPr>
          <a:xfrm>
            <a:off x="6630382" y="4673974"/>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
        <p:nvSpPr>
          <p:cNvPr id="25" name="Process 24">
            <a:extLst>
              <a:ext uri="{FF2B5EF4-FFF2-40B4-BE49-F238E27FC236}">
                <a16:creationId xmlns:a16="http://schemas.microsoft.com/office/drawing/2014/main" id="{B31AEF8D-4962-4F4C-9CE8-878760A11E3B}"/>
              </a:ext>
            </a:extLst>
          </p:cNvPr>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P1</a:t>
            </a:r>
          </a:p>
        </p:txBody>
      </p:sp>
      <p:sp>
        <p:nvSpPr>
          <p:cNvPr id="26" name="Process 25">
            <a:extLst>
              <a:ext uri="{FF2B5EF4-FFF2-40B4-BE49-F238E27FC236}">
                <a16:creationId xmlns:a16="http://schemas.microsoft.com/office/drawing/2014/main" id="{2E1AD5D3-10DE-994F-BA4C-CFF050BFE707}"/>
              </a:ext>
            </a:extLst>
          </p:cNvPr>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P2</a:t>
            </a:r>
          </a:p>
        </p:txBody>
      </p:sp>
      <p:sp>
        <p:nvSpPr>
          <p:cNvPr id="27" name="Process 26">
            <a:extLst>
              <a:ext uri="{FF2B5EF4-FFF2-40B4-BE49-F238E27FC236}">
                <a16:creationId xmlns:a16="http://schemas.microsoft.com/office/drawing/2014/main" id="{F466443D-0157-FC43-87BE-146784EDCF83}"/>
              </a:ext>
            </a:extLst>
          </p:cNvPr>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rPr>
              <a:t>P3</a:t>
            </a:r>
            <a:endParaRPr lang="en-US" sz="2800" dirty="0">
              <a:solidFill>
                <a:schemeClr val="tx1"/>
              </a:solidFill>
            </a:endParaRPr>
          </a:p>
        </p:txBody>
      </p:sp>
    </p:spTree>
    <p:extLst>
      <p:ext uri="{BB962C8B-B14F-4D97-AF65-F5344CB8AC3E}">
        <p14:creationId xmlns:p14="http://schemas.microsoft.com/office/powerpoint/2010/main" val="155938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00200"/>
            <a:ext cx="9601200" cy="4786745"/>
          </a:xfrm>
        </p:spPr>
        <p:txBody>
          <a:bodyPr>
            <a:noAutofit/>
          </a:bodyPr>
          <a:lstStyle/>
          <a:p>
            <a:pPr>
              <a:lnSpc>
                <a:spcPct val="100000"/>
              </a:lnSpc>
            </a:pPr>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pPr>
              <a:lnSpc>
                <a:spcPct val="100000"/>
              </a:lnSpc>
            </a:pPr>
            <a:endParaRPr lang="en-US" dirty="0"/>
          </a:p>
          <a:p>
            <a:pPr>
              <a:lnSpc>
                <a:spcPct val="100000"/>
              </a:lnSpc>
            </a:pPr>
            <a:endParaRPr lang="en-US" dirty="0"/>
          </a:p>
          <a:p>
            <a:pPr marL="0" indent="0">
              <a:lnSpc>
                <a:spcPct val="100000"/>
              </a:lnSpc>
              <a:buNone/>
            </a:pPr>
            <a:endParaRPr lang="en-US" dirty="0"/>
          </a:p>
          <a:p>
            <a:pPr>
              <a:lnSpc>
                <a:spcPct val="100000"/>
              </a:lnSpc>
            </a:pPr>
            <a:endParaRPr lang="en-US" dirty="0"/>
          </a:p>
          <a:p>
            <a:pPr>
              <a:lnSpc>
                <a:spcPct val="100000"/>
              </a:lnSpc>
            </a:pPr>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6" name="Rectangle 5"/>
          <p:cNvSpPr/>
          <p:nvPr/>
        </p:nvSpPr>
        <p:spPr>
          <a:xfrm>
            <a:off x="1110391" y="2404400"/>
            <a:ext cx="8621438"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48907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a:lnSpc>
                <a:spcPct val="100000"/>
              </a:lnSpc>
            </a:pPr>
            <a:r>
              <a:rPr lang="en-US" altLang="en-US" dirty="0">
                <a:sym typeface="Wingdings"/>
              </a:rPr>
              <a:t>Each process P</a:t>
            </a:r>
            <a:r>
              <a:rPr lang="en-US" altLang="en-US" i="1" baseline="-25000" dirty="0">
                <a:sym typeface="Wingdings"/>
              </a:rPr>
              <a:t>i</a:t>
            </a:r>
            <a:r>
              <a:rPr lang="en-US" altLang="en-US" dirty="0">
                <a:sym typeface="Wingdings"/>
              </a:rPr>
              <a:t> maintains a local clock </a:t>
            </a:r>
            <a:r>
              <a:rPr lang="en-US" altLang="en-US" i="1" dirty="0">
                <a:sym typeface="Wingdings"/>
              </a:rPr>
              <a:t>C</a:t>
            </a:r>
            <a:r>
              <a:rPr lang="en-US" altLang="en-US" i="1" baseline="-25000" dirty="0">
                <a:sym typeface="Wingdings"/>
              </a:rPr>
              <a:t>i</a:t>
            </a:r>
            <a:endParaRPr lang="en-US" altLang="en-US" i="1" dirty="0">
              <a:sym typeface="Wingdings"/>
            </a:endParaRPr>
          </a:p>
          <a:p>
            <a:pPr marL="514350" indent="-514350">
              <a:lnSpc>
                <a:spcPct val="100000"/>
              </a:lnSpc>
              <a:buFont typeface="+mj-lt"/>
              <a:buAutoNum type="arabicPeriod"/>
            </a:pPr>
            <a:r>
              <a:rPr lang="en-US" altLang="en-US" dirty="0">
                <a:sym typeface="Wingdings"/>
              </a:rPr>
              <a:t>Before executing an event,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569906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a:pPr>
            <a:r>
              <a:rPr lang="en-US" altLang="en-US" dirty="0">
                <a:sym typeface="Wingdings"/>
              </a:rPr>
              <a:t>Before executing an 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marL="747713" lvl="1" indent="-347663">
              <a:lnSpc>
                <a:spcPct val="100000"/>
              </a:lnSpc>
            </a:pPr>
            <a:r>
              <a:rPr lang="en-US" altLang="en-US" dirty="0">
                <a:sym typeface="Wingdings"/>
              </a:rPr>
              <a:t>Set event time </a:t>
            </a:r>
            <a:r>
              <a:rPr lang="en-US" altLang="en-US" i="1" dirty="0">
                <a:sym typeface="Wingdings"/>
              </a:rPr>
              <a:t>C</a:t>
            </a:r>
            <a:r>
              <a:rPr lang="en-US" altLang="en-US" dirty="0">
                <a:sym typeface="Wingdings"/>
              </a:rPr>
              <a:t>(a)  </a:t>
            </a:r>
            <a:r>
              <a:rPr lang="en-US" altLang="en-US" i="1" dirty="0">
                <a:sym typeface="Wingdings"/>
              </a:rPr>
              <a:t>C</a:t>
            </a:r>
            <a:r>
              <a:rPr lang="en-US" altLang="en-US" i="1" baseline="-25000" dirty="0">
                <a:sym typeface="Wingdings"/>
              </a:rPr>
              <a:t>i</a:t>
            </a:r>
          </a:p>
          <a:p>
            <a:pPr>
              <a:lnSpc>
                <a:spcPct val="100000"/>
              </a:lnSpc>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tx1"/>
                </a:solidFill>
                <a:latin typeface="Arial" charset="0"/>
                <a:ea typeface="Arial" charset="0"/>
                <a:cs typeface="Arial" charset="0"/>
              </a:rPr>
              <a:t>C</a:t>
            </a:r>
            <a:r>
              <a:rPr lang="en-US" sz="2400">
                <a:solidFill>
                  <a:schemeClr val="tx1"/>
                </a:solidFill>
                <a:latin typeface="Arial" charset="0"/>
                <a:ea typeface="Arial" charset="0"/>
                <a:cs typeface="Arial" charset="0"/>
              </a:rPr>
              <a:t>(a)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0677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a:pPr>
            <a:r>
              <a:rPr lang="en-US" altLang="en-US" dirty="0">
                <a:sym typeface="Wingdings"/>
              </a:rPr>
              <a:t>Before executing an event b,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lvl="1">
              <a:lnSpc>
                <a:spcPct val="100000"/>
              </a:lnSpc>
            </a:pPr>
            <a:r>
              <a:rPr lang="en-US" altLang="en-US" dirty="0">
                <a:sym typeface="Wingdings"/>
              </a:rPr>
              <a:t>Set event time </a:t>
            </a:r>
            <a:r>
              <a:rPr lang="en-US" altLang="en-US" i="1" dirty="0">
                <a:sym typeface="Wingdings"/>
              </a:rPr>
              <a:t>C</a:t>
            </a:r>
            <a:r>
              <a:rPr lang="en-US" altLang="en-US" dirty="0">
                <a:sym typeface="Wingdings"/>
              </a:rPr>
              <a:t>(b)  </a:t>
            </a:r>
            <a:r>
              <a:rPr lang="en-US" altLang="en-US" i="1" dirty="0">
                <a:sym typeface="Wingdings"/>
              </a:rPr>
              <a:t>C</a:t>
            </a:r>
            <a:r>
              <a:rPr lang="en-US" altLang="en-US" i="1" baseline="-25000" dirty="0">
                <a:sym typeface="Wingdings"/>
              </a:rPr>
              <a:t>i</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
        <p:nvSpPr>
          <p:cNvPr id="28" name="TextBox 27"/>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2120447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a:pPr>
            <a:r>
              <a:rPr lang="en-US" altLang="en-US" dirty="0">
                <a:solidFill>
                  <a:schemeClr val="bg1">
                    <a:lumMod val="50000"/>
                  </a:schemeClr>
                </a:solidFill>
                <a:sym typeface="Wingdings"/>
              </a:rPr>
              <a:t>Before executing an event b,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+ 1</a:t>
            </a:r>
            <a:endParaRPr lang="en-US" altLang="en-US" dirty="0">
              <a:sym typeface="Wingdings"/>
            </a:endParaRPr>
          </a:p>
          <a:p>
            <a:pPr marL="514350" indent="-514350">
              <a:lnSpc>
                <a:spcPct val="100000"/>
              </a:lnSpc>
              <a:buFont typeface="+mj-lt"/>
              <a:buAutoNum type="arabicPeriod"/>
            </a:pPr>
            <a:r>
              <a:rPr lang="en-US" altLang="en-US" dirty="0">
                <a:sym typeface="Wingdings"/>
              </a:rPr>
              <a:t>Send the local clock in the message m</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Arial" charset="0"/>
                <a:ea typeface="Arial" charset="0"/>
                <a:cs typeface="Arial"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31" name="TextBox 30"/>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721460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600200"/>
            <a:ext cx="9601200" cy="1952567"/>
          </a:xfrm>
        </p:spPr>
        <p:txBody>
          <a:bodyPr>
            <a:normAutofit/>
          </a:bodyPr>
          <a:lstStyle/>
          <a:p>
            <a:pPr marL="514350" indent="-514350">
              <a:lnSpc>
                <a:spcPct val="100000"/>
              </a:lnSpc>
              <a:buFont typeface="+mj-lt"/>
              <a:buAutoNum type="arabicPeriod" startAt="3"/>
            </a:pPr>
            <a:r>
              <a:rPr lang="en-US" altLang="en-US" dirty="0">
                <a:sym typeface="Wingdings"/>
              </a:rPr>
              <a:t>On process </a:t>
            </a:r>
            <a:r>
              <a:rPr lang="en-US" altLang="en-US" dirty="0" err="1">
                <a:sym typeface="Wingdings"/>
              </a:rPr>
              <a:t>P</a:t>
            </a:r>
            <a:r>
              <a:rPr lang="en-US" altLang="en-US" i="1" baseline="-25000" dirty="0" err="1">
                <a:sym typeface="Wingdings"/>
              </a:rPr>
              <a:t>j</a:t>
            </a:r>
            <a:r>
              <a:rPr lang="en-US" altLang="en-US" dirty="0">
                <a:sym typeface="Wingdings"/>
              </a:rPr>
              <a:t> receiving a message m:</a:t>
            </a:r>
          </a:p>
          <a:p>
            <a:pPr marL="690563" lvl="1" indent="-290513">
              <a:lnSpc>
                <a:spcPct val="100000"/>
              </a:lnSpc>
            </a:pPr>
            <a:r>
              <a:rPr lang="en-US" altLang="en-US" dirty="0">
                <a:sym typeface="Wingdings"/>
              </a:rPr>
              <a:t>Set </a:t>
            </a:r>
            <a:r>
              <a:rPr lang="en-US" altLang="en-US" i="1" dirty="0">
                <a:sym typeface="Wingdings"/>
              </a:rPr>
              <a:t>C</a:t>
            </a:r>
            <a:r>
              <a:rPr lang="en-US" altLang="en-US" i="1" baseline="-25000" dirty="0">
                <a:sym typeface="Wingdings"/>
              </a:rPr>
              <a:t>j</a:t>
            </a:r>
            <a:r>
              <a:rPr lang="en-US" altLang="en-US" dirty="0">
                <a:sym typeface="Wingdings"/>
              </a:rPr>
              <a:t> </a:t>
            </a:r>
            <a:r>
              <a:rPr lang="en-US" altLang="en-US" dirty="0">
                <a:solidFill>
                  <a:schemeClr val="accent6">
                    <a:lumMod val="75000"/>
                  </a:schemeClr>
                </a:solidFill>
                <a:sym typeface="Wingdings"/>
              </a:rPr>
              <a:t>and </a:t>
            </a:r>
            <a:r>
              <a:rPr lang="en-US" altLang="en-US" dirty="0">
                <a:sym typeface="Wingdings"/>
              </a:rPr>
              <a:t>receive event time </a:t>
            </a:r>
            <a:r>
              <a:rPr lang="en-US" altLang="en-US" i="1" dirty="0">
                <a:sym typeface="Wingdings"/>
              </a:rPr>
              <a:t>C</a:t>
            </a:r>
            <a:r>
              <a:rPr lang="de-DE" altLang="en-US" dirty="0">
                <a:sym typeface="Wingdings"/>
              </a:rPr>
              <a:t>(c)</a:t>
            </a:r>
            <a:r>
              <a:rPr lang="en-US" altLang="en-US" dirty="0">
                <a:sym typeface="Wingdings"/>
              </a:rPr>
              <a:t> 1 + max{ </a:t>
            </a:r>
            <a:r>
              <a:rPr lang="en-US" altLang="en-US" i="1" dirty="0" err="1">
                <a:sym typeface="Wingdings"/>
              </a:rPr>
              <a:t>C</a:t>
            </a:r>
            <a:r>
              <a:rPr lang="en-US" altLang="en-US" i="1" baseline="-25000" dirty="0" err="1">
                <a:sym typeface="Wingdings"/>
              </a:rPr>
              <a:t>j</a:t>
            </a:r>
            <a:r>
              <a:rPr lang="en-US" altLang="en-US" dirty="0">
                <a:sym typeface="Wingdings"/>
              </a:rPr>
              <a:t>, </a:t>
            </a:r>
            <a:r>
              <a:rPr lang="en-US" altLang="en-US" i="1" dirty="0">
                <a:sym typeface="Wingdings"/>
              </a:rPr>
              <a:t>C</a:t>
            </a:r>
            <a:r>
              <a:rPr lang="en-US" altLang="en-US" dirty="0">
                <a:sym typeface="Wingdings"/>
              </a:rPr>
              <a:t>(m) }</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21" name="TextBox 20"/>
          <p:cNvSpPr txBox="1"/>
          <p:nvPr/>
        </p:nvSpPr>
        <p:spPr>
          <a:xfrm>
            <a:off x="2752977" y="5100426"/>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grpSp>
        <p:nvGrpSpPr>
          <p:cNvPr id="24" name="Group 23"/>
          <p:cNvGrpSpPr/>
          <p:nvPr/>
        </p:nvGrpSpPr>
        <p:grpSpPr>
          <a:xfrm>
            <a:off x="3346322" y="5331259"/>
            <a:ext cx="2287297" cy="516713"/>
            <a:chOff x="1822321" y="5331258"/>
            <a:chExt cx="2287297"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TextBox 25"/>
            <p:cNvSpPr txBox="1"/>
            <p:nvPr/>
          </p:nvSpPr>
          <p:spPr>
            <a:xfrm>
              <a:off x="3771064" y="5386306"/>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accent6">
                    <a:lumMod val="75000"/>
                  </a:schemeClr>
                </a:solidFill>
              </a:rPr>
              <a:t>C</a:t>
            </a:r>
            <a:r>
              <a:rPr lang="en-US" baseline="-25000" dirty="0">
                <a:solidFill>
                  <a:schemeClr val="accent6">
                    <a:lumMod val="75000"/>
                  </a:schemeClr>
                </a:solidFill>
              </a:rPr>
              <a:t>2</a:t>
            </a:r>
            <a:r>
              <a:rPr lang="en-US" dirty="0">
                <a:solidFill>
                  <a:schemeClr val="accent6">
                    <a:lumMod val="75000"/>
                  </a:schemeClr>
                </a:solidFill>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bg1">
                    <a:lumMod val="50000"/>
                  </a:schemeClr>
                </a:solidFill>
                <a:latin typeface="Arial" charset="0"/>
                <a:ea typeface="Arial" charset="0"/>
                <a:cs typeface="Arial" charset="0"/>
              </a:rPr>
              <a:t>C</a:t>
            </a:r>
            <a:r>
              <a:rPr lang="en-US" sz="2400" dirty="0">
                <a:solidFill>
                  <a:schemeClr val="bg1">
                    <a:lumMod val="50000"/>
                  </a:schemeClr>
                </a:solidFill>
                <a:latin typeface="Arial" charset="0"/>
                <a:ea typeface="Arial" charset="0"/>
                <a:cs typeface="Arial" charset="0"/>
              </a:rPr>
              <a:t>(b)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a:solidFill>
                  <a:schemeClr val="bg1">
                    <a:lumMod val="50000"/>
                  </a:schemeClr>
                </a:solidFill>
                <a:latin typeface="Arial" charset="0"/>
                <a:ea typeface="Arial" charset="0"/>
                <a:cs typeface="Arial" charset="0"/>
              </a:rPr>
              <a:t>C</a:t>
            </a:r>
            <a:r>
              <a:rPr lang="en-US" sz="2400">
                <a:solidFill>
                  <a:schemeClr val="bg1">
                    <a:lumMod val="50000"/>
                  </a:schemeClr>
                </a:solidFill>
                <a:latin typeface="Arial" charset="0"/>
                <a:ea typeface="Arial" charset="0"/>
                <a:cs typeface="Arial" charset="0"/>
              </a:rPr>
              <a:t>(a)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i="1" dirty="0">
                <a:solidFill>
                  <a:schemeClr val="tx1">
                    <a:lumMod val="50000"/>
                    <a:lumOff val="50000"/>
                  </a:schemeClr>
                </a:solidFill>
                <a:latin typeface="Arial" charset="0"/>
                <a:ea typeface="Arial" charset="0"/>
                <a:cs typeface="Arial" charset="0"/>
              </a:rPr>
              <a:t>C(</a:t>
            </a:r>
            <a:r>
              <a:rPr lang="en-US" dirty="0">
                <a:solidFill>
                  <a:schemeClr val="tx1">
                    <a:lumMod val="50000"/>
                    <a:lumOff val="50000"/>
                  </a:schemeClr>
                </a:solidFill>
                <a:latin typeface="Arial" charset="0"/>
                <a:ea typeface="Arial" charset="0"/>
                <a:cs typeface="Arial" charset="0"/>
              </a:rPr>
              <a:t>m</a:t>
            </a:r>
            <a:r>
              <a:rPr lang="en-US" i="1" dirty="0">
                <a:solidFill>
                  <a:schemeClr val="tx1">
                    <a:lumMod val="50000"/>
                    <a:lumOff val="50000"/>
                  </a:schemeClr>
                </a:solidFill>
                <a:latin typeface="Arial" charset="0"/>
                <a:ea typeface="Arial" charset="0"/>
                <a:cs typeface="Arial" charset="0"/>
              </a:rPr>
              <a:t>) </a:t>
            </a:r>
            <a:r>
              <a:rPr lang="en-US" dirty="0">
                <a:solidFill>
                  <a:schemeClr val="tx1">
                    <a:lumMod val="50000"/>
                    <a:lumOff val="50000"/>
                  </a:schemeClr>
                </a:solidFill>
                <a:latin typeface="Arial" charset="0"/>
                <a:ea typeface="Arial" charset="0"/>
                <a:cs typeface="Arial" charset="0"/>
              </a:rPr>
              <a:t>=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i="1" dirty="0">
                <a:solidFill>
                  <a:schemeClr val="tx1"/>
                </a:solidFill>
                <a:latin typeface="Arial" charset="0"/>
                <a:ea typeface="Arial" charset="0"/>
                <a:cs typeface="Arial" charset="0"/>
              </a:rPr>
              <a:t>C</a:t>
            </a:r>
            <a:r>
              <a:rPr lang="de-DE" sz="2400" dirty="0">
                <a:solidFill>
                  <a:schemeClr val="tx1"/>
                </a:solidFill>
                <a:latin typeface="Arial" charset="0"/>
                <a:ea typeface="Arial" charset="0"/>
                <a:cs typeface="Arial" charset="0"/>
              </a:rPr>
              <a:t>(c)</a:t>
            </a:r>
            <a:r>
              <a:rPr lang="en-US" sz="2400" dirty="0">
                <a:solidFill>
                  <a:schemeClr val="tx1"/>
                </a:solidFill>
                <a:latin typeface="Arial" charset="0"/>
                <a:ea typeface="Arial" charset="0"/>
                <a:cs typeface="Arial"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sp>
        <p:nvSpPr>
          <p:cNvPr id="32" name="TextBox 3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spTree>
    <p:extLst>
      <p:ext uri="{BB962C8B-B14F-4D97-AF65-F5344CB8AC3E}">
        <p14:creationId xmlns:p14="http://schemas.microsoft.com/office/powerpoint/2010/main" val="119528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en-US" sz="4000" dirty="0"/>
              <a:t>A distributed edit-compile workflow</a:t>
            </a:r>
          </a:p>
        </p:txBody>
      </p:sp>
      <p:sp>
        <p:nvSpPr>
          <p:cNvPr id="6147" name="Rectangle 3"/>
          <p:cNvSpPr>
            <a:spLocks noGrp="1" noChangeArrowheads="1"/>
          </p:cNvSpPr>
          <p:nvPr>
            <p:ph type="body" idx="1"/>
          </p:nvPr>
        </p:nvSpPr>
        <p:spPr>
          <a:xfrm>
            <a:off x="838199" y="4339029"/>
            <a:ext cx="8763000" cy="730713"/>
          </a:xfrm>
        </p:spPr>
        <p:txBody>
          <a:bodyPr>
            <a:normAutofit/>
          </a:bodyPr>
          <a:lstStyle/>
          <a:p>
            <a:pPr>
              <a:lnSpc>
                <a:spcPct val="90000"/>
              </a:lnSpc>
              <a:defRPr/>
            </a:pPr>
            <a:r>
              <a:rPr lang="en-US" dirty="0"/>
              <a:t>2143 &lt; 2144 </a:t>
            </a:r>
            <a:r>
              <a:rPr lang="en-US" dirty="0">
                <a:sym typeface="Wingdings"/>
              </a:rPr>
              <a:t> make </a:t>
            </a:r>
            <a:r>
              <a:rPr lang="en-US" dirty="0">
                <a:solidFill>
                  <a:srgbClr val="FF0000"/>
                </a:solidFill>
                <a:sym typeface="Wingdings"/>
              </a:rPr>
              <a:t>doesn’t call compiler</a:t>
            </a:r>
          </a:p>
        </p:txBody>
      </p:sp>
      <p:pic>
        <p:nvPicPr>
          <p:cNvPr id="40963" name="Picture 6" descr="06-0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237446" y="1772006"/>
            <a:ext cx="8651029" cy="222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3" name="TextBox 2"/>
          <p:cNvSpPr txBox="1"/>
          <p:nvPr/>
        </p:nvSpPr>
        <p:spPr>
          <a:xfrm>
            <a:off x="8889073" y="3805259"/>
            <a:ext cx="1834156" cy="369332"/>
          </a:xfrm>
          <a:prstGeom prst="rect">
            <a:avLst/>
          </a:prstGeom>
          <a:noFill/>
        </p:spPr>
        <p:txBody>
          <a:bodyPr wrap="none" rtlCol="0">
            <a:spAutoFit/>
          </a:bodyPr>
          <a:lstStyle/>
          <a:p>
            <a:r>
              <a:rPr lang="en-US">
                <a:latin typeface="Arial" charset="0"/>
                <a:ea typeface="Arial" charset="0"/>
                <a:cs typeface="Arial" charset="0"/>
              </a:rPr>
              <a:t>Physical time </a:t>
            </a:r>
            <a:r>
              <a:rPr lang="en-US">
                <a:latin typeface="Arial" charset="0"/>
                <a:ea typeface="Arial" charset="0"/>
                <a:cs typeface="Arial" charset="0"/>
                <a:sym typeface="Wingdings"/>
              </a:rPr>
              <a:t></a:t>
            </a:r>
            <a:endParaRPr lang="en-US">
              <a:latin typeface="Arial" charset="0"/>
              <a:ea typeface="Arial" charset="0"/>
              <a:cs typeface="Arial" charset="0"/>
            </a:endParaRPr>
          </a:p>
        </p:txBody>
      </p:sp>
      <p:sp>
        <p:nvSpPr>
          <p:cNvPr id="7" name="TextBox 6"/>
          <p:cNvSpPr txBox="1"/>
          <p:nvPr/>
        </p:nvSpPr>
        <p:spPr>
          <a:xfrm>
            <a:off x="2511374" y="5304936"/>
            <a:ext cx="7169252"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pPr algn="ctr"/>
            <a:r>
              <a:rPr lang="en-US" sz="2800" dirty="0">
                <a:latin typeface="Helvetica Neue Medium" charset="0"/>
                <a:ea typeface="Helvetica Neue Medium" charset="0"/>
                <a:cs typeface="Helvetica Neue Medium" charset="0"/>
              </a:rPr>
              <a:t>Lack of time synchronization result:</a:t>
            </a:r>
          </a:p>
          <a:p>
            <a:pPr algn="ctr"/>
            <a:r>
              <a:rPr lang="en-US" sz="2800" dirty="0">
                <a:latin typeface="Helvetica Neue Medium" charset="0"/>
                <a:ea typeface="Helvetica Neue Medium" charset="0"/>
                <a:cs typeface="Helvetica Neue Medium" charset="0"/>
              </a:rPr>
              <a:t>a </a:t>
            </a:r>
            <a:r>
              <a:rPr lang="en-US" sz="2800" dirty="0">
                <a:solidFill>
                  <a:srgbClr val="FF0000"/>
                </a:solidFill>
                <a:latin typeface="Helvetica Neue Medium" charset="0"/>
                <a:ea typeface="Helvetica Neue Medium" charset="0"/>
                <a:cs typeface="Helvetica Neue Medium" charset="0"/>
              </a:rPr>
              <a:t>possible object file mismatch </a:t>
            </a:r>
          </a:p>
        </p:txBody>
      </p:sp>
    </p:spTree>
    <p:extLst>
      <p:ext uri="{BB962C8B-B14F-4D97-AF65-F5344CB8AC3E}">
        <p14:creationId xmlns:p14="http://schemas.microsoft.com/office/powerpoint/2010/main" val="14023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a:t>Lamport Timestamps: Ordering all events</a:t>
            </a:r>
          </a:p>
        </p:txBody>
      </p:sp>
      <p:sp>
        <p:nvSpPr>
          <p:cNvPr id="26627" name="Rectangle 3"/>
          <p:cNvSpPr>
            <a:spLocks noGrp="1" noChangeArrowheads="1"/>
          </p:cNvSpPr>
          <p:nvPr>
            <p:ph type="body" idx="1"/>
          </p:nvPr>
        </p:nvSpPr>
        <p:spPr/>
        <p:txBody>
          <a:bodyPr/>
          <a:lstStyle/>
          <a:p>
            <a:pPr eaLnBrk="1" hangingPunct="1">
              <a:lnSpc>
                <a:spcPct val="100000"/>
              </a:lnSpc>
              <a:spcBef>
                <a:spcPts val="1200"/>
              </a:spcBef>
            </a:pPr>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lnSpc>
                <a:spcPct val="100000"/>
              </a:lnSpc>
              <a:spcBef>
                <a:spcPts val="1200"/>
              </a:spcBef>
              <a:buFont typeface="+mj-lt"/>
              <a:buAutoNum type="arabicPeriod"/>
            </a:pPr>
            <a:r>
              <a:rPr lang="en-US" altLang="en-US" dirty="0">
                <a:solidFill>
                  <a:srgbClr val="000000"/>
                </a:solidFill>
              </a:rPr>
              <a:t>Process P</a:t>
            </a:r>
            <a:r>
              <a:rPr lang="en-US" altLang="en-US" i="1" baseline="-25000" dirty="0">
                <a:solidFill>
                  <a:srgbClr val="000000"/>
                </a:solidFill>
              </a:rPr>
              <a:t>i</a:t>
            </a:r>
            <a:r>
              <a:rPr lang="en-US" altLang="en-US" dirty="0">
                <a:solidFill>
                  <a:srgbClr val="000000"/>
                </a:solidFill>
              </a:rPr>
              <a:t> timestamps event e with </a:t>
            </a:r>
            <a:r>
              <a:rPr lang="en-US" altLang="en-US" i="1" dirty="0">
                <a:solidFill>
                  <a:srgbClr val="000000"/>
                </a:solidFill>
              </a:rPr>
              <a:t>C</a:t>
            </a:r>
            <a:r>
              <a:rPr lang="en-US" altLang="en-US" i="1" baseline="-25000" dirty="0">
                <a:solidFill>
                  <a:srgbClr val="000000"/>
                </a:solidFill>
              </a:rPr>
              <a:t>i</a:t>
            </a:r>
            <a:r>
              <a:rPr lang="en-US" altLang="en-US" dirty="0">
                <a:solidFill>
                  <a:srgbClr val="000000"/>
                </a:solidFill>
              </a:rPr>
              <a:t>(e).</a:t>
            </a:r>
            <a:r>
              <a:rPr lang="en-US" altLang="en-US" i="1" dirty="0" err="1">
                <a:solidFill>
                  <a:srgbClr val="000000"/>
                </a:solidFill>
              </a:rPr>
              <a:t>i</a:t>
            </a:r>
            <a:endParaRPr lang="en-US" altLang="en-US" i="1" dirty="0">
              <a:solidFill>
                <a:srgbClr val="000000"/>
              </a:solidFill>
            </a:endParaRPr>
          </a:p>
          <a:p>
            <a:pPr marL="971550" lvl="1" indent="-514350">
              <a:lnSpc>
                <a:spcPct val="100000"/>
              </a:lnSpc>
              <a:spcBef>
                <a:spcPts val="1200"/>
              </a:spcBef>
              <a:buFont typeface="+mj-lt"/>
              <a:buAutoNum type="arabicPeriod"/>
            </a:pPr>
            <a:r>
              <a:rPr lang="en-US" altLang="en-US" i="1" dirty="0">
                <a:solidFill>
                  <a:srgbClr val="000000"/>
                </a:solidFill>
              </a:rPr>
              <a:t>C</a:t>
            </a:r>
            <a:r>
              <a:rPr lang="en-US" altLang="en-US" dirty="0">
                <a:solidFill>
                  <a:srgbClr val="000000"/>
                </a:solidFill>
              </a:rPr>
              <a:t>(a).</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C</a:t>
            </a:r>
            <a:r>
              <a:rPr lang="en-US" altLang="en-US" dirty="0">
                <a:solidFill>
                  <a:srgbClr val="000000"/>
                </a:solidFill>
              </a:rPr>
              <a:t>(b).</a:t>
            </a:r>
            <a:r>
              <a:rPr lang="en-US" altLang="en-US" i="1" dirty="0">
                <a:solidFill>
                  <a:srgbClr val="000000"/>
                </a:solidFill>
              </a:rPr>
              <a:t>j</a:t>
            </a:r>
            <a:r>
              <a:rPr lang="en-US" altLang="en-US" dirty="0">
                <a:solidFill>
                  <a:srgbClr val="000000"/>
                </a:solidFill>
              </a:rPr>
              <a:t> when:</a:t>
            </a:r>
          </a:p>
          <a:p>
            <a:pPr lvl="2" eaLnBrk="1" hangingPunct="1">
              <a:lnSpc>
                <a:spcPct val="100000"/>
              </a:lnSpc>
              <a:spcBef>
                <a:spcPts val="1200"/>
              </a:spcBef>
            </a:pPr>
            <a:r>
              <a:rPr lang="en-US" altLang="en-US" i="1" dirty="0">
                <a:solidFill>
                  <a:srgbClr val="000000"/>
                </a:solidFill>
              </a:rPr>
              <a:t>C</a:t>
            </a:r>
            <a:r>
              <a:rPr lang="en-US" altLang="en-US" dirty="0">
                <a:solidFill>
                  <a:srgbClr val="000000"/>
                </a:solidFill>
              </a:rPr>
              <a:t>(a) &lt; </a:t>
            </a:r>
            <a:r>
              <a:rPr lang="en-US" altLang="en-US" i="1" dirty="0">
                <a:solidFill>
                  <a:srgbClr val="000000"/>
                </a:solidFill>
              </a:rPr>
              <a:t>C</a:t>
            </a:r>
            <a:r>
              <a:rPr lang="en-US" altLang="en-US" dirty="0">
                <a:solidFill>
                  <a:srgbClr val="000000"/>
                </a:solidFill>
              </a:rPr>
              <a:t>(b), </a:t>
            </a:r>
            <a:r>
              <a:rPr lang="en-US" altLang="en-US" dirty="0">
                <a:solidFill>
                  <a:schemeClr val="accent6">
                    <a:lumMod val="75000"/>
                  </a:schemeClr>
                </a:solidFill>
              </a:rPr>
              <a:t>or </a:t>
            </a:r>
            <a:r>
              <a:rPr lang="en-US" altLang="en-US" i="1" dirty="0">
                <a:solidFill>
                  <a:srgbClr val="000000"/>
                </a:solidFill>
              </a:rPr>
              <a:t>C</a:t>
            </a:r>
            <a:r>
              <a:rPr lang="en-US" altLang="en-US" dirty="0">
                <a:solidFill>
                  <a:srgbClr val="000000"/>
                </a:solidFill>
              </a:rPr>
              <a:t>(a) = </a:t>
            </a:r>
            <a:r>
              <a:rPr lang="en-US" altLang="en-US" i="1" dirty="0">
                <a:solidFill>
                  <a:srgbClr val="000000"/>
                </a:solidFill>
              </a:rPr>
              <a:t>C</a:t>
            </a:r>
            <a:r>
              <a:rPr lang="en-US" altLang="en-US" dirty="0">
                <a:solidFill>
                  <a:srgbClr val="000000"/>
                </a:solidFill>
              </a:rPr>
              <a:t>(b) and </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j</a:t>
            </a:r>
          </a:p>
          <a:p>
            <a:pPr marL="457200" lvl="1" indent="0" eaLnBrk="1" hangingPunct="1">
              <a:lnSpc>
                <a:spcPct val="100000"/>
              </a:lnSpc>
              <a:spcBef>
                <a:spcPts val="1200"/>
              </a:spcBef>
              <a:buNone/>
            </a:pPr>
            <a:endParaRPr lang="en-US" altLang="en-US" i="1" dirty="0">
              <a:solidFill>
                <a:srgbClr val="000000"/>
              </a:solidFill>
            </a:endParaRPr>
          </a:p>
          <a:p>
            <a:pPr eaLnBrk="1" hangingPunct="1">
              <a:lnSpc>
                <a:spcPct val="100000"/>
              </a:lnSpc>
              <a:spcBef>
                <a:spcPts val="1200"/>
              </a:spcBef>
            </a:pPr>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lnSpc>
                <a:spcPct val="100000"/>
              </a:lnSpc>
              <a:spcBef>
                <a:spcPts val="1200"/>
              </a:spcBef>
            </a:pPr>
            <a:r>
              <a:rPr lang="en-US" altLang="en-US" dirty="0">
                <a:sym typeface="Wingdings"/>
              </a:rPr>
              <a:t>This is called a total ordering </a:t>
            </a:r>
            <a:r>
              <a:rPr lang="en-US" altLang="en-US" dirty="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Tree>
    <p:extLst>
      <p:ext uri="{BB962C8B-B14F-4D97-AF65-F5344CB8AC3E}">
        <p14:creationId xmlns:p14="http://schemas.microsoft.com/office/powerpoint/2010/main" val="175929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all these events</a:t>
            </a:r>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P1</a:t>
            </a:r>
          </a:p>
          <a:p>
            <a:pPr algn="ctr"/>
            <a:r>
              <a:rPr lang="en-US" i="1" dirty="0">
                <a:solidFill>
                  <a:schemeClr val="tx1"/>
                </a:solidFill>
              </a:rPr>
              <a:t>C</a:t>
            </a:r>
            <a:r>
              <a:rPr lang="en-US" baseline="-25000" dirty="0">
                <a:solidFill>
                  <a:schemeClr val="tx1"/>
                </a:solidFill>
              </a:rPr>
              <a:t>1</a:t>
            </a:r>
            <a:r>
              <a:rPr lang="en-US" dirty="0">
                <a:solidFill>
                  <a:schemeClr val="tx1"/>
                </a:solidFill>
              </a:rPr>
              <a:t>=0</a:t>
            </a: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Arial" charset="0"/>
                <a:ea typeface="Arial" charset="0"/>
                <a:cs typeface="Arial" charset="0"/>
              </a:rPr>
              <a:t>a</a:t>
            </a:r>
          </a:p>
        </p:txBody>
      </p:sp>
      <p:sp>
        <p:nvSpPr>
          <p:cNvPr id="11" name="TextBox 10"/>
          <p:cNvSpPr txBox="1"/>
          <p:nvPr/>
        </p:nvSpPr>
        <p:spPr>
          <a:xfrm>
            <a:off x="1035689" y="3528104"/>
            <a:ext cx="356188" cy="461665"/>
          </a:xfrm>
          <a:prstGeom prst="rect">
            <a:avLst/>
          </a:prstGeom>
          <a:noFill/>
        </p:spPr>
        <p:txBody>
          <a:bodyPr wrap="none" rtlCol="0">
            <a:spAutoFit/>
          </a:bodyPr>
          <a:lstStyle/>
          <a:p>
            <a:r>
              <a:rPr lang="en-US" sz="2400" dirty="0">
                <a:latin typeface="Arial" charset="0"/>
                <a:ea typeface="Arial" charset="0"/>
                <a:cs typeface="Arial"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4" name="TextBox 13"/>
          <p:cNvSpPr txBox="1"/>
          <p:nvPr/>
        </p:nvSpPr>
        <p:spPr>
          <a:xfrm>
            <a:off x="1079040" y="4784849"/>
            <a:ext cx="338554" cy="461665"/>
          </a:xfrm>
          <a:prstGeom prst="rect">
            <a:avLst/>
          </a:prstGeom>
          <a:noFill/>
        </p:spPr>
        <p:txBody>
          <a:bodyPr wrap="none" rtlCol="0">
            <a:spAutoFit/>
          </a:bodyPr>
          <a:lstStyle/>
          <a:p>
            <a:r>
              <a:rPr lang="en-US" sz="2400" dirty="0">
                <a:latin typeface="Arial" charset="0"/>
                <a:ea typeface="Arial" charset="0"/>
                <a:cs typeface="Arial"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P2</a:t>
            </a:r>
          </a:p>
          <a:p>
            <a:pPr algn="ctr"/>
            <a:r>
              <a:rPr lang="en-US" i="1" dirty="0">
                <a:solidFill>
                  <a:schemeClr val="tx1"/>
                </a:solidFill>
              </a:rPr>
              <a:t>C</a:t>
            </a:r>
            <a:r>
              <a:rPr lang="en-US" baseline="-25000" dirty="0">
                <a:solidFill>
                  <a:schemeClr val="tx1"/>
                </a:solidFill>
              </a:rPr>
              <a:t>2</a:t>
            </a:r>
            <a:r>
              <a:rPr lang="en-US" dirty="0">
                <a:solidFill>
                  <a:schemeClr val="tx1"/>
                </a:solidFill>
              </a:rPr>
              <a:t>=0</a:t>
            </a: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P3</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2" name="TextBox 21"/>
          <p:cNvSpPr txBox="1"/>
          <p:nvPr/>
        </p:nvSpPr>
        <p:spPr>
          <a:xfrm>
            <a:off x="7528593" y="5555166"/>
            <a:ext cx="2581156" cy="523220"/>
          </a:xfrm>
          <a:prstGeom prst="rect">
            <a:avLst/>
          </a:prstGeom>
          <a:noFill/>
        </p:spPr>
        <p:txBody>
          <a:bodyPr wrap="none" rtlCol="0">
            <a:spAutoFit/>
          </a:bodyPr>
          <a:lstStyle/>
          <a:p>
            <a:r>
              <a:rPr lang="en-US" sz="2800" dirty="0">
                <a:latin typeface="Arial" charset="0"/>
                <a:ea typeface="Arial" charset="0"/>
                <a:cs typeface="Arial"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P4</a:t>
            </a:r>
          </a:p>
          <a:p>
            <a:pPr algn="ctr"/>
            <a:r>
              <a:rPr lang="en-US" i="1" dirty="0">
                <a:solidFill>
                  <a:schemeClr val="tx1"/>
                </a:solidFill>
              </a:rPr>
              <a:t>C</a:t>
            </a:r>
            <a:r>
              <a:rPr lang="en-US" baseline="-25000" dirty="0">
                <a:solidFill>
                  <a:schemeClr val="tx1"/>
                </a:solidFill>
              </a:rPr>
              <a:t>3</a:t>
            </a:r>
            <a:r>
              <a:rPr lang="en-US" dirty="0">
                <a:solidFill>
                  <a:schemeClr val="tx1"/>
                </a:solidFill>
              </a:rPr>
              <a:t>=0</a:t>
            </a: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56188" cy="461665"/>
          </a:xfrm>
          <a:prstGeom prst="rect">
            <a:avLst/>
          </a:prstGeom>
          <a:noFill/>
        </p:spPr>
        <p:txBody>
          <a:bodyPr wrap="none" rtlCol="0">
            <a:spAutoFit/>
          </a:bodyPr>
          <a:lstStyle/>
          <a:p>
            <a:r>
              <a:rPr lang="en-US" sz="2400" dirty="0">
                <a:latin typeface="Arial" charset="0"/>
                <a:ea typeface="Arial" charset="0"/>
                <a:cs typeface="Arial" charset="0"/>
              </a:rPr>
              <a:t>d</a:t>
            </a: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a:latin typeface="Arial" charset="0"/>
                <a:ea typeface="Arial" charset="0"/>
                <a:cs typeface="Arial" charset="0"/>
              </a:rPr>
              <a:t>e</a:t>
            </a:r>
          </a:p>
        </p:txBody>
      </p:sp>
      <p:sp>
        <p:nvSpPr>
          <p:cNvPr id="44" name="TextBox 43"/>
          <p:cNvSpPr txBox="1"/>
          <p:nvPr/>
        </p:nvSpPr>
        <p:spPr>
          <a:xfrm>
            <a:off x="5395160" y="3880569"/>
            <a:ext cx="269626" cy="461665"/>
          </a:xfrm>
          <a:prstGeom prst="rect">
            <a:avLst/>
          </a:prstGeom>
          <a:noFill/>
        </p:spPr>
        <p:txBody>
          <a:bodyPr wrap="none" rtlCol="0">
            <a:spAutoFit/>
          </a:bodyPr>
          <a:lstStyle/>
          <a:p>
            <a:r>
              <a:rPr lang="en-US" sz="2400">
                <a:latin typeface="Arial" charset="0"/>
                <a:ea typeface="Arial" charset="0"/>
                <a:cs typeface="Arial" charset="0"/>
              </a:rPr>
              <a:t>f</a:t>
            </a:r>
            <a:endParaRPr lang="en-US" sz="2400" dirty="0">
              <a:latin typeface="Arial" charset="0"/>
              <a:ea typeface="Arial" charset="0"/>
              <a:cs typeface="Arial" charset="0"/>
            </a:endParaRP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a:latin typeface="Arial" charset="0"/>
                <a:ea typeface="Arial" charset="0"/>
                <a:cs typeface="Arial" charset="0"/>
              </a:rPr>
              <a:t>g</a:t>
            </a: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a:latin typeface="Arial" charset="0"/>
                <a:ea typeface="Arial" charset="0"/>
                <a:cs typeface="Arial" charset="0"/>
              </a:rPr>
              <a:t>h</a:t>
            </a: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a:latin typeface="Arial" charset="0"/>
                <a:ea typeface="Arial" charset="0"/>
                <a:cs typeface="Arial" charset="0"/>
              </a:rPr>
              <a:t>i</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45552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578431"/>
            <a:ext cx="11022874" cy="3728048"/>
          </a:xfrm>
        </p:spPr>
        <p:txBody>
          <a:bodyPr>
            <a:normAutofit/>
          </a:bodyPr>
          <a:lstStyle/>
          <a:p>
            <a:pPr>
              <a:lnSpc>
                <a:spcPct val="100000"/>
              </a:lnSpc>
            </a:pPr>
            <a:r>
              <a:rPr lang="en-GB" altLang="en-US" dirty="0"/>
              <a:t>Can totally-order events in a distributed system: that’s useful!</a:t>
            </a:r>
          </a:p>
          <a:p>
            <a:pPr lvl="1">
              <a:lnSpc>
                <a:spcPct val="100000"/>
              </a:lnSpc>
            </a:pPr>
            <a:r>
              <a:rPr lang="en-GB" altLang="en-US" dirty="0"/>
              <a:t>We saw an application of Lamport clocks for totally-ordered multicast</a:t>
            </a:r>
          </a:p>
          <a:p>
            <a:pPr>
              <a:lnSpc>
                <a:spcPct val="100000"/>
              </a:lnSpc>
            </a:pPr>
            <a:endParaRPr lang="en-GB" altLang="en-US" dirty="0"/>
          </a:p>
          <a:p>
            <a:pPr>
              <a:lnSpc>
                <a:spcPct val="100000"/>
              </a:lnSpc>
            </a:pPr>
            <a:r>
              <a:rPr lang="en-GB" altLang="en-US" dirty="0"/>
              <a:t>But: while by construction, a </a:t>
            </a:r>
            <a:r>
              <a:rPr lang="en-GB" altLang="en-US" dirty="0">
                <a:sym typeface="Wingdings"/>
              </a:rPr>
              <a:t> </a:t>
            </a:r>
            <a:r>
              <a:rPr lang="en-GB" altLang="en-US" dirty="0"/>
              <a:t>b implies </a:t>
            </a:r>
            <a:r>
              <a:rPr lang="en-GB" altLang="en-US" i="1" dirty="0"/>
              <a:t>C</a:t>
            </a:r>
            <a:r>
              <a:rPr lang="en-GB" altLang="en-US" dirty="0"/>
              <a:t>(a) &lt; </a:t>
            </a:r>
            <a:r>
              <a:rPr lang="en-GB" altLang="en-US" i="1" dirty="0"/>
              <a:t>C</a:t>
            </a:r>
            <a:r>
              <a:rPr lang="en-GB" altLang="en-US" dirty="0"/>
              <a:t>(b),</a:t>
            </a:r>
          </a:p>
          <a:p>
            <a:pPr lvl="1">
              <a:lnSpc>
                <a:spcPct val="100000"/>
              </a:lnSpc>
            </a:pPr>
            <a:r>
              <a:rPr lang="en-GB" altLang="en-US" dirty="0"/>
              <a:t>The converse is not necessarily true:</a:t>
            </a:r>
          </a:p>
          <a:p>
            <a:pPr lvl="2">
              <a:lnSpc>
                <a:spcPct val="100000"/>
              </a:lnSpc>
            </a:pPr>
            <a:r>
              <a:rPr lang="en-GB" altLang="en-US" i="1" dirty="0"/>
              <a:t>C</a:t>
            </a:r>
            <a:r>
              <a:rPr lang="en-GB" altLang="en-US" dirty="0"/>
              <a:t>(a) &lt; </a:t>
            </a:r>
            <a:r>
              <a:rPr lang="en-GB" altLang="en-US" i="1" dirty="0"/>
              <a:t>C</a:t>
            </a:r>
            <a:r>
              <a:rPr lang="en-GB" altLang="en-US" dirty="0"/>
              <a:t>(b) does not imply a </a:t>
            </a:r>
            <a:r>
              <a:rPr lang="en-GB" altLang="en-US" dirty="0">
                <a:sym typeface="Wingdings"/>
              </a:rPr>
              <a:t> </a:t>
            </a:r>
            <a:r>
              <a:rPr lang="en-GB" altLang="en-US" dirty="0"/>
              <a:t>b (possibly, a || b)</a:t>
            </a:r>
          </a:p>
        </p:txBody>
      </p:sp>
      <p:sp>
        <p:nvSpPr>
          <p:cNvPr id="2" name="Slide Number Placeholder 1"/>
          <p:cNvSpPr>
            <a:spLocks noGrp="1"/>
          </p:cNvSpPr>
          <p:nvPr>
            <p:ph type="sldNum" sz="quarter" idx="12"/>
          </p:nvPr>
        </p:nvSpPr>
        <p:spPr/>
        <p:txBody>
          <a:bodyPr/>
          <a:lstStyle/>
          <a:p>
            <a:fld id="{729111C5-E04E-4942-8174-12BB645D56A6}" type="slidenum">
              <a:rPr lang="en-US" smtClean="0"/>
              <a:pPr/>
              <a:t>32</a:t>
            </a:fld>
            <a:endParaRPr lang="en-US"/>
          </a:p>
        </p:txBody>
      </p:sp>
      <p:sp>
        <p:nvSpPr>
          <p:cNvPr id="66561" name="Rectangle 2"/>
          <p:cNvSpPr>
            <a:spLocks noGrp="1" noChangeArrowheads="1"/>
          </p:cNvSpPr>
          <p:nvPr>
            <p:ph type="title"/>
          </p:nvPr>
        </p:nvSpPr>
        <p:spPr/>
        <p:txBody>
          <a:bodyPr/>
          <a:lstStyle/>
          <a:p>
            <a:r>
              <a:rPr lang="en-GB" altLang="en-US" dirty="0"/>
              <a:t>Take-away points: Lamport clocks</a:t>
            </a:r>
          </a:p>
        </p:txBody>
      </p:sp>
      <p:sp>
        <p:nvSpPr>
          <p:cNvPr id="5" name="TextBox 4"/>
          <p:cNvSpPr txBox="1"/>
          <p:nvPr/>
        </p:nvSpPr>
        <p:spPr>
          <a:xfrm>
            <a:off x="2321923" y="5006032"/>
            <a:ext cx="7548154"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pPr algn="ctr"/>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a:t>
            </a:r>
            <a:r>
              <a:rPr lang="en-US" sz="2800" dirty="0" err="1">
                <a:latin typeface="Helvetica Neue Medium" charset="0"/>
                <a:ea typeface="Helvetica Neue Medium" charset="0"/>
                <a:cs typeface="Helvetica Neue Medium" charset="0"/>
              </a:rPr>
              <a:t>Lamport</a:t>
            </a:r>
            <a:r>
              <a:rPr lang="en-US" sz="2800" dirty="0">
                <a:latin typeface="Helvetica Neue Medium" charset="0"/>
                <a:ea typeface="Helvetica Neue Medium" charset="0"/>
                <a:cs typeface="Helvetica Neue Medium" charset="0"/>
              </a:rPr>
              <a:t> timestamps 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1191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4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5627" y="1825625"/>
            <a:ext cx="8267163" cy="4351338"/>
          </a:xfrm>
        </p:spPr>
        <p:txBody>
          <a:bodyPr>
            <a:normAutofit/>
          </a:bodyPr>
          <a:lstStyle/>
          <a:p>
            <a:pPr marL="514350" indent="-514350">
              <a:lnSpc>
                <a:spcPct val="100000"/>
              </a:lnSpc>
              <a:spcBef>
                <a:spcPts val="1200"/>
              </a:spcBef>
              <a:buFont typeface="+mj-lt"/>
              <a:buAutoNum type="arabicPeriod"/>
            </a:pPr>
            <a:r>
              <a:rPr lang="en-US" dirty="0"/>
              <a:t>Quartz oscillator sensitive</a:t>
            </a:r>
            <a:r>
              <a:rPr lang="en-US" dirty="0">
                <a:solidFill>
                  <a:srgbClr val="FF0000"/>
                </a:solidFill>
              </a:rPr>
              <a:t> </a:t>
            </a:r>
            <a:r>
              <a:rPr lang="en-US" dirty="0"/>
              <a:t>to temperature, age, vibration, radiation</a:t>
            </a:r>
          </a:p>
          <a:p>
            <a:pPr lvl="1">
              <a:lnSpc>
                <a:spcPct val="100000"/>
              </a:lnSpc>
              <a:spcBef>
                <a:spcPts val="1200"/>
              </a:spcBef>
            </a:pPr>
            <a:r>
              <a:rPr lang="en-US" dirty="0"/>
              <a:t>Accuracy ~one part per million:  one second of clock drift over 12 days</a:t>
            </a:r>
          </a:p>
          <a:p>
            <a:pPr marL="342900" lvl="1" indent="-342900">
              <a:lnSpc>
                <a:spcPct val="100000"/>
              </a:lnSpc>
              <a:spcBef>
                <a:spcPts val="1200"/>
              </a:spcBef>
              <a:buFont typeface="Arial" pitchFamily="-1" charset="0"/>
              <a:buChar char="•"/>
            </a:pPr>
            <a:endParaRPr lang="en-US" altLang="en-US" sz="2800" dirty="0"/>
          </a:p>
          <a:p>
            <a:pPr marL="514350" lvl="1" indent="-514350">
              <a:lnSpc>
                <a:spcPct val="100000"/>
              </a:lnSpc>
              <a:spcBef>
                <a:spcPts val="1200"/>
              </a:spcBef>
              <a:buFont typeface="+mj-lt"/>
              <a:buAutoNum type="arabicPeriod" startAt="2"/>
            </a:pPr>
            <a:r>
              <a:rPr lang="en-US" altLang="en-US" sz="2800" dirty="0"/>
              <a:t>The internet is:</a:t>
            </a:r>
          </a:p>
          <a:p>
            <a:pPr marL="742950" lvl="2" indent="-342900">
              <a:lnSpc>
                <a:spcPct val="100000"/>
              </a:lnSpc>
              <a:spcBef>
                <a:spcPts val="1200"/>
              </a:spcBef>
            </a:pPr>
            <a:r>
              <a:rPr lang="en-US" altLang="en-US" sz="2400" dirty="0"/>
              <a:t>Asynchronous:  arbitrary message delays</a:t>
            </a:r>
          </a:p>
          <a:p>
            <a:pPr marL="742950" lvl="2" indent="-342900">
              <a:lnSpc>
                <a:spcPct val="100000"/>
              </a:lnSpc>
              <a:spcBef>
                <a:spcPts val="1200"/>
              </a:spcBef>
            </a:pPr>
            <a:r>
              <a:rPr lang="en-US" altLang="en-US" sz="2400" dirty="0"/>
              <a:t>Best-effort:  messages don’</a:t>
            </a:r>
            <a:r>
              <a:rPr lang="en-US" altLang="ja-JP" sz="2400" dirty="0"/>
              <a:t>t always arrive</a:t>
            </a:r>
            <a:endParaRPr lang="en-US" altLang="en-US" sz="2400" dirty="0"/>
          </a:p>
          <a:p>
            <a:pPr>
              <a:lnSpc>
                <a:spcPct val="100000"/>
              </a:lnSpc>
              <a:spcBef>
                <a:spcPts val="1200"/>
              </a:spcBef>
            </a:pPr>
            <a:endParaRPr lang="en-GB" dirty="0"/>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p:cNvSpPr>
            <a:spLocks noGrp="1"/>
          </p:cNvSpPr>
          <p:nvPr>
            <p:ph type="title"/>
          </p:nvPr>
        </p:nvSpPr>
        <p:spPr/>
        <p:txBody>
          <a:bodyPr/>
          <a:lstStyle/>
          <a:p>
            <a:r>
              <a:rPr lang="en-US" dirty="0"/>
              <a:t>What makes time synchronization hard?</a:t>
            </a:r>
          </a:p>
        </p:txBody>
      </p:sp>
    </p:spTree>
    <p:extLst>
      <p:ext uri="{BB962C8B-B14F-4D97-AF65-F5344CB8AC3E}">
        <p14:creationId xmlns:p14="http://schemas.microsoft.com/office/powerpoint/2010/main" val="176840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Today</a:t>
            </a:r>
            <a:endParaRPr lang="en-US" altLang="en-US" dirty="0"/>
          </a:p>
        </p:txBody>
      </p:sp>
      <p:sp>
        <p:nvSpPr>
          <p:cNvPr id="39938" name="Content Placeholder 2"/>
          <p:cNvSpPr>
            <a:spLocks noGrp="1"/>
          </p:cNvSpPr>
          <p:nvPr>
            <p:ph idx="1"/>
          </p:nvPr>
        </p:nvSpPr>
        <p:spPr/>
        <p:txBody>
          <a:bodyPr>
            <a:normAutofit/>
          </a:bodyPr>
          <a:lstStyle/>
          <a:p>
            <a:pPr marL="514350" indent="-514350">
              <a:buFont typeface="+mj-lt"/>
              <a:buAutoNum type="arabicPeriod"/>
            </a:pPr>
            <a:r>
              <a:rPr lang="en-US" altLang="en-US" sz="3200" dirty="0">
                <a:solidFill>
                  <a:schemeClr val="bg1">
                    <a:lumMod val="50000"/>
                  </a:schemeClr>
                </a:solidFill>
              </a:rPr>
              <a:t>The need for time synchronization</a:t>
            </a:r>
          </a:p>
          <a:p>
            <a:pPr marL="514350" indent="-514350">
              <a:buFont typeface="+mj-lt"/>
              <a:buAutoNum type="arabicPeriod"/>
            </a:pPr>
            <a:endParaRPr lang="en-US" altLang="en-US" sz="3200" dirty="0"/>
          </a:p>
          <a:p>
            <a:pPr marL="514350" indent="-514350">
              <a:buFont typeface="+mj-lt"/>
              <a:buAutoNum type="arabicPeriod"/>
            </a:pPr>
            <a:r>
              <a:rPr lang="en-US" altLang="en-US" sz="3200" dirty="0"/>
              <a:t>“Wall clock time” synchronization</a:t>
            </a:r>
          </a:p>
          <a:p>
            <a:pPr marL="914400" lvl="1" indent="-514350"/>
            <a:r>
              <a:rPr lang="en-US" altLang="en-US" sz="3200" dirty="0"/>
              <a:t>Cristian’s algorithm, NTP</a:t>
            </a:r>
          </a:p>
          <a:p>
            <a:pPr marL="914400" lvl="1" indent="-514350"/>
            <a:endParaRPr lang="en-US" altLang="en-US" sz="3200" dirty="0"/>
          </a:p>
          <a:p>
            <a:pPr marL="514350" indent="-514350">
              <a:buFont typeface="+mj-lt"/>
              <a:buAutoNum type="arabicPeriod"/>
            </a:pPr>
            <a:r>
              <a:rPr lang="en-US" altLang="en-US" sz="3200" dirty="0"/>
              <a:t>Logical Time: Lamport clocks</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207422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838200" y="1506537"/>
            <a:ext cx="9220200" cy="5032375"/>
          </a:xfrm>
        </p:spPr>
        <p:txBody>
          <a:bodyPr>
            <a:normAutofit fontScale="92500"/>
          </a:bodyPr>
          <a:lstStyle/>
          <a:p>
            <a:pPr>
              <a:lnSpc>
                <a:spcPct val="110000"/>
              </a:lnSpc>
              <a:spcBef>
                <a:spcPts val="600"/>
              </a:spcBef>
            </a:pPr>
            <a:r>
              <a:rPr lang="en-GB" altLang="en-US" dirty="0"/>
              <a:t>UTC is broadcast from radio stations on land and satellite (e.g., the Global Positioning System)</a:t>
            </a:r>
          </a:p>
          <a:p>
            <a:pPr lvl="1">
              <a:lnSpc>
                <a:spcPct val="110000"/>
              </a:lnSpc>
              <a:spcBef>
                <a:spcPts val="600"/>
              </a:spcBef>
            </a:pPr>
            <a:r>
              <a:rPr lang="en-GB" altLang="en-US" dirty="0"/>
              <a:t>Computers with receivers can synchronize their clocks with these timing signals</a:t>
            </a:r>
          </a:p>
          <a:p>
            <a:pPr>
              <a:lnSpc>
                <a:spcPct val="110000"/>
              </a:lnSpc>
              <a:spcBef>
                <a:spcPts val="600"/>
              </a:spcBef>
            </a:pPr>
            <a:endParaRPr lang="en-GB" altLang="en-US" dirty="0"/>
          </a:p>
          <a:p>
            <a:pPr>
              <a:lnSpc>
                <a:spcPct val="110000"/>
              </a:lnSpc>
              <a:spcBef>
                <a:spcPts val="600"/>
              </a:spcBef>
            </a:pPr>
            <a:r>
              <a:rPr lang="en-GB" altLang="en-US" dirty="0"/>
              <a:t>Signals from land-based stations are accurate to about 0.1−10 milliseconds</a:t>
            </a:r>
          </a:p>
          <a:p>
            <a:pPr>
              <a:lnSpc>
                <a:spcPct val="110000"/>
              </a:lnSpc>
              <a:spcBef>
                <a:spcPts val="600"/>
              </a:spcBef>
            </a:pPr>
            <a:endParaRPr lang="en-GB" altLang="en-US" dirty="0"/>
          </a:p>
          <a:p>
            <a:pPr>
              <a:lnSpc>
                <a:spcPct val="110000"/>
              </a:lnSpc>
              <a:spcBef>
                <a:spcPts val="600"/>
              </a:spcBef>
            </a:pPr>
            <a:r>
              <a:rPr lang="en-GB" altLang="en-US" dirty="0"/>
              <a:t>Signals from GPS are accurate to about one microsecond</a:t>
            </a:r>
          </a:p>
          <a:p>
            <a:pPr lvl="1">
              <a:lnSpc>
                <a:spcPct val="110000"/>
              </a:lnSpc>
              <a:spcBef>
                <a:spcPts val="600"/>
              </a:spcBef>
            </a:pPr>
            <a:r>
              <a:rPr lang="en-GB" altLang="en-US" i="1" dirty="0"/>
              <a:t>Why can’t we put GPS receivers on all our computers?</a:t>
            </a:r>
          </a:p>
          <a:p>
            <a:pPr lvl="1">
              <a:lnSpc>
                <a:spcPct val="110000"/>
              </a:lnSpc>
              <a:spcBef>
                <a:spcPts val="600"/>
              </a:spcBef>
            </a:pPr>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6</a:t>
            </a:fld>
            <a:endParaRPr lang="en-US"/>
          </a:p>
        </p:txBody>
      </p:sp>
      <p:sp>
        <p:nvSpPr>
          <p:cNvPr id="43009" name="Rectangle 2"/>
          <p:cNvSpPr>
            <a:spLocks noGrp="1" noChangeArrowheads="1"/>
          </p:cNvSpPr>
          <p:nvPr>
            <p:ph type="title"/>
          </p:nvPr>
        </p:nvSpPr>
        <p:spPr>
          <a:xfrm>
            <a:off x="838200" y="152400"/>
            <a:ext cx="10515600" cy="1066800"/>
          </a:xfrm>
        </p:spPr>
        <p:txBody>
          <a:bodyPr>
            <a:normAutofit/>
          </a:bodyPr>
          <a:lstStyle/>
          <a:p>
            <a:r>
              <a:rPr lang="en-GB" altLang="en-US"/>
              <a:t>Just use Coordinated Universal Time?</a:t>
            </a:r>
          </a:p>
        </p:txBody>
      </p:sp>
    </p:spTree>
    <p:extLst>
      <p:ext uri="{BB962C8B-B14F-4D97-AF65-F5344CB8AC3E}">
        <p14:creationId xmlns:p14="http://schemas.microsoft.com/office/powerpoint/2010/main" val="113021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6835"/>
            <a:ext cx="10515600" cy="4351338"/>
          </a:xfrm>
        </p:spPr>
        <p:txBody>
          <a:bodyPr>
            <a:noAutofit/>
          </a:bodyPr>
          <a:lstStyle/>
          <a:p>
            <a:pPr>
              <a:lnSpc>
                <a:spcPct val="100000"/>
              </a:lnSpc>
            </a:pPr>
            <a:r>
              <a:rPr lang="en-US" dirty="0"/>
              <a:t>Suppose a server with an accurate clock (e.g., GPS-receiver)</a:t>
            </a:r>
          </a:p>
          <a:p>
            <a:pPr lvl="1">
              <a:lnSpc>
                <a:spcPct val="100000"/>
              </a:lnSpc>
            </a:pPr>
            <a:r>
              <a:rPr lang="en-US" dirty="0"/>
              <a:t>Could simply issue an RPC to obtain the time:</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r>
              <a:rPr lang="en-US" dirty="0"/>
              <a:t>But this doesn’t account for network latency</a:t>
            </a:r>
          </a:p>
          <a:p>
            <a:pPr lvl="1">
              <a:lnSpc>
                <a:spcPct val="100000"/>
              </a:lnSpc>
            </a:pPr>
            <a:r>
              <a:rPr lang="en-US" dirty="0"/>
              <a:t>Message delays will have </a:t>
            </a:r>
            <a:r>
              <a:rPr lang="en-US" dirty="0">
                <a:solidFill>
                  <a:srgbClr val="FF0000"/>
                </a:solidFill>
              </a:rPr>
              <a:t>outdated </a:t>
            </a:r>
            <a:r>
              <a:rPr lang="en-US" dirty="0"/>
              <a:t>server’s answer</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p:cNvSpPr>
            <a:spLocks noGrp="1"/>
          </p:cNvSpPr>
          <p:nvPr>
            <p:ph type="title"/>
          </p:nvPr>
        </p:nvSpPr>
        <p:spPr/>
        <p:txBody>
          <a:bodyPr/>
          <a:lstStyle/>
          <a:p>
            <a:r>
              <a:rPr lang="en-US" dirty="0"/>
              <a:t>Synchronization to a time server</a:t>
            </a:r>
          </a:p>
        </p:txBody>
      </p:sp>
      <p:grpSp>
        <p:nvGrpSpPr>
          <p:cNvPr id="26" name="Group 25"/>
          <p:cNvGrpSpPr/>
          <p:nvPr/>
        </p:nvGrpSpPr>
        <p:grpSpPr>
          <a:xfrm>
            <a:off x="3249519" y="2902245"/>
            <a:ext cx="4711134" cy="2120311"/>
            <a:chOff x="1695538" y="3334634"/>
            <a:chExt cx="4711134" cy="2120311"/>
          </a:xfrm>
        </p:grpSpPr>
        <p:sp>
          <p:nvSpPr>
            <p:cNvPr id="9" name="Rectangle 8"/>
            <p:cNvSpPr>
              <a:spLocks/>
            </p:cNvSpPr>
            <p:nvPr/>
          </p:nvSpPr>
          <p:spPr bwMode="auto">
            <a:xfrm>
              <a:off x="1695538" y="3503643"/>
              <a:ext cx="58990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Arial"/>
                  <a:ea typeface="Gill Sans" pitchFamily="-84" charset="0"/>
                  <a:cs typeface="Arial"/>
                </a:rPr>
                <a:t>Client</a:t>
              </a:r>
              <a:endParaRPr lang="en-US" dirty="0">
                <a:latin typeface="Arial"/>
                <a:ea typeface="Gill Sans" pitchFamily="-84" charset="0"/>
                <a:cs typeface="Arial"/>
              </a:endParaRPr>
            </a:p>
          </p:txBody>
        </p:sp>
        <p:sp>
          <p:nvSpPr>
            <p:cNvPr id="10" name="Rectangle 9"/>
            <p:cNvSpPr>
              <a:spLocks/>
            </p:cNvSpPr>
            <p:nvPr/>
          </p:nvSpPr>
          <p:spPr bwMode="auto">
            <a:xfrm>
              <a:off x="5515315" y="3488254"/>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Arial"/>
                  <a:ea typeface="Gill Sans" pitchFamily="-84" charset="0"/>
                  <a:cs typeface="Arial"/>
                </a:rPr>
                <a:t>Server</a:t>
              </a:r>
              <a:endParaRPr lang="en-US" dirty="0">
                <a:latin typeface="Arial"/>
                <a:ea typeface="Gill Sans" pitchFamily="-84" charset="0"/>
                <a:cs typeface="Arial"/>
              </a:endParaRPr>
            </a:p>
          </p:txBody>
        </p:sp>
        <p:pic>
          <p:nvPicPr>
            <p:cNvPr id="11" name="Picture 10"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00" y="3334634"/>
              <a:ext cx="609600" cy="609600"/>
            </a:xfrm>
            <a:prstGeom prst="rect">
              <a:avLst/>
            </a:prstGeom>
          </p:spPr>
        </p:pic>
        <p:pic>
          <p:nvPicPr>
            <p:cNvPr id="12" name="Picture 11"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15" y="3334634"/>
              <a:ext cx="609600" cy="609600"/>
            </a:xfrm>
            <a:prstGeom prst="rect">
              <a:avLst/>
            </a:prstGeom>
          </p:spPr>
        </p:pic>
        <p:sp>
          <p:nvSpPr>
            <p:cNvPr id="13" name="TextBox 12"/>
            <p:cNvSpPr txBox="1"/>
            <p:nvPr/>
          </p:nvSpPr>
          <p:spPr>
            <a:xfrm rot="373032">
              <a:off x="3327055" y="3834706"/>
              <a:ext cx="1516505" cy="369332"/>
            </a:xfrm>
            <a:prstGeom prst="rect">
              <a:avLst/>
            </a:prstGeom>
            <a:noFill/>
          </p:spPr>
          <p:txBody>
            <a:bodyPr wrap="none" rtlCol="0">
              <a:spAutoFit/>
            </a:bodyPr>
            <a:lstStyle/>
            <a:p>
              <a:r>
                <a:rPr lang="en-US" i="1" dirty="0">
                  <a:latin typeface="Arial"/>
                  <a:cs typeface="Arial"/>
                </a:rPr>
                <a:t>Time of day?</a:t>
              </a:r>
            </a:p>
          </p:txBody>
        </p:sp>
        <p:cxnSp>
          <p:nvCxnSpPr>
            <p:cNvPr id="14" name="Straight Connector 13"/>
            <p:cNvCxnSpPr>
              <a:stCxn id="14" idx="2"/>
            </p:cNvCxnSpPr>
            <p:nvPr/>
          </p:nvCxnSpPr>
          <p:spPr>
            <a:xfrm>
              <a:off x="2960100" y="3944234"/>
              <a:ext cx="778" cy="1510711"/>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5" name="Straight Connector 14"/>
            <p:cNvCxnSpPr>
              <a:stCxn id="15" idx="2"/>
            </p:cNvCxnSpPr>
            <p:nvPr/>
          </p:nvCxnSpPr>
          <p:spPr>
            <a:xfrm>
              <a:off x="5210515" y="3944234"/>
              <a:ext cx="0" cy="1481512"/>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5315793" y="5025636"/>
              <a:ext cx="868636" cy="369332"/>
            </a:xfrm>
            <a:prstGeom prst="rect">
              <a:avLst/>
            </a:prstGeom>
            <a:noFill/>
          </p:spPr>
          <p:txBody>
            <a:bodyPr wrap="none" rtlCol="0">
              <a:spAutoFit/>
            </a:bodyPr>
            <a:lstStyle/>
            <a:p>
              <a:r>
                <a:rPr lang="en-US" dirty="0">
                  <a:latin typeface="Arial" charset="0"/>
                  <a:ea typeface="Arial" charset="0"/>
                  <a:cs typeface="Arial" charset="0"/>
                </a:rPr>
                <a:t>Time ↓</a:t>
              </a:r>
            </a:p>
          </p:txBody>
        </p:sp>
        <p:cxnSp>
          <p:nvCxnSpPr>
            <p:cNvPr id="21" name="Curved Connector 8"/>
            <p:cNvCxnSpPr/>
            <p:nvPr/>
          </p:nvCxnSpPr>
          <p:spPr>
            <a:xfrm flipH="1" flipV="1">
              <a:off x="2960101" y="4126322"/>
              <a:ext cx="2250414" cy="2521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22" name="Curved Connector 8"/>
            <p:cNvCxnSpPr/>
            <p:nvPr/>
          </p:nvCxnSpPr>
          <p:spPr>
            <a:xfrm flipV="1">
              <a:off x="2960099" y="4636510"/>
              <a:ext cx="2250416" cy="35157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4" name="TextBox 23"/>
            <p:cNvSpPr txBox="1"/>
            <p:nvPr/>
          </p:nvSpPr>
          <p:spPr>
            <a:xfrm rot="21147479">
              <a:off x="3504368" y="4412649"/>
              <a:ext cx="1043876" cy="369332"/>
            </a:xfrm>
            <a:prstGeom prst="rect">
              <a:avLst/>
            </a:prstGeom>
            <a:noFill/>
          </p:spPr>
          <p:txBody>
            <a:bodyPr wrap="none" rtlCol="0">
              <a:spAutoFit/>
            </a:bodyPr>
            <a:lstStyle/>
            <a:p>
              <a:r>
                <a:rPr lang="en-US" i="1" dirty="0">
                  <a:latin typeface="Arial"/>
                  <a:cs typeface="Arial"/>
                </a:rPr>
                <a:t>2:50 PM</a:t>
              </a:r>
            </a:p>
          </p:txBody>
        </p:sp>
      </p:grpSp>
    </p:spTree>
    <p:extLst>
      <p:ext uri="{BB962C8B-B14F-4D97-AF65-F5344CB8AC3E}">
        <p14:creationId xmlns:p14="http://schemas.microsoft.com/office/powerpoint/2010/main" val="3454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4224" y="1690688"/>
            <a:ext cx="6169513" cy="4117650"/>
          </a:xfrm>
        </p:spPr>
        <p:txBody>
          <a:bodyPr>
            <a:normAutofit/>
          </a:bodyPr>
          <a:lstStyle/>
          <a:p>
            <a:pPr marL="514350" indent="-514350">
              <a:lnSpc>
                <a:spcPct val="120000"/>
              </a:lnSpc>
              <a:spcBef>
                <a:spcPts val="1600"/>
              </a:spcBef>
              <a:buFont typeface="+mj-lt"/>
              <a:buAutoNum type="arabicPeriod"/>
            </a:pPr>
            <a:r>
              <a:rPr lang="en-US" sz="2200" dirty="0">
                <a:ea typeface="Helvetica Neue Medium" charset="0"/>
                <a:cs typeface="Helvetica Neue Medium" charset="0"/>
              </a:rPr>
              <a:t>Client sends a </a:t>
            </a:r>
            <a:r>
              <a:rPr lang="en-US" sz="2200" dirty="0">
                <a:solidFill>
                  <a:schemeClr val="accent6">
                    <a:lumMod val="75000"/>
                  </a:schemeClr>
                </a:solidFill>
                <a:ea typeface="Helvetica Neue Medium" charset="0"/>
                <a:cs typeface="Helvetica Neue Medium" charset="0"/>
              </a:rPr>
              <a:t>request </a:t>
            </a:r>
            <a:r>
              <a:rPr lang="en-US" sz="2200" dirty="0">
                <a:ea typeface="Helvetica Neue Medium" charset="0"/>
                <a:cs typeface="Helvetica Neue Medium" charset="0"/>
              </a:rPr>
              <a:t>packet, timestamped with its local clock T</a:t>
            </a:r>
            <a:r>
              <a:rPr lang="en-US" sz="2200" baseline="-25000" dirty="0">
                <a:ea typeface="Helvetica Neue Medium" charset="0"/>
                <a:cs typeface="Helvetica Neue Medium" charset="0"/>
              </a:rPr>
              <a:t>1</a:t>
            </a:r>
            <a:endParaRPr lang="en-US" sz="2200" dirty="0">
              <a:ea typeface="Helvetica Neue Medium" charset="0"/>
              <a:cs typeface="Helvetica Neue Medium" charset="0"/>
            </a:endParaRPr>
          </a:p>
          <a:p>
            <a:pPr marL="514350" indent="-514350">
              <a:lnSpc>
                <a:spcPct val="120000"/>
              </a:lnSpc>
              <a:spcBef>
                <a:spcPts val="1600"/>
              </a:spcBef>
              <a:buFont typeface="+mj-lt"/>
              <a:buAutoNum type="arabicPeriod"/>
            </a:pPr>
            <a:r>
              <a:rPr lang="en-US" sz="2200" dirty="0">
                <a:ea typeface="Helvetica Neue Medium" charset="0"/>
                <a:cs typeface="Helvetica Neue Medium" charset="0"/>
              </a:rPr>
              <a:t>Server timestamps its receipt of the request T</a:t>
            </a:r>
            <a:r>
              <a:rPr lang="en-US" sz="2200" baseline="-25000" dirty="0">
                <a:ea typeface="Helvetica Neue Medium" charset="0"/>
                <a:cs typeface="Helvetica Neue Medium" charset="0"/>
              </a:rPr>
              <a:t>2</a:t>
            </a:r>
            <a:r>
              <a:rPr lang="en-US" sz="2200" dirty="0">
                <a:ea typeface="Helvetica Neue Medium" charset="0"/>
                <a:cs typeface="Helvetica Neue Medium" charset="0"/>
              </a:rPr>
              <a:t> with its local clock</a:t>
            </a:r>
          </a:p>
          <a:p>
            <a:pPr marL="514350" indent="-514350">
              <a:lnSpc>
                <a:spcPct val="120000"/>
              </a:lnSpc>
              <a:spcBef>
                <a:spcPts val="1600"/>
              </a:spcBef>
              <a:buFont typeface="+mj-lt"/>
              <a:buAutoNum type="arabicPeriod"/>
            </a:pPr>
            <a:r>
              <a:rPr lang="en-US" sz="2200" dirty="0">
                <a:ea typeface="Helvetica Neue Medium" charset="0"/>
                <a:cs typeface="Helvetica Neue Medium" charset="0"/>
              </a:rPr>
              <a:t>Server sends a </a:t>
            </a:r>
            <a:r>
              <a:rPr lang="en-US" sz="2200" dirty="0">
                <a:solidFill>
                  <a:schemeClr val="accent6">
                    <a:lumMod val="75000"/>
                  </a:schemeClr>
                </a:solidFill>
                <a:ea typeface="Helvetica Neue Medium" charset="0"/>
                <a:cs typeface="Helvetica Neue Medium" charset="0"/>
              </a:rPr>
              <a:t>response </a:t>
            </a:r>
            <a:r>
              <a:rPr lang="en-US" sz="2200" dirty="0">
                <a:ea typeface="Helvetica Neue Medium" charset="0"/>
                <a:cs typeface="Helvetica Neue Medium" charset="0"/>
              </a:rPr>
              <a:t>packet with its local clock T</a:t>
            </a:r>
            <a:r>
              <a:rPr lang="en-US" sz="2200" baseline="-25000" dirty="0">
                <a:ea typeface="Helvetica Neue Medium" charset="0"/>
                <a:cs typeface="Helvetica Neue Medium" charset="0"/>
              </a:rPr>
              <a:t>3</a:t>
            </a:r>
            <a:r>
              <a:rPr lang="en-US" sz="2200" dirty="0">
                <a:ea typeface="Helvetica Neue Medium" charset="0"/>
                <a:cs typeface="Helvetica Neue Medium" charset="0"/>
              </a:rPr>
              <a:t> and T</a:t>
            </a:r>
            <a:r>
              <a:rPr lang="en-US" sz="2200" baseline="-25000" dirty="0">
                <a:ea typeface="Helvetica Neue Medium" charset="0"/>
                <a:cs typeface="Helvetica Neue Medium" charset="0"/>
              </a:rPr>
              <a:t>2</a:t>
            </a:r>
            <a:endParaRPr lang="en-US" sz="2200" dirty="0">
              <a:ea typeface="Helvetica Neue Medium" charset="0"/>
              <a:cs typeface="Helvetica Neue Medium" charset="0"/>
            </a:endParaRPr>
          </a:p>
          <a:p>
            <a:pPr marL="514350" indent="-514350">
              <a:lnSpc>
                <a:spcPct val="120000"/>
              </a:lnSpc>
              <a:spcBef>
                <a:spcPts val="1600"/>
              </a:spcBef>
              <a:buFont typeface="+mj-lt"/>
              <a:buAutoNum type="arabicPeriod"/>
            </a:pPr>
            <a:r>
              <a:rPr lang="en-US" sz="2200" dirty="0">
                <a:ea typeface="Helvetica Neue Medium" charset="0"/>
                <a:cs typeface="Helvetica Neue Medium" charset="0"/>
              </a:rPr>
              <a:t>Client locally timestamps its receipt of the server’s response T</a:t>
            </a:r>
            <a:r>
              <a:rPr lang="en-US" sz="2200" baseline="-25000" dirty="0">
                <a:ea typeface="Helvetica Neue Medium" charset="0"/>
                <a:cs typeface="Helvetica Neue Medium" charset="0"/>
              </a:rPr>
              <a:t>4</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8</a:t>
            </a:fld>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a:ea typeface="Helvetica Neue Medium" charset="0"/>
                <a:cs typeface="Helvetica Neue Medium" charset="0"/>
              </a:rPr>
              <a:t>Cristian’s algorithm: Outline</a:t>
            </a:r>
            <a:endParaRPr lang="en-US" dirty="0">
              <a:ea typeface="Helvetica Neue Medium" charset="0"/>
              <a:cs typeface="Helvetica Neue Medium" charset="0"/>
            </a:endParaRP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sp>
        <p:nvSpPr>
          <p:cNvPr id="26" name="Rectangle 25"/>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28" name="TextBox 27"/>
          <p:cNvSpPr txBox="1"/>
          <p:nvPr/>
        </p:nvSpPr>
        <p:spPr>
          <a:xfrm rot="858043">
            <a:off x="8053008" y="2614564"/>
            <a:ext cx="1054135"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request:</a:t>
            </a:r>
          </a:p>
        </p:txBody>
      </p:sp>
      <p:grpSp>
        <p:nvGrpSpPr>
          <p:cNvPr id="30" name="Group 29"/>
          <p:cNvGrpSpPr/>
          <p:nvPr/>
        </p:nvGrpSpPr>
        <p:grpSpPr>
          <a:xfrm>
            <a:off x="7870845" y="4022476"/>
            <a:ext cx="2533383" cy="1045932"/>
            <a:chOff x="6304153" y="4197758"/>
            <a:chExt cx="2533383" cy="1045932"/>
          </a:xfrm>
        </p:grpSpPr>
        <p:sp>
          <p:nvSpPr>
            <p:cNvPr id="24" name="TextBox 23"/>
            <p:cNvSpPr txBox="1"/>
            <p:nvPr/>
          </p:nvSpPr>
          <p:spPr>
            <a:xfrm>
              <a:off x="8426846" y="419775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27" name="Rectangle 26"/>
            <p:cNvSpPr/>
            <p:nvPr/>
          </p:nvSpPr>
          <p:spPr>
            <a:xfrm rot="20798430">
              <a:off x="7533954" y="4653908"/>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2</a:t>
              </a:r>
              <a:r>
                <a:rPr lang="en-US">
                  <a:solidFill>
                    <a:schemeClr val="tx1"/>
                  </a:solidFill>
                  <a:latin typeface="Helvetica Neue Medium" charset="0"/>
                  <a:ea typeface="Helvetica Neue Medium" charset="0"/>
                  <a:cs typeface="Helvetica Neue Medium" charset="0"/>
                </a:rPr>
                <a:t>,T</a:t>
              </a:r>
              <a:r>
                <a:rPr lang="en-US" baseline="-25000">
                  <a:solidFill>
                    <a:schemeClr val="tx1"/>
                  </a:solidFill>
                  <a:latin typeface="Helvetica Neue Medium" charset="0"/>
                  <a:ea typeface="Helvetica Neue Medium" charset="0"/>
                  <a:cs typeface="Helvetica Neue Medium" charset="0"/>
                </a:rPr>
                <a:t>3</a:t>
              </a:r>
              <a:endParaRPr lang="en-US" baseline="-25000" dirty="0">
                <a:solidFill>
                  <a:schemeClr val="tx1"/>
                </a:solidFill>
                <a:latin typeface="Helvetica Neue Medium" charset="0"/>
                <a:ea typeface="Helvetica Neue Medium" charset="0"/>
                <a:cs typeface="Helvetica Neue Medium" charset="0"/>
              </a:endParaRPr>
            </a:p>
          </p:txBody>
        </p:sp>
        <p:sp>
          <p:nvSpPr>
            <p:cNvPr id="29" name="TextBox 28"/>
            <p:cNvSpPr txBox="1"/>
            <p:nvPr/>
          </p:nvSpPr>
          <p:spPr>
            <a:xfrm rot="20836752">
              <a:off x="6304153" y="4874358"/>
              <a:ext cx="1233671"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rPr>
                <a:t>response:</a:t>
              </a:r>
            </a:p>
          </p:txBody>
        </p:sp>
      </p:grpSp>
      <p:sp>
        <p:nvSpPr>
          <p:cNvPr id="5" name="TextBox 4"/>
          <p:cNvSpPr txBox="1"/>
          <p:nvPr/>
        </p:nvSpPr>
        <p:spPr>
          <a:xfrm>
            <a:off x="1051895" y="5919891"/>
            <a:ext cx="7558705" cy="769441"/>
          </a:xfrm>
          <a:prstGeom prst="rect">
            <a:avLst/>
          </a:prstGeom>
          <a:solidFill>
            <a:schemeClr val="accent3">
              <a:lumMod val="20000"/>
              <a:lumOff val="80000"/>
            </a:schemeClr>
          </a:solidFill>
          <a:ln w="28575">
            <a:solidFill>
              <a:schemeClr val="tx1"/>
            </a:solidFill>
            <a:prstDash val="sysDash"/>
          </a:ln>
        </p:spPr>
        <p:txBody>
          <a:bodyPr wrap="square" rtlCol="0">
            <a:spAutoFit/>
          </a:bodyPr>
          <a:lstStyle/>
          <a:p>
            <a:r>
              <a:rPr lang="en-US" sz="2200" dirty="0">
                <a:latin typeface="Helvetica Neue Medium" charset="0"/>
                <a:ea typeface="Helvetica Neue Medium" charset="0"/>
                <a:cs typeface="Helvetica Neue Medium" charset="0"/>
              </a:rPr>
              <a:t>How can the client use these timestamps to synchronize its local clock to the server’s local clock?</a:t>
            </a:r>
          </a:p>
        </p:txBody>
      </p:sp>
    </p:spTree>
    <p:extLst>
      <p:ext uri="{BB962C8B-B14F-4D97-AF65-F5344CB8AC3E}">
        <p14:creationId xmlns:p14="http://schemas.microsoft.com/office/powerpoint/2010/main" val="33025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
                                            <p:txEl>
                                              <p:pRg st="0" end="0"/>
                                            </p:txEl>
                                          </p:spTgt>
                                        </p:tgtEl>
                                        <p:attrNameLst>
                                          <p:attrName>style.color</p:attrName>
                                        </p:attrNameLst>
                                      </p:cBhvr>
                                      <p:to>
                                        <a:srgbClr val="797979"/>
                                      </p:to>
                                    </p:animClr>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500" fill="hold"/>
                                        <p:tgtEl>
                                          <p:spTgt spid="2">
                                            <p:txEl>
                                              <p:pRg st="1" end="1"/>
                                            </p:txEl>
                                          </p:spTgt>
                                        </p:tgtEl>
                                        <p:attrNameLst>
                                          <p:attrName>style.color</p:attrName>
                                        </p:attrNameLst>
                                      </p:cBhvr>
                                      <p:to>
                                        <a:srgbClr val="797979"/>
                                      </p:to>
                                    </p:animClr>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500" fill="hold"/>
                                        <p:tgtEl>
                                          <p:spTgt spid="2">
                                            <p:txEl>
                                              <p:pRg st="2" end="2"/>
                                            </p:txEl>
                                          </p:spTgt>
                                        </p:tgtEl>
                                        <p:attrNameLst>
                                          <p:attrName>style.color</p:attrName>
                                        </p:attrNameLst>
                                      </p:cBhvr>
                                      <p:to>
                                        <a:srgbClr val="797979"/>
                                      </p:to>
                                    </p:animClr>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399" y="2657967"/>
            <a:ext cx="5090010" cy="2104311"/>
          </a:xfrm>
        </p:spPr>
        <p:txBody>
          <a:bodyPr>
            <a:normAutofit/>
          </a:bodyPr>
          <a:lstStyle/>
          <a:p>
            <a:pPr>
              <a:lnSpc>
                <a:spcPct val="100000"/>
              </a:lnSpc>
            </a:pPr>
            <a:r>
              <a:rPr lang="en-US" sz="2600" spc="-150" dirty="0">
                <a:ea typeface="Helvetica Neue Medium" charset="0"/>
                <a:cs typeface="Helvetica Neue Medium" charset="0"/>
              </a:rPr>
              <a:t>Client samples </a:t>
            </a:r>
            <a:r>
              <a:rPr lang="en-US" sz="2600" spc="-150" dirty="0">
                <a:solidFill>
                  <a:schemeClr val="accent6">
                    <a:lumMod val="75000"/>
                  </a:schemeClr>
                </a:solidFill>
                <a:ea typeface="Helvetica Neue Medium" charset="0"/>
                <a:cs typeface="Helvetica Neue Medium" charset="0"/>
              </a:rPr>
              <a:t>round trip time (𝛿 )</a:t>
            </a:r>
            <a:br>
              <a:rPr lang="en-US" sz="2600" spc="-150" dirty="0">
                <a:solidFill>
                  <a:schemeClr val="accent6">
                    <a:lumMod val="75000"/>
                  </a:schemeClr>
                </a:solidFill>
                <a:ea typeface="Helvetica Neue Medium" charset="0"/>
                <a:cs typeface="Helvetica Neue Medium" charset="0"/>
              </a:rPr>
            </a:br>
            <a:r>
              <a:rPr lang="en-US" sz="2600" spc="-150" dirty="0">
                <a:solidFill>
                  <a:schemeClr val="accent6">
                    <a:lumMod val="75000"/>
                  </a:schemeClr>
                </a:solidFill>
                <a:ea typeface="Helvetica Neue Medium" charset="0"/>
                <a:cs typeface="Helvetica Neue Medium" charset="0"/>
              </a:rPr>
              <a:t>𝛿 </a:t>
            </a:r>
            <a:r>
              <a:rPr lang="en-US" sz="2600" spc="-150" dirty="0">
                <a:ea typeface="Helvetica Neue Medium" charset="0"/>
                <a:cs typeface="Helvetica Neue Medium" charset="0"/>
              </a:rPr>
              <a:t>= 𝛿</a:t>
            </a:r>
            <a:r>
              <a:rPr lang="en-US" sz="2600" spc="-150" baseline="-25000" dirty="0">
                <a:ea typeface="Helvetica Neue Medium" charset="0"/>
                <a:cs typeface="Helvetica Neue Medium" charset="0"/>
              </a:rPr>
              <a:t>req</a:t>
            </a:r>
            <a:r>
              <a:rPr lang="en-US" sz="2600" spc="-150" dirty="0">
                <a:ea typeface="Helvetica Neue Medium" charset="0"/>
                <a:cs typeface="Helvetica Neue Medium" charset="0"/>
              </a:rPr>
              <a:t> + 𝛿</a:t>
            </a:r>
            <a:r>
              <a:rPr lang="en-US" sz="2600" spc="-150" baseline="-25000" dirty="0">
                <a:ea typeface="Helvetica Neue Medium" charset="0"/>
                <a:cs typeface="Helvetica Neue Medium" charset="0"/>
              </a:rPr>
              <a:t>resp</a:t>
            </a:r>
            <a:r>
              <a:rPr lang="en-US" sz="2600" spc="-150" dirty="0">
                <a:ea typeface="Helvetica Neue Medium" charset="0"/>
                <a:cs typeface="Helvetica Neue Medium" charset="0"/>
              </a:rPr>
              <a:t> = (T</a:t>
            </a:r>
            <a:r>
              <a:rPr lang="en-US" sz="2600" spc="-150" baseline="-25000" dirty="0">
                <a:ea typeface="Helvetica Neue Medium" charset="0"/>
                <a:cs typeface="Helvetica Neue Medium" charset="0"/>
              </a:rPr>
              <a:t>4</a:t>
            </a:r>
            <a:r>
              <a:rPr lang="en-US" sz="2600" spc="-150" dirty="0">
                <a:ea typeface="Helvetica Neue Medium" charset="0"/>
                <a:cs typeface="Helvetica Neue Medium" charset="0"/>
              </a:rPr>
              <a:t> − T</a:t>
            </a:r>
            <a:r>
              <a:rPr lang="en-US" sz="2600" spc="-150" baseline="-25000" dirty="0">
                <a:ea typeface="Helvetica Neue Medium" charset="0"/>
                <a:cs typeface="Helvetica Neue Medium" charset="0"/>
              </a:rPr>
              <a:t>1</a:t>
            </a:r>
            <a:r>
              <a:rPr lang="en-US" sz="2600" spc="-150" dirty="0">
                <a:ea typeface="Helvetica Neue Medium" charset="0"/>
                <a:cs typeface="Helvetica Neue Medium" charset="0"/>
              </a:rPr>
              <a:t>) − (T</a:t>
            </a:r>
            <a:r>
              <a:rPr lang="en-US" sz="2600" spc="-150" baseline="-25000" dirty="0">
                <a:ea typeface="Helvetica Neue Medium" charset="0"/>
                <a:cs typeface="Helvetica Neue Medium" charset="0"/>
              </a:rPr>
              <a:t>3</a:t>
            </a:r>
            <a:r>
              <a:rPr lang="en-US" sz="2600" spc="-150" dirty="0">
                <a:ea typeface="Helvetica Neue Medium" charset="0"/>
                <a:cs typeface="Helvetica Neue Medium" charset="0"/>
              </a:rPr>
              <a:t> − T</a:t>
            </a:r>
            <a:r>
              <a:rPr lang="en-US" sz="2600" spc="-150" baseline="-25000" dirty="0">
                <a:ea typeface="Helvetica Neue Medium" charset="0"/>
                <a:cs typeface="Helvetica Neue Medium" charset="0"/>
              </a:rPr>
              <a:t>2</a:t>
            </a:r>
            <a:r>
              <a:rPr lang="en-US" sz="2600" spc="-150" dirty="0">
                <a:ea typeface="Helvetica Neue Medium" charset="0"/>
                <a:cs typeface="Helvetica Neue Medium" charset="0"/>
              </a:rPr>
              <a:t>)</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9</a:t>
            </a:fld>
            <a:endParaRPr lang="en-US">
              <a:ea typeface="Helvetica Neue Medium" charset="0"/>
              <a:cs typeface="Helvetica Neue Medium" charset="0"/>
            </a:endParaRPr>
          </a:p>
        </p:txBody>
      </p:sp>
      <p:sp>
        <p:nvSpPr>
          <p:cNvPr id="4" name="Title 3"/>
          <p:cNvSpPr>
            <a:spLocks noGrp="1"/>
          </p:cNvSpPr>
          <p:nvPr>
            <p:ph type="title"/>
          </p:nvPr>
        </p:nvSpPr>
        <p:spPr/>
        <p:txBody>
          <a:bodyPr>
            <a:normAutofit/>
          </a:bodyPr>
          <a:lstStyle/>
          <a:p>
            <a:r>
              <a:rPr lang="en-US" sz="4000" spc="-150" dirty="0">
                <a:ea typeface="Helvetica Neue Medium" charset="0"/>
                <a:cs typeface="Helvetica Neue Medium" charset="0"/>
              </a:rPr>
              <a:t>Cristian’s algorithm: Offset sample calculation</a:t>
            </a:r>
          </a:p>
        </p:txBody>
      </p:sp>
      <p:sp>
        <p:nvSpPr>
          <p:cNvPr id="6" name="Rectangle 5"/>
          <p:cNvSpPr>
            <a:spLocks/>
          </p:cNvSpPr>
          <p:nvPr/>
        </p:nvSpPr>
        <p:spPr bwMode="auto">
          <a:xfrm>
            <a:off x="7387440" y="1463190"/>
            <a:ext cx="617157"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latin typeface="Helvetica Neue Medium" charset="0"/>
                <a:ea typeface="Helvetica Neue Medium" charset="0"/>
                <a:cs typeface="Helvetica Neue Medium" charset="0"/>
              </a:rPr>
              <a:t>Client</a:t>
            </a:r>
            <a:endParaRPr lang="en-US" dirty="0">
              <a:latin typeface="Helvetica Neue Medium" charset="0"/>
              <a:ea typeface="Helvetica Neue Medium" charset="0"/>
              <a:cs typeface="Helvetica Neue Medium" charset="0"/>
            </a:endParaRPr>
          </a:p>
        </p:txBody>
      </p:sp>
      <p:sp>
        <p:nvSpPr>
          <p:cNvPr id="7" name="Rectangle 6"/>
          <p:cNvSpPr>
            <a:spLocks/>
          </p:cNvSpPr>
          <p:nvPr/>
        </p:nvSpPr>
        <p:spPr bwMode="auto">
          <a:xfrm>
            <a:off x="9548044" y="1460279"/>
            <a:ext cx="891357" cy="276999"/>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a:latin typeface="Helvetica Neue Medium" charset="0"/>
                <a:ea typeface="Helvetica Neue Medium" charset="0"/>
                <a:cs typeface="Helvetica Neue Medium" charset="0"/>
              </a:rPr>
              <a:t>Server</a:t>
            </a:r>
            <a:endParaRPr lang="en-US" dirty="0">
              <a:latin typeface="Helvetica Neue Medium" charset="0"/>
              <a:ea typeface="Helvetica Neue Medium" charset="0"/>
              <a:cs typeface="Helvetica Neue Medium" charset="0"/>
            </a:endParaRPr>
          </a:p>
        </p:txBody>
      </p:sp>
      <p:pic>
        <p:nvPicPr>
          <p:cNvPr id="8" name="Picture 7" descr="Mac-Book-Black-On-48x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507" y="1783777"/>
            <a:ext cx="609600" cy="609600"/>
          </a:xfrm>
          <a:prstGeom prst="rect">
            <a:avLst/>
          </a:prstGeom>
        </p:spPr>
      </p:pic>
      <p:pic>
        <p:nvPicPr>
          <p:cNvPr id="9" name="Picture 8" descr="server-48x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8922" y="1783777"/>
            <a:ext cx="609600" cy="609600"/>
          </a:xfrm>
          <a:prstGeom prst="rect">
            <a:avLst/>
          </a:prstGeom>
        </p:spPr>
      </p:pic>
      <p:cxnSp>
        <p:nvCxnSpPr>
          <p:cNvPr id="11" name="Straight Connector 10"/>
          <p:cNvCxnSpPr/>
          <p:nvPr/>
        </p:nvCxnSpPr>
        <p:spPr>
          <a:xfrm flipH="1">
            <a:off x="7743305"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9993721" y="2393377"/>
            <a:ext cx="2" cy="3235794"/>
          </a:xfrm>
          <a:prstGeom prst="line">
            <a:avLst/>
          </a:prstGeom>
          <a:ln>
            <a:prstDash val="solid"/>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9505350" y="5783611"/>
            <a:ext cx="978153"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Time ↓</a:t>
            </a:r>
          </a:p>
        </p:txBody>
      </p:sp>
      <p:cxnSp>
        <p:nvCxnSpPr>
          <p:cNvPr id="14" name="Curved Connector 8"/>
          <p:cNvCxnSpPr/>
          <p:nvPr/>
        </p:nvCxnSpPr>
        <p:spPr>
          <a:xfrm flipH="1" flipV="1">
            <a:off x="7743308" y="2876961"/>
            <a:ext cx="2250230" cy="537751"/>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15" name="Curved Connector 8"/>
          <p:cNvCxnSpPr/>
          <p:nvPr/>
        </p:nvCxnSpPr>
        <p:spPr>
          <a:xfrm flipV="1">
            <a:off x="7743124" y="4226420"/>
            <a:ext cx="2250414" cy="535859"/>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7306786" y="2657968"/>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1</a:t>
            </a:r>
          </a:p>
        </p:txBody>
      </p:sp>
      <p:sp>
        <p:nvSpPr>
          <p:cNvPr id="21" name="TextBox 20"/>
          <p:cNvSpPr txBox="1"/>
          <p:nvPr/>
        </p:nvSpPr>
        <p:spPr>
          <a:xfrm>
            <a:off x="9993538" y="3205085"/>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2</a:t>
            </a:r>
          </a:p>
        </p:txBody>
      </p:sp>
      <p:sp>
        <p:nvSpPr>
          <p:cNvPr id="25" name="TextBox 24"/>
          <p:cNvSpPr txBox="1"/>
          <p:nvPr/>
        </p:nvSpPr>
        <p:spPr>
          <a:xfrm>
            <a:off x="7306786" y="4536094"/>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4</a:t>
            </a:r>
          </a:p>
        </p:txBody>
      </p:sp>
      <p:cxnSp>
        <p:nvCxnSpPr>
          <p:cNvPr id="10" name="Straight Connector 9"/>
          <p:cNvCxnSpPr/>
          <p:nvPr/>
        </p:nvCxnSpPr>
        <p:spPr>
          <a:xfrm flipH="1">
            <a:off x="7743124" y="3414711"/>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7743124" y="4226419"/>
            <a:ext cx="2250414" cy="0"/>
          </a:xfrm>
          <a:prstGeom prst="line">
            <a:avLst/>
          </a:prstGeom>
          <a:ln w="19050">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32" name="Rectangle 31"/>
          <p:cNvSpPr/>
          <p:nvPr/>
        </p:nvSpPr>
        <p:spPr>
          <a:xfrm rot="805666">
            <a:off x="9087794" y="2820254"/>
            <a:ext cx="471462"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1</a:t>
            </a:r>
          </a:p>
        </p:txBody>
      </p:sp>
      <p:sp>
        <p:nvSpPr>
          <p:cNvPr id="33" name="TextBox 32"/>
          <p:cNvSpPr txBox="1"/>
          <p:nvPr/>
        </p:nvSpPr>
        <p:spPr>
          <a:xfrm rot="858043">
            <a:off x="8053008" y="2614564"/>
            <a:ext cx="1054135"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request:</a:t>
            </a:r>
          </a:p>
        </p:txBody>
      </p:sp>
      <p:sp>
        <p:nvSpPr>
          <p:cNvPr id="39" name="TextBox 38"/>
          <p:cNvSpPr txBox="1"/>
          <p:nvPr/>
        </p:nvSpPr>
        <p:spPr>
          <a:xfrm>
            <a:off x="9993538" y="4022476"/>
            <a:ext cx="410690"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T</a:t>
            </a:r>
            <a:r>
              <a:rPr lang="en-US" baseline="-25000" dirty="0">
                <a:latin typeface="Helvetica Neue Medium" charset="0"/>
                <a:ea typeface="Helvetica Neue Medium" charset="0"/>
                <a:cs typeface="Helvetica Neue Medium" charset="0"/>
              </a:rPr>
              <a:t>3</a:t>
            </a:r>
          </a:p>
        </p:txBody>
      </p:sp>
      <p:sp>
        <p:nvSpPr>
          <p:cNvPr id="40" name="Rectangle 39"/>
          <p:cNvSpPr/>
          <p:nvPr/>
        </p:nvSpPr>
        <p:spPr>
          <a:xfrm rot="20798430">
            <a:off x="9100647" y="4478627"/>
            <a:ext cx="736891" cy="352153"/>
          </a:xfrm>
          <a:prstGeom prst="rect">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2</a:t>
            </a:r>
            <a:r>
              <a:rPr lang="en-US" dirty="0">
                <a:solidFill>
                  <a:schemeClr val="tx1"/>
                </a:solidFill>
                <a:latin typeface="Helvetica Neue Medium" charset="0"/>
                <a:ea typeface="Helvetica Neue Medium" charset="0"/>
                <a:cs typeface="Helvetica Neue Medium" charset="0"/>
              </a:rPr>
              <a:t>,T</a:t>
            </a:r>
            <a:r>
              <a:rPr lang="en-US" baseline="-25000" dirty="0">
                <a:solidFill>
                  <a:schemeClr val="tx1"/>
                </a:solidFill>
                <a:latin typeface="Helvetica Neue Medium" charset="0"/>
                <a:ea typeface="Helvetica Neue Medium" charset="0"/>
                <a:cs typeface="Helvetica Neue Medium" charset="0"/>
              </a:rPr>
              <a:t>3</a:t>
            </a:r>
          </a:p>
        </p:txBody>
      </p:sp>
      <p:sp>
        <p:nvSpPr>
          <p:cNvPr id="41" name="TextBox 40"/>
          <p:cNvSpPr txBox="1"/>
          <p:nvPr/>
        </p:nvSpPr>
        <p:spPr>
          <a:xfrm rot="20836752">
            <a:off x="7870845" y="4699076"/>
            <a:ext cx="1233671" cy="369332"/>
          </a:xfrm>
          <a:prstGeom prst="rect">
            <a:avLst/>
          </a:prstGeom>
          <a:noFill/>
        </p:spPr>
        <p:txBody>
          <a:bodyPr wrap="none" rtlCol="0">
            <a:spAutoFit/>
          </a:bodyPr>
          <a:lstStyle/>
          <a:p>
            <a:r>
              <a:rPr lang="en-US" dirty="0">
                <a:latin typeface="Helvetica Neue Medium" charset="0"/>
                <a:ea typeface="Helvetica Neue Medium" charset="0"/>
                <a:cs typeface="Helvetica Neue Medium" charset="0"/>
              </a:rPr>
              <a:t>response:</a:t>
            </a:r>
          </a:p>
        </p:txBody>
      </p:sp>
      <p:grpSp>
        <p:nvGrpSpPr>
          <p:cNvPr id="23" name="Group 22"/>
          <p:cNvGrpSpPr/>
          <p:nvPr/>
        </p:nvGrpSpPr>
        <p:grpSpPr>
          <a:xfrm>
            <a:off x="6959576" y="2876961"/>
            <a:ext cx="783549" cy="1886263"/>
            <a:chOff x="5435575" y="2876960"/>
            <a:chExt cx="783549" cy="1886263"/>
          </a:xfrm>
        </p:grpSpPr>
        <p:sp>
          <p:nvSpPr>
            <p:cNvPr id="18" name="Left Brace 17"/>
            <p:cNvSpPr/>
            <p:nvPr/>
          </p:nvSpPr>
          <p:spPr>
            <a:xfrm>
              <a:off x="6079822" y="2876960"/>
              <a:ext cx="139302" cy="537751"/>
            </a:xfrm>
            <a:prstGeom prst="leftBrace">
              <a:avLst>
                <a:gd name="adj1" fmla="val 36898"/>
                <a:gd name="adj2" fmla="val 72436"/>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2" name="TextBox 41"/>
            <p:cNvSpPr txBox="1"/>
            <p:nvPr/>
          </p:nvSpPr>
          <p:spPr>
            <a:xfrm>
              <a:off x="5555563" y="3055845"/>
              <a:ext cx="637803"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req</a:t>
              </a:r>
            </a:p>
          </p:txBody>
        </p:sp>
        <p:sp>
          <p:nvSpPr>
            <p:cNvPr id="43" name="Left Brace 42"/>
            <p:cNvSpPr/>
            <p:nvPr/>
          </p:nvSpPr>
          <p:spPr>
            <a:xfrm>
              <a:off x="6079822" y="4225472"/>
              <a:ext cx="139302" cy="537751"/>
            </a:xfrm>
            <a:prstGeom prst="leftBrace">
              <a:avLst>
                <a:gd name="adj1" fmla="val 36898"/>
                <a:gd name="adj2" fmla="val 27564"/>
              </a:avLst>
            </a:prstGeom>
            <a:ln w="28575">
              <a:solidFill>
                <a:schemeClr val="tx1"/>
              </a:solidFill>
              <a:prstDash val="solid"/>
              <a:headEnd type="non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Helvetica Neue Medium" charset="0"/>
                <a:ea typeface="Helvetica Neue Medium" charset="0"/>
                <a:cs typeface="Helvetica Neue Medium" charset="0"/>
              </a:endParaRPr>
            </a:p>
          </p:txBody>
        </p:sp>
        <p:sp>
          <p:nvSpPr>
            <p:cNvPr id="44" name="TextBox 43"/>
            <p:cNvSpPr txBox="1"/>
            <p:nvPr/>
          </p:nvSpPr>
          <p:spPr>
            <a:xfrm>
              <a:off x="5435575" y="4122673"/>
              <a:ext cx="743602" cy="461665"/>
            </a:xfrm>
            <a:prstGeom prst="rect">
              <a:avLst/>
            </a:prstGeom>
            <a:noFill/>
          </p:spPr>
          <p:txBody>
            <a:bodyPr wrap="none" rtlCol="0">
              <a:spAutoFit/>
            </a:bodyPr>
            <a:lstStyle/>
            <a:p>
              <a:r>
                <a:rPr lang="en-US" sz="2400" spc="-150" dirty="0">
                  <a:latin typeface="Helvetica Neue Medium" charset="0"/>
                  <a:ea typeface="Helvetica Neue Medium" charset="0"/>
                  <a:cs typeface="Helvetica Neue Medium" charset="0"/>
                </a:rPr>
                <a:t>𝛿</a:t>
              </a:r>
              <a:r>
                <a:rPr lang="en-US" sz="2400" baseline="-25000" dirty="0">
                  <a:latin typeface="Helvetica Neue Medium" charset="0"/>
                  <a:ea typeface="Helvetica Neue Medium" charset="0"/>
                  <a:cs typeface="Helvetica Neue Medium" charset="0"/>
                </a:rPr>
                <a:t>resp</a:t>
              </a:r>
            </a:p>
          </p:txBody>
        </p:sp>
      </p:grpSp>
      <p:sp>
        <p:nvSpPr>
          <p:cNvPr id="34" name="TextBox 33"/>
          <p:cNvSpPr txBox="1"/>
          <p:nvPr/>
        </p:nvSpPr>
        <p:spPr>
          <a:xfrm>
            <a:off x="1869565" y="1702376"/>
            <a:ext cx="5090010" cy="584775"/>
          </a:xfrm>
          <a:prstGeom prst="rect">
            <a:avLst/>
          </a:prstGeom>
          <a:solidFill>
            <a:schemeClr val="accent3">
              <a:lumMod val="20000"/>
              <a:lumOff val="80000"/>
            </a:schemeClr>
          </a:solidFill>
          <a:ln w="28575">
            <a:solidFill>
              <a:schemeClr val="tx1"/>
            </a:solidFill>
            <a:prstDash val="sysDash"/>
          </a:ln>
        </p:spPr>
        <p:txBody>
          <a:bodyPr wrap="square" tIns="91440" bIns="91440" rtlCol="0">
            <a:spAutoFit/>
          </a:bodyPr>
          <a:lstStyle/>
          <a:p>
            <a:r>
              <a:rPr lang="en-US" sz="2600" spc="-150" dirty="0">
                <a:latin typeface="Helvetica Neue Medium" charset="0"/>
                <a:ea typeface="Helvetica Neue Medium" charset="0"/>
                <a:cs typeface="Helvetica Neue Medium" charset="0"/>
              </a:rPr>
              <a:t>Goal: Client sets clock </a:t>
            </a:r>
            <a:r>
              <a:rPr lang="en-US" sz="2600" spc="-150" dirty="0">
                <a:latin typeface="Helvetica Neue Medium" charset="0"/>
                <a:ea typeface="Helvetica Neue Medium" charset="0"/>
                <a:cs typeface="Helvetica Neue Medium" charset="0"/>
                <a:sym typeface="Wingdings"/>
              </a:rPr>
              <a:t></a:t>
            </a:r>
            <a:r>
              <a:rPr lang="en-US" sz="2600" spc="-150" dirty="0">
                <a:latin typeface="Helvetica Neue Medium" charset="0"/>
                <a:ea typeface="Helvetica Neue Medium" charset="0"/>
                <a:cs typeface="Helvetica Neue Medium" charset="0"/>
              </a:rPr>
              <a:t> T</a:t>
            </a:r>
            <a:r>
              <a:rPr lang="en-US" sz="2600" spc="-150" baseline="-25000" dirty="0">
                <a:latin typeface="Helvetica Neue Medium" charset="0"/>
                <a:ea typeface="Helvetica Neue Medium" charset="0"/>
                <a:cs typeface="Helvetica Neue Medium" charset="0"/>
              </a:rPr>
              <a:t>3</a:t>
            </a:r>
            <a:r>
              <a:rPr lang="en-US" sz="2600" spc="-150" dirty="0">
                <a:latin typeface="Helvetica Neue Medium" charset="0"/>
                <a:ea typeface="Helvetica Neue Medium" charset="0"/>
                <a:cs typeface="Helvetica Neue Medium" charset="0"/>
              </a:rPr>
              <a:t> + 𝛿</a:t>
            </a:r>
            <a:r>
              <a:rPr lang="en-US" sz="2600" spc="-150" baseline="-25000" dirty="0" err="1">
                <a:latin typeface="Helvetica Neue Medium" charset="0"/>
                <a:ea typeface="Helvetica Neue Medium" charset="0"/>
                <a:cs typeface="Helvetica Neue Medium" charset="0"/>
              </a:rPr>
              <a:t>resp</a:t>
            </a:r>
            <a:endParaRPr lang="en-US" sz="2600" spc="-150" baseline="-25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54506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8105</TotalTime>
  <Words>1671</Words>
  <Application>Microsoft Macintosh PowerPoint</Application>
  <PresentationFormat>Widescreen</PresentationFormat>
  <Paragraphs>376</Paragraphs>
  <Slides>33</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Helvetica Neue Medium</vt:lpstr>
      <vt:lpstr>Times New Roman</vt:lpstr>
      <vt:lpstr>Office Theme</vt:lpstr>
      <vt:lpstr>Time</vt:lpstr>
      <vt:lpstr>Today</vt:lpstr>
      <vt:lpstr>A distributed edit-compile workflow</vt:lpstr>
      <vt:lpstr>What makes time synchronization hard?</vt:lpstr>
      <vt:lpstr>Today</vt:lpstr>
      <vt:lpstr>Just use Coordinated Universal Time?</vt:lpstr>
      <vt:lpstr>Synchronization to a time server</vt:lpstr>
      <vt:lpstr>Cristian’s algorithm: Outline</vt:lpstr>
      <vt:lpstr>Cristian’s algorithm: Offset sample calculation</vt:lpstr>
      <vt:lpstr>Cristian’s algorithm: Offset sample calculation</vt:lpstr>
      <vt:lpstr>Clock synchronization: Take-away points</vt:lpstr>
      <vt:lpstr>Today</vt:lpstr>
      <vt:lpstr>Motivation: Multi-site database replication</vt:lpstr>
      <vt:lpstr>The consequences of concurrent updates</vt:lpstr>
      <vt:lpstr>RFC 677  (1975)  “The Maintenance of Duplicate Databases”</vt:lpstr>
      <vt:lpstr>Idea: Logical clocks</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Take-away points: Lamport clocks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Systems</dc:title>
  <dc:creator>Wyatt Andrew Lloyd</dc:creator>
  <cp:lastModifiedBy>Michael J. Freedman</cp:lastModifiedBy>
  <cp:revision>34</cp:revision>
  <cp:lastPrinted>2022-02-05T20:17:42Z</cp:lastPrinted>
  <dcterms:created xsi:type="dcterms:W3CDTF">2018-09-09T13:59:16Z</dcterms:created>
  <dcterms:modified xsi:type="dcterms:W3CDTF">2022-02-05T20:18:05Z</dcterms:modified>
</cp:coreProperties>
</file>