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49"/>
  </p:notesMasterIdLst>
  <p:handoutMasterIdLst>
    <p:handoutMasterId r:id="rId50"/>
  </p:handoutMasterIdLst>
  <p:sldIdLst>
    <p:sldId id="308" r:id="rId2"/>
    <p:sldId id="321" r:id="rId3"/>
    <p:sldId id="315" r:id="rId4"/>
    <p:sldId id="316" r:id="rId5"/>
    <p:sldId id="289" r:id="rId6"/>
    <p:sldId id="317" r:id="rId7"/>
    <p:sldId id="291" r:id="rId8"/>
    <p:sldId id="318" r:id="rId9"/>
    <p:sldId id="319" r:id="rId10"/>
    <p:sldId id="320" r:id="rId11"/>
    <p:sldId id="292" r:id="rId12"/>
    <p:sldId id="261" r:id="rId13"/>
    <p:sldId id="296" r:id="rId14"/>
    <p:sldId id="284" r:id="rId15"/>
    <p:sldId id="285" r:id="rId16"/>
    <p:sldId id="286" r:id="rId17"/>
    <p:sldId id="287" r:id="rId18"/>
    <p:sldId id="290" r:id="rId19"/>
    <p:sldId id="312" r:id="rId20"/>
    <p:sldId id="325" r:id="rId21"/>
    <p:sldId id="324" r:id="rId22"/>
    <p:sldId id="326" r:id="rId23"/>
    <p:sldId id="288" r:id="rId24"/>
    <p:sldId id="259" r:id="rId25"/>
    <p:sldId id="262" r:id="rId26"/>
    <p:sldId id="263" r:id="rId27"/>
    <p:sldId id="264" r:id="rId28"/>
    <p:sldId id="265" r:id="rId29"/>
    <p:sldId id="268" r:id="rId30"/>
    <p:sldId id="269" r:id="rId31"/>
    <p:sldId id="276" r:id="rId32"/>
    <p:sldId id="278" r:id="rId33"/>
    <p:sldId id="270" r:id="rId34"/>
    <p:sldId id="271" r:id="rId35"/>
    <p:sldId id="273" r:id="rId36"/>
    <p:sldId id="279" r:id="rId37"/>
    <p:sldId id="310" r:id="rId38"/>
    <p:sldId id="311" r:id="rId39"/>
    <p:sldId id="322" r:id="rId40"/>
    <p:sldId id="314" r:id="rId41"/>
    <p:sldId id="260" r:id="rId42"/>
    <p:sldId id="298" r:id="rId43"/>
    <p:sldId id="299" r:id="rId44"/>
    <p:sldId id="300" r:id="rId45"/>
    <p:sldId id="301" r:id="rId46"/>
    <p:sldId id="303" r:id="rId47"/>
    <p:sldId id="307" r:id="rId4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9"/>
    <p:restoredTop sz="85054"/>
  </p:normalViewPr>
  <p:slideViewPr>
    <p:cSldViewPr>
      <p:cViewPr>
        <p:scale>
          <a:sx n="62" d="100"/>
          <a:sy n="62" d="100"/>
        </p:scale>
        <p:origin x="712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76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A4B1A50-6F13-5E47-A43C-DF71FDF8CF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7885F56B-5FA5-F143-9839-172108BF426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26872963-9161-2343-A7FA-BFC91ADA7D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880359F6-9FB3-B346-8344-86F4E65B05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C7E07F4-F06A-C24B-BB34-ECA7A933F7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2BEE661-52C0-6847-86A4-B09EDEE1D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5430FAAA-F60C-E243-98F5-0A3EEBF65F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AF7A8B5-6C5F-6649-81C2-2F035CF6D36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F1351C4D-C210-D54E-AD83-FD9C1EE14B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A870A97C-A100-564A-B353-D511A6D4EA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80A371CB-3633-6C47-86F9-5DCF7915C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DF48A8C7-4AA7-0C4A-8889-D9857BE53B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EA99776-4922-0B44-B36F-4E487403E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A1C721-796B-454A-8121-534D9D755D5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62272F5-B96C-5A4D-A939-AEE2C485CD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4839AD8-3669-E141-BD77-B5EC6A21D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C8B8582-21A9-2B43-BF81-B6F8347C3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224782-2C45-9645-ABFF-27F51D5CF4A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A9B7DC3A-B328-3F4D-8948-05671D9944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461EE9E-298D-9D48-9D84-E897FFA8A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672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C1AE2C4-7584-6046-A284-FAF1893AE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E6B1CE-77FF-C748-AB34-54BD5431F56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564D517-FB66-A343-841D-D0FA2C0E7B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08805C7-427B-864C-8BB4-00D17BB4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996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95A8FC7-BFB3-804A-A0D8-2210AE161A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36DDB0-4B11-7D45-88A5-13F3738E73B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F9BDB01-EA83-0945-BE92-D445561E02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1BF21189-5FF8-6042-9353-A60F65159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895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2A4434C3-17DE-B14F-BBAE-3C2C1ED14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E3DE3A1-E3F1-9D48-9F5B-2440CB271C3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E35B5AD7-B576-254D-A94C-66A5E971D7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50CD4E7-789D-0F41-916E-A5A848C21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651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656D0F7-653B-4645-B3C0-F56FC316D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A1B095-981B-A34E-B6B6-399EC2C7AC3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AC416D32-F6D0-D44E-B519-97E68EEB6C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15303B3-1E75-AC4B-A999-55A3B6349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413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B592404-1CE4-E647-B9EA-73D07DC936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65A7F72-4DD0-284A-BD36-452B7E447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Tier 1:  UW (no providers)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Which paths:  Orange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456019F7-2DBE-CF4F-948A-86549592A9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59DA27-3170-1243-809B-E9AA3439B9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47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B592404-1CE4-E647-B9EA-73D07DC936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65A7F72-4DD0-284A-BD36-452B7E447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Tier 1:  UW (no providers)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Which paths:  Orange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456019F7-2DBE-CF4F-948A-86549592A9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59DA27-3170-1243-809B-E9AA3439B9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16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B592404-1CE4-E647-B9EA-73D07DC936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65A7F72-4DD0-284A-BD36-452B7E447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Tier 1:  UW (no providers)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Which paths:  Orange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456019F7-2DBE-CF4F-948A-86549592A9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59DA27-3170-1243-809B-E9AA3439B9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61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B592404-1CE4-E647-B9EA-73D07DC936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65A7F72-4DD0-284A-BD36-452B7E447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Tier 1:  UW (no providers)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Which paths:  Orange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456019F7-2DBE-CF4F-948A-86549592A9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59DA27-3170-1243-809B-E9AA3439B9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19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B4B40844-95F1-3840-9486-6A3722C73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886EB5-07AB-7848-B3D9-0F066BA319D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9FC0FF2-F9F6-AD46-BD69-1CFCCE86E3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7BE4A57A-F46B-3340-84B6-1F52EDC0A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9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AAED2DD4-5D21-FB46-AEC8-64004C17E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C629C0-8FD1-2F4D-B283-31BE6AA5620F}" type="slidenum">
              <a:rPr lang="en-US" altLang="en-US" sz="1300" b="0">
                <a:latin typeface="Times" pitchFamily="2" charset="0"/>
              </a:rPr>
              <a:pPr eaLnBrk="1" hangingPunct="1"/>
              <a:t>4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AA7D7327-D718-994F-A2A7-C16D32FF47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08285595-F5F7-C84D-95A2-4D28D31A1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2184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9FD00E3-735B-8D42-A93B-44A5EB9AE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0A1359-9D75-2947-9E9F-F9008987429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8284ADB-7203-D345-A3EC-A7729EE3EC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319A02B-80A5-AA44-A0B6-2B55F2916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8B9A3F3-CB10-6F49-8981-4BDC09DF6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56AD1C-3289-BC49-8FB6-F647DFEBF30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A5A2ADB-F74D-E84D-BFD8-D021EA37C6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21E0E3F-7A53-A144-B66F-27C7C1D7A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4176B6A-3849-4F48-AE2A-249102F7B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601151-20F3-B14F-AE72-0874E7430DA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2BB852D-915A-BE41-862E-9DE9617E8B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3F09DB1-00E9-C74C-942F-C9ED6988D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5B556D3-6C9E-7345-A466-12CB3C930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B0C006-FE18-3F44-93F4-F1F8B356353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3A3630A-E3CD-EF49-B015-E08C16B725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FA07F5A-D908-6F43-8D7F-6C8A7DFEF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F632AB6-3D04-9E4D-9389-2F11082A29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0F9D80-5511-E440-B9F5-FFB59923AA0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B373E07-1AA4-A042-8AA0-B47D0E303C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FCB8DA0-8543-8740-9737-072D88EEA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D70A5E9-C1DD-0746-A638-FAF3D7F88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B92436-EE8A-2841-83A2-76B6583D778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E82DC49-D98C-DA4E-9B04-ADE38DCD2D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B405978-7C69-CE45-A403-FF485F44C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AC583E5-FA9C-3447-9850-752F0BCDB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151DEB-C7B6-C743-8AF4-C6C9F369164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DE450DE-235B-EF47-B263-F75EAAAF59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84CC0FF-BBF9-7D41-BB5D-3202286D8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6B3357C-3077-8F41-B8B9-7E1BD6AC5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093523-6BEB-4F48-9DF7-A1A981655FD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E79A566-E475-DE42-A369-4AEDDB6BFB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5B81126-EC4E-EF49-B283-5DD5E279E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9C8A231-4390-4C41-9286-B95F8EABD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DA9394-EBBD-D84C-B220-5D0EE771C18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23B9C9A-B8C6-BC46-AF84-572631CB29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0D2F761-5C7A-C643-B164-CE36FB3DA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1020CFC-7D7C-6745-BE58-236E78444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ECAABD-0936-2D4C-93CC-E2B1A687B99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282BE45-F42E-3C4E-AAC0-55BCEE4450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0F65A5C-E05C-174E-BD5C-B27119396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17007ED-0480-6146-AC11-F9FF7788C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DC3611-354D-934B-AD38-C260A9FBA487}" type="slidenum">
              <a:rPr lang="en-US" altLang="en-US" sz="1300" b="0">
                <a:latin typeface="Times" pitchFamily="2" charset="0"/>
              </a:rPr>
              <a:pPr eaLnBrk="1" hangingPunct="1"/>
              <a:t>5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1E610596-178E-B848-8C12-E5A454FD1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13642C1E-B793-494C-9D92-29BE48426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7604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C93758D-7FC3-1346-A4BE-9751EF715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E0F7EC-51B2-D444-98F5-9F67AC58028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76E06AF-EB57-3A4A-860B-3EC8D0FB51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0E9BED9-8F42-C749-BAA7-D603681C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2"/>
            <a:ext cx="7042547" cy="32911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76" tIns="47688" rIns="95376" bIns="47688"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Questions:  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FIB of size:  TRUE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Point to neighbor ISP:  False (point to next hop internal router)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C93758D-7FC3-1346-A4BE-9751EF715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E0F7EC-51B2-D444-98F5-9F67AC58028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76E06AF-EB57-3A4A-860B-3EC8D0FB51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0E9BED9-8F42-C749-BAA7-D603681C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2"/>
            <a:ext cx="7042547" cy="32911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76" tIns="47688" rIns="95376" bIns="47688"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Questions:  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FIB of size:  TRUE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Point to neighbor ISP:  False (point to next hop internal router)</a:t>
            </a:r>
          </a:p>
        </p:txBody>
      </p:sp>
    </p:spTree>
    <p:extLst>
      <p:ext uri="{BB962C8B-B14F-4D97-AF65-F5344CB8AC3E}">
        <p14:creationId xmlns:p14="http://schemas.microsoft.com/office/powerpoint/2010/main" val="21218724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594DB33-6675-7F46-8F15-653D596F2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3FB9D6-3773-9A48-8FAC-F850AAADAAD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C38AB52-1969-7E46-916C-18EEF8F1FA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2B5C56F6-E32B-9B4B-855F-F0084F0C0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2"/>
            <a:ext cx="7042547" cy="32911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76" tIns="47688" rIns="95376" bIns="4768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A27B0AEE-BDD0-DF49-AD23-5585AE320D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DBDB1A7E-065B-EA4D-8B13-336E1C87B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D3C08286-2B61-7B4B-B3BC-0335C2BBC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775527-0892-4C46-9687-43F7E43A398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2652C699-38E8-844A-8C95-0F02EDA10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1435DC-D58B-184C-9F8D-7902271274CA}" type="slidenum">
              <a:rPr lang="en-US" altLang="en-US" sz="1300" b="0">
                <a:latin typeface="Times" pitchFamily="2" charset="0"/>
              </a:rPr>
              <a:pPr eaLnBrk="1" hangingPunct="1"/>
              <a:t>6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23FC043-11B8-3A42-BDDD-C516D8FF9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1E213264-8231-5248-AD4E-47F3E5847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871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F4E4BFC2-0D4A-F64B-867A-D35DA8A55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62CACE-7AD0-4A4A-9684-F1A2BF476C74}" type="slidenum">
              <a:rPr lang="en-US" altLang="en-US" sz="1300" b="0">
                <a:latin typeface="Times" pitchFamily="2" charset="0"/>
              </a:rPr>
              <a:pPr eaLnBrk="1" hangingPunct="1"/>
              <a:t>7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660673F-A14E-0849-9F54-F932B74AF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2D8C2437-F9BA-2747-80D9-9D8C20F8B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23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F4E4BFC2-0D4A-F64B-867A-D35DA8A55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62CACE-7AD0-4A4A-9684-F1A2BF476C74}" type="slidenum">
              <a:rPr lang="en-US" altLang="en-US" sz="1300" b="0">
                <a:latin typeface="Times" pitchFamily="2" charset="0"/>
              </a:rPr>
              <a:pPr eaLnBrk="1" hangingPunct="1"/>
              <a:t>8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660673F-A14E-0849-9F54-F932B74AF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2D8C2437-F9BA-2747-80D9-9D8C20F8B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255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C0202D8A-598F-094A-B978-BC90EFBF2B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75658F-99C1-8644-B376-338EA4F34BC4}" type="slidenum">
              <a:rPr lang="en-US" altLang="en-US" sz="1300" b="0">
                <a:latin typeface="Times" pitchFamily="2" charset="0"/>
              </a:rPr>
              <a:pPr eaLnBrk="1" hangingPunct="1"/>
              <a:t>9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69B6D0B7-85D2-E044-8C00-5EAEE4D8A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46E3A03E-66E5-0F4D-A472-9A89FF3B0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440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C8F970A-E0BD-DF48-A402-772260ED2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64601A-0427-B142-944F-B7E19F67BBC7}" type="slidenum">
              <a:rPr lang="en-US" altLang="en-US" sz="1300" b="0">
                <a:latin typeface="Times" pitchFamily="2" charset="0"/>
              </a:rPr>
              <a:pPr eaLnBrk="1" hangingPunct="1"/>
              <a:t>10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3472B13C-1018-E244-8105-3937F6967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81C3AF4-9011-624B-BDB8-423E6DD74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96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6F3BE3F5-357C-2C4D-A02D-00E3F22648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DFEFB8-2F2E-2C4F-BFEB-E5CBF4F15DD9}" type="slidenum">
              <a:rPr lang="en-US" altLang="en-US" sz="1300" b="0">
                <a:latin typeface="Times" pitchFamily="2" charset="0"/>
              </a:rPr>
              <a:pPr eaLnBrk="1" hangingPunct="1"/>
              <a:t>11</a:t>
            </a:fld>
            <a:endParaRPr lang="en-US" altLang="en-US" sz="1300" b="0">
              <a:latin typeface="Times" pitchFamily="2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E8759F1D-1747-824D-A496-D3058DC66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EB25F38D-BB86-DF4D-953F-DB5E47FB6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50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8BE42-8953-5C45-88E5-5BE200C5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B6865-A37F-894B-BAC0-D16576684448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4E30-7EC3-3C4C-AF73-D82CF051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11CA7-6112-BA4D-B3A3-40B73740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053B5-62A1-5F43-80BA-792DDAFDC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34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1D83-1EED-CE45-B42A-105F3BA0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C558D-432A-5144-8602-BF7CD8F80167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AD14-7F0C-8A42-B072-DFC8162A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6C687-F34D-3947-BD47-B9F6B31B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C5164-1C83-D643-ACEB-A2A4C5F53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6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B5635-A984-1C43-919A-571F975A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0B830-7423-6243-B7D5-972EC1FC2577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EB94B-DA79-D649-81DA-1039C028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F5DF-48AD-684B-94E7-48AD1C33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DB9CC-D653-EC4C-BDD8-FD8ED3343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2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A1F19-C920-6A49-9564-FCA49A5CB3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B03383CC-DD50-3C43-A095-F0D085313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36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8871F-679F-F144-B529-B843E95508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729D1EC2-A961-3C45-8638-7785E6CDD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468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9197A-2BF3-B844-B4BD-CB63658BC0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4A7DD2DF-5F60-0E43-BD18-3CA7F4846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85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F0EC-10F7-F743-A375-597D8408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0341E-48FF-6546-BEB4-7B8EC250A88E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38A5-3B04-534D-9BAA-8733CBE8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EB48B-EFDA-3649-8D4C-0E2F9268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7D87-7E5F-9543-B472-E649A374E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18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A8BE3-8A18-B646-B13A-30BCE76E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0F106-266D-9A4B-B557-103CF498B703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D2844-0B40-0340-A973-887A07FB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E2790-6A9E-F04E-8E1F-D5FF6E53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50344-2BF4-9544-ABB2-8D7457B3C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46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9A03D7-5729-8E41-A81F-24C4C45E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53D35B-0F2A-FA42-852B-77A55172BEA0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535E15-2852-CE46-A56E-F6836D1F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6919DB-A80D-7148-B809-C0A7E8CF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B91B-DA2F-3642-93A7-E118D32E6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7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5A79F8-6C9E-F643-8B53-E02B9CA2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5B7D5-5A0A-5348-B51B-9067DA145EA0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B39B3D-7E6F-BC46-8C21-633D0A73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474811-00FC-2843-9103-DFC046FA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58F5-3FA4-F448-9C7F-A3E27A6AD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17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606AA48-01C8-3142-889F-079A8CAC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4E692-7979-964F-AE4B-4FCD628C8F9B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1EEAE5-1DA0-AC46-84E7-06C75CA1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F247AB-851F-3044-AD3F-46A0B860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A2BB9-F25F-6C46-9D92-0DF36B1E8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90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2EE6D0-8695-9E47-B0F8-8799C150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E60767-141D-7F43-BC57-323CAC713B82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0D8FE5A-F1E3-F744-8130-342C082F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1044E4-935C-A545-B4E4-F01A83B6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F996D-A97B-6845-BBB7-AE1C526B9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14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75C995-95DD-1C44-94E4-C7F057CA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5C487-3B7B-BA4A-9667-F23A45D88853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6BA730-09C2-BC44-8ACA-A080A7CD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1C7261-D385-0F43-A604-3B3A90FE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C2C3-C8E0-CD40-902F-33133CA4F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37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00FF93-2E70-A14B-B533-C62B4490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90D80-58FA-9946-94D6-19CC2B0FA6B7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B34860-D8F1-5244-A3B5-1D7DC359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5B5433-7788-8B4B-86C2-6577360D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3FD4-8C1B-D444-8C14-E5C4109EB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4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DE55434-7531-F54D-83E9-DAF7E3FF94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3C3D09-DB96-0C4B-B48F-73A4E0668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4F178-F156-824C-9C44-4319BDBAF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A024BA79-DACD-FA4C-B214-C43CF41FF7BF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09C6F-E46C-8C46-A37C-3FD1135A8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C026C-499D-4A46-9A09-BD07BADB6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08AC6CC-1350-FA4B-9894-447AE3DB25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  <p:sldLayoutId id="2147484287" r:id="rId12"/>
    <p:sldLayoutId id="2147484288" r:id="rId13"/>
    <p:sldLayoutId id="214748428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file:////Users/mfreed/teaching/cos461/Desktop/spring10-cos461-exam2.doc!OLE_LINK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file:////Users/mfreed/teaching/cos461/Desktop/spring10-cos461-exam2.doc!OLE_LINK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file:////Users/mfreed/teaching/cos461/Desktop/spring10-cos461-exam2.doc!OLE_LINK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file:////Users/mfreed/teaching/cos461/Desktop/spring10-cos461-exam2.doc!OLE_LINK1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B6FC7AB-EE4A-8F40-8E77-E579CDF0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006" y="2689698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ea typeface="ＭＳ Ｐゴシック" panose="020B0600070205080204" pitchFamily="34" charset="-128"/>
              </a:rPr>
              <a:t>Interdomain Routing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49517D7-2758-F041-AF65-7191B3C2F0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42744"/>
            <a:ext cx="9144000" cy="201045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6E2EA5E2-F996-B34B-8225-50C9DFFAB1B0}"/>
              </a:ext>
            </a:extLst>
          </p:cNvPr>
          <p:cNvGrpSpPr>
            <a:grpSpLocks/>
          </p:cNvGrpSpPr>
          <p:nvPr/>
        </p:nvGrpSpPr>
        <p:grpSpPr bwMode="auto">
          <a:xfrm>
            <a:off x="2249488" y="381000"/>
            <a:ext cx="4645025" cy="2057400"/>
            <a:chOff x="2211388" y="228600"/>
            <a:chExt cx="4646612" cy="2057400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0BDF0BE9-A76D-FE42-A546-F89524D1A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990600"/>
              <a:ext cx="571500" cy="609600"/>
            </a:xfrm>
            <a:prstGeom prst="ellipse">
              <a:avLst/>
            </a:prstGeom>
            <a:noFill/>
            <a:ln w="41275">
              <a:solidFill>
                <a:srgbClr val="99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3E2B6238-1A57-E44C-AEFC-5A36CDA15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5" y="990600"/>
              <a:ext cx="571500" cy="600075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180708BD-AD6E-6941-8319-7835DF338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4600" y="1524000"/>
              <a:ext cx="457200" cy="762000"/>
            </a:xfrm>
            <a:prstGeom prst="line">
              <a:avLst/>
            </a:prstGeom>
            <a:noFill/>
            <a:ln w="25400">
              <a:solidFill>
                <a:srgbClr val="9966FF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273FBEF3-1779-044A-8905-AC5DBD9D16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2075" y="304800"/>
              <a:ext cx="1295400" cy="1981200"/>
              <a:chOff x="2880" y="2592"/>
              <a:chExt cx="816" cy="1248"/>
            </a:xfrm>
          </p:grpSpPr>
          <p:sp>
            <p:nvSpPr>
              <p:cNvPr id="21" name="Line 8">
                <a:extLst>
                  <a:ext uri="{FF2B5EF4-FFF2-40B4-BE49-F238E27FC236}">
                    <a16:creationId xmlns:a16="http://schemas.microsoft.com/office/drawing/2014/main" id="{C7B08CF2-71C3-F642-83DB-F7DBA5C11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592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9">
                <a:extLst>
                  <a:ext uri="{FF2B5EF4-FFF2-40B4-BE49-F238E27FC236}">
                    <a16:creationId xmlns:a16="http://schemas.microsoft.com/office/drawing/2014/main" id="{FBAEB39B-34C0-734F-991D-31885DCC0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08" y="2592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0">
                <a:extLst>
                  <a:ext uri="{FF2B5EF4-FFF2-40B4-BE49-F238E27FC236}">
                    <a16:creationId xmlns:a16="http://schemas.microsoft.com/office/drawing/2014/main" id="{A7D88474-80C3-2F46-AE9F-56B7858C4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1">
                <a:extLst>
                  <a:ext uri="{FF2B5EF4-FFF2-40B4-BE49-F238E27FC236}">
                    <a16:creationId xmlns:a16="http://schemas.microsoft.com/office/drawing/2014/main" id="{7F142ADE-5C2B-9742-8A48-6CC3F9557E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0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F95E0129-4BC2-0D41-B0AE-72CFF0CA3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1295400"/>
              <a:ext cx="768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B9A73EE1-A9CD-254A-AE96-3C5A9FFD9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388" y="1295400"/>
              <a:ext cx="76993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  <p:grpSp>
          <p:nvGrpSpPr>
            <p:cNvPr id="12" name="Group 16">
              <a:extLst>
                <a:ext uri="{FF2B5EF4-FFF2-40B4-BE49-F238E27FC236}">
                  <a16:creationId xmlns:a16="http://schemas.microsoft.com/office/drawing/2014/main" id="{50D2A87C-222F-A641-BD13-FA6779BF8A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7000" y="228600"/>
              <a:ext cx="2895600" cy="2057400"/>
              <a:chOff x="1440" y="2544"/>
              <a:chExt cx="1824" cy="1296"/>
            </a:xfrm>
          </p:grpSpPr>
          <p:sp>
            <p:nvSpPr>
              <p:cNvPr id="16" name="Line 17">
                <a:extLst>
                  <a:ext uri="{FF2B5EF4-FFF2-40B4-BE49-F238E27FC236}">
                    <a16:creationId xmlns:a16="http://schemas.microsoft.com/office/drawing/2014/main" id="{A503AB44-6BA6-F345-A663-9FF7139EED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8">
                <a:extLst>
                  <a:ext uri="{FF2B5EF4-FFF2-40B4-BE49-F238E27FC236}">
                    <a16:creationId xmlns:a16="http://schemas.microsoft.com/office/drawing/2014/main" id="{DB416641-4B32-0B40-9E94-D9019592F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9">
                <a:extLst>
                  <a:ext uri="{FF2B5EF4-FFF2-40B4-BE49-F238E27FC236}">
                    <a16:creationId xmlns:a16="http://schemas.microsoft.com/office/drawing/2014/main" id="{D6AAADCF-C888-EC47-8AA2-20BA2C84C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544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0">
                <a:extLst>
                  <a:ext uri="{FF2B5EF4-FFF2-40B4-BE49-F238E27FC236}">
                    <a16:creationId xmlns:a16="http://schemas.microsoft.com/office/drawing/2014/main" id="{02FAF2B2-0218-FD42-9451-10A29992B5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21">
                <a:extLst>
                  <a:ext uri="{FF2B5EF4-FFF2-40B4-BE49-F238E27FC236}">
                    <a16:creationId xmlns:a16="http://schemas.microsoft.com/office/drawing/2014/main" id="{CC4F770B-07C0-8940-AD9F-FA3925C72F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1" y="2880"/>
                <a:ext cx="136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advertisements</a:t>
                </a:r>
              </a:p>
            </p:txBody>
          </p:sp>
        </p:grpSp>
        <p:grpSp>
          <p:nvGrpSpPr>
            <p:cNvPr id="13" name="Group 22">
              <a:extLst>
                <a:ext uri="{FF2B5EF4-FFF2-40B4-BE49-F238E27FC236}">
                  <a16:creationId xmlns:a16="http://schemas.microsoft.com/office/drawing/2014/main" id="{FBD07740-C97B-744F-92B4-0BC489C055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1447800"/>
              <a:ext cx="2971800" cy="838200"/>
              <a:chOff x="1632" y="3312"/>
              <a:chExt cx="1872" cy="528"/>
            </a:xfrm>
          </p:grpSpPr>
          <p:sp>
            <p:nvSpPr>
              <p:cNvPr id="14" name="Freeform 23">
                <a:extLst>
                  <a:ext uri="{FF2B5EF4-FFF2-40B4-BE49-F238E27FC236}">
                    <a16:creationId xmlns:a16="http://schemas.microsoft.com/office/drawing/2014/main" id="{CA8DA293-C9D4-A54E-AA68-78D4D482D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3312"/>
                <a:ext cx="1872" cy="528"/>
              </a:xfrm>
              <a:custGeom>
                <a:avLst/>
                <a:gdLst>
                  <a:gd name="T0" fmla="*/ 0 w 1872"/>
                  <a:gd name="T1" fmla="*/ 244 h 616"/>
                  <a:gd name="T2" fmla="*/ 384 w 1872"/>
                  <a:gd name="T3" fmla="*/ 34 h 616"/>
                  <a:gd name="T4" fmla="*/ 1440 w 1872"/>
                  <a:gd name="T5" fmla="*/ 34 h 616"/>
                  <a:gd name="T6" fmla="*/ 1872 w 1872"/>
                  <a:gd name="T7" fmla="*/ 244 h 6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72"/>
                  <a:gd name="T13" fmla="*/ 0 h 616"/>
                  <a:gd name="T14" fmla="*/ 1872 w 1872"/>
                  <a:gd name="T15" fmla="*/ 616 h 6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72" h="616">
                    <a:moveTo>
                      <a:pt x="0" y="616"/>
                    </a:moveTo>
                    <a:cubicBezTo>
                      <a:pt x="72" y="396"/>
                      <a:pt x="144" y="176"/>
                      <a:pt x="384" y="88"/>
                    </a:cubicBezTo>
                    <a:cubicBezTo>
                      <a:pt x="624" y="0"/>
                      <a:pt x="1192" y="0"/>
                      <a:pt x="1440" y="88"/>
                    </a:cubicBezTo>
                    <a:cubicBezTo>
                      <a:pt x="1688" y="176"/>
                      <a:pt x="1780" y="396"/>
                      <a:pt x="1872" y="616"/>
                    </a:cubicBezTo>
                  </a:path>
                </a:pathLst>
              </a:custGeom>
              <a:noFill/>
              <a:ln w="50800">
                <a:solidFill>
                  <a:srgbClr val="3333FF"/>
                </a:solidFill>
                <a:round/>
                <a:headEnd type="arrow" w="lg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Text Box 24">
                <a:extLst>
                  <a:ext uri="{FF2B5EF4-FFF2-40B4-BE49-F238E27FC236}">
                    <a16:creationId xmlns:a16="http://schemas.microsoft.com/office/drawing/2014/main" id="{38A2AAE0-022F-D742-B18E-AD387A334D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5" y="3360"/>
                <a:ext cx="58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rgbClr val="3333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traffic</a:t>
                </a: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846AD788-096C-1D4D-BF4F-8E00234FF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Valid and Invalid Paths</a:t>
            </a:r>
          </a:p>
        </p:txBody>
      </p:sp>
      <p:sp>
        <p:nvSpPr>
          <p:cNvPr id="93187" name="Oval 4">
            <a:extLst>
              <a:ext uri="{FF2B5EF4-FFF2-40B4-BE49-F238E27FC236}">
                <a16:creationId xmlns:a16="http://schemas.microsoft.com/office/drawing/2014/main" id="{39E7573A-602E-D74A-853A-7040FACE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188" name="Oval 5">
            <a:extLst>
              <a:ext uri="{FF2B5EF4-FFF2-40B4-BE49-F238E27FC236}">
                <a16:creationId xmlns:a16="http://schemas.microsoft.com/office/drawing/2014/main" id="{4E95E9C4-1742-564F-96AF-F071D4CD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16401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189" name="Line 6">
            <a:extLst>
              <a:ext uri="{FF2B5EF4-FFF2-40B4-BE49-F238E27FC236}">
                <a16:creationId xmlns:a16="http://schemas.microsoft.com/office/drawing/2014/main" id="{D2099964-32BE-5548-8A30-B0C6D166A1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3479800"/>
            <a:ext cx="1265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0" name="Line 7">
            <a:extLst>
              <a:ext uri="{FF2B5EF4-FFF2-40B4-BE49-F238E27FC236}">
                <a16:creationId xmlns:a16="http://schemas.microsoft.com/office/drawing/2014/main" id="{5795A538-62B4-A740-BF82-8157AE351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2624138"/>
            <a:ext cx="609600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1" name="Line 8">
            <a:extLst>
              <a:ext uri="{FF2B5EF4-FFF2-40B4-BE49-F238E27FC236}">
                <a16:creationId xmlns:a16="http://schemas.microsoft.com/office/drawing/2014/main" id="{C9FD0626-5D43-CC49-85C6-5EA9FB436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4025" y="3706813"/>
            <a:ext cx="685800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2" name="Line 9">
            <a:extLst>
              <a:ext uri="{FF2B5EF4-FFF2-40B4-BE49-F238E27FC236}">
                <a16:creationId xmlns:a16="http://schemas.microsoft.com/office/drawing/2014/main" id="{F02A1FB2-F904-5249-AF59-DC344061B0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3649663"/>
            <a:ext cx="6096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10">
            <a:extLst>
              <a:ext uri="{FF2B5EF4-FFF2-40B4-BE49-F238E27FC236}">
                <a16:creationId xmlns:a16="http://schemas.microsoft.com/office/drawing/2014/main" id="{B923494F-BA57-DE44-92FF-5F34CB49ED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9625" y="3663950"/>
            <a:ext cx="581025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1">
            <a:extLst>
              <a:ext uri="{FF2B5EF4-FFF2-40B4-BE49-F238E27FC236}">
                <a16:creationId xmlns:a16="http://schemas.microsoft.com/office/drawing/2014/main" id="{2269ACAC-A11A-DD40-B666-CCDA6BF11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562475"/>
            <a:ext cx="4572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Line 12">
            <a:extLst>
              <a:ext uri="{FF2B5EF4-FFF2-40B4-BE49-F238E27FC236}">
                <a16:creationId xmlns:a16="http://schemas.microsoft.com/office/drawing/2014/main" id="{40E99453-5EF8-1548-871E-20ABDFA48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625" y="4562475"/>
            <a:ext cx="4572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6" name="Oval 13">
            <a:extLst>
              <a:ext uri="{FF2B5EF4-FFF2-40B4-BE49-F238E27FC236}">
                <a16:creationId xmlns:a16="http://schemas.microsoft.com/office/drawing/2014/main" id="{0106061F-3239-9340-89AB-BA46E6113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2224088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197" name="Line 14">
            <a:extLst>
              <a:ext uri="{FF2B5EF4-FFF2-40B4-BE49-F238E27FC236}">
                <a16:creationId xmlns:a16="http://schemas.microsoft.com/office/drawing/2014/main" id="{C9500371-440D-8C4C-B93E-8AB85D4AB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481263"/>
            <a:ext cx="2271712" cy="827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Oval 15">
            <a:extLst>
              <a:ext uri="{FF2B5EF4-FFF2-40B4-BE49-F238E27FC236}">
                <a16:creationId xmlns:a16="http://schemas.microsoft.com/office/drawing/2014/main" id="{96CF0AB2-3579-824B-8D9A-60AEE3CF4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199" name="Oval 16">
            <a:extLst>
              <a:ext uri="{FF2B5EF4-FFF2-40B4-BE49-F238E27FC236}">
                <a16:creationId xmlns:a16="http://schemas.microsoft.com/office/drawing/2014/main" id="{B5267D41-74FC-D14C-94B7-6CCAB9E01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164013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200" name="Oval 17">
            <a:extLst>
              <a:ext uri="{FF2B5EF4-FFF2-40B4-BE49-F238E27FC236}">
                <a16:creationId xmlns:a16="http://schemas.microsoft.com/office/drawing/2014/main" id="{99B6EA29-01CE-8449-AEEE-877437EA0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201" name="Line 18">
            <a:extLst>
              <a:ext uri="{FF2B5EF4-FFF2-40B4-BE49-F238E27FC236}">
                <a16:creationId xmlns:a16="http://schemas.microsoft.com/office/drawing/2014/main" id="{734A9C78-524E-2943-98B3-F1AC933D76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9888" y="4391025"/>
            <a:ext cx="1252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9">
            <a:extLst>
              <a:ext uri="{FF2B5EF4-FFF2-40B4-BE49-F238E27FC236}">
                <a16:creationId xmlns:a16="http://schemas.microsoft.com/office/drawing/2014/main" id="{B9B53EF2-3CA2-FA43-AB37-75980885B3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2624138"/>
            <a:ext cx="609600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Oval 20">
            <a:extLst>
              <a:ext uri="{FF2B5EF4-FFF2-40B4-BE49-F238E27FC236}">
                <a16:creationId xmlns:a16="http://schemas.microsoft.com/office/drawing/2014/main" id="{2CBF28DD-F100-C246-A245-579C5F2E3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507682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204" name="Oval 21">
            <a:extLst>
              <a:ext uri="{FF2B5EF4-FFF2-40B4-BE49-F238E27FC236}">
                <a16:creationId xmlns:a16="http://schemas.microsoft.com/office/drawing/2014/main" id="{FB3C0448-E5F8-2742-A961-B13F49B6B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425" y="513397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205" name="Line 22">
            <a:extLst>
              <a:ext uri="{FF2B5EF4-FFF2-40B4-BE49-F238E27FC236}">
                <a16:creationId xmlns:a16="http://schemas.microsoft.com/office/drawing/2014/main" id="{CD389C9F-74B9-8243-924F-45474FACF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6625" y="4562475"/>
            <a:ext cx="838200" cy="62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6" name="Line 23">
            <a:extLst>
              <a:ext uri="{FF2B5EF4-FFF2-40B4-BE49-F238E27FC236}">
                <a16:creationId xmlns:a16="http://schemas.microsoft.com/office/drawing/2014/main" id="{10E03300-692D-4148-8135-CEDF95F7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3649663"/>
            <a:ext cx="485775" cy="585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4">
            <a:extLst>
              <a:ext uri="{FF2B5EF4-FFF2-40B4-BE49-F238E27FC236}">
                <a16:creationId xmlns:a16="http://schemas.microsoft.com/office/drawing/2014/main" id="{41CFA6B8-B1F2-2A40-AD5E-959028758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422116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208" name="Text Box 25">
            <a:extLst>
              <a:ext uri="{FF2B5EF4-FFF2-40B4-BE49-F238E27FC236}">
                <a16:creationId xmlns:a16="http://schemas.microsoft.com/office/drawing/2014/main" id="{0116B387-4A27-2F4C-80CF-A6098EED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326548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3209" name="Text Box 26">
            <a:extLst>
              <a:ext uri="{FF2B5EF4-FFF2-40B4-BE49-F238E27FC236}">
                <a16:creationId xmlns:a16="http://schemas.microsoft.com/office/drawing/2014/main" id="{4A44E7E4-3A05-8E4B-84F9-3EE82472F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3251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93210" name="Text Box 27">
            <a:extLst>
              <a:ext uri="{FF2B5EF4-FFF2-40B4-BE49-F238E27FC236}">
                <a16:creationId xmlns:a16="http://schemas.microsoft.com/office/drawing/2014/main" id="{5357B963-D842-AA4F-81EF-0904A958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2098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93211" name="Text Box 28">
            <a:extLst>
              <a:ext uri="{FF2B5EF4-FFF2-40B4-BE49-F238E27FC236}">
                <a16:creationId xmlns:a16="http://schemas.microsoft.com/office/drawing/2014/main" id="{DF318974-300F-C446-9A1D-F29B79107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4168775"/>
            <a:ext cx="34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93212" name="Text Box 29">
            <a:extLst>
              <a:ext uri="{FF2B5EF4-FFF2-40B4-BE49-F238E27FC236}">
                <a16:creationId xmlns:a16="http://schemas.microsoft.com/office/drawing/2014/main" id="{00AE5937-30D8-3444-8FC3-45DE6DAB5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32464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93213" name="Text Box 30">
            <a:extLst>
              <a:ext uri="{FF2B5EF4-FFF2-40B4-BE49-F238E27FC236}">
                <a16:creationId xmlns:a16="http://schemas.microsoft.com/office/drawing/2014/main" id="{83B25DDC-2A39-3D43-8662-3E77EFB5D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3" y="41687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93214" name="Text Box 31">
            <a:extLst>
              <a:ext uri="{FF2B5EF4-FFF2-40B4-BE49-F238E27FC236}">
                <a16:creationId xmlns:a16="http://schemas.microsoft.com/office/drawing/2014/main" id="{3717A005-38BD-6649-9BDC-5E54FAB4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9950" y="42068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3215" name="Text Box 32">
            <a:extLst>
              <a:ext uri="{FF2B5EF4-FFF2-40B4-BE49-F238E27FC236}">
                <a16:creationId xmlns:a16="http://schemas.microsoft.com/office/drawing/2014/main" id="{D520ED3D-EA93-884A-A25A-2043CFB9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0911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93216" name="Text Box 33">
            <a:extLst>
              <a:ext uri="{FF2B5EF4-FFF2-40B4-BE49-F238E27FC236}">
                <a16:creationId xmlns:a16="http://schemas.microsoft.com/office/drawing/2014/main" id="{515FC957-D7E4-0E4F-A50D-FC4636CB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51292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93217" name="Line 34">
            <a:extLst>
              <a:ext uri="{FF2B5EF4-FFF2-40B4-BE49-F238E27FC236}">
                <a16:creationId xmlns:a16="http://schemas.microsoft.com/office/drawing/2014/main" id="{9A185AB4-88C3-A344-B732-BFA389F5E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4821238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8" name="Line 35">
            <a:extLst>
              <a:ext uri="{FF2B5EF4-FFF2-40B4-BE49-F238E27FC236}">
                <a16:creationId xmlns:a16="http://schemas.microsoft.com/office/drawing/2014/main" id="{06CC0C41-A42F-E442-A65A-78D0BDE30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5281613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9" name="Text Box 36">
            <a:extLst>
              <a:ext uri="{FF2B5EF4-FFF2-40B4-BE49-F238E27FC236}">
                <a16:creationId xmlns:a16="http://schemas.microsoft.com/office/drawing/2014/main" id="{6AD0B871-D89A-654E-9180-F18D7D3D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4572000"/>
            <a:ext cx="218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Provider-Customer</a:t>
            </a:r>
          </a:p>
        </p:txBody>
      </p:sp>
      <p:sp>
        <p:nvSpPr>
          <p:cNvPr id="93220" name="Text Box 37">
            <a:extLst>
              <a:ext uri="{FF2B5EF4-FFF2-40B4-BE49-F238E27FC236}">
                <a16:creationId xmlns:a16="http://schemas.microsoft.com/office/drawing/2014/main" id="{097EFA08-6207-F743-9B9E-AE5387C69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501015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Peer-Peer</a:t>
            </a:r>
          </a:p>
        </p:txBody>
      </p:sp>
      <p:sp>
        <p:nvSpPr>
          <p:cNvPr id="298027" name="Text Box 43">
            <a:extLst>
              <a:ext uri="{FF2B5EF4-FFF2-40B4-BE49-F238E27FC236}">
                <a16:creationId xmlns:a16="http://schemas.microsoft.com/office/drawing/2014/main" id="{1AEE32DA-AD23-EB43-94B3-81EA15505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905000"/>
            <a:ext cx="4584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Valid paths: “6 4 3 d” and “8 5 d”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Invalid paths: “6 5 d” and “1 4 3 d”</a:t>
            </a:r>
          </a:p>
        </p:txBody>
      </p:sp>
      <p:sp>
        <p:nvSpPr>
          <p:cNvPr id="93222" name="Line 44">
            <a:extLst>
              <a:ext uri="{FF2B5EF4-FFF2-40B4-BE49-F238E27FC236}">
                <a16:creationId xmlns:a16="http://schemas.microsoft.com/office/drawing/2014/main" id="{CDF8DF41-1148-3444-92D3-8BAD4D8C53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9638" y="4398963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29" name="Freeform 45">
            <a:extLst>
              <a:ext uri="{FF2B5EF4-FFF2-40B4-BE49-F238E27FC236}">
                <a16:creationId xmlns:a16="http://schemas.microsoft.com/office/drawing/2014/main" id="{FE0CC86A-8E70-D346-9E09-6B46118B40D9}"/>
              </a:ext>
            </a:extLst>
          </p:cNvPr>
          <p:cNvSpPr>
            <a:spLocks/>
          </p:cNvSpPr>
          <p:nvPr/>
        </p:nvSpPr>
        <p:spPr bwMode="auto">
          <a:xfrm>
            <a:off x="5608638" y="3521075"/>
            <a:ext cx="2765425" cy="723900"/>
          </a:xfrm>
          <a:custGeom>
            <a:avLst/>
            <a:gdLst>
              <a:gd name="T0" fmla="*/ 2147483647 w 1718"/>
              <a:gd name="T1" fmla="*/ 2147483647 h 481"/>
              <a:gd name="T2" fmla="*/ 2147483647 w 1718"/>
              <a:gd name="T3" fmla="*/ 2147483647 h 481"/>
              <a:gd name="T4" fmla="*/ 2147483647 w 1718"/>
              <a:gd name="T5" fmla="*/ 2147483647 h 481"/>
              <a:gd name="T6" fmla="*/ 0 w 1718"/>
              <a:gd name="T7" fmla="*/ 2147483647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1718"/>
              <a:gd name="T13" fmla="*/ 0 h 481"/>
              <a:gd name="T14" fmla="*/ 1718 w 1718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18" h="481">
                <a:moveTo>
                  <a:pt x="1718" y="481"/>
                </a:moveTo>
                <a:cubicBezTo>
                  <a:pt x="1538" y="309"/>
                  <a:pt x="1359" y="138"/>
                  <a:pt x="1161" y="69"/>
                </a:cubicBezTo>
                <a:cubicBezTo>
                  <a:pt x="963" y="0"/>
                  <a:pt x="725" y="5"/>
                  <a:pt x="532" y="69"/>
                </a:cubicBezTo>
                <a:cubicBezTo>
                  <a:pt x="339" y="133"/>
                  <a:pt x="169" y="294"/>
                  <a:pt x="0" y="45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30" name="Freeform 46">
            <a:extLst>
              <a:ext uri="{FF2B5EF4-FFF2-40B4-BE49-F238E27FC236}">
                <a16:creationId xmlns:a16="http://schemas.microsoft.com/office/drawing/2014/main" id="{B23678F7-1D46-9D4C-AAEC-B4CB26491905}"/>
              </a:ext>
            </a:extLst>
          </p:cNvPr>
          <p:cNvSpPr>
            <a:spLocks/>
          </p:cNvSpPr>
          <p:nvPr/>
        </p:nvSpPr>
        <p:spPr bwMode="auto">
          <a:xfrm>
            <a:off x="5530850" y="4470400"/>
            <a:ext cx="1114425" cy="542925"/>
          </a:xfrm>
          <a:custGeom>
            <a:avLst/>
            <a:gdLst>
              <a:gd name="T0" fmla="*/ 2147483647 w 702"/>
              <a:gd name="T1" fmla="*/ 2147483647 h 342"/>
              <a:gd name="T2" fmla="*/ 2147483647 w 702"/>
              <a:gd name="T3" fmla="*/ 2147483647 h 342"/>
              <a:gd name="T4" fmla="*/ 0 w 702"/>
              <a:gd name="T5" fmla="*/ 2147483647 h 342"/>
              <a:gd name="T6" fmla="*/ 0 60000 65536"/>
              <a:gd name="T7" fmla="*/ 0 60000 65536"/>
              <a:gd name="T8" fmla="*/ 0 60000 65536"/>
              <a:gd name="T9" fmla="*/ 0 w 702"/>
              <a:gd name="T10" fmla="*/ 0 h 342"/>
              <a:gd name="T11" fmla="*/ 702 w 702"/>
              <a:gd name="T12" fmla="*/ 342 h 3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342">
                <a:moveTo>
                  <a:pt x="291" y="342"/>
                </a:moveTo>
                <a:cubicBezTo>
                  <a:pt x="496" y="223"/>
                  <a:pt x="702" y="104"/>
                  <a:pt x="654" y="52"/>
                </a:cubicBezTo>
                <a:cubicBezTo>
                  <a:pt x="606" y="0"/>
                  <a:pt x="303" y="14"/>
                  <a:pt x="0" y="2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31" name="Freeform 47">
            <a:extLst>
              <a:ext uri="{FF2B5EF4-FFF2-40B4-BE49-F238E27FC236}">
                <a16:creationId xmlns:a16="http://schemas.microsoft.com/office/drawing/2014/main" id="{8B300D75-AFD3-2A4D-A2E1-29B5A07381F8}"/>
              </a:ext>
            </a:extLst>
          </p:cNvPr>
          <p:cNvSpPr>
            <a:spLocks/>
          </p:cNvSpPr>
          <p:nvPr/>
        </p:nvSpPr>
        <p:spPr bwMode="auto">
          <a:xfrm>
            <a:off x="5262563" y="2671763"/>
            <a:ext cx="2060575" cy="1343025"/>
          </a:xfrm>
          <a:custGeom>
            <a:avLst/>
            <a:gdLst>
              <a:gd name="T0" fmla="*/ 2147483647 w 1298"/>
              <a:gd name="T1" fmla="*/ 0 h 846"/>
              <a:gd name="T2" fmla="*/ 2147483647 w 1298"/>
              <a:gd name="T3" fmla="*/ 2147483647 h 846"/>
              <a:gd name="T4" fmla="*/ 2147483647 w 1298"/>
              <a:gd name="T5" fmla="*/ 2147483647 h 846"/>
              <a:gd name="T6" fmla="*/ 0 w 1298"/>
              <a:gd name="T7" fmla="*/ 2147483647 h 846"/>
              <a:gd name="T8" fmla="*/ 0 60000 65536"/>
              <a:gd name="T9" fmla="*/ 0 60000 65536"/>
              <a:gd name="T10" fmla="*/ 0 60000 65536"/>
              <a:gd name="T11" fmla="*/ 0 60000 65536"/>
              <a:gd name="T12" fmla="*/ 0 w 1298"/>
              <a:gd name="T13" fmla="*/ 0 h 846"/>
              <a:gd name="T14" fmla="*/ 1298 w 1298"/>
              <a:gd name="T15" fmla="*/ 846 h 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8" h="846">
                <a:moveTo>
                  <a:pt x="169" y="0"/>
                </a:moveTo>
                <a:cubicBezTo>
                  <a:pt x="693" y="169"/>
                  <a:pt x="1218" y="339"/>
                  <a:pt x="1258" y="411"/>
                </a:cubicBezTo>
                <a:cubicBezTo>
                  <a:pt x="1298" y="483"/>
                  <a:pt x="621" y="363"/>
                  <a:pt x="411" y="435"/>
                </a:cubicBezTo>
                <a:cubicBezTo>
                  <a:pt x="201" y="507"/>
                  <a:pt x="100" y="676"/>
                  <a:pt x="0" y="8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32" name="Line 48">
            <a:extLst>
              <a:ext uri="{FF2B5EF4-FFF2-40B4-BE49-F238E27FC236}">
                <a16:creationId xmlns:a16="http://schemas.microsoft.com/office/drawing/2014/main" id="{C03A6F4A-D5E9-6746-B9E6-1C49BBC2E1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8825" y="4284663"/>
            <a:ext cx="23812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7" name="Slide Number Placeholder 3">
            <a:extLst>
              <a:ext uri="{FF2B5EF4-FFF2-40B4-BE49-F238E27FC236}">
                <a16:creationId xmlns:a16="http://schemas.microsoft.com/office/drawing/2014/main" id="{B0EFBA40-4F54-3C4E-BFE0-38F2C6410DB4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A294C58-8923-CC48-A72C-5ACE33A73884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algn="r" eaLnBrk="1" hangingPunct="1"/>
              <a:t>10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90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27" grpId="0"/>
      <p:bldP spid="298029" grpId="0" animBg="1"/>
      <p:bldP spid="298030" grpId="0" animBg="1"/>
      <p:bldP spid="2980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8C52E847-B0B4-3B4E-BCC2-8821E3EF2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Local Control, Global Stability: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 sz="3600">
                <a:ea typeface="ＭＳ Ｐゴシック" panose="020B0600070205080204" pitchFamily="34" charset="-128"/>
              </a:rPr>
              <a:t>“Gao-Rexford Conditions”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70234F5-DDBD-2B41-BF24-A5107FA7A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991600" cy="5715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Route export</a:t>
            </a:r>
          </a:p>
          <a:p>
            <a:pPr lvl="1">
              <a:spcAft>
                <a:spcPts val="6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Don’t export routes learned from a peer or provider to another peer or provider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Global topology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Provider-customer relationship graph is acyclic</a:t>
            </a:r>
          </a:p>
          <a:p>
            <a:pPr lvl="1">
              <a:spcAft>
                <a:spcPts val="6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E.g., my customer’s customer is not my provider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Route selection</a:t>
            </a:r>
          </a:p>
          <a:p>
            <a:pPr lvl="1">
              <a:spcAft>
                <a:spcPts val="6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Prefer routes through customers  over routes through   peers and providers</a:t>
            </a: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Guaranteed to converge to unique, stable solution</a:t>
            </a:r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36CC24CB-454B-C549-BD51-4D5CB2648F74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80818A7-E3DD-274D-83F3-2E81E7802E85}" type="slidenum">
              <a:rPr lang="en-US" altLang="en-US" sz="1400"/>
              <a:pPr algn="r" eaLnBrk="1" hangingPunct="1"/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865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>
            <a:extLst>
              <a:ext uri="{FF2B5EF4-FFF2-40B4-BE49-F238E27FC236}">
                <a16:creationId xmlns:a16="http://schemas.microsoft.com/office/drawing/2014/main" id="{80FDF4B8-F3E1-494B-B4EE-9C3A66F04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do we implement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Interdomain Routing Policy?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27BC732-ECBD-814F-AAD9-2A5F1BD00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D917E302-5633-894A-93B4-C5E5E696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330031-4D93-014C-87D3-A1DFEF5F043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53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BD1EA4AF-30E2-2D46-892A-919993A0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Selecting a Best Path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DED7E1FA-319F-6340-A119-743951237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Information Base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Store all BGP routes for each destination prefix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Withdrawal: remove the route entry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Announcement: update the route entry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BGP decision process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Highest local preference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Shortest AS path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Closest egress point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Arbitrary tie break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85CAFF5C-ADE2-3641-9DD5-1ED590BE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92FE15-78F0-7443-9A3D-37866AA65AF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2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9">
            <a:extLst>
              <a:ext uri="{FF2B5EF4-FFF2-40B4-BE49-F238E27FC236}">
                <a16:creationId xmlns:a16="http://schemas.microsoft.com/office/drawing/2014/main" id="{6707E756-2C98-9545-90A9-6933B5761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962400"/>
            <a:ext cx="1752600" cy="63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820CFB2-6458-594A-97E8-670D55714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 Policy: Local Preference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976B306-3A0B-8640-BF91-94FE67A4C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Favor one path over another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Override the influence of AS path length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prefer customer over peer</a:t>
            </a:r>
          </a:p>
        </p:txBody>
      </p:sp>
      <p:pic>
        <p:nvPicPr>
          <p:cNvPr id="52229" name="Picture 4">
            <a:extLst>
              <a:ext uri="{FF2B5EF4-FFF2-40B4-BE49-F238E27FC236}">
                <a16:creationId xmlns:a16="http://schemas.microsoft.com/office/drawing/2014/main" id="{1DEC9199-7880-6D4C-BB96-D006A7B32D5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3200400"/>
            <a:ext cx="2246312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5">
            <a:extLst>
              <a:ext uri="{FF2B5EF4-FFF2-40B4-BE49-F238E27FC236}">
                <a16:creationId xmlns:a16="http://schemas.microsoft.com/office/drawing/2014/main" id="{E87E917E-2C95-5E45-9474-649BBEAC079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8188"/>
            <a:ext cx="22463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6">
            <a:extLst>
              <a:ext uri="{FF2B5EF4-FFF2-40B4-BE49-F238E27FC236}">
                <a16:creationId xmlns:a16="http://schemas.microsoft.com/office/drawing/2014/main" id="{C4EB5582-A879-0345-A82F-412AA7846F4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5045075"/>
            <a:ext cx="17081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7">
            <a:extLst>
              <a:ext uri="{FF2B5EF4-FFF2-40B4-BE49-F238E27FC236}">
                <a16:creationId xmlns:a16="http://schemas.microsoft.com/office/drawing/2014/main" id="{896B5BEA-7E26-F944-B95B-5997F1DFCFD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5773738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8">
            <a:extLst>
              <a:ext uri="{FF2B5EF4-FFF2-40B4-BE49-F238E27FC236}">
                <a16:creationId xmlns:a16="http://schemas.microsoft.com/office/drawing/2014/main" id="{4FE68024-AB58-B74B-86BE-83F2F6FD59C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5773738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Line 10">
            <a:extLst>
              <a:ext uri="{FF2B5EF4-FFF2-40B4-BE49-F238E27FC236}">
                <a16:creationId xmlns:a16="http://schemas.microsoft.com/office/drawing/2014/main" id="{D2702688-CD2C-6241-9A4C-58299A59D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3088" y="4660900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>
            <a:extLst>
              <a:ext uri="{FF2B5EF4-FFF2-40B4-BE49-F238E27FC236}">
                <a16:creationId xmlns:a16="http://schemas.microsoft.com/office/drawing/2014/main" id="{1F5151D6-C027-0C43-B358-AD2A1F0FA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5659438"/>
            <a:ext cx="730250" cy="268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CE8DC114-0431-4B4C-BE5D-2C7B44232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25" y="6119813"/>
            <a:ext cx="806450" cy="38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49C7E931-8CC2-5346-AA1C-FD4731E01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1163" y="4583113"/>
            <a:ext cx="384175" cy="12684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D3D9F1B6-D3E2-934A-96DE-6853E9F6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81635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AT&amp;T</a:t>
            </a:r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75F49479-E438-E14F-8C86-2DB301C8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3738563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Sprint</a:t>
            </a:r>
          </a:p>
        </p:txBody>
      </p:sp>
      <p:sp>
        <p:nvSpPr>
          <p:cNvPr id="52240" name="Text Box 16">
            <a:extLst>
              <a:ext uri="{FF2B5EF4-FFF2-40B4-BE49-F238E27FC236}">
                <a16:creationId xmlns:a16="http://schemas.microsoft.com/office/drawing/2014/main" id="{E9B61DCD-B270-2341-83E7-23DCEE3D0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9245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Princeton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C1964545-CDAA-714A-9773-6BB0ABB0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5159375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Tier-2</a:t>
            </a:r>
          </a:p>
        </p:txBody>
      </p:sp>
      <p:sp>
        <p:nvSpPr>
          <p:cNvPr id="52242" name="Text Box 18">
            <a:extLst>
              <a:ext uri="{FF2B5EF4-FFF2-40B4-BE49-F238E27FC236}">
                <a16:creationId xmlns:a16="http://schemas.microsoft.com/office/drawing/2014/main" id="{C40901DD-E948-E44E-A7BF-6C6203CBE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5927725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Tier-3</a:t>
            </a:r>
          </a:p>
        </p:txBody>
      </p:sp>
      <p:sp>
        <p:nvSpPr>
          <p:cNvPr id="52243" name="Text Box 19">
            <a:extLst>
              <a:ext uri="{FF2B5EF4-FFF2-40B4-BE49-F238E27FC236}">
                <a16:creationId xmlns:a16="http://schemas.microsoft.com/office/drawing/2014/main" id="{B334EC5E-8065-C343-B691-79DACEB54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4660900"/>
            <a:ext cx="2122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Local-pref = 100</a:t>
            </a:r>
          </a:p>
        </p:txBody>
      </p:sp>
      <p:sp>
        <p:nvSpPr>
          <p:cNvPr id="52244" name="Text Box 20">
            <a:extLst>
              <a:ext uri="{FF2B5EF4-FFF2-40B4-BE49-F238E27FC236}">
                <a16:creationId xmlns:a16="http://schemas.microsoft.com/office/drawing/2014/main" id="{3556E551-FC58-E847-B5EB-0B12FADB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43217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Local-pref = 90</a:t>
            </a:r>
          </a:p>
        </p:txBody>
      </p:sp>
      <p:sp>
        <p:nvSpPr>
          <p:cNvPr id="52245" name="Freeform 21">
            <a:extLst>
              <a:ext uri="{FF2B5EF4-FFF2-40B4-BE49-F238E27FC236}">
                <a16:creationId xmlns:a16="http://schemas.microsoft.com/office/drawing/2014/main" id="{877BB06A-6F82-6842-8EAB-44781413EEA0}"/>
              </a:ext>
            </a:extLst>
          </p:cNvPr>
          <p:cNvSpPr>
            <a:spLocks/>
          </p:cNvSpPr>
          <p:nvPr/>
        </p:nvSpPr>
        <p:spPr bwMode="auto">
          <a:xfrm>
            <a:off x="3841750" y="4699000"/>
            <a:ext cx="2727325" cy="1114425"/>
          </a:xfrm>
          <a:custGeom>
            <a:avLst/>
            <a:gdLst>
              <a:gd name="T0" fmla="*/ 0 w 1718"/>
              <a:gd name="T1" fmla="*/ 0 h 702"/>
              <a:gd name="T2" fmla="*/ 2147483647 w 1718"/>
              <a:gd name="T3" fmla="*/ 2147483647 h 702"/>
              <a:gd name="T4" fmla="*/ 2147483647 w 1718"/>
              <a:gd name="T5" fmla="*/ 2147483647 h 702"/>
              <a:gd name="T6" fmla="*/ 0 60000 65536"/>
              <a:gd name="T7" fmla="*/ 0 60000 65536"/>
              <a:gd name="T8" fmla="*/ 0 60000 65536"/>
              <a:gd name="T9" fmla="*/ 0 w 1718"/>
              <a:gd name="T10" fmla="*/ 0 h 702"/>
              <a:gd name="T11" fmla="*/ 1718 w 1718"/>
              <a:gd name="T12" fmla="*/ 702 h 7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8" h="702">
                <a:moveTo>
                  <a:pt x="0" y="0"/>
                </a:moveTo>
                <a:cubicBezTo>
                  <a:pt x="135" y="183"/>
                  <a:pt x="271" y="367"/>
                  <a:pt x="557" y="484"/>
                </a:cubicBezTo>
                <a:cubicBezTo>
                  <a:pt x="843" y="601"/>
                  <a:pt x="1280" y="651"/>
                  <a:pt x="1718" y="702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46" name="Slide Number Placeholder 3">
            <a:extLst>
              <a:ext uri="{FF2B5EF4-FFF2-40B4-BE49-F238E27FC236}">
                <a16:creationId xmlns:a16="http://schemas.microsoft.com/office/drawing/2014/main" id="{F1DEF724-9008-604F-9739-8CEAD293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D731F2-F474-7147-B822-5C35D8F9B83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0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5702AD5-1389-A54B-92A2-98E45DB57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Import Policy: Filtering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907870C-CD71-2B44-8C24-3B6005E20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12838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Discard some route announcements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Detect configuration mistakes and attacks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 on session to a customer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Discard route if prefix not owned by the customer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Discard route with other large ISP in the AS path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68B69AE6-9F08-9C40-BCFD-F4ABC387365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3927475"/>
            <a:ext cx="2246312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5">
            <a:extLst>
              <a:ext uri="{FF2B5EF4-FFF2-40B4-BE49-F238E27FC236}">
                <a16:creationId xmlns:a16="http://schemas.microsoft.com/office/drawing/2014/main" id="{90302397-4614-3343-866F-8DDE76C626D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5694363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Line 6">
            <a:extLst>
              <a:ext uri="{FF2B5EF4-FFF2-40B4-BE49-F238E27FC236}">
                <a16:creationId xmlns:a16="http://schemas.microsoft.com/office/drawing/2014/main" id="{4AC3998D-ED43-9A4D-8A16-205A4DA8B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7638" y="5310188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398529DC-CF7F-434B-9BD8-387A79771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4656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AT&amp;T</a:t>
            </a: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A02F8518-72D5-B543-92DA-6284E121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5808663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Princeton</a:t>
            </a:r>
          </a:p>
        </p:txBody>
      </p:sp>
      <p:pic>
        <p:nvPicPr>
          <p:cNvPr id="54281" name="Picture 9">
            <a:extLst>
              <a:ext uri="{FF2B5EF4-FFF2-40B4-BE49-F238E27FC236}">
                <a16:creationId xmlns:a16="http://schemas.microsoft.com/office/drawing/2014/main" id="{D7593D15-1888-204A-A8C0-3AF9C786E49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4195763"/>
            <a:ext cx="16129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Text Box 10">
            <a:extLst>
              <a:ext uri="{FF2B5EF4-FFF2-40B4-BE49-F238E27FC236}">
                <a16:creationId xmlns:a16="http://schemas.microsoft.com/office/drawing/2014/main" id="{120A68B9-9EB1-6441-AD02-EFA67ACD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4465638"/>
            <a:ext cx="104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USLEC</a:t>
            </a:r>
          </a:p>
        </p:txBody>
      </p:sp>
      <p:sp>
        <p:nvSpPr>
          <p:cNvPr id="54283" name="Line 11">
            <a:extLst>
              <a:ext uri="{FF2B5EF4-FFF2-40B4-BE49-F238E27FC236}">
                <a16:creationId xmlns:a16="http://schemas.microsoft.com/office/drawing/2014/main" id="{60E73FF6-A35D-4E44-8DC1-D31E7A8079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300" y="5080000"/>
            <a:ext cx="1536700" cy="6905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D68ADEA6-3F90-CB4E-B1B2-8EE16507D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6384925"/>
            <a:ext cx="187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128.112.0.0/16</a:t>
            </a:r>
          </a:p>
        </p:txBody>
      </p:sp>
      <p:sp>
        <p:nvSpPr>
          <p:cNvPr id="54285" name="Slide Number Placeholder 3">
            <a:extLst>
              <a:ext uri="{FF2B5EF4-FFF2-40B4-BE49-F238E27FC236}">
                <a16:creationId xmlns:a16="http://schemas.microsoft.com/office/drawing/2014/main" id="{2A1BB6A1-8205-624D-AB2B-6868929C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2F625C-59AD-FF4F-BBA2-AEAC1C6112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8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8D70A3C-DD11-DF48-ADEA-A0174D553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Export Policy: Filtering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FD89887-953C-BF44-9BB2-121851A653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16013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Discard some route announcements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Limit propagation of routing information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Don’t announce routes from one peer to another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Don’t announce routes for management hosts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6324" name="Picture 4">
            <a:extLst>
              <a:ext uri="{FF2B5EF4-FFF2-40B4-BE49-F238E27FC236}">
                <a16:creationId xmlns:a16="http://schemas.microsoft.com/office/drawing/2014/main" id="{ACF9F013-E6F0-F34C-A04E-67D6BAE7564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927475"/>
            <a:ext cx="2246313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>
            <a:extLst>
              <a:ext uri="{FF2B5EF4-FFF2-40B4-BE49-F238E27FC236}">
                <a16:creationId xmlns:a16="http://schemas.microsoft.com/office/drawing/2014/main" id="{EA902138-A7F8-5A4A-A789-9A3A7DC1895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94363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Line 6">
            <a:extLst>
              <a:ext uri="{FF2B5EF4-FFF2-40B4-BE49-F238E27FC236}">
                <a16:creationId xmlns:a16="http://schemas.microsoft.com/office/drawing/2014/main" id="{6F50FADF-1071-D345-A631-EB2C0C74F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100" y="5310188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>
            <a:extLst>
              <a:ext uri="{FF2B5EF4-FFF2-40B4-BE49-F238E27FC236}">
                <a16:creationId xmlns:a16="http://schemas.microsoft.com/office/drawing/2014/main" id="{9EA0022C-D68D-214E-8EA4-19EAB9380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44656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AT&amp;T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3D708B5F-BE21-944A-800B-F9B8EEC77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808663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Princeton</a:t>
            </a:r>
          </a:p>
        </p:txBody>
      </p:sp>
      <p:pic>
        <p:nvPicPr>
          <p:cNvPr id="56329" name="Picture 9">
            <a:extLst>
              <a:ext uri="{FF2B5EF4-FFF2-40B4-BE49-F238E27FC236}">
                <a16:creationId xmlns:a16="http://schemas.microsoft.com/office/drawing/2014/main" id="{924A951C-E601-B04D-89FF-ACA2ACC0AF0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978275"/>
            <a:ext cx="17272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Text Box 10">
            <a:extLst>
              <a:ext uri="{FF2B5EF4-FFF2-40B4-BE49-F238E27FC236}">
                <a16:creationId xmlns:a16="http://schemas.microsoft.com/office/drawing/2014/main" id="{EF398EDC-9990-0C4A-B17E-EF66A2684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75" y="4362450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Sprint</a:t>
            </a:r>
          </a:p>
        </p:txBody>
      </p:sp>
      <p:sp>
        <p:nvSpPr>
          <p:cNvPr id="56331" name="Text Box 11">
            <a:extLst>
              <a:ext uri="{FF2B5EF4-FFF2-40B4-BE49-F238E27FC236}">
                <a16:creationId xmlns:a16="http://schemas.microsoft.com/office/drawing/2014/main" id="{A1362B33-6D8E-214B-9239-1FC73A7B7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6384925"/>
            <a:ext cx="187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128.112.0.0/16</a:t>
            </a:r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45BEFF7E-6154-D44B-B209-A89689C24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0538" y="4592638"/>
            <a:ext cx="768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333" name="Picture 13">
            <a:extLst>
              <a:ext uri="{FF2B5EF4-FFF2-40B4-BE49-F238E27FC236}">
                <a16:creationId xmlns:a16="http://schemas.microsoft.com/office/drawing/2014/main" id="{36177B18-FC88-6348-8793-B756D10669A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4043363"/>
            <a:ext cx="17272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4" name="Line 14">
            <a:extLst>
              <a:ext uri="{FF2B5EF4-FFF2-40B4-BE49-F238E27FC236}">
                <a16:creationId xmlns:a16="http://schemas.microsoft.com/office/drawing/2014/main" id="{9A3BA706-8166-D941-9A77-1D03D6B1D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3025" y="4592638"/>
            <a:ext cx="768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Text Box 15">
            <a:extLst>
              <a:ext uri="{FF2B5EF4-FFF2-40B4-BE49-F238E27FC236}">
                <a16:creationId xmlns:a16="http://schemas.microsoft.com/office/drawing/2014/main" id="{AC38ED3A-AA23-0544-A2BB-F0208DC5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4427538"/>
            <a:ext cx="1062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UUNET</a:t>
            </a:r>
          </a:p>
        </p:txBody>
      </p:sp>
      <p:sp>
        <p:nvSpPr>
          <p:cNvPr id="56336" name="Line 16">
            <a:extLst>
              <a:ext uri="{FF2B5EF4-FFF2-40B4-BE49-F238E27FC236}">
                <a16:creationId xmlns:a16="http://schemas.microsoft.com/office/drawing/2014/main" id="{D09CA7BF-1012-2945-AA02-B423C8CBDA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54650" y="5080000"/>
            <a:ext cx="768350" cy="500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337" name="Picture 17" descr="j0195384">
            <a:extLst>
              <a:ext uri="{FF2B5EF4-FFF2-40B4-BE49-F238E27FC236}">
                <a16:creationId xmlns:a16="http://schemas.microsoft.com/office/drawing/2014/main" id="{E125FBB5-21C7-074A-AFEE-C6F890AD3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5233988"/>
            <a:ext cx="11588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8" name="Text Box 18">
            <a:extLst>
              <a:ext uri="{FF2B5EF4-FFF2-40B4-BE49-F238E27FC236}">
                <a16:creationId xmlns:a16="http://schemas.microsoft.com/office/drawing/2014/main" id="{D97189DC-E49D-A848-A3CF-75F34674E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5502275"/>
            <a:ext cx="162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network operator</a:t>
            </a:r>
          </a:p>
        </p:txBody>
      </p:sp>
      <p:sp>
        <p:nvSpPr>
          <p:cNvPr id="56339" name="Slide Number Placeholder 3">
            <a:extLst>
              <a:ext uri="{FF2B5EF4-FFF2-40B4-BE49-F238E27FC236}">
                <a16:creationId xmlns:a16="http://schemas.microsoft.com/office/drawing/2014/main" id="{1462B5E8-F636-9F44-AC7C-8E4A8CAC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EDC06FF-105A-FE4B-9E39-8C1D6FC2523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07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61667AF-3646-504D-997A-0A200D46E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Export Policy: Attribute Manipulation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6FAAAEF-6F90-0243-A74F-662C69442D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16013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Modify attributes of the active route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To influence the way other ASes behave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AS prepending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Artificially inflate AS path length seen by others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Convince some ASes to send traffic another way</a:t>
            </a:r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104A9269-0A36-6C4B-88B3-53AED37353B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4114800"/>
            <a:ext cx="2246313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>
            <a:extLst>
              <a:ext uri="{FF2B5EF4-FFF2-40B4-BE49-F238E27FC236}">
                <a16:creationId xmlns:a16="http://schemas.microsoft.com/office/drawing/2014/main" id="{BC307A06-6F30-2E4A-BFE0-3F2BEB98CED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5694363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Line 6">
            <a:extLst>
              <a:ext uri="{FF2B5EF4-FFF2-40B4-BE49-F238E27FC236}">
                <a16:creationId xmlns:a16="http://schemas.microsoft.com/office/drawing/2014/main" id="{73F9973E-844A-6A42-BFB0-F1A2456DC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4925" y="5207000"/>
            <a:ext cx="1458913" cy="5635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3E5C158D-8785-DE4A-B0F9-87EC2DDD0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8" y="44656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AT&amp;T</a:t>
            </a: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F2E2EB2D-5580-E646-98CE-FBF09B95C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5808663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Princeton</a:t>
            </a:r>
          </a:p>
        </p:txBody>
      </p:sp>
      <p:pic>
        <p:nvPicPr>
          <p:cNvPr id="58377" name="Picture 9">
            <a:extLst>
              <a:ext uri="{FF2B5EF4-FFF2-40B4-BE49-F238E27FC236}">
                <a16:creationId xmlns:a16="http://schemas.microsoft.com/office/drawing/2014/main" id="{951B49D5-374F-9C41-A583-889D9F43C07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4195763"/>
            <a:ext cx="16129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Text Box 10">
            <a:extLst>
              <a:ext uri="{FF2B5EF4-FFF2-40B4-BE49-F238E27FC236}">
                <a16:creationId xmlns:a16="http://schemas.microsoft.com/office/drawing/2014/main" id="{8E8D2F6F-AF1B-A244-A9CF-03F4E21F7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88" y="4465638"/>
            <a:ext cx="104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USLEC</a:t>
            </a:r>
          </a:p>
        </p:txBody>
      </p:sp>
      <p:sp>
        <p:nvSpPr>
          <p:cNvPr id="58379" name="Line 11">
            <a:extLst>
              <a:ext uri="{FF2B5EF4-FFF2-40B4-BE49-F238E27FC236}">
                <a16:creationId xmlns:a16="http://schemas.microsoft.com/office/drawing/2014/main" id="{6BBC1710-4722-D84A-AD23-AC609D1B4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300" y="4976813"/>
            <a:ext cx="1998663" cy="7937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B8DF9537-A0D9-0B40-893A-FAC9ABEC9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6384925"/>
            <a:ext cx="187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128.112.0.0/16</a:t>
            </a:r>
          </a:p>
        </p:txBody>
      </p:sp>
      <p:pic>
        <p:nvPicPr>
          <p:cNvPr id="58381" name="Picture 13">
            <a:extLst>
              <a:ext uri="{FF2B5EF4-FFF2-40B4-BE49-F238E27FC236}">
                <a16:creationId xmlns:a16="http://schemas.microsoft.com/office/drawing/2014/main" id="{0EFBAF1F-AA33-F44D-A615-F36E18AFB95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4132263"/>
            <a:ext cx="1958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2" name="Line 14">
            <a:extLst>
              <a:ext uri="{FF2B5EF4-FFF2-40B4-BE49-F238E27FC236}">
                <a16:creationId xmlns:a16="http://schemas.microsoft.com/office/drawing/2014/main" id="{EAA4A4D2-0202-EC4C-8A8A-9191EEEAB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8" y="4670425"/>
            <a:ext cx="5762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CB859749-5A28-A944-86AC-6198B86F6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4708525"/>
            <a:ext cx="614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Text Box 16">
            <a:extLst>
              <a:ext uri="{FF2B5EF4-FFF2-40B4-BE49-F238E27FC236}">
                <a16:creationId xmlns:a16="http://schemas.microsoft.com/office/drawing/2014/main" id="{A727EBC9-909B-F145-97BE-9C1718C9B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4478338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Sprint</a:t>
            </a:r>
          </a:p>
        </p:txBody>
      </p:sp>
      <p:sp>
        <p:nvSpPr>
          <p:cNvPr id="58385" name="Line 17">
            <a:extLst>
              <a:ext uri="{FF2B5EF4-FFF2-40B4-BE49-F238E27FC236}">
                <a16:creationId xmlns:a16="http://schemas.microsoft.com/office/drawing/2014/main" id="{F795272C-C03B-154A-87A1-5EC993BDD6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0938" y="5591175"/>
            <a:ext cx="692150" cy="346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Text Box 18">
            <a:extLst>
              <a:ext uri="{FF2B5EF4-FFF2-40B4-BE49-F238E27FC236}">
                <a16:creationId xmlns:a16="http://schemas.microsoft.com/office/drawing/2014/main" id="{B80A5DB0-932E-4E48-A788-5F2683C55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582295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3300"/>
                </a:solidFill>
                <a:latin typeface="Helvetica" pitchFamily="2" charset="0"/>
              </a:rPr>
              <a:t>88 88</a:t>
            </a:r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55A6E6D8-1F93-F644-A796-2FA035647D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2563" y="5476875"/>
            <a:ext cx="655637" cy="3063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E192C4A6-ADD5-5245-846F-9399926FC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738" y="570706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3300"/>
                </a:solidFill>
                <a:latin typeface="Helvetica" pitchFamily="2" charset="0"/>
              </a:rPr>
              <a:t>88</a:t>
            </a:r>
          </a:p>
        </p:txBody>
      </p:sp>
      <p:sp>
        <p:nvSpPr>
          <p:cNvPr id="58389" name="Freeform 21">
            <a:extLst>
              <a:ext uri="{FF2B5EF4-FFF2-40B4-BE49-F238E27FC236}">
                <a16:creationId xmlns:a16="http://schemas.microsoft.com/office/drawing/2014/main" id="{234FA457-C81E-4F4A-A078-81481A02248B}"/>
              </a:ext>
            </a:extLst>
          </p:cNvPr>
          <p:cNvSpPr>
            <a:spLocks/>
          </p:cNvSpPr>
          <p:nvPr/>
        </p:nvSpPr>
        <p:spPr bwMode="auto">
          <a:xfrm>
            <a:off x="5105400" y="4125913"/>
            <a:ext cx="3481388" cy="2211387"/>
          </a:xfrm>
          <a:custGeom>
            <a:avLst/>
            <a:gdLst>
              <a:gd name="T0" fmla="*/ 2147483647 w 2193"/>
              <a:gd name="T1" fmla="*/ 2147483647 h 1537"/>
              <a:gd name="T2" fmla="*/ 2147483647 w 2193"/>
              <a:gd name="T3" fmla="*/ 2147483647 h 1537"/>
              <a:gd name="T4" fmla="*/ 2147483647 w 2193"/>
              <a:gd name="T5" fmla="*/ 2147483647 h 1537"/>
              <a:gd name="T6" fmla="*/ 2147483647 w 2193"/>
              <a:gd name="T7" fmla="*/ 2147483647 h 1537"/>
              <a:gd name="T8" fmla="*/ 0 w 2193"/>
              <a:gd name="T9" fmla="*/ 2147483647 h 1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93"/>
              <a:gd name="T16" fmla="*/ 0 h 1537"/>
              <a:gd name="T17" fmla="*/ 2193 w 2193"/>
              <a:gd name="T18" fmla="*/ 1537 h 1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93" h="1537">
                <a:moveTo>
                  <a:pt x="121" y="37"/>
                </a:moveTo>
                <a:cubicBezTo>
                  <a:pt x="923" y="18"/>
                  <a:pt x="1725" y="0"/>
                  <a:pt x="1959" y="133"/>
                </a:cubicBezTo>
                <a:cubicBezTo>
                  <a:pt x="2193" y="266"/>
                  <a:pt x="1786" y="617"/>
                  <a:pt x="1524" y="835"/>
                </a:cubicBezTo>
                <a:cubicBezTo>
                  <a:pt x="1262" y="1053"/>
                  <a:pt x="641" y="1343"/>
                  <a:pt x="387" y="1440"/>
                </a:cubicBezTo>
                <a:cubicBezTo>
                  <a:pt x="133" y="1537"/>
                  <a:pt x="66" y="1476"/>
                  <a:pt x="0" y="1416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90" name="Slide Number Placeholder 3">
            <a:extLst>
              <a:ext uri="{FF2B5EF4-FFF2-40B4-BE49-F238E27FC236}">
                <a16:creationId xmlns:a16="http://schemas.microsoft.com/office/drawing/2014/main" id="{3E00D5B5-F3CE-A04D-8317-44CBD3A7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50D4ED-C460-0943-8124-0E1B75A6DE2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0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DA1BB5B-FCE3-9B4C-BD82-B03ACCB83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Reflect Business Relationships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4F5F43D-0112-4B40-9641-6C1D978197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Common relationships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Customer-provider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Peer-peer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Backup, sibling, …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ISP terminology: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Tier-1 (~15 worldwide):  No settlement or transit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Tier-2 ISPs:  Widespread peering, still buy transit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Policies implementing in BGP, e.g.,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Import:  Ranking customer routes over peer routes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Export:  Export only customer routes to peers and providers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413AC497-9A51-274D-9826-C745B828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C0FC7B-12AA-CC49-88F4-A5F198804CB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26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itle 1">
            <a:extLst>
              <a:ext uri="{FF2B5EF4-FFF2-40B4-BE49-F238E27FC236}">
                <a16:creationId xmlns:a16="http://schemas.microsoft.com/office/drawing/2014/main" id="{75088874-FEBD-644D-911A-20BF8068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Policy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71D72ED-C141-E041-8C98-8DF134EE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0AF919-5137-7D42-A643-27D347DD46E7}" type="slidenum">
              <a:rPr lang="en-US" altLang="en-US" sz="1200" b="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 b="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6594F-CD00-434A-99AF-77FC1E2169D3}"/>
              </a:ext>
            </a:extLst>
          </p:cNvPr>
          <p:cNvSpPr txBox="1"/>
          <p:nvPr/>
        </p:nvSpPr>
        <p:spPr>
          <a:xfrm>
            <a:off x="5715000" y="1143000"/>
            <a:ext cx="3505200" cy="618630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Tier 1 ISPs?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U, W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 U, X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 X, Y, Z</a:t>
            </a:r>
          </a:p>
          <a:p>
            <a:pPr marL="0" indent="0" algn="l" eaLnBrk="1" hangingPunct="1"/>
            <a:endParaRPr lang="en-US" alt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Which path may packets take (given commercial policies)?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 Red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Blue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Green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A.   Orange</a:t>
            </a:r>
          </a:p>
          <a:p>
            <a:pPr algn="l" eaLnBrk="1" hangingPunct="1"/>
            <a:r>
              <a:rPr lang="en-US" alt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8AB5E9A9-10E8-734B-9A83-4B41F151BA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826"/>
              </p:ext>
            </p:extLst>
          </p:nvPr>
        </p:nvGraphicFramePr>
        <p:xfrm>
          <a:off x="-127000" y="1143000"/>
          <a:ext cx="58420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0" name="Document" r:id="rId4" imgW="10617200" imgH="8585200" progId="Word.Document.12">
                  <p:link updateAutomatic="1"/>
                </p:oleObj>
              </mc:Choice>
              <mc:Fallback>
                <p:oleObj name="Document" r:id="rId4" imgW="10617200" imgH="8585200" progId="Word.Document.12">
                  <p:link updateAutomatic="1"/>
                  <p:pic>
                    <p:nvPicPr>
                      <p:cNvPr id="62466" name="Object 2">
                        <a:extLst>
                          <a:ext uri="{FF2B5EF4-FFF2-40B4-BE49-F238E27FC236}">
                            <a16:creationId xmlns:a16="http://schemas.microsoft.com/office/drawing/2014/main" id="{8EE11C32-08B9-9B44-9DCA-2B26F4EA0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0" y="1143000"/>
                        <a:ext cx="58420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5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12C3C691-0518-6F40-BCF0-E5112B9D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to avoid BGP Instability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F67273EB-C280-9C42-98D5-95DF2D04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10" y="1490028"/>
            <a:ext cx="8534400" cy="46558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Detecting conflicting policies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CON: Computationally expensive</a:t>
            </a:r>
          </a:p>
          <a:p>
            <a:pPr lvl="1">
              <a:spcAft>
                <a:spcPts val="2400"/>
              </a:spcAft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CON: Requires too much cooperation</a:t>
            </a:r>
          </a:p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Detecting oscillations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Observing the repetitive BGP routing messages</a:t>
            </a:r>
          </a:p>
          <a:p>
            <a:pPr lvl="1">
              <a:spcAft>
                <a:spcPts val="2400"/>
              </a:spcAft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CON: Requires dynamic, stateful analysis</a:t>
            </a:r>
          </a:p>
          <a:p>
            <a:r>
              <a:rPr lang="en-US" altLang="en-U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Restricted routing policies and topologies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Policies based on business relationships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52D70F46-DBEF-B34C-B524-E4CED0DF333D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1645020-D33A-4749-AB47-0B8B0B00963E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2996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itle 1">
            <a:extLst>
              <a:ext uri="{FF2B5EF4-FFF2-40B4-BE49-F238E27FC236}">
                <a16:creationId xmlns:a16="http://schemas.microsoft.com/office/drawing/2014/main" id="{75088874-FEBD-644D-911A-20BF8068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Policy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71D72ED-C141-E041-8C98-8DF134EE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0AF919-5137-7D42-A643-27D347DD46E7}" type="slidenum">
              <a:rPr lang="en-US" altLang="en-US" sz="1200" b="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 b="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6594F-CD00-434A-99AF-77FC1E2169D3}"/>
              </a:ext>
            </a:extLst>
          </p:cNvPr>
          <p:cNvSpPr txBox="1"/>
          <p:nvPr/>
        </p:nvSpPr>
        <p:spPr>
          <a:xfrm>
            <a:off x="5715000" y="1143000"/>
            <a:ext cx="3505200" cy="618630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Tier 1 ISPs?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U, W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 U, X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 X, Y, Z</a:t>
            </a:r>
          </a:p>
          <a:p>
            <a:pPr marL="0" indent="0" algn="l" eaLnBrk="1" hangingPunct="1"/>
            <a:endParaRPr lang="en-US" alt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Which path may packets take (given commercial policies)?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 Red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Blue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Green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A.   Orange</a:t>
            </a:r>
          </a:p>
          <a:p>
            <a:pPr algn="l" eaLnBrk="1" hangingPunct="1"/>
            <a:r>
              <a:rPr lang="en-US" alt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8AB5E9A9-10E8-734B-9A83-4B41F151BA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27000" y="1143000"/>
          <a:ext cx="58420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0" name="Document" r:id="rId4" imgW="10617200" imgH="8585200" progId="Word.Document.12">
                  <p:link updateAutomatic="1"/>
                </p:oleObj>
              </mc:Choice>
              <mc:Fallback>
                <p:oleObj name="Document" r:id="rId4" imgW="10617200" imgH="8585200" progId="Word.Document.12">
                  <p:link updateAutomatic="1"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8AB5E9A9-10E8-734B-9A83-4B41F151B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0" y="1143000"/>
                        <a:ext cx="58420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A3B137B-ECAB-6C4C-98D9-C9F84FEAC858}"/>
              </a:ext>
            </a:extLst>
          </p:cNvPr>
          <p:cNvSpPr/>
          <p:nvPr/>
        </p:nvSpPr>
        <p:spPr>
          <a:xfrm>
            <a:off x="5647340" y="1623965"/>
            <a:ext cx="1430135" cy="460860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68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itle 1">
            <a:extLst>
              <a:ext uri="{FF2B5EF4-FFF2-40B4-BE49-F238E27FC236}">
                <a16:creationId xmlns:a16="http://schemas.microsoft.com/office/drawing/2014/main" id="{75088874-FEBD-644D-911A-20BF8068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Policy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71D72ED-C141-E041-8C98-8DF134EE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0AF919-5137-7D42-A643-27D347DD46E7}" type="slidenum">
              <a:rPr lang="en-US" altLang="en-US" sz="1200" b="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en-US" sz="1200" b="0">
              <a:solidFill>
                <a:srgbClr val="898989"/>
              </a:solidFill>
            </a:endParaRPr>
          </a:p>
        </p:txBody>
      </p:sp>
      <p:graphicFrame>
        <p:nvGraphicFramePr>
          <p:cNvPr id="62466" name="Object 2">
            <a:extLst>
              <a:ext uri="{FF2B5EF4-FFF2-40B4-BE49-F238E27FC236}">
                <a16:creationId xmlns:a16="http://schemas.microsoft.com/office/drawing/2014/main" id="{8EE11C32-08B9-9B44-9DCA-2B26F4EA0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27000" y="1143000"/>
          <a:ext cx="58420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Document" r:id="rId4" imgW="10617200" imgH="8585200" progId="Word.Document.12">
                  <p:link updateAutomatic="1"/>
                </p:oleObj>
              </mc:Choice>
              <mc:Fallback>
                <p:oleObj name="Document" r:id="rId4" imgW="10617200" imgH="8585200" progId="Word.Document.12">
                  <p:link updateAutomatic="1"/>
                  <p:pic>
                    <p:nvPicPr>
                      <p:cNvPr id="62466" name="Object 2">
                        <a:extLst>
                          <a:ext uri="{FF2B5EF4-FFF2-40B4-BE49-F238E27FC236}">
                            <a16:creationId xmlns:a16="http://schemas.microsoft.com/office/drawing/2014/main" id="{8EE11C32-08B9-9B44-9DCA-2B26F4EA0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0" y="1143000"/>
                        <a:ext cx="58420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36594F-CD00-434A-99AF-77FC1E2169D3}"/>
              </a:ext>
            </a:extLst>
          </p:cNvPr>
          <p:cNvSpPr txBox="1"/>
          <p:nvPr/>
        </p:nvSpPr>
        <p:spPr>
          <a:xfrm>
            <a:off x="5715000" y="1143000"/>
            <a:ext cx="3505200" cy="618630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Tier 1 ISPs?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U, W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 U, X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 X, Y, Z</a:t>
            </a:r>
          </a:p>
          <a:p>
            <a:pPr marL="0" indent="0" algn="l" eaLnBrk="1" hangingPunct="1"/>
            <a:endParaRPr lang="en-US" alt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Which path may packets take (given commercial policies)?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 Red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Blue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Green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A.   Orange</a:t>
            </a:r>
          </a:p>
          <a:p>
            <a:pPr algn="l" eaLnBrk="1" hangingPunct="1"/>
            <a:r>
              <a:rPr lang="en-US" alt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DDBE31-F8B0-A54C-89DC-7C3072EE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2630488"/>
            <a:ext cx="5956300" cy="1655762"/>
          </a:xfrm>
          <a:custGeom>
            <a:avLst/>
            <a:gdLst>
              <a:gd name="T0" fmla="*/ 343989 w 5955771"/>
              <a:gd name="T1" fmla="*/ 1655762 h 1656292"/>
              <a:gd name="T2" fmla="*/ 804404 w 5955771"/>
              <a:gd name="T3" fmla="*/ 322689 h 1656292"/>
              <a:gd name="T4" fmla="*/ 5170417 w 5955771"/>
              <a:gd name="T5" fmla="*/ 132250 h 1656292"/>
              <a:gd name="T6" fmla="*/ 5519698 w 5955771"/>
              <a:gd name="T7" fmla="*/ 1116185 h 1656292"/>
              <a:gd name="T8" fmla="*/ 0 60000 65536"/>
              <a:gd name="T9" fmla="*/ 0 60000 65536"/>
              <a:gd name="T10" fmla="*/ 0 60000 65536"/>
              <a:gd name="T11" fmla="*/ 0 60000 65536"/>
              <a:gd name="T12" fmla="*/ 0 w 5955771"/>
              <a:gd name="T13" fmla="*/ 0 h 1656292"/>
              <a:gd name="T14" fmla="*/ 5955771 w 5955771"/>
              <a:gd name="T15" fmla="*/ 1656292 h 1656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55771" h="1656292">
                <a:moveTo>
                  <a:pt x="343958" y="1656292"/>
                </a:moveTo>
                <a:cubicBezTo>
                  <a:pt x="171979" y="1116542"/>
                  <a:pt x="0" y="576792"/>
                  <a:pt x="804333" y="322792"/>
                </a:cubicBezTo>
                <a:cubicBezTo>
                  <a:pt x="1608666" y="68792"/>
                  <a:pt x="4384146" y="0"/>
                  <a:pt x="5169958" y="132292"/>
                </a:cubicBezTo>
                <a:cubicBezTo>
                  <a:pt x="5955771" y="264584"/>
                  <a:pt x="5519208" y="1116542"/>
                  <a:pt x="5519208" y="111654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66F504E-D11F-B24A-A3F0-E320FB1DE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1150938"/>
            <a:ext cx="4214813" cy="4484687"/>
          </a:xfrm>
          <a:custGeom>
            <a:avLst/>
            <a:gdLst>
              <a:gd name="T0" fmla="*/ 275167 w 4214813"/>
              <a:gd name="T1" fmla="*/ 3087687 h 4484687"/>
              <a:gd name="T2" fmla="*/ 227542 w 4214813"/>
              <a:gd name="T3" fmla="*/ 2087562 h 4484687"/>
              <a:gd name="T4" fmla="*/ 1640417 w 4214813"/>
              <a:gd name="T5" fmla="*/ 373062 h 4484687"/>
              <a:gd name="T6" fmla="*/ 3910542 w 4214813"/>
              <a:gd name="T7" fmla="*/ 309562 h 4484687"/>
              <a:gd name="T8" fmla="*/ 3466042 w 4214813"/>
              <a:gd name="T9" fmla="*/ 2230437 h 4484687"/>
              <a:gd name="T10" fmla="*/ 3370792 w 4214813"/>
              <a:gd name="T11" fmla="*/ 4484687 h 44846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14813"/>
              <a:gd name="T19" fmla="*/ 0 h 4484687"/>
              <a:gd name="T20" fmla="*/ 4214813 w 4214813"/>
              <a:gd name="T21" fmla="*/ 4484687 h 44846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14813" h="4484687">
                <a:moveTo>
                  <a:pt x="275167" y="3087687"/>
                </a:moveTo>
                <a:cubicBezTo>
                  <a:pt x="137583" y="2813843"/>
                  <a:pt x="0" y="2540000"/>
                  <a:pt x="227542" y="2087562"/>
                </a:cubicBezTo>
                <a:cubicBezTo>
                  <a:pt x="455084" y="1635125"/>
                  <a:pt x="1026584" y="669395"/>
                  <a:pt x="1640417" y="373062"/>
                </a:cubicBezTo>
                <a:cubicBezTo>
                  <a:pt x="2254250" y="76729"/>
                  <a:pt x="3606271" y="0"/>
                  <a:pt x="3910542" y="309562"/>
                </a:cubicBezTo>
                <a:cubicBezTo>
                  <a:pt x="4214813" y="619125"/>
                  <a:pt x="3556000" y="1534583"/>
                  <a:pt x="3466042" y="2230437"/>
                </a:cubicBezTo>
                <a:cubicBezTo>
                  <a:pt x="3376084" y="2926291"/>
                  <a:pt x="3370792" y="4484687"/>
                  <a:pt x="3370792" y="448468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03B479D-64C1-7B40-B382-21DD2E349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1143000"/>
            <a:ext cx="2178050" cy="4619625"/>
          </a:xfrm>
          <a:custGeom>
            <a:avLst/>
            <a:gdLst>
              <a:gd name="T0" fmla="*/ 1810190 w 2177521"/>
              <a:gd name="T1" fmla="*/ 4619625 h 4619625"/>
              <a:gd name="T2" fmla="*/ 1921342 w 2177521"/>
              <a:gd name="T3" fmla="*/ 2254250 h 4619625"/>
              <a:gd name="T4" fmla="*/ 269941 w 2177521"/>
              <a:gd name="T5" fmla="*/ 2079625 h 4619625"/>
              <a:gd name="T6" fmla="*/ 1429097 w 2177521"/>
              <a:gd name="T7" fmla="*/ 412750 h 4619625"/>
              <a:gd name="T8" fmla="*/ 0 w 2177521"/>
              <a:gd name="T9" fmla="*/ 0 h 4619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7521"/>
              <a:gd name="T16" fmla="*/ 0 h 4619625"/>
              <a:gd name="T17" fmla="*/ 2177521 w 2177521"/>
              <a:gd name="T18" fmla="*/ 4619625 h 4619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7521" h="4619625">
                <a:moveTo>
                  <a:pt x="1809750" y="4619625"/>
                </a:moveTo>
                <a:cubicBezTo>
                  <a:pt x="1993635" y="3648604"/>
                  <a:pt x="2177521" y="2677583"/>
                  <a:pt x="1920875" y="2254250"/>
                </a:cubicBezTo>
                <a:cubicBezTo>
                  <a:pt x="1664229" y="1830917"/>
                  <a:pt x="351896" y="2386542"/>
                  <a:pt x="269875" y="2079625"/>
                </a:cubicBezTo>
                <a:cubicBezTo>
                  <a:pt x="187854" y="1772708"/>
                  <a:pt x="1473729" y="759354"/>
                  <a:pt x="1428750" y="412750"/>
                </a:cubicBezTo>
                <a:cubicBezTo>
                  <a:pt x="1383771" y="66146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D164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5C0EA5C-328E-4748-A854-AB74884C6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825500"/>
            <a:ext cx="3543300" cy="4873625"/>
          </a:xfrm>
          <a:custGeom>
            <a:avLst/>
            <a:gdLst>
              <a:gd name="T0" fmla="*/ 2445115 w 3542771"/>
              <a:gd name="T1" fmla="*/ 4873625 h 4873625"/>
              <a:gd name="T2" fmla="*/ 2683276 w 3542771"/>
              <a:gd name="T3" fmla="*/ 2397125 h 4873625"/>
              <a:gd name="T4" fmla="*/ 3096087 w 3542771"/>
              <a:gd name="T5" fmla="*/ 381000 h 4873625"/>
              <a:gd name="T6" fmla="*/ 0 w 3542771"/>
              <a:gd name="T7" fmla="*/ 111125 h 4873625"/>
              <a:gd name="T8" fmla="*/ 0 60000 65536"/>
              <a:gd name="T9" fmla="*/ 0 60000 65536"/>
              <a:gd name="T10" fmla="*/ 0 60000 65536"/>
              <a:gd name="T11" fmla="*/ 0 60000 65536"/>
              <a:gd name="T12" fmla="*/ 0 w 3542771"/>
              <a:gd name="T13" fmla="*/ 0 h 4873625"/>
              <a:gd name="T14" fmla="*/ 3542771 w 3542771"/>
              <a:gd name="T15" fmla="*/ 4873625 h 4873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2771" h="4873625">
                <a:moveTo>
                  <a:pt x="2444750" y="4873625"/>
                </a:moveTo>
                <a:cubicBezTo>
                  <a:pt x="2509573" y="4009760"/>
                  <a:pt x="2574396" y="3145896"/>
                  <a:pt x="2682875" y="2397125"/>
                </a:cubicBezTo>
                <a:cubicBezTo>
                  <a:pt x="2791354" y="1648354"/>
                  <a:pt x="3542771" y="762000"/>
                  <a:pt x="3095625" y="381000"/>
                </a:cubicBezTo>
                <a:cubicBezTo>
                  <a:pt x="2648479" y="0"/>
                  <a:pt x="1324239" y="55562"/>
                  <a:pt x="0" y="111125"/>
                </a:cubicBezTo>
              </a:path>
            </a:pathLst>
          </a:custGeom>
          <a:noFill/>
          <a:ln w="38100">
            <a:solidFill>
              <a:srgbClr val="F79646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387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itle 1">
            <a:extLst>
              <a:ext uri="{FF2B5EF4-FFF2-40B4-BE49-F238E27FC236}">
                <a16:creationId xmlns:a16="http://schemas.microsoft.com/office/drawing/2014/main" id="{75088874-FEBD-644D-911A-20BF8068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Policy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71D72ED-C141-E041-8C98-8DF134EE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0AF919-5137-7D42-A643-27D347DD46E7}" type="slidenum">
              <a:rPr lang="en-US" altLang="en-US" sz="1200" b="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 b="0">
              <a:solidFill>
                <a:srgbClr val="898989"/>
              </a:solidFill>
            </a:endParaRPr>
          </a:p>
        </p:txBody>
      </p:sp>
      <p:graphicFrame>
        <p:nvGraphicFramePr>
          <p:cNvPr id="62466" name="Object 2">
            <a:extLst>
              <a:ext uri="{FF2B5EF4-FFF2-40B4-BE49-F238E27FC236}">
                <a16:creationId xmlns:a16="http://schemas.microsoft.com/office/drawing/2014/main" id="{8EE11C32-08B9-9B44-9DCA-2B26F4EA0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27000" y="1143000"/>
          <a:ext cx="58420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8" name="Document" r:id="rId4" imgW="10617200" imgH="8585200" progId="Word.Document.12">
                  <p:link updateAutomatic="1"/>
                </p:oleObj>
              </mc:Choice>
              <mc:Fallback>
                <p:oleObj name="Document" r:id="rId4" imgW="10617200" imgH="8585200" progId="Word.Document.12">
                  <p:link updateAutomatic="1"/>
                  <p:pic>
                    <p:nvPicPr>
                      <p:cNvPr id="62466" name="Object 2">
                        <a:extLst>
                          <a:ext uri="{FF2B5EF4-FFF2-40B4-BE49-F238E27FC236}">
                            <a16:creationId xmlns:a16="http://schemas.microsoft.com/office/drawing/2014/main" id="{8EE11C32-08B9-9B44-9DCA-2B26F4EA0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0" y="1143000"/>
                        <a:ext cx="58420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36594F-CD00-434A-99AF-77FC1E2169D3}"/>
              </a:ext>
            </a:extLst>
          </p:cNvPr>
          <p:cNvSpPr txBox="1"/>
          <p:nvPr/>
        </p:nvSpPr>
        <p:spPr>
          <a:xfrm>
            <a:off x="5715000" y="1143000"/>
            <a:ext cx="3505200" cy="618630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Tier 1 ISPs?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U, W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 U, X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 X, Y, Z</a:t>
            </a:r>
          </a:p>
          <a:p>
            <a:pPr marL="0" indent="0" algn="l" eaLnBrk="1" hangingPunct="1"/>
            <a:endParaRPr lang="en-US" alt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eaLnBrk="1" hangingPunct="1">
              <a:spcAft>
                <a:spcPts val="1200"/>
              </a:spcAft>
            </a:pPr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Which path may packets take (given commercial policies)?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Y.    Red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M.  Blue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C.   Green</a:t>
            </a:r>
          </a:p>
          <a:p>
            <a:pPr marL="0" indent="0" algn="l" eaLnBrk="1" hangingPunct="1"/>
            <a:r>
              <a: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A.   Orange</a:t>
            </a:r>
          </a:p>
          <a:p>
            <a:pPr algn="l" eaLnBrk="1" hangingPunct="1"/>
            <a:r>
              <a:rPr lang="en-US" altLang="en-US" sz="2200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/>
            <a:endParaRPr lang="en-US" alt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DDBE31-F8B0-A54C-89DC-7C3072EE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2630488"/>
            <a:ext cx="5956300" cy="1655762"/>
          </a:xfrm>
          <a:custGeom>
            <a:avLst/>
            <a:gdLst>
              <a:gd name="T0" fmla="*/ 343989 w 5955771"/>
              <a:gd name="T1" fmla="*/ 1655762 h 1656292"/>
              <a:gd name="T2" fmla="*/ 804404 w 5955771"/>
              <a:gd name="T3" fmla="*/ 322689 h 1656292"/>
              <a:gd name="T4" fmla="*/ 5170417 w 5955771"/>
              <a:gd name="T5" fmla="*/ 132250 h 1656292"/>
              <a:gd name="T6" fmla="*/ 5519698 w 5955771"/>
              <a:gd name="T7" fmla="*/ 1116185 h 1656292"/>
              <a:gd name="T8" fmla="*/ 0 60000 65536"/>
              <a:gd name="T9" fmla="*/ 0 60000 65536"/>
              <a:gd name="T10" fmla="*/ 0 60000 65536"/>
              <a:gd name="T11" fmla="*/ 0 60000 65536"/>
              <a:gd name="T12" fmla="*/ 0 w 5955771"/>
              <a:gd name="T13" fmla="*/ 0 h 1656292"/>
              <a:gd name="T14" fmla="*/ 5955771 w 5955771"/>
              <a:gd name="T15" fmla="*/ 1656292 h 1656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55771" h="1656292">
                <a:moveTo>
                  <a:pt x="343958" y="1656292"/>
                </a:moveTo>
                <a:cubicBezTo>
                  <a:pt x="171979" y="1116542"/>
                  <a:pt x="0" y="576792"/>
                  <a:pt x="804333" y="322792"/>
                </a:cubicBezTo>
                <a:cubicBezTo>
                  <a:pt x="1608666" y="68792"/>
                  <a:pt x="4384146" y="0"/>
                  <a:pt x="5169958" y="132292"/>
                </a:cubicBezTo>
                <a:cubicBezTo>
                  <a:pt x="5955771" y="264584"/>
                  <a:pt x="5519208" y="1116542"/>
                  <a:pt x="5519208" y="111654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66F504E-D11F-B24A-A3F0-E320FB1DE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1150938"/>
            <a:ext cx="4214813" cy="4484687"/>
          </a:xfrm>
          <a:custGeom>
            <a:avLst/>
            <a:gdLst>
              <a:gd name="T0" fmla="*/ 275167 w 4214813"/>
              <a:gd name="T1" fmla="*/ 3087687 h 4484687"/>
              <a:gd name="T2" fmla="*/ 227542 w 4214813"/>
              <a:gd name="T3" fmla="*/ 2087562 h 4484687"/>
              <a:gd name="T4" fmla="*/ 1640417 w 4214813"/>
              <a:gd name="T5" fmla="*/ 373062 h 4484687"/>
              <a:gd name="T6" fmla="*/ 3910542 w 4214813"/>
              <a:gd name="T7" fmla="*/ 309562 h 4484687"/>
              <a:gd name="T8" fmla="*/ 3466042 w 4214813"/>
              <a:gd name="T9" fmla="*/ 2230437 h 4484687"/>
              <a:gd name="T10" fmla="*/ 3370792 w 4214813"/>
              <a:gd name="T11" fmla="*/ 4484687 h 44846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14813"/>
              <a:gd name="T19" fmla="*/ 0 h 4484687"/>
              <a:gd name="T20" fmla="*/ 4214813 w 4214813"/>
              <a:gd name="T21" fmla="*/ 4484687 h 44846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14813" h="4484687">
                <a:moveTo>
                  <a:pt x="275167" y="3087687"/>
                </a:moveTo>
                <a:cubicBezTo>
                  <a:pt x="137583" y="2813843"/>
                  <a:pt x="0" y="2540000"/>
                  <a:pt x="227542" y="2087562"/>
                </a:cubicBezTo>
                <a:cubicBezTo>
                  <a:pt x="455084" y="1635125"/>
                  <a:pt x="1026584" y="669395"/>
                  <a:pt x="1640417" y="373062"/>
                </a:cubicBezTo>
                <a:cubicBezTo>
                  <a:pt x="2254250" y="76729"/>
                  <a:pt x="3606271" y="0"/>
                  <a:pt x="3910542" y="309562"/>
                </a:cubicBezTo>
                <a:cubicBezTo>
                  <a:pt x="4214813" y="619125"/>
                  <a:pt x="3556000" y="1534583"/>
                  <a:pt x="3466042" y="2230437"/>
                </a:cubicBezTo>
                <a:cubicBezTo>
                  <a:pt x="3376084" y="2926291"/>
                  <a:pt x="3370792" y="4484687"/>
                  <a:pt x="3370792" y="448468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03B479D-64C1-7B40-B382-21DD2E349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1143000"/>
            <a:ext cx="2178050" cy="4619625"/>
          </a:xfrm>
          <a:custGeom>
            <a:avLst/>
            <a:gdLst>
              <a:gd name="T0" fmla="*/ 1810190 w 2177521"/>
              <a:gd name="T1" fmla="*/ 4619625 h 4619625"/>
              <a:gd name="T2" fmla="*/ 1921342 w 2177521"/>
              <a:gd name="T3" fmla="*/ 2254250 h 4619625"/>
              <a:gd name="T4" fmla="*/ 269941 w 2177521"/>
              <a:gd name="T5" fmla="*/ 2079625 h 4619625"/>
              <a:gd name="T6" fmla="*/ 1429097 w 2177521"/>
              <a:gd name="T7" fmla="*/ 412750 h 4619625"/>
              <a:gd name="T8" fmla="*/ 0 w 2177521"/>
              <a:gd name="T9" fmla="*/ 0 h 4619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7521"/>
              <a:gd name="T16" fmla="*/ 0 h 4619625"/>
              <a:gd name="T17" fmla="*/ 2177521 w 2177521"/>
              <a:gd name="T18" fmla="*/ 4619625 h 4619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7521" h="4619625">
                <a:moveTo>
                  <a:pt x="1809750" y="4619625"/>
                </a:moveTo>
                <a:cubicBezTo>
                  <a:pt x="1993635" y="3648604"/>
                  <a:pt x="2177521" y="2677583"/>
                  <a:pt x="1920875" y="2254250"/>
                </a:cubicBezTo>
                <a:cubicBezTo>
                  <a:pt x="1664229" y="1830917"/>
                  <a:pt x="351896" y="2386542"/>
                  <a:pt x="269875" y="2079625"/>
                </a:cubicBezTo>
                <a:cubicBezTo>
                  <a:pt x="187854" y="1772708"/>
                  <a:pt x="1473729" y="759354"/>
                  <a:pt x="1428750" y="412750"/>
                </a:cubicBezTo>
                <a:cubicBezTo>
                  <a:pt x="1383771" y="66146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D164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5C0EA5C-328E-4748-A854-AB74884C6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825500"/>
            <a:ext cx="3543300" cy="4873625"/>
          </a:xfrm>
          <a:custGeom>
            <a:avLst/>
            <a:gdLst>
              <a:gd name="T0" fmla="*/ 2445115 w 3542771"/>
              <a:gd name="T1" fmla="*/ 4873625 h 4873625"/>
              <a:gd name="T2" fmla="*/ 2683276 w 3542771"/>
              <a:gd name="T3" fmla="*/ 2397125 h 4873625"/>
              <a:gd name="T4" fmla="*/ 3096087 w 3542771"/>
              <a:gd name="T5" fmla="*/ 381000 h 4873625"/>
              <a:gd name="T6" fmla="*/ 0 w 3542771"/>
              <a:gd name="T7" fmla="*/ 111125 h 4873625"/>
              <a:gd name="T8" fmla="*/ 0 60000 65536"/>
              <a:gd name="T9" fmla="*/ 0 60000 65536"/>
              <a:gd name="T10" fmla="*/ 0 60000 65536"/>
              <a:gd name="T11" fmla="*/ 0 60000 65536"/>
              <a:gd name="T12" fmla="*/ 0 w 3542771"/>
              <a:gd name="T13" fmla="*/ 0 h 4873625"/>
              <a:gd name="T14" fmla="*/ 3542771 w 3542771"/>
              <a:gd name="T15" fmla="*/ 4873625 h 4873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2771" h="4873625">
                <a:moveTo>
                  <a:pt x="2444750" y="4873625"/>
                </a:moveTo>
                <a:cubicBezTo>
                  <a:pt x="2509573" y="4009760"/>
                  <a:pt x="2574396" y="3145896"/>
                  <a:pt x="2682875" y="2397125"/>
                </a:cubicBezTo>
                <a:cubicBezTo>
                  <a:pt x="2791354" y="1648354"/>
                  <a:pt x="3542771" y="762000"/>
                  <a:pt x="3095625" y="381000"/>
                </a:cubicBezTo>
                <a:cubicBezTo>
                  <a:pt x="2648479" y="0"/>
                  <a:pt x="1324239" y="55562"/>
                  <a:pt x="0" y="111125"/>
                </a:cubicBezTo>
              </a:path>
            </a:pathLst>
          </a:custGeom>
          <a:noFill/>
          <a:ln w="38100">
            <a:solidFill>
              <a:srgbClr val="F79646"/>
            </a:solidFill>
            <a:round/>
            <a:headEnd/>
            <a:tailEnd type="stealth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884EF-E93F-8844-B4FA-568F773AF6AC}"/>
              </a:ext>
            </a:extLst>
          </p:cNvPr>
          <p:cNvSpPr/>
          <p:nvPr/>
        </p:nvSpPr>
        <p:spPr>
          <a:xfrm>
            <a:off x="5656033" y="5522390"/>
            <a:ext cx="1642722" cy="40293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5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ECCAD6D9-0A85-3E4F-80B6-669A87F48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Policy Configuration</a:t>
            </a:r>
          </a:p>
        </p:txBody>
      </p:sp>
      <p:sp>
        <p:nvSpPr>
          <p:cNvPr id="64515" name="Rectangle 5">
            <a:extLst>
              <a:ext uri="{FF2B5EF4-FFF2-40B4-BE49-F238E27FC236}">
                <a16:creationId xmlns:a16="http://schemas.microsoft.com/office/drawing/2014/main" id="{9B1D3968-CD1D-5948-9C54-8C5F8E8B63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policy languages are vendor-specific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Not part of the BGP protocol specification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Different languages for Cisco, Juniper, etc.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Still, all languages have some key features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List of clauses matching on route attributes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and discarding or modifying the matching routes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Configuration done by human operators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Implementing the policies of their AS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Business relationships, traffic engineering, security</a:t>
            </a: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A71A124B-F738-364E-9CE8-E2F1A886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9E41F9E-5CB7-FD4F-B26E-BC014A3C23F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06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>
            <a:extLst>
              <a:ext uri="{FF2B5EF4-FFF2-40B4-BE49-F238E27FC236}">
                <a16:creationId xmlns:a16="http://schemas.microsoft.com/office/drawing/2014/main" id="{E0D18611-52A8-9146-A288-8E074A679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do backbone AS operate?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E793E15-AA1E-7647-84D5-49200C1D2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>
                <a:ea typeface="ＭＳ Ｐゴシック" panose="020B0600070205080204" pitchFamily="34" charset="-128"/>
              </a:rPr>
              <a:t>Backbone Topology</a:t>
            </a:r>
            <a:endParaRPr lang="en-US" sz="4000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376DD2A-682A-5F42-8EC3-13124417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FDC4B2-1152-2146-A1DC-44393FD765A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5C32F8C-202E-EF4E-B072-62D36FF32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Backbone Networks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019EF22-E776-0440-A6AB-2D7BDE19E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Backbone networks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Points-of-Presence (PoPs)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Lots of communication between PoPs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Accommodate traffic demands and limit delay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EAB22A9-3624-5741-B2CF-C3F639C0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61E41BEA-FF5F-3847-B5A8-A97A82A4CD77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2533" name="Oval 4">
            <a:extLst>
              <a:ext uri="{FF2B5EF4-FFF2-40B4-BE49-F238E27FC236}">
                <a16:creationId xmlns:a16="http://schemas.microsoft.com/office/drawing/2014/main" id="{26D3553B-4398-7C44-AFA7-CB29B3A6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4016375"/>
            <a:ext cx="303213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5">
            <a:extLst>
              <a:ext uri="{FF2B5EF4-FFF2-40B4-BE49-F238E27FC236}">
                <a16:creationId xmlns:a16="http://schemas.microsoft.com/office/drawing/2014/main" id="{99E7EE8F-E71A-114C-A4E7-448FB1A4C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4005263"/>
            <a:ext cx="303213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6">
            <a:extLst>
              <a:ext uri="{FF2B5EF4-FFF2-40B4-BE49-F238E27FC236}">
                <a16:creationId xmlns:a16="http://schemas.microsoft.com/office/drawing/2014/main" id="{D48B1142-15DB-AC49-888E-15A45881A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3984625"/>
            <a:ext cx="303213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7">
            <a:extLst>
              <a:ext uri="{FF2B5EF4-FFF2-40B4-BE49-F238E27FC236}">
                <a16:creationId xmlns:a16="http://schemas.microsoft.com/office/drawing/2014/main" id="{C257F533-1B67-F641-937E-412C8C4FA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3405188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8">
            <a:extLst>
              <a:ext uri="{FF2B5EF4-FFF2-40B4-BE49-F238E27FC236}">
                <a16:creationId xmlns:a16="http://schemas.microsoft.com/office/drawing/2014/main" id="{E93EF96A-759D-1E4C-90CC-84E82A614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897438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9">
            <a:extLst>
              <a:ext uri="{FF2B5EF4-FFF2-40B4-BE49-F238E27FC236}">
                <a16:creationId xmlns:a16="http://schemas.microsoft.com/office/drawing/2014/main" id="{43DFA19C-87A3-1743-B9C3-CC8472173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5856288"/>
            <a:ext cx="303213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0">
            <a:extLst>
              <a:ext uri="{FF2B5EF4-FFF2-40B4-BE49-F238E27FC236}">
                <a16:creationId xmlns:a16="http://schemas.microsoft.com/office/drawing/2014/main" id="{EA129FD6-9B0C-EA42-A417-13A46080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388" y="6343650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1">
            <a:extLst>
              <a:ext uri="{FF2B5EF4-FFF2-40B4-BE49-F238E27FC236}">
                <a16:creationId xmlns:a16="http://schemas.microsoft.com/office/drawing/2014/main" id="{C531D887-1716-9C46-BA06-A1A840BE0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5843588"/>
            <a:ext cx="303213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2">
            <a:extLst>
              <a:ext uri="{FF2B5EF4-FFF2-40B4-BE49-F238E27FC236}">
                <a16:creationId xmlns:a16="http://schemas.microsoft.com/office/drawing/2014/main" id="{9E5C9E75-F3B3-1B4A-9C96-D7E8576A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4929188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3">
            <a:extLst>
              <a:ext uri="{FF2B5EF4-FFF2-40B4-BE49-F238E27FC236}">
                <a16:creationId xmlns:a16="http://schemas.microsoft.com/office/drawing/2014/main" id="{0D06C434-BAEE-A044-96B6-6AD311E3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713" y="4948238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4">
            <a:extLst>
              <a:ext uri="{FF2B5EF4-FFF2-40B4-BE49-F238E27FC236}">
                <a16:creationId xmlns:a16="http://schemas.microsoft.com/office/drawing/2014/main" id="{B0D41975-682B-EC4E-A34E-9696B919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5861050"/>
            <a:ext cx="303212" cy="36195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DBD58902-2343-7E4F-BE43-8E27E3EA10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89275" y="4175125"/>
            <a:ext cx="1116013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CCBA5089-E1D2-BD4F-807E-C739066083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9588" y="5097463"/>
            <a:ext cx="1154112" cy="11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B7C26ADE-CC41-4C42-AE0C-779A00B0C8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6575" y="6046788"/>
            <a:ext cx="1154113" cy="11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B6809819-0500-3846-B721-20D820A7FD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37075" y="6045200"/>
            <a:ext cx="1049338" cy="20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34390E35-E99A-FA4B-A608-642AF3E491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103813"/>
            <a:ext cx="1058863" cy="79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59326D4B-9487-B04E-8ACD-E1FEA89D52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4375" y="4167188"/>
            <a:ext cx="1058863" cy="79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46418B67-2512-884A-8655-DA7E6BD26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38638" y="4376738"/>
            <a:ext cx="20637" cy="530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D36E0341-951D-C84C-BB29-B76A66B46F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2588" y="4365625"/>
            <a:ext cx="11112" cy="58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28980B46-A324-CA41-93F8-439EF5B40E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1000" y="5278438"/>
            <a:ext cx="11113" cy="58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15EAED7D-5500-D44A-96EC-D1D3B0591C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3563" y="5276850"/>
            <a:ext cx="11112" cy="58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4022A95A-EDA3-1C4B-B71A-E9C45C5CA1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00713" y="4321175"/>
            <a:ext cx="11112" cy="58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6">
            <a:extLst>
              <a:ext uri="{FF2B5EF4-FFF2-40B4-BE49-F238E27FC236}">
                <a16:creationId xmlns:a16="http://schemas.microsoft.com/office/drawing/2014/main" id="{969B26E8-2078-5545-AD9E-2F0E068B3A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88013" y="5264150"/>
            <a:ext cx="11112" cy="587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7">
            <a:extLst>
              <a:ext uri="{FF2B5EF4-FFF2-40B4-BE49-F238E27FC236}">
                <a16:creationId xmlns:a16="http://schemas.microsoft.com/office/drawing/2014/main" id="{D94D3164-44F9-E547-9845-C0697E89B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83263" y="6207125"/>
            <a:ext cx="260350" cy="307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28">
            <a:extLst>
              <a:ext uri="{FF2B5EF4-FFF2-40B4-BE49-F238E27FC236}">
                <a16:creationId xmlns:a16="http://schemas.microsoft.com/office/drawing/2014/main" id="{38A099CC-8C62-BC46-AC9B-DB3E85A98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9463" y="3673475"/>
            <a:ext cx="250825" cy="34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29">
            <a:extLst>
              <a:ext uri="{FF2B5EF4-FFF2-40B4-BE49-F238E27FC236}">
                <a16:creationId xmlns:a16="http://schemas.microsoft.com/office/drawing/2014/main" id="{E9EF1811-4AD4-BE44-89E0-6EEAF68E9B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65638" y="4281488"/>
            <a:ext cx="1135062" cy="696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D61FC99-BC68-BE48-94AA-8C6A4FB40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Abilene Internet2 Backbone</a:t>
            </a:r>
          </a:p>
        </p:txBody>
      </p:sp>
      <p:sp>
        <p:nvSpPr>
          <p:cNvPr id="24579" name="Content Placeholder 12">
            <a:extLst>
              <a:ext uri="{FF2B5EF4-FFF2-40B4-BE49-F238E27FC236}">
                <a16:creationId xmlns:a16="http://schemas.microsoft.com/office/drawing/2014/main" id="{0589744F-2E07-3A4B-B580-464F6F56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EE5079C-97D1-A34A-BB28-AEF46E6C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9AFA2BD-C7F8-FB4C-B903-6CA11A123591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4581" name="Picture 3">
            <a:extLst>
              <a:ext uri="{FF2B5EF4-FFF2-40B4-BE49-F238E27FC236}">
                <a16:creationId xmlns:a16="http://schemas.microsoft.com/office/drawing/2014/main" id="{E86A253D-21C8-E544-895E-251334E06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047750"/>
            <a:ext cx="9047162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2769897-BCA5-A945-8E81-D161A4679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Points-of-Presence (PoPs)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471F83B-2608-4D41-9631-72E5D58BB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Inter-PoP links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Long distances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High bandwidth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Intra-PoP links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Short cables between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racks or floors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Aggregated bandwidth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Links to other networks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Wide range of media and bandwidth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539B367-847A-114B-9C3F-02BAD492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3BFA4F97-EC98-EB45-9F10-7C2FB438094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29" name="Line 4">
            <a:extLst>
              <a:ext uri="{FF2B5EF4-FFF2-40B4-BE49-F238E27FC236}">
                <a16:creationId xmlns:a16="http://schemas.microsoft.com/office/drawing/2014/main" id="{6C07AAD1-9D0D-4345-879D-D6A20D8A31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92925" y="2606675"/>
            <a:ext cx="1106488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5298A2C8-4DE4-F94F-817F-4E521A778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250" y="2665413"/>
            <a:ext cx="444500" cy="6969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6">
            <a:extLst>
              <a:ext uri="{FF2B5EF4-FFF2-40B4-BE49-F238E27FC236}">
                <a16:creationId xmlns:a16="http://schemas.microsoft.com/office/drawing/2014/main" id="{0C7B5055-42E0-D34E-B738-EE57C35A1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3335338"/>
            <a:ext cx="303212" cy="361950"/>
          </a:xfrm>
          <a:prstGeom prst="ellipse">
            <a:avLst/>
          </a:prstGeom>
          <a:solidFill>
            <a:srgbClr val="33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Oval 7">
            <a:extLst>
              <a:ext uri="{FF2B5EF4-FFF2-40B4-BE49-F238E27FC236}">
                <a16:creationId xmlns:a16="http://schemas.microsoft.com/office/drawing/2014/main" id="{FCD2DAFC-D4FC-604E-927B-C092C3CD3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3338513"/>
            <a:ext cx="303213" cy="361950"/>
          </a:xfrm>
          <a:prstGeom prst="ellipse">
            <a:avLst/>
          </a:prstGeom>
          <a:solidFill>
            <a:srgbClr val="33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5F29B177-5A92-A541-959C-61B502F4F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346325"/>
            <a:ext cx="303213" cy="361950"/>
          </a:xfrm>
          <a:prstGeom prst="ellipse">
            <a:avLst/>
          </a:prstGeom>
          <a:solidFill>
            <a:srgbClr val="CC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0957DC56-A104-1C4B-A84A-E4E665298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0863" y="2517775"/>
            <a:ext cx="519112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0">
            <a:extLst>
              <a:ext uri="{FF2B5EF4-FFF2-40B4-BE49-F238E27FC236}">
                <a16:creationId xmlns:a16="http://schemas.microsoft.com/office/drawing/2014/main" id="{FE8DDF4A-2399-F945-B3D3-8CC64564D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343275"/>
            <a:ext cx="303213" cy="361950"/>
          </a:xfrm>
          <a:prstGeom prst="ellipse">
            <a:avLst/>
          </a:prstGeom>
          <a:solidFill>
            <a:srgbClr val="33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E45FDD1B-2374-DB4E-912A-D8D331DC65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5350" y="2670175"/>
            <a:ext cx="682625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2">
            <a:extLst>
              <a:ext uri="{FF2B5EF4-FFF2-40B4-BE49-F238E27FC236}">
                <a16:creationId xmlns:a16="http://schemas.microsoft.com/office/drawing/2014/main" id="{CB784810-69EF-474B-B170-D2458FA57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025" y="3360738"/>
            <a:ext cx="303213" cy="361950"/>
          </a:xfrm>
          <a:prstGeom prst="ellipse">
            <a:avLst/>
          </a:prstGeom>
          <a:solidFill>
            <a:srgbClr val="33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47A138A9-EEB5-D940-984F-7A01B58503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9875" y="2678113"/>
            <a:ext cx="85725" cy="644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EA828823-3A03-E242-8288-6178A0D0D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213" y="2344738"/>
            <a:ext cx="303212" cy="361950"/>
          </a:xfrm>
          <a:prstGeom prst="ellipse">
            <a:avLst/>
          </a:prstGeom>
          <a:solidFill>
            <a:srgbClr val="CC33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D1EAF544-1940-8B47-AB4B-95F45B29A2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9013" y="2600325"/>
            <a:ext cx="1358900" cy="876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437E7BAC-8ED4-8A4C-9913-4518BFE0B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3700" y="2647950"/>
            <a:ext cx="749300" cy="71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2C287984-DC47-A148-B1AB-BB5499C6B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5525" y="2692400"/>
            <a:ext cx="177800" cy="677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8A97F342-967E-3847-9713-67D7EA7035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80325" y="2644775"/>
            <a:ext cx="452438" cy="71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19">
            <a:extLst>
              <a:ext uri="{FF2B5EF4-FFF2-40B4-BE49-F238E27FC236}">
                <a16:creationId xmlns:a16="http://schemas.microsoft.com/office/drawing/2014/main" id="{4D2F872D-9166-9447-AA2C-CB1D75C46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850" y="1647825"/>
            <a:ext cx="3003550" cy="26955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0C195A8A-3B9D-6043-9E3B-E655F9BDE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4938" y="2397125"/>
            <a:ext cx="1431925" cy="381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CA5C4878-7490-0642-B951-201C720CAD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58100" y="1992313"/>
            <a:ext cx="904875" cy="36671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9587EE9F-01A8-6B43-B219-EA6BF0D851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2520950"/>
            <a:ext cx="962025" cy="2301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1D9B2B99-F128-1540-A911-58641643C6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7338" y="2587625"/>
            <a:ext cx="1230312" cy="3063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BF874F9D-939C-3844-A8A5-96AF7B8DA3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2688" y="3676650"/>
            <a:ext cx="317500" cy="1087438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1CB361D5-E02C-A14B-A177-C142557A63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9550" y="3694113"/>
            <a:ext cx="106363" cy="106997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67EA3692-C42D-DC4A-8DC3-3896D7201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1638" y="3663950"/>
            <a:ext cx="95250" cy="1087438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C8A0DCB2-DDAD-A34E-82B8-6CB901FFB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1824038"/>
            <a:ext cx="154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</a:rPr>
              <a:t>Intra-PoP</a:t>
            </a:r>
          </a:p>
        </p:txBody>
      </p:sp>
      <p:sp>
        <p:nvSpPr>
          <p:cNvPr id="26653" name="Text Box 28">
            <a:extLst>
              <a:ext uri="{FF2B5EF4-FFF2-40B4-BE49-F238E27FC236}">
                <a16:creationId xmlns:a16="http://schemas.microsoft.com/office/drawing/2014/main" id="{813C1F40-4F3A-E445-9B3C-AEE09207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4635500"/>
            <a:ext cx="2386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0066FF"/>
                </a:solidFill>
                <a:latin typeface="Times New Roman" panose="02020603050405020304" pitchFamily="18" charset="0"/>
              </a:rPr>
              <a:t>Other networks</a:t>
            </a:r>
          </a:p>
        </p:txBody>
      </p:sp>
      <p:sp>
        <p:nvSpPr>
          <p:cNvPr id="26654" name="Text Box 29">
            <a:extLst>
              <a:ext uri="{FF2B5EF4-FFF2-40B4-BE49-F238E27FC236}">
                <a16:creationId xmlns:a16="http://schemas.microsoft.com/office/drawing/2014/main" id="{94C4C133-B979-0C4B-986B-B8D0D3356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088" y="1524000"/>
            <a:ext cx="154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FF9900"/>
                </a:solidFill>
                <a:latin typeface="Times New Roman" panose="02020603050405020304" pitchFamily="18" charset="0"/>
              </a:rPr>
              <a:t>Inter-PoP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451B56D-21B9-6746-A699-B53F8620F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Where to Locate Nodes and Links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9003059-A7BC-004E-84EC-5BD753688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Placing Points-of-Presence (PoPs)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Large population of potential customers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Other providers or exchange points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Cost and availability of real-estate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Mostly in major metropolitan areas (“NFL cities”)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Placing links between PoPs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Already fiber in the ground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Needed to limit propagation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Needed to handle the traffic load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80914ACA-5519-BC45-9AA8-36A69B06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BC4AEC64-F514-A94B-9593-A5BBE52C043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54B732B0-A182-8C4D-B18B-78DF5E3BE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Peering</a:t>
            </a:r>
          </a:p>
        </p:txBody>
      </p:sp>
      <p:sp>
        <p:nvSpPr>
          <p:cNvPr id="30725" name="Slide Number Placeholder 4">
            <a:extLst>
              <a:ext uri="{FF2B5EF4-FFF2-40B4-BE49-F238E27FC236}">
                <a16:creationId xmlns:a16="http://schemas.microsoft.com/office/drawing/2014/main" id="{CD1898A0-3CA8-484C-896E-B365EE3B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8B3F10-F020-CC48-B0BA-263C2E756D0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B24A7BBC-EC35-1E47-8955-1A43DF3CC6F8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1219200"/>
            <a:ext cx="4572000" cy="5486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Exchange traffic between customers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Settlement-free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Diverse peering locations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Both coasts, and middle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Comparable capacity at all peering points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handle even load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B7BEC0AA-CC3C-6F48-83EB-209B05534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2881313"/>
            <a:ext cx="0" cy="16002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D2542810-6588-3443-843A-95DDD3C816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1425" y="3021013"/>
            <a:ext cx="1588" cy="13843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991DA950-DC14-D849-AA92-071F40981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825" y="2805113"/>
            <a:ext cx="0" cy="15240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10B88AE2-1563-A042-99CE-75A528666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1025" y="562451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80FE2A1B-81C6-8940-8B3E-04736DDC7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7025" y="135731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1">
            <a:extLst>
              <a:ext uri="{FF2B5EF4-FFF2-40B4-BE49-F238E27FC236}">
                <a16:creationId xmlns:a16="http://schemas.microsoft.com/office/drawing/2014/main" id="{4361E758-AC2E-CC45-8D5D-8201B4A2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938838"/>
            <a:ext cx="1671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 A</a:t>
            </a:r>
          </a:p>
        </p:txBody>
      </p:sp>
      <p:sp>
        <p:nvSpPr>
          <p:cNvPr id="30733" name="Text Box 12">
            <a:extLst>
              <a:ext uri="{FF2B5EF4-FFF2-40B4-BE49-F238E27FC236}">
                <a16:creationId xmlns:a16="http://schemas.microsoft.com/office/drawing/2014/main" id="{A0273646-4006-5244-9F14-59D6D246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914400"/>
            <a:ext cx="1657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 B</a:t>
            </a:r>
          </a:p>
        </p:txBody>
      </p:sp>
      <p:sp>
        <p:nvSpPr>
          <p:cNvPr id="30734" name="Text Box 13">
            <a:extLst>
              <a:ext uri="{FF2B5EF4-FFF2-40B4-BE49-F238E27FC236}">
                <a16:creationId xmlns:a16="http://schemas.microsoft.com/office/drawing/2014/main" id="{581C6584-B27C-4846-951C-DDE08795D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1250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</a:t>
            </a:r>
          </a:p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peering</a:t>
            </a:r>
          </a:p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</a:p>
        </p:txBody>
      </p:sp>
      <p:sp>
        <p:nvSpPr>
          <p:cNvPr id="30735" name="Text Box 16">
            <a:extLst>
              <a:ext uri="{FF2B5EF4-FFF2-40B4-BE49-F238E27FC236}">
                <a16:creationId xmlns:a16="http://schemas.microsoft.com/office/drawing/2014/main" id="{9F64C811-3165-174B-89AF-C102BEB7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62513"/>
            <a:ext cx="174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Provider A</a:t>
            </a:r>
          </a:p>
        </p:txBody>
      </p:sp>
      <p:sp>
        <p:nvSpPr>
          <p:cNvPr id="30736" name="Text Box 17">
            <a:extLst>
              <a:ext uri="{FF2B5EF4-FFF2-40B4-BE49-F238E27FC236}">
                <a16:creationId xmlns:a16="http://schemas.microsoft.com/office/drawing/2014/main" id="{969284CD-814C-6B4F-BC69-4EEEAEAB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1200"/>
            <a:ext cx="1731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Provider B</a:t>
            </a:r>
          </a:p>
        </p:txBody>
      </p:sp>
      <p:graphicFrame>
        <p:nvGraphicFramePr>
          <p:cNvPr id="30722" name="Object 2">
            <a:extLst>
              <a:ext uri="{FF2B5EF4-FFF2-40B4-BE49-F238E27FC236}">
                <a16:creationId xmlns:a16="http://schemas.microsoft.com/office/drawing/2014/main" id="{DCDA8D04-AE69-8B4A-8D5C-43C111A40AE0}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60532"/>
              </p:ext>
            </p:extLst>
          </p:nvPr>
        </p:nvGraphicFramePr>
        <p:xfrm>
          <a:off x="660400" y="1433513"/>
          <a:ext cx="3581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433513"/>
                        <a:ext cx="3581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>
            <a:extLst>
              <a:ext uri="{FF2B5EF4-FFF2-40B4-BE49-F238E27FC236}">
                <a16:creationId xmlns:a16="http://schemas.microsoft.com/office/drawing/2014/main" id="{E5E0E944-9E84-0B43-A22C-4EFD1EBC4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33923"/>
              </p:ext>
            </p:extLst>
          </p:nvPr>
        </p:nvGraphicFramePr>
        <p:xfrm>
          <a:off x="530225" y="4176713"/>
          <a:ext cx="3429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76713"/>
                        <a:ext cx="3429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4">
            <a:extLst>
              <a:ext uri="{FF2B5EF4-FFF2-40B4-BE49-F238E27FC236}">
                <a16:creationId xmlns:a16="http://schemas.microsoft.com/office/drawing/2014/main" id="{6D0FBAA0-C36F-934B-9A2B-13FC67436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95" y="2814520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AS (Autonomous System)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Business Relationships</a:t>
            </a:r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23B09725-3142-824A-BC67-4F4AA7B0E881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752E24B-333D-DA45-9103-ABC769B0DA06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64306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>
            <a:extLst>
              <a:ext uri="{FF2B5EF4-FFF2-40B4-BE49-F238E27FC236}">
                <a16:creationId xmlns:a16="http://schemas.microsoft.com/office/drawing/2014/main" id="{97F95C7E-08AE-0542-8055-98BDE8126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Combining Intradomain and Interdomain Routing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3E23C7F-08FF-6542-9548-7319AC7BF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C474FEB-B783-A24E-AFBC-7B37E3B8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31A44D-2E08-BD45-BA38-4D3269DEA3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3AAA04DA-B94B-3945-8643-00585846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Intradomain Routing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8D2CCF46-D55B-3C48-B697-0AA145A5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505200"/>
            <a:ext cx="8534400" cy="27733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Compute shortest paths between routers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Router C takes path C-F-A to router 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Using link-state routing protocols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OSPF, IS-IS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8FDCA3D-E3A5-CD43-BC0D-515C3461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19A82B-1031-0543-B01B-4AAFACFD0F9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33797" name="Group 38">
            <a:extLst>
              <a:ext uri="{FF2B5EF4-FFF2-40B4-BE49-F238E27FC236}">
                <a16:creationId xmlns:a16="http://schemas.microsoft.com/office/drawing/2014/main" id="{1D16C1E1-4558-7C4B-AB83-BACC1798133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443038"/>
            <a:ext cx="4427538" cy="1550987"/>
            <a:chOff x="2133600" y="2818110"/>
            <a:chExt cx="4427538" cy="1550691"/>
          </a:xfrm>
        </p:grpSpPr>
        <p:sp>
          <p:nvSpPr>
            <p:cNvPr id="6" name="Cloud">
              <a:extLst>
                <a:ext uri="{FF2B5EF4-FFF2-40B4-BE49-F238E27FC236}">
                  <a16:creationId xmlns:a16="http://schemas.microsoft.com/office/drawing/2014/main" id="{29DCD91A-C9AF-4E40-8697-0C0558CBAAC5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2133600" y="2932388"/>
              <a:ext cx="4427538" cy="143641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33799" name="Oval 26">
              <a:extLst>
                <a:ext uri="{FF2B5EF4-FFF2-40B4-BE49-F238E27FC236}">
                  <a16:creationId xmlns:a16="http://schemas.microsoft.com/office/drawing/2014/main" id="{D7BD9600-2C32-4D45-BCBA-DC455820D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3062288"/>
              <a:ext cx="320675" cy="2047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33800" name="Oval 27">
              <a:extLst>
                <a:ext uri="{FF2B5EF4-FFF2-40B4-BE49-F238E27FC236}">
                  <a16:creationId xmlns:a16="http://schemas.microsoft.com/office/drawing/2014/main" id="{0655D780-2B19-7240-8D59-437D34485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313" y="2914650"/>
              <a:ext cx="320675" cy="2047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33801" name="Oval 28">
              <a:extLst>
                <a:ext uri="{FF2B5EF4-FFF2-40B4-BE49-F238E27FC236}">
                  <a16:creationId xmlns:a16="http://schemas.microsoft.com/office/drawing/2014/main" id="{C930AA22-0C25-D745-944A-E53731411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888" y="4068763"/>
              <a:ext cx="320675" cy="268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33802" name="Oval 29">
              <a:extLst>
                <a:ext uri="{FF2B5EF4-FFF2-40B4-BE49-F238E27FC236}">
                  <a16:creationId xmlns:a16="http://schemas.microsoft.com/office/drawing/2014/main" id="{3413168A-C84D-BF4F-9536-5C2DAC27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550" y="3168650"/>
              <a:ext cx="320675" cy="2809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</a:p>
          </p:txBody>
        </p:sp>
        <p:sp>
          <p:nvSpPr>
            <p:cNvPr id="33803" name="Oval 30">
              <a:extLst>
                <a:ext uri="{FF2B5EF4-FFF2-40B4-BE49-F238E27FC236}">
                  <a16:creationId xmlns:a16="http://schemas.microsoft.com/office/drawing/2014/main" id="{ECEB074D-9B95-424D-B809-77E6F0F29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5663" y="3524250"/>
              <a:ext cx="322263" cy="255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33804" name="Oval 31">
              <a:extLst>
                <a:ext uri="{FF2B5EF4-FFF2-40B4-BE49-F238E27FC236}">
                  <a16:creationId xmlns:a16="http://schemas.microsoft.com/office/drawing/2014/main" id="{EC063A90-D93D-FA4F-95C8-87FCE562A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3724275"/>
              <a:ext cx="322263" cy="255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33805" name="Oval 32">
              <a:extLst>
                <a:ext uri="{FF2B5EF4-FFF2-40B4-BE49-F238E27FC236}">
                  <a16:creationId xmlns:a16="http://schemas.microsoft.com/office/drawing/2014/main" id="{64375B5F-A227-5C49-B174-B88EA9AF4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538" y="3798888"/>
              <a:ext cx="320675" cy="268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3806" name="Line 33">
              <a:extLst>
                <a:ext uri="{FF2B5EF4-FFF2-40B4-BE49-F238E27FC236}">
                  <a16:creationId xmlns:a16="http://schemas.microsoft.com/office/drawing/2014/main" id="{F53BB74F-61A5-F940-9331-CAB1E504D0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14625" y="3289300"/>
              <a:ext cx="163513" cy="481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34">
              <a:extLst>
                <a:ext uri="{FF2B5EF4-FFF2-40B4-BE49-F238E27FC236}">
                  <a16:creationId xmlns:a16="http://schemas.microsoft.com/office/drawing/2014/main" id="{2573DCBA-8D1E-694F-8B91-6BB07DAA8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825" y="4025900"/>
              <a:ext cx="692150" cy="93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35">
              <a:extLst>
                <a:ext uri="{FF2B5EF4-FFF2-40B4-BE49-F238E27FC236}">
                  <a16:creationId xmlns:a16="http://schemas.microsoft.com/office/drawing/2014/main" id="{49364C39-45A8-5F4F-9DBB-E6245EE662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6238" y="3163888"/>
              <a:ext cx="855663" cy="119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36">
              <a:extLst>
                <a:ext uri="{FF2B5EF4-FFF2-40B4-BE49-F238E27FC236}">
                  <a16:creationId xmlns:a16="http://schemas.microsoft.com/office/drawing/2014/main" id="{5E46AF69-3EBE-AC4D-A6F2-D3F3A7BC52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3675" y="3930650"/>
              <a:ext cx="588963" cy="188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37">
              <a:extLst>
                <a:ext uri="{FF2B5EF4-FFF2-40B4-BE49-F238E27FC236}">
                  <a16:creationId xmlns:a16="http://schemas.microsoft.com/office/drawing/2014/main" id="{48A6AAAD-0612-9545-B4B5-5E056C9C4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0188" y="3425825"/>
              <a:ext cx="457200" cy="334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38">
              <a:extLst>
                <a:ext uri="{FF2B5EF4-FFF2-40B4-BE49-F238E27FC236}">
                  <a16:creationId xmlns:a16="http://schemas.microsoft.com/office/drawing/2014/main" id="{C3203E00-D0EE-CE42-B600-ACF01C842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7825" y="3051175"/>
              <a:ext cx="1460500" cy="231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812" name="Line 39">
              <a:extLst>
                <a:ext uri="{FF2B5EF4-FFF2-40B4-BE49-F238E27FC236}">
                  <a16:creationId xmlns:a16="http://schemas.microsoft.com/office/drawing/2014/main" id="{26DE5D7E-8F12-874B-8138-3772B7F57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9813" y="3668713"/>
              <a:ext cx="1055688" cy="134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40">
              <a:extLst>
                <a:ext uri="{FF2B5EF4-FFF2-40B4-BE49-F238E27FC236}">
                  <a16:creationId xmlns:a16="http://schemas.microsoft.com/office/drawing/2014/main" id="{51C51265-E80D-C74A-B6F7-05D5965AB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84863" y="3130550"/>
              <a:ext cx="180975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Text Box 41">
              <a:extLst>
                <a:ext uri="{FF2B5EF4-FFF2-40B4-BE49-F238E27FC236}">
                  <a16:creationId xmlns:a16="http://schemas.microsoft.com/office/drawing/2014/main" id="{E45A17D7-E5D5-B24A-9BDF-3EBB62DE3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3432175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3815" name="Text Box 42">
              <a:extLst>
                <a:ext uri="{FF2B5EF4-FFF2-40B4-BE49-F238E27FC236}">
                  <a16:creationId xmlns:a16="http://schemas.microsoft.com/office/drawing/2014/main" id="{4AF10EBC-C25A-DE42-8BC8-D80A036E9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542" y="3656311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3816" name="Text Box 43">
              <a:extLst>
                <a:ext uri="{FF2B5EF4-FFF2-40B4-BE49-F238E27FC236}">
                  <a16:creationId xmlns:a16="http://schemas.microsoft.com/office/drawing/2014/main" id="{DF694245-64FA-C149-BE30-F26BB7803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588" y="312291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3817" name="Text Box 44">
              <a:extLst>
                <a:ext uri="{FF2B5EF4-FFF2-40B4-BE49-F238E27FC236}">
                  <a16:creationId xmlns:a16="http://schemas.microsoft.com/office/drawing/2014/main" id="{2C119A4B-B942-B745-9B0A-745EAD2E7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6763" y="281811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3818" name="Text Box 45">
              <a:extLst>
                <a:ext uri="{FF2B5EF4-FFF2-40B4-BE49-F238E27FC236}">
                  <a16:creationId xmlns:a16="http://schemas.microsoft.com/office/drawing/2014/main" id="{4A7208EA-279C-2B4A-9378-8F51319B6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1342" y="3203575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3819" name="Text Box 46">
              <a:extLst>
                <a:ext uri="{FF2B5EF4-FFF2-40B4-BE49-F238E27FC236}">
                  <a16:creationId xmlns:a16="http://schemas.microsoft.com/office/drawing/2014/main" id="{F4560BBD-ECC6-F442-B637-E00D0695A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2013" y="3051175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3820" name="Text Box 47">
              <a:extLst>
                <a:ext uri="{FF2B5EF4-FFF2-40B4-BE49-F238E27FC236}">
                  <a16:creationId xmlns:a16="http://schemas.microsoft.com/office/drawing/2014/main" id="{035E7C9B-9C67-0640-A7F2-0E78A87D0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025" y="3290888"/>
              <a:ext cx="496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3821" name="Line 48">
              <a:extLst>
                <a:ext uri="{FF2B5EF4-FFF2-40B4-BE49-F238E27FC236}">
                  <a16:creationId xmlns:a16="http://schemas.microsoft.com/office/drawing/2014/main" id="{06E401CE-AE06-6941-9446-3A1992AD5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2825" y="3108325"/>
              <a:ext cx="941388" cy="604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Text Box 49">
              <a:extLst>
                <a:ext uri="{FF2B5EF4-FFF2-40B4-BE49-F238E27FC236}">
                  <a16:creationId xmlns:a16="http://schemas.microsoft.com/office/drawing/2014/main" id="{629E6451-8A43-2145-9C9D-83CD9740A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0942" y="3127375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3823" name="Text Box 50">
              <a:extLst>
                <a:ext uri="{FF2B5EF4-FFF2-40B4-BE49-F238E27FC236}">
                  <a16:creationId xmlns:a16="http://schemas.microsoft.com/office/drawing/2014/main" id="{ECAD059C-B6B8-5444-8B9C-8057FB5BE2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4638" y="3627437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3824" name="Oval 51">
              <a:extLst>
                <a:ext uri="{FF2B5EF4-FFF2-40B4-BE49-F238E27FC236}">
                  <a16:creationId xmlns:a16="http://schemas.microsoft.com/office/drawing/2014/main" id="{EB52BF41-E983-F542-9278-797618BC6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888" y="3038475"/>
              <a:ext cx="320675" cy="255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33825" name="Oval 52">
              <a:extLst>
                <a:ext uri="{FF2B5EF4-FFF2-40B4-BE49-F238E27FC236}">
                  <a16:creationId xmlns:a16="http://schemas.microsoft.com/office/drawing/2014/main" id="{F47EF3A4-BB85-9D43-BF24-DFBEE3F6C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313" y="2914650"/>
              <a:ext cx="320675" cy="255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179AC5D-5D46-764D-992A-2E239101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Interdomain Routing</a:t>
            </a:r>
          </a:p>
        </p:txBody>
      </p:sp>
      <p:sp>
        <p:nvSpPr>
          <p:cNvPr id="34819" name="Content Placeholder 24">
            <a:extLst>
              <a:ext uri="{FF2B5EF4-FFF2-40B4-BE49-F238E27FC236}">
                <a16:creationId xmlns:a16="http://schemas.microsoft.com/office/drawing/2014/main" id="{4AD5CA3B-8B08-1F43-85A5-B095AE229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Learn paths to remote destinations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AT&amp;T learns two paths to Yale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Applies local policies to select a best route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14D38074-267D-624B-8A64-77217392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8C0690-9A73-5148-8CEB-EAE9471556B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34821" name="Picture 4">
            <a:extLst>
              <a:ext uri="{FF2B5EF4-FFF2-40B4-BE49-F238E27FC236}">
                <a16:creationId xmlns:a16="http://schemas.microsoft.com/office/drawing/2014/main" id="{BCB7486A-7333-084D-9F5D-B7DF313804A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2971800"/>
            <a:ext cx="2246313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5">
            <a:extLst>
              <a:ext uri="{FF2B5EF4-FFF2-40B4-BE49-F238E27FC236}">
                <a16:creationId xmlns:a16="http://schemas.microsoft.com/office/drawing/2014/main" id="{1944D7BA-6721-7B48-9440-309B75321CE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9588"/>
            <a:ext cx="22463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6">
            <a:extLst>
              <a:ext uri="{FF2B5EF4-FFF2-40B4-BE49-F238E27FC236}">
                <a16:creationId xmlns:a16="http://schemas.microsoft.com/office/drawing/2014/main" id="{534C9F7B-FA86-664E-8CF2-85984C8A5A1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816475"/>
            <a:ext cx="17081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7">
            <a:extLst>
              <a:ext uri="{FF2B5EF4-FFF2-40B4-BE49-F238E27FC236}">
                <a16:creationId xmlns:a16="http://schemas.microsoft.com/office/drawing/2014/main" id="{80E25E11-D195-BB4A-93B8-095FC7D60A9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5545138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8">
            <a:extLst>
              <a:ext uri="{FF2B5EF4-FFF2-40B4-BE49-F238E27FC236}">
                <a16:creationId xmlns:a16="http://schemas.microsoft.com/office/drawing/2014/main" id="{88D49584-EBD3-5E44-9162-7295311CB55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5545138"/>
            <a:ext cx="17081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Line 9">
            <a:extLst>
              <a:ext uri="{FF2B5EF4-FFF2-40B4-BE49-F238E27FC236}">
                <a16:creationId xmlns:a16="http://schemas.microsoft.com/office/drawing/2014/main" id="{535A29BF-C5E7-1F40-A93A-62B97BAEB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2975" y="3740150"/>
            <a:ext cx="157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  <p:sp>
        <p:nvSpPr>
          <p:cNvPr id="34827" name="Line 10">
            <a:extLst>
              <a:ext uri="{FF2B5EF4-FFF2-40B4-BE49-F238E27FC236}">
                <a16:creationId xmlns:a16="http://schemas.microsoft.com/office/drawing/2014/main" id="{2B7AE8A8-3ABB-EA4E-94C3-D5C9ED374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25" y="4432300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  <p:sp>
        <p:nvSpPr>
          <p:cNvPr id="34828" name="Line 11">
            <a:extLst>
              <a:ext uri="{FF2B5EF4-FFF2-40B4-BE49-F238E27FC236}">
                <a16:creationId xmlns:a16="http://schemas.microsoft.com/office/drawing/2014/main" id="{E46EB3D6-9B38-D04F-8B18-0DE65F2C0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588" y="5430838"/>
            <a:ext cx="730250" cy="268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B29BB734-D896-7845-A600-4D5577EF5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3663" y="5891213"/>
            <a:ext cx="806450" cy="38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0CB11A4C-0605-8749-A234-F1F4ED269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354513"/>
            <a:ext cx="384175" cy="12684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B0427699-CDFF-B24C-93BC-F16EE2F2A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3587750"/>
            <a:ext cx="812800" cy="430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+mj-lt"/>
                <a:ea typeface="+mn-ea"/>
              </a:rPr>
              <a:t>AT&amp;T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359BD2FB-215B-9948-B781-7AF0EC8B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213" y="3509963"/>
            <a:ext cx="889000" cy="4302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+mj-lt"/>
                <a:ea typeface="+mn-ea"/>
              </a:rPr>
              <a:t>Sprint</a:t>
            </a:r>
          </a:p>
        </p:txBody>
      </p:sp>
      <p:sp>
        <p:nvSpPr>
          <p:cNvPr id="34833" name="Text Box 16">
            <a:extLst>
              <a:ext uri="{FF2B5EF4-FFF2-40B4-BE49-F238E27FC236}">
                <a16:creationId xmlns:a16="http://schemas.microsoft.com/office/drawing/2014/main" id="{C4A1BF58-A7E8-B142-BFB6-A114FC5A9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665788"/>
            <a:ext cx="1676400" cy="4302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>
                <a:latin typeface="Calibri" panose="020F0502020204030204" pitchFamily="34" charset="0"/>
              </a:rPr>
              <a:t>Princeton</a:t>
            </a:r>
          </a:p>
        </p:txBody>
      </p:sp>
      <p:sp>
        <p:nvSpPr>
          <p:cNvPr id="34834" name="Text Box 17">
            <a:extLst>
              <a:ext uri="{FF2B5EF4-FFF2-40B4-BE49-F238E27FC236}">
                <a16:creationId xmlns:a16="http://schemas.microsoft.com/office/drawing/2014/main" id="{E00DCBEA-FFFB-B440-B239-1B5C29A32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4930775"/>
            <a:ext cx="858838" cy="430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+mj-lt"/>
                <a:ea typeface="+mn-ea"/>
              </a:rPr>
              <a:t>Tier-2</a:t>
            </a:r>
          </a:p>
        </p:txBody>
      </p:sp>
      <p:sp>
        <p:nvSpPr>
          <p:cNvPr id="34835" name="Text Box 18">
            <a:extLst>
              <a:ext uri="{FF2B5EF4-FFF2-40B4-BE49-F238E27FC236}">
                <a16:creationId xmlns:a16="http://schemas.microsoft.com/office/drawing/2014/main" id="{CF9C7BCC-B77A-7D4C-97C9-64DFC08A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63" y="5699125"/>
            <a:ext cx="858837" cy="430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+mj-lt"/>
                <a:ea typeface="+mn-ea"/>
              </a:rPr>
              <a:t>Tier-3</a:t>
            </a:r>
          </a:p>
        </p:txBody>
      </p:sp>
      <p:sp>
        <p:nvSpPr>
          <p:cNvPr id="34836" name="Freeform 21">
            <a:extLst>
              <a:ext uri="{FF2B5EF4-FFF2-40B4-BE49-F238E27FC236}">
                <a16:creationId xmlns:a16="http://schemas.microsoft.com/office/drawing/2014/main" id="{9C79D406-69A2-3740-937B-CDBE4BF27529}"/>
              </a:ext>
            </a:extLst>
          </p:cNvPr>
          <p:cNvSpPr>
            <a:spLocks/>
          </p:cNvSpPr>
          <p:nvPr/>
        </p:nvSpPr>
        <p:spPr bwMode="auto">
          <a:xfrm>
            <a:off x="3252788" y="4470400"/>
            <a:ext cx="2727325" cy="1114425"/>
          </a:xfrm>
          <a:custGeom>
            <a:avLst/>
            <a:gdLst>
              <a:gd name="T0" fmla="*/ 0 w 1718"/>
              <a:gd name="T1" fmla="*/ 0 h 702"/>
              <a:gd name="T2" fmla="*/ 884238 w 1718"/>
              <a:gd name="T3" fmla="*/ 768350 h 702"/>
              <a:gd name="T4" fmla="*/ 2727325 w 1718"/>
              <a:gd name="T5" fmla="*/ 1114425 h 702"/>
              <a:gd name="T6" fmla="*/ 0 60000 65536"/>
              <a:gd name="T7" fmla="*/ 0 60000 65536"/>
              <a:gd name="T8" fmla="*/ 0 60000 65536"/>
              <a:gd name="T9" fmla="*/ 0 w 1718"/>
              <a:gd name="T10" fmla="*/ 0 h 702"/>
              <a:gd name="T11" fmla="*/ 1718 w 1718"/>
              <a:gd name="T12" fmla="*/ 702 h 7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8" h="702">
                <a:moveTo>
                  <a:pt x="0" y="0"/>
                </a:moveTo>
                <a:cubicBezTo>
                  <a:pt x="135" y="183"/>
                  <a:pt x="271" y="367"/>
                  <a:pt x="557" y="484"/>
                </a:cubicBezTo>
                <a:cubicBezTo>
                  <a:pt x="843" y="601"/>
                  <a:pt x="1280" y="651"/>
                  <a:pt x="1718" y="702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pPr>
              <a:defRPr/>
            </a:pPr>
            <a:endParaRPr lang="en-US" sz="2200"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21F2214-1CEE-B843-B327-7EFD3AFEF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AS is Not a Single Node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699CA25-5D36-D041-AA26-6E8746D0E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Multiple routers in an AS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distribute BGP information within the AS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Internal BGP (iBGP) sessions between routers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2D3E99B-BF0E-6C4F-AD3D-B7BA3B2C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89A1D7F3-881A-1E4F-9304-7F8E821CB87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35845" name="Picture 4">
            <a:extLst>
              <a:ext uri="{FF2B5EF4-FFF2-40B4-BE49-F238E27FC236}">
                <a16:creationId xmlns:a16="http://schemas.microsoft.com/office/drawing/2014/main" id="{F359BDA1-6F78-E544-A541-D64F81DF04B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4073525"/>
            <a:ext cx="4054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>
            <a:extLst>
              <a:ext uri="{FF2B5EF4-FFF2-40B4-BE49-F238E27FC236}">
                <a16:creationId xmlns:a16="http://schemas.microsoft.com/office/drawing/2014/main" id="{3E6272BB-37BD-AD4A-BE56-5A97BA6A187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3006725"/>
            <a:ext cx="20066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>
            <a:extLst>
              <a:ext uri="{FF2B5EF4-FFF2-40B4-BE49-F238E27FC236}">
                <a16:creationId xmlns:a16="http://schemas.microsoft.com/office/drawing/2014/main" id="{E9647142-861A-F647-9724-2B88454965B3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748088"/>
            <a:ext cx="75088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Line 8">
            <a:extLst>
              <a:ext uri="{FF2B5EF4-FFF2-40B4-BE49-F238E27FC236}">
                <a16:creationId xmlns:a16="http://schemas.microsoft.com/office/drawing/2014/main" id="{DB6DD474-5C4F-E944-A892-C4527F9A3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4394200"/>
            <a:ext cx="381000" cy="14478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>
            <a:extLst>
              <a:ext uri="{FF2B5EF4-FFF2-40B4-BE49-F238E27FC236}">
                <a16:creationId xmlns:a16="http://schemas.microsoft.com/office/drawing/2014/main" id="{EC8F2762-EEC8-9A4E-A88C-11A3D8BFB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2750" y="4394200"/>
            <a:ext cx="23622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0" name="Picture 10">
            <a:extLst>
              <a:ext uri="{FF2B5EF4-FFF2-40B4-BE49-F238E27FC236}">
                <a16:creationId xmlns:a16="http://schemas.microsoft.com/office/drawing/2014/main" id="{23C67FD7-C878-3746-9307-D2F2A13D19B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4129088"/>
            <a:ext cx="7508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1" name="Rectangle 11">
            <a:extLst>
              <a:ext uri="{FF2B5EF4-FFF2-40B4-BE49-F238E27FC236}">
                <a16:creationId xmlns:a16="http://schemas.microsoft.com/office/drawing/2014/main" id="{AB0342C5-3CC5-D240-AEBE-6AD77E74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214688"/>
            <a:ext cx="87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>
                <a:latin typeface="Arial" panose="020B0604020202020204" pitchFamily="34" charset="0"/>
              </a:rPr>
              <a:t>AS1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DC6137C4-0DF4-C241-AEB4-E6068E40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562600"/>
            <a:ext cx="87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>
                <a:latin typeface="Arial" panose="020B0604020202020204" pitchFamily="34" charset="0"/>
              </a:rPr>
              <a:t>AS2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D4C7DCE6-DFF1-1F4C-872E-6D3E75901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338" y="3429000"/>
            <a:ext cx="10842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eBGP</a:t>
            </a:r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386AE041-B602-754C-B417-C2A41983B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56150" y="5003800"/>
            <a:ext cx="1752600" cy="838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63A79FFA-D2DF-214A-95CD-A364C1F70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550" y="4851400"/>
            <a:ext cx="18288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>
            <a:extLst>
              <a:ext uri="{FF2B5EF4-FFF2-40B4-BE49-F238E27FC236}">
                <a16:creationId xmlns:a16="http://schemas.microsoft.com/office/drawing/2014/main" id="{6ABC245D-27B5-1542-BF2D-D71745F14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4713288"/>
            <a:ext cx="974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iBGP</a:t>
            </a:r>
          </a:p>
        </p:txBody>
      </p:sp>
      <p:pic>
        <p:nvPicPr>
          <p:cNvPr id="35857" name="Picture 17">
            <a:extLst>
              <a:ext uri="{FF2B5EF4-FFF2-40B4-BE49-F238E27FC236}">
                <a16:creationId xmlns:a16="http://schemas.microsoft.com/office/drawing/2014/main" id="{7BFBD9BF-542C-D04D-91A5-E8AEF023770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4738688"/>
            <a:ext cx="7508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8" name="Line 18">
            <a:extLst>
              <a:ext uri="{FF2B5EF4-FFF2-40B4-BE49-F238E27FC236}">
                <a16:creationId xmlns:a16="http://schemas.microsoft.com/office/drawing/2014/main" id="{69F87F67-E544-604E-AB0E-3A1E7F112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6350" y="5867400"/>
            <a:ext cx="1720850" cy="508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9" name="Picture 19">
            <a:extLst>
              <a:ext uri="{FF2B5EF4-FFF2-40B4-BE49-F238E27FC236}">
                <a16:creationId xmlns:a16="http://schemas.microsoft.com/office/drawing/2014/main" id="{AA625E0F-3663-0649-BAA8-C3CB7D8EAE0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8" y="5576888"/>
            <a:ext cx="7508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0" name="Line 5">
            <a:extLst>
              <a:ext uri="{FF2B5EF4-FFF2-40B4-BE49-F238E27FC236}">
                <a16:creationId xmlns:a16="http://schemas.microsoft.com/office/drawing/2014/main" id="{FB41A747-07BF-6743-A77B-CF798D5E4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7138" y="3986213"/>
            <a:ext cx="1384300" cy="211137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FD89448A-F750-9649-9B70-DF719BC1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BC59D54C-26C4-7F4F-8588-C495AF690E74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34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2A80079-3666-E443-82E3-0EAE6D11F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BGP and Local Preference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6314FAF-3DBC-8143-90BF-B8A544AA8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89038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Both routers prefer path through AS 100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… even though right router learns external path</a:t>
            </a:r>
          </a:p>
        </p:txBody>
      </p:sp>
      <p:pic>
        <p:nvPicPr>
          <p:cNvPr id="37893" name="Picture 2">
            <a:extLst>
              <a:ext uri="{FF2B5EF4-FFF2-40B4-BE49-F238E27FC236}">
                <a16:creationId xmlns:a16="http://schemas.microsoft.com/office/drawing/2014/main" id="{E03FA4EB-4247-E847-9DDD-56E6CD052F5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270250"/>
            <a:ext cx="18478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3">
            <a:extLst>
              <a:ext uri="{FF2B5EF4-FFF2-40B4-BE49-F238E27FC236}">
                <a16:creationId xmlns:a16="http://schemas.microsoft.com/office/drawing/2014/main" id="{130E59B8-EEA0-5E42-8888-AB4C8BE7F7A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2951163"/>
            <a:ext cx="18478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4">
            <a:extLst>
              <a:ext uri="{FF2B5EF4-FFF2-40B4-BE49-F238E27FC236}">
                <a16:creationId xmlns:a16="http://schemas.microsoft.com/office/drawing/2014/main" id="{5A9B11C5-6CB3-BA45-B62B-5A9602B86CB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3141663"/>
            <a:ext cx="18478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5">
            <a:extLst>
              <a:ext uri="{FF2B5EF4-FFF2-40B4-BE49-F238E27FC236}">
                <a16:creationId xmlns:a16="http://schemas.microsoft.com/office/drawing/2014/main" id="{FA5E56A4-D3FF-054F-989D-81E5F32E333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333875"/>
            <a:ext cx="50990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Line 8">
            <a:extLst>
              <a:ext uri="{FF2B5EF4-FFF2-40B4-BE49-F238E27FC236}">
                <a16:creationId xmlns:a16="http://schemas.microsoft.com/office/drawing/2014/main" id="{ECF0D5D2-3D67-774C-BF46-8DEAB85780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4800" y="5249863"/>
            <a:ext cx="3733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8" name="Line 9">
            <a:extLst>
              <a:ext uri="{FF2B5EF4-FFF2-40B4-BE49-F238E27FC236}">
                <a16:creationId xmlns:a16="http://schemas.microsoft.com/office/drawing/2014/main" id="{9CA8102C-2A83-7B47-B29B-8C10404E6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8600" y="5159375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9" name="Text Box 10">
            <a:extLst>
              <a:ext uri="{FF2B5EF4-FFF2-40B4-BE49-F238E27FC236}">
                <a16:creationId xmlns:a16="http://schemas.microsoft.com/office/drawing/2014/main" id="{FCA3B640-87C8-7A4C-8349-4E42D44C6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38750"/>
            <a:ext cx="103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I-BGP</a:t>
            </a:r>
          </a:p>
        </p:txBody>
      </p:sp>
      <p:sp>
        <p:nvSpPr>
          <p:cNvPr id="37900" name="Text Box 11">
            <a:extLst>
              <a:ext uri="{FF2B5EF4-FFF2-40B4-BE49-F238E27FC236}">
                <a16:creationId xmlns:a16="http://schemas.microsoft.com/office/drawing/2014/main" id="{BECDC10C-487B-7F49-A6AE-B3B478A1D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88" y="5256213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AS 256</a:t>
            </a:r>
          </a:p>
        </p:txBody>
      </p:sp>
      <p:sp>
        <p:nvSpPr>
          <p:cNvPr id="37901" name="Text Box 12">
            <a:extLst>
              <a:ext uri="{FF2B5EF4-FFF2-40B4-BE49-F238E27FC236}">
                <a16:creationId xmlns:a16="http://schemas.microsoft.com/office/drawing/2014/main" id="{409BE37F-50E0-CD41-97C5-60B641B3E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3362325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AS 300</a:t>
            </a:r>
          </a:p>
        </p:txBody>
      </p:sp>
      <p:sp>
        <p:nvSpPr>
          <p:cNvPr id="37902" name="Text Box 13">
            <a:extLst>
              <a:ext uri="{FF2B5EF4-FFF2-40B4-BE49-F238E27FC236}">
                <a16:creationId xmlns:a16="http://schemas.microsoft.com/office/drawing/2014/main" id="{F8EA839C-A2EB-D14B-8CF7-9F9D9CD09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47244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Local Pref = 100</a:t>
            </a:r>
          </a:p>
        </p:txBody>
      </p:sp>
      <p:sp>
        <p:nvSpPr>
          <p:cNvPr id="37903" name="Text Box 14">
            <a:extLst>
              <a:ext uri="{FF2B5EF4-FFF2-40B4-BE49-F238E27FC236}">
                <a16:creationId xmlns:a16="http://schemas.microsoft.com/office/drawing/2014/main" id="{0F9FD469-FB23-474E-8695-B4ECB7639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1638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Local Pref = 90</a:t>
            </a:r>
          </a:p>
        </p:txBody>
      </p:sp>
      <p:sp>
        <p:nvSpPr>
          <p:cNvPr id="37904" name="Text Box 15">
            <a:extLst>
              <a:ext uri="{FF2B5EF4-FFF2-40B4-BE49-F238E27FC236}">
                <a16:creationId xmlns:a16="http://schemas.microsoft.com/office/drawing/2014/main" id="{75933EA9-2D68-F241-A2A0-F5A777705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325913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AS 100</a:t>
            </a:r>
          </a:p>
        </p:txBody>
      </p:sp>
      <p:sp>
        <p:nvSpPr>
          <p:cNvPr id="37905" name="Text Box 16">
            <a:extLst>
              <a:ext uri="{FF2B5EF4-FFF2-40B4-BE49-F238E27FC236}">
                <a16:creationId xmlns:a16="http://schemas.microsoft.com/office/drawing/2014/main" id="{41F52A69-D603-DE47-9D0C-37BDC2F4E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30337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AS 200</a:t>
            </a:r>
          </a:p>
        </p:txBody>
      </p:sp>
      <p:sp>
        <p:nvSpPr>
          <p:cNvPr id="37906" name="Line 17">
            <a:extLst>
              <a:ext uri="{FF2B5EF4-FFF2-40B4-BE49-F238E27FC236}">
                <a16:creationId xmlns:a16="http://schemas.microsoft.com/office/drawing/2014/main" id="{8649CCFE-F8AE-4749-BC75-83AD5D51A7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0000" y="4114800"/>
            <a:ext cx="14288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7" name="Line 18">
            <a:extLst>
              <a:ext uri="{FF2B5EF4-FFF2-40B4-BE49-F238E27FC236}">
                <a16:creationId xmlns:a16="http://schemas.microsoft.com/office/drawing/2014/main" id="{6DAFA7C8-D77B-294C-B9E5-5CCA421B7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7200" y="4056063"/>
            <a:ext cx="0" cy="874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8" name="Line 19">
            <a:extLst>
              <a:ext uri="{FF2B5EF4-FFF2-40B4-BE49-F238E27FC236}">
                <a16:creationId xmlns:a16="http://schemas.microsoft.com/office/drawing/2014/main" id="{7045497B-2B77-7C44-B14B-5B6AFE4974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54313" y="3529013"/>
            <a:ext cx="1690687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9" name="Line 20">
            <a:extLst>
              <a:ext uri="{FF2B5EF4-FFF2-40B4-BE49-F238E27FC236}">
                <a16:creationId xmlns:a16="http://schemas.microsoft.com/office/drawing/2014/main" id="{D81F559E-3265-E946-BF0E-12D2D22EA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800" y="3602038"/>
            <a:ext cx="1233488" cy="296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7910" name="Picture 21">
            <a:extLst>
              <a:ext uri="{FF2B5EF4-FFF2-40B4-BE49-F238E27FC236}">
                <a16:creationId xmlns:a16="http://schemas.microsoft.com/office/drawing/2014/main" id="{7626CF51-6BFB-F541-8E7F-66F0241E9A76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3683000"/>
            <a:ext cx="7508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22">
            <a:extLst>
              <a:ext uri="{FF2B5EF4-FFF2-40B4-BE49-F238E27FC236}">
                <a16:creationId xmlns:a16="http://schemas.microsoft.com/office/drawing/2014/main" id="{E84BB0C2-45D6-F74C-B083-37A21BFD20C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3354388"/>
            <a:ext cx="7508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23">
            <a:extLst>
              <a:ext uri="{FF2B5EF4-FFF2-40B4-BE49-F238E27FC236}">
                <a16:creationId xmlns:a16="http://schemas.microsoft.com/office/drawing/2014/main" id="{DE95FA12-3FEB-7C4E-863F-248AF1134DF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3705225"/>
            <a:ext cx="7508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3" name="Picture 24">
            <a:extLst>
              <a:ext uri="{FF2B5EF4-FFF2-40B4-BE49-F238E27FC236}">
                <a16:creationId xmlns:a16="http://schemas.microsoft.com/office/drawing/2014/main" id="{21D9BC47-44BE-6B4D-91C6-C1914C44F9C4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38" y="4906963"/>
            <a:ext cx="7508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4" name="Picture 25">
            <a:extLst>
              <a:ext uri="{FF2B5EF4-FFF2-40B4-BE49-F238E27FC236}">
                <a16:creationId xmlns:a16="http://schemas.microsoft.com/office/drawing/2014/main" id="{BB0AFB63-D08A-3949-8D9A-CCC07907A2D0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4906963"/>
            <a:ext cx="75088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5" name="Line 26">
            <a:extLst>
              <a:ext uri="{FF2B5EF4-FFF2-40B4-BE49-F238E27FC236}">
                <a16:creationId xmlns:a16="http://schemas.microsoft.com/office/drawing/2014/main" id="{59C2449C-8B49-CB41-BA40-CA169F41F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194050"/>
            <a:ext cx="0" cy="2303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D610C916-DAEE-8347-82C8-4DB9E22A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587375" y="6229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3E7C5E2-491A-6A4D-9505-52F3C6764D39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35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9939" name="Rectangle 22">
            <a:extLst>
              <a:ext uri="{FF2B5EF4-FFF2-40B4-BE49-F238E27FC236}">
                <a16:creationId xmlns:a16="http://schemas.microsoft.com/office/drawing/2014/main" id="{39F5CA8A-9601-AE45-8055-43E7D0AD5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Hot-Potato (Early-Exit) Routing</a:t>
            </a:r>
          </a:p>
        </p:txBody>
      </p:sp>
      <p:sp>
        <p:nvSpPr>
          <p:cNvPr id="39940" name="Rectangle 23">
            <a:extLst>
              <a:ext uri="{FF2B5EF4-FFF2-40B4-BE49-F238E27FC236}">
                <a16:creationId xmlns:a16="http://schemas.microsoft.com/office/drawing/2014/main" id="{F403E91E-BACD-F247-896A-E5EB0F5F9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89038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Hot-potato routing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router selects the closest egress point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based on the path cost in intradomain protocol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BGP decision process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Highest local preference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Shortest AS path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Closest egress point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Arbitrary tie break</a:t>
            </a:r>
          </a:p>
        </p:txBody>
      </p:sp>
      <p:pic>
        <p:nvPicPr>
          <p:cNvPr id="39941" name="Picture 19" descr="images">
            <a:extLst>
              <a:ext uri="{FF2B5EF4-FFF2-40B4-BE49-F238E27FC236}">
                <a16:creationId xmlns:a16="http://schemas.microsoft.com/office/drawing/2014/main" id="{7ED2D3B3-A21F-3E46-9884-31E043168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041400"/>
            <a:ext cx="1612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942" name="Group 24">
            <a:extLst>
              <a:ext uri="{FF2B5EF4-FFF2-40B4-BE49-F238E27FC236}">
                <a16:creationId xmlns:a16="http://schemas.microsoft.com/office/drawing/2014/main" id="{86306B36-FE68-A846-8108-3C782629DCA4}"/>
              </a:ext>
            </a:extLst>
          </p:cNvPr>
          <p:cNvGrpSpPr>
            <a:grpSpLocks/>
          </p:cNvGrpSpPr>
          <p:nvPr/>
        </p:nvGrpSpPr>
        <p:grpSpPr bwMode="auto">
          <a:xfrm>
            <a:off x="4225925" y="4197350"/>
            <a:ext cx="4427538" cy="1854200"/>
            <a:chOff x="2910" y="2068"/>
            <a:chExt cx="2789" cy="1168"/>
          </a:xfrm>
        </p:grpSpPr>
        <p:sp>
          <p:nvSpPr>
            <p:cNvPr id="1539097" name="Cloud">
              <a:extLst>
                <a:ext uri="{FF2B5EF4-FFF2-40B4-BE49-F238E27FC236}">
                  <a16:creationId xmlns:a16="http://schemas.microsoft.com/office/drawing/2014/main" id="{D1BAE5EC-342B-1440-AF88-521A898C1BCB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2910" y="2331"/>
              <a:ext cx="2789" cy="90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39946" name="Oval 26">
              <a:extLst>
                <a:ext uri="{FF2B5EF4-FFF2-40B4-BE49-F238E27FC236}">
                  <a16:creationId xmlns:a16="http://schemas.microsoft.com/office/drawing/2014/main" id="{57C7CDE2-C016-1E4F-A7BD-163F2AFE0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2413"/>
              <a:ext cx="202" cy="12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39947" name="Oval 27">
              <a:extLst>
                <a:ext uri="{FF2B5EF4-FFF2-40B4-BE49-F238E27FC236}">
                  <a16:creationId xmlns:a16="http://schemas.microsoft.com/office/drawing/2014/main" id="{5CE0A1A6-7A5F-F248-95FC-42CE7AE3B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" y="2320"/>
              <a:ext cx="202" cy="12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39948" name="Oval 28">
              <a:extLst>
                <a:ext uri="{FF2B5EF4-FFF2-40B4-BE49-F238E27FC236}">
                  <a16:creationId xmlns:a16="http://schemas.microsoft.com/office/drawing/2014/main" id="{1D4E4F91-6684-5744-BD45-7DA0FC2B5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3047"/>
              <a:ext cx="202" cy="16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39949" name="Oval 29">
              <a:extLst>
                <a:ext uri="{FF2B5EF4-FFF2-40B4-BE49-F238E27FC236}">
                  <a16:creationId xmlns:a16="http://schemas.microsoft.com/office/drawing/2014/main" id="{3AB709DB-173B-EF4C-9605-D08173A9A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80"/>
              <a:ext cx="202" cy="17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</a:p>
          </p:txBody>
        </p:sp>
        <p:sp>
          <p:nvSpPr>
            <p:cNvPr id="39950" name="Oval 30">
              <a:extLst>
                <a:ext uri="{FF2B5EF4-FFF2-40B4-BE49-F238E27FC236}">
                  <a16:creationId xmlns:a16="http://schemas.microsoft.com/office/drawing/2014/main" id="{4A57BA7D-D5D7-7B4A-951E-4D031FEBC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" y="2704"/>
              <a:ext cx="203" cy="1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39951" name="Oval 31">
              <a:extLst>
                <a:ext uri="{FF2B5EF4-FFF2-40B4-BE49-F238E27FC236}">
                  <a16:creationId xmlns:a16="http://schemas.microsoft.com/office/drawing/2014/main" id="{0571629E-7402-3644-8A31-F5B3EA2E6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2830"/>
              <a:ext cx="203" cy="1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39952" name="Oval 32">
              <a:extLst>
                <a:ext uri="{FF2B5EF4-FFF2-40B4-BE49-F238E27FC236}">
                  <a16:creationId xmlns:a16="http://schemas.microsoft.com/office/drawing/2014/main" id="{75FC0593-8D98-C64B-A8C6-21A9F21DB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2877"/>
              <a:ext cx="202" cy="16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9953" name="Line 33">
              <a:extLst>
                <a:ext uri="{FF2B5EF4-FFF2-40B4-BE49-F238E27FC236}">
                  <a16:creationId xmlns:a16="http://schemas.microsoft.com/office/drawing/2014/main" id="{EA9EFA46-ADC0-FA42-95D2-9167FA6BE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6" y="2556"/>
              <a:ext cx="103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34">
              <a:extLst>
                <a:ext uri="{FF2B5EF4-FFF2-40B4-BE49-F238E27FC236}">
                  <a16:creationId xmlns:a16="http://schemas.microsoft.com/office/drawing/2014/main" id="{FB1B78AA-3BA9-CE42-8296-0BEFE439C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4" y="3020"/>
              <a:ext cx="436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35">
              <a:extLst>
                <a:ext uri="{FF2B5EF4-FFF2-40B4-BE49-F238E27FC236}">
                  <a16:creationId xmlns:a16="http://schemas.microsoft.com/office/drawing/2014/main" id="{92253BCC-FC97-9249-9D56-14AD7E6A5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3" y="2477"/>
              <a:ext cx="539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36">
              <a:extLst>
                <a:ext uri="{FF2B5EF4-FFF2-40B4-BE49-F238E27FC236}">
                  <a16:creationId xmlns:a16="http://schemas.microsoft.com/office/drawing/2014/main" id="{BE690BAB-9C52-C34E-8FF2-97E06D6597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8" y="2960"/>
              <a:ext cx="371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Line 37">
              <a:extLst>
                <a:ext uri="{FF2B5EF4-FFF2-40B4-BE49-F238E27FC236}">
                  <a16:creationId xmlns:a16="http://schemas.microsoft.com/office/drawing/2014/main" id="{1B6DF503-E996-4643-8676-65250A614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1" y="2642"/>
              <a:ext cx="288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Line 38">
              <a:extLst>
                <a:ext uri="{FF2B5EF4-FFF2-40B4-BE49-F238E27FC236}">
                  <a16:creationId xmlns:a16="http://schemas.microsoft.com/office/drawing/2014/main" id="{3D0E8E4E-B4F1-3144-9488-42533A2A15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4" y="2406"/>
              <a:ext cx="92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39">
              <a:extLst>
                <a:ext uri="{FF2B5EF4-FFF2-40B4-BE49-F238E27FC236}">
                  <a16:creationId xmlns:a16="http://schemas.microsoft.com/office/drawing/2014/main" id="{4FBC0983-7F9D-7444-8B3D-4D620D576B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1" y="2795"/>
              <a:ext cx="66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0">
              <a:extLst>
                <a:ext uri="{FF2B5EF4-FFF2-40B4-BE49-F238E27FC236}">
                  <a16:creationId xmlns:a16="http://schemas.microsoft.com/office/drawing/2014/main" id="{D599CF90-F169-C143-B44B-CD3C4143EE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73" y="2456"/>
              <a:ext cx="11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Text Box 41">
              <a:extLst>
                <a:ext uri="{FF2B5EF4-FFF2-40B4-BE49-F238E27FC236}">
                  <a16:creationId xmlns:a16="http://schemas.microsoft.com/office/drawing/2014/main" id="{0F3285BD-2F06-0042-97F9-1014A3C76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" y="269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9962" name="Text Box 42">
              <a:extLst>
                <a:ext uri="{FF2B5EF4-FFF2-40B4-BE49-F238E27FC236}">
                  <a16:creationId xmlns:a16="http://schemas.microsoft.com/office/drawing/2014/main" id="{1A93AF78-DB44-BE4D-898C-1207E1DBF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9" y="283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9963" name="Text Box 43">
              <a:extLst>
                <a:ext uri="{FF2B5EF4-FFF2-40B4-BE49-F238E27FC236}">
                  <a16:creationId xmlns:a16="http://schemas.microsoft.com/office/drawing/2014/main" id="{9D4E529C-6D84-D34F-AEB0-FDB85C045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7" y="2533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9964" name="Text Box 44">
              <a:extLst>
                <a:ext uri="{FF2B5EF4-FFF2-40B4-BE49-F238E27FC236}">
                  <a16:creationId xmlns:a16="http://schemas.microsoft.com/office/drawing/2014/main" id="{8E68BBF8-5E66-2641-92CB-12C71AA59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9" y="231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9965" name="Text Box 45">
              <a:extLst>
                <a:ext uri="{FF2B5EF4-FFF2-40B4-BE49-F238E27FC236}">
                  <a16:creationId xmlns:a16="http://schemas.microsoft.com/office/drawing/2014/main" id="{3F709CEB-E5F5-1648-9570-50BF95643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" y="262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9966" name="Text Box 46">
              <a:extLst>
                <a:ext uri="{FF2B5EF4-FFF2-40B4-BE49-F238E27FC236}">
                  <a16:creationId xmlns:a16="http://schemas.microsoft.com/office/drawing/2014/main" id="{8567B60F-56E8-6F4E-9022-64A2BD33DF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9" y="247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9967" name="Text Box 47">
              <a:extLst>
                <a:ext uri="{FF2B5EF4-FFF2-40B4-BE49-F238E27FC236}">
                  <a16:creationId xmlns:a16="http://schemas.microsoft.com/office/drawing/2014/main" id="{28FFA2F7-FDDE-E547-9583-6EAB04964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2" y="2605"/>
              <a:ext cx="2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9968" name="Line 48">
              <a:extLst>
                <a:ext uri="{FF2B5EF4-FFF2-40B4-BE49-F238E27FC236}">
                  <a16:creationId xmlns:a16="http://schemas.microsoft.com/office/drawing/2014/main" id="{A2E3D673-BF31-334B-B377-91378FCCF1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4" y="2442"/>
              <a:ext cx="593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Text Box 49">
              <a:extLst>
                <a:ext uri="{FF2B5EF4-FFF2-40B4-BE49-F238E27FC236}">
                  <a16:creationId xmlns:a16="http://schemas.microsoft.com/office/drawing/2014/main" id="{729DE768-D34D-8947-97C1-CA00BE714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5" y="25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9970" name="Text Box 50">
              <a:extLst>
                <a:ext uri="{FF2B5EF4-FFF2-40B4-BE49-F238E27FC236}">
                  <a16:creationId xmlns:a16="http://schemas.microsoft.com/office/drawing/2014/main" id="{720B531E-8172-424C-8621-9476A87EB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9" y="281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9971" name="Oval 51">
              <a:extLst>
                <a:ext uri="{FF2B5EF4-FFF2-40B4-BE49-F238E27FC236}">
                  <a16:creationId xmlns:a16="http://schemas.microsoft.com/office/drawing/2014/main" id="{989E3A4D-E71C-FD4D-BCD4-46C73FEC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" y="2398"/>
              <a:ext cx="202" cy="1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39972" name="Oval 52">
              <a:extLst>
                <a:ext uri="{FF2B5EF4-FFF2-40B4-BE49-F238E27FC236}">
                  <a16:creationId xmlns:a16="http://schemas.microsoft.com/office/drawing/2014/main" id="{E35376B6-0DAB-D346-9A01-A22F8B50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" y="2320"/>
              <a:ext cx="202" cy="1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39973" name="Freeform 53">
              <a:extLst>
                <a:ext uri="{FF2B5EF4-FFF2-40B4-BE49-F238E27FC236}">
                  <a16:creationId xmlns:a16="http://schemas.microsoft.com/office/drawing/2014/main" id="{5AF0A696-4CE8-0F43-B8FD-D73D9E0A2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2188"/>
              <a:ext cx="713" cy="205"/>
            </a:xfrm>
            <a:custGeom>
              <a:avLst/>
              <a:gdLst>
                <a:gd name="T0" fmla="*/ 0 w 713"/>
                <a:gd name="T1" fmla="*/ 205 h 205"/>
                <a:gd name="T2" fmla="*/ 274 w 713"/>
                <a:gd name="T3" fmla="*/ 23 h 205"/>
                <a:gd name="T4" fmla="*/ 567 w 713"/>
                <a:gd name="T5" fmla="*/ 68 h 205"/>
                <a:gd name="T6" fmla="*/ 713 w 713"/>
                <a:gd name="T7" fmla="*/ 13 h 2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3"/>
                <a:gd name="T13" fmla="*/ 0 h 205"/>
                <a:gd name="T14" fmla="*/ 713 w 713"/>
                <a:gd name="T15" fmla="*/ 205 h 2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3" h="205">
                  <a:moveTo>
                    <a:pt x="0" y="205"/>
                  </a:moveTo>
                  <a:cubicBezTo>
                    <a:pt x="90" y="125"/>
                    <a:pt x="180" y="46"/>
                    <a:pt x="274" y="23"/>
                  </a:cubicBezTo>
                  <a:cubicBezTo>
                    <a:pt x="368" y="0"/>
                    <a:pt x="494" y="70"/>
                    <a:pt x="567" y="68"/>
                  </a:cubicBezTo>
                  <a:cubicBezTo>
                    <a:pt x="640" y="66"/>
                    <a:pt x="676" y="39"/>
                    <a:pt x="713" y="1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74" name="Freeform 54">
              <a:extLst>
                <a:ext uri="{FF2B5EF4-FFF2-40B4-BE49-F238E27FC236}">
                  <a16:creationId xmlns:a16="http://schemas.microsoft.com/office/drawing/2014/main" id="{BC9001FC-A831-8346-A2C8-436C87A88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" y="2108"/>
              <a:ext cx="853" cy="212"/>
            </a:xfrm>
            <a:custGeom>
              <a:avLst/>
              <a:gdLst>
                <a:gd name="T0" fmla="*/ 832 w 853"/>
                <a:gd name="T1" fmla="*/ 212 h 212"/>
                <a:gd name="T2" fmla="*/ 714 w 853"/>
                <a:gd name="T3" fmla="*/ 20 h 212"/>
                <a:gd name="T4" fmla="*/ 0 w 853"/>
                <a:gd name="T5" fmla="*/ 93 h 212"/>
                <a:gd name="T6" fmla="*/ 0 60000 65536"/>
                <a:gd name="T7" fmla="*/ 0 60000 65536"/>
                <a:gd name="T8" fmla="*/ 0 60000 65536"/>
                <a:gd name="T9" fmla="*/ 0 w 853"/>
                <a:gd name="T10" fmla="*/ 0 h 212"/>
                <a:gd name="T11" fmla="*/ 853 w 853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3" h="212">
                  <a:moveTo>
                    <a:pt x="832" y="212"/>
                  </a:moveTo>
                  <a:cubicBezTo>
                    <a:pt x="842" y="126"/>
                    <a:pt x="853" y="40"/>
                    <a:pt x="714" y="20"/>
                  </a:cubicBezTo>
                  <a:cubicBezTo>
                    <a:pt x="575" y="0"/>
                    <a:pt x="287" y="46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75" name="Text Box 55">
              <a:extLst>
                <a:ext uri="{FF2B5EF4-FFF2-40B4-BE49-F238E27FC236}">
                  <a16:creationId xmlns:a16="http://schemas.microsoft.com/office/drawing/2014/main" id="{6F3ACDEE-3CE9-FB41-ABF9-7C00EFFEB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3" y="2068"/>
              <a:ext cx="3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dst</a:t>
              </a:r>
            </a:p>
          </p:txBody>
        </p:sp>
      </p:grpSp>
      <p:sp>
        <p:nvSpPr>
          <p:cNvPr id="39943" name="Line 56">
            <a:extLst>
              <a:ext uri="{FF2B5EF4-FFF2-40B4-BE49-F238E27FC236}">
                <a16:creationId xmlns:a16="http://schemas.microsoft.com/office/drawing/2014/main" id="{AB6AC0BE-82A4-0E44-8C8A-323795D635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9913" y="4503738"/>
            <a:ext cx="115887" cy="13065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57">
            <a:extLst>
              <a:ext uri="{FF2B5EF4-FFF2-40B4-BE49-F238E27FC236}">
                <a16:creationId xmlns:a16="http://schemas.microsoft.com/office/drawing/2014/main" id="{CB2EB34A-6474-D745-9519-1E57583EC0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12163" y="4235450"/>
            <a:ext cx="269875" cy="13446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>
            <a:extLst>
              <a:ext uri="{FF2B5EF4-FFF2-40B4-BE49-F238E27FC236}">
                <a16:creationId xmlns:a16="http://schemas.microsoft.com/office/drawing/2014/main" id="{FD6A5E5F-C658-4644-B54D-696AAAB60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Hot-Potato Routing</a:t>
            </a:r>
          </a:p>
        </p:txBody>
      </p:sp>
      <p:sp>
        <p:nvSpPr>
          <p:cNvPr id="41989" name="Content Placeholder 31">
            <a:extLst>
              <a:ext uri="{FF2B5EF4-FFF2-40B4-BE49-F238E27FC236}">
                <a16:creationId xmlns:a16="http://schemas.microsoft.com/office/drawing/2014/main" id="{63018904-BBB4-214B-BA90-2F31F9CB9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525963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Selfish routing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Each provider dumps traffic on the other</a:t>
            </a:r>
          </a:p>
          <a:p>
            <a:pPr lvl="1">
              <a:spcAft>
                <a:spcPts val="18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As early as possible</a:t>
            </a:r>
          </a:p>
          <a:p>
            <a:r>
              <a:rPr lang="en-US" altLang="en-US" sz="3200">
                <a:ea typeface="ＭＳ Ｐゴシック" panose="020B0600070205080204" pitchFamily="34" charset="-128"/>
              </a:rPr>
              <a:t>Asymmetric routing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Traffic does not flow on same path in both directions</a:t>
            </a:r>
          </a:p>
        </p:txBody>
      </p:sp>
      <p:graphicFrame>
        <p:nvGraphicFramePr>
          <p:cNvPr id="41986" name="Object 2">
            <a:extLst>
              <a:ext uri="{FF2B5EF4-FFF2-40B4-BE49-F238E27FC236}">
                <a16:creationId xmlns:a16="http://schemas.microsoft.com/office/drawing/2014/main" id="{256CF0A0-A576-B346-818E-0F6D4D0436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1739900"/>
          <a:ext cx="2919413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739900"/>
                        <a:ext cx="2919413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>
            <a:extLst>
              <a:ext uri="{FF2B5EF4-FFF2-40B4-BE49-F238E27FC236}">
                <a16:creationId xmlns:a16="http://schemas.microsoft.com/office/drawing/2014/main" id="{B8C2E580-2CE4-174E-A8A3-BAFFE6E1B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233863"/>
          <a:ext cx="3429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33863"/>
                        <a:ext cx="3429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Line 7">
            <a:extLst>
              <a:ext uri="{FF2B5EF4-FFF2-40B4-BE49-F238E27FC236}">
                <a16:creationId xmlns:a16="http://schemas.microsoft.com/office/drawing/2014/main" id="{D29AC028-3B82-8B4B-A0DA-6B3D3BC46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3182938"/>
            <a:ext cx="0" cy="135572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8">
            <a:extLst>
              <a:ext uri="{FF2B5EF4-FFF2-40B4-BE49-F238E27FC236}">
                <a16:creationId xmlns:a16="http://schemas.microsoft.com/office/drawing/2014/main" id="{E0C2660E-DEC5-C145-AD22-4C5798A38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30475" y="3302000"/>
            <a:ext cx="12700" cy="1160463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9">
            <a:extLst>
              <a:ext uri="{FF2B5EF4-FFF2-40B4-BE49-F238E27FC236}">
                <a16:creationId xmlns:a16="http://schemas.microsoft.com/office/drawing/2014/main" id="{2EFC304D-19DE-EC45-BDB6-D0BC8E6DF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8675" y="3001963"/>
            <a:ext cx="0" cy="140652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10">
            <a:extLst>
              <a:ext uri="{FF2B5EF4-FFF2-40B4-BE49-F238E27FC236}">
                <a16:creationId xmlns:a16="http://schemas.microsoft.com/office/drawing/2014/main" id="{01E4DEC5-1E74-6343-B98B-32C4F60A8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4825" y="5659438"/>
            <a:ext cx="32385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1">
            <a:extLst>
              <a:ext uri="{FF2B5EF4-FFF2-40B4-BE49-F238E27FC236}">
                <a16:creationId xmlns:a16="http://schemas.microsoft.com/office/drawing/2014/main" id="{2D2B44AB-C175-E945-B28A-11FFE138C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1414463"/>
            <a:ext cx="239713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2">
            <a:extLst>
              <a:ext uri="{FF2B5EF4-FFF2-40B4-BE49-F238E27FC236}">
                <a16:creationId xmlns:a16="http://schemas.microsoft.com/office/drawing/2014/main" id="{517F810B-9FE9-E344-A453-31D8671F6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6775"/>
            <a:ext cx="1671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 A</a:t>
            </a:r>
          </a:p>
        </p:txBody>
      </p:sp>
      <p:sp>
        <p:nvSpPr>
          <p:cNvPr id="41996" name="Text Box 13">
            <a:extLst>
              <a:ext uri="{FF2B5EF4-FFF2-40B4-BE49-F238E27FC236}">
                <a16:creationId xmlns:a16="http://schemas.microsoft.com/office/drawing/2014/main" id="{5CD30508-A018-3143-A9E0-7B4EBCE6F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85838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 B</a:t>
            </a:r>
          </a:p>
        </p:txBody>
      </p:sp>
      <p:sp>
        <p:nvSpPr>
          <p:cNvPr id="41997" name="Text Box 14">
            <a:extLst>
              <a:ext uri="{FF2B5EF4-FFF2-40B4-BE49-F238E27FC236}">
                <a16:creationId xmlns:a16="http://schemas.microsoft.com/office/drawing/2014/main" id="{BC5D78B1-BF6E-6B4B-8676-52EBB419B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06775"/>
            <a:ext cx="1250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</a:t>
            </a:r>
          </a:p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peering</a:t>
            </a:r>
          </a:p>
          <a:p>
            <a:pPr algn="l" eaLnBrk="1" hangingPunct="1"/>
            <a:r>
              <a:rPr lang="en-US" altLang="en-US" sz="240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</a:p>
        </p:txBody>
      </p:sp>
      <p:sp>
        <p:nvSpPr>
          <p:cNvPr id="1468431" name="Freeform 15">
            <a:extLst>
              <a:ext uri="{FF2B5EF4-FFF2-40B4-BE49-F238E27FC236}">
                <a16:creationId xmlns:a16="http://schemas.microsoft.com/office/drawing/2014/main" id="{ACB65874-B8ED-344A-8584-BA8DEE98FDB9}"/>
              </a:ext>
            </a:extLst>
          </p:cNvPr>
          <p:cNvSpPr>
            <a:spLocks/>
          </p:cNvSpPr>
          <p:nvPr/>
        </p:nvSpPr>
        <p:spPr bwMode="auto">
          <a:xfrm>
            <a:off x="1752600" y="1414463"/>
            <a:ext cx="2044700" cy="4267200"/>
          </a:xfrm>
          <a:custGeom>
            <a:avLst/>
            <a:gdLst>
              <a:gd name="T0" fmla="*/ 2147483647 w 1288"/>
              <a:gd name="T1" fmla="*/ 2147483647 h 2688"/>
              <a:gd name="T2" fmla="*/ 2147483647 w 1288"/>
              <a:gd name="T3" fmla="*/ 2147483647 h 2688"/>
              <a:gd name="T4" fmla="*/ 2147483647 w 1288"/>
              <a:gd name="T5" fmla="*/ 2147483647 h 2688"/>
              <a:gd name="T6" fmla="*/ 2147483647 w 1288"/>
              <a:gd name="T7" fmla="*/ 2147483647 h 2688"/>
              <a:gd name="T8" fmla="*/ 2147483647 w 1288"/>
              <a:gd name="T9" fmla="*/ 0 h 2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8"/>
              <a:gd name="T16" fmla="*/ 0 h 2688"/>
              <a:gd name="T17" fmla="*/ 1288 w 1288"/>
              <a:gd name="T18" fmla="*/ 2688 h 2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8" h="2688">
                <a:moveTo>
                  <a:pt x="856" y="2688"/>
                </a:moveTo>
                <a:cubicBezTo>
                  <a:pt x="928" y="2472"/>
                  <a:pt x="1000" y="2256"/>
                  <a:pt x="1048" y="1920"/>
                </a:cubicBezTo>
                <a:cubicBezTo>
                  <a:pt x="1096" y="1584"/>
                  <a:pt x="1288" y="944"/>
                  <a:pt x="1144" y="672"/>
                </a:cubicBezTo>
                <a:cubicBezTo>
                  <a:pt x="1000" y="400"/>
                  <a:pt x="368" y="400"/>
                  <a:pt x="184" y="288"/>
                </a:cubicBezTo>
                <a:cubicBezTo>
                  <a:pt x="0" y="176"/>
                  <a:pt x="20" y="88"/>
                  <a:pt x="40" y="0"/>
                </a:cubicBezTo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8432" name="Freeform 16">
            <a:extLst>
              <a:ext uri="{FF2B5EF4-FFF2-40B4-BE49-F238E27FC236}">
                <a16:creationId xmlns:a16="http://schemas.microsoft.com/office/drawing/2014/main" id="{7B61F09D-A12B-8945-AF0F-EF7A0C36752C}"/>
              </a:ext>
            </a:extLst>
          </p:cNvPr>
          <p:cNvSpPr>
            <a:spLocks/>
          </p:cNvSpPr>
          <p:nvPr/>
        </p:nvSpPr>
        <p:spPr bwMode="auto">
          <a:xfrm>
            <a:off x="1311275" y="1490663"/>
            <a:ext cx="1600200" cy="4419600"/>
          </a:xfrm>
          <a:custGeom>
            <a:avLst/>
            <a:gdLst>
              <a:gd name="T0" fmla="*/ 0 w 1008"/>
              <a:gd name="T1" fmla="*/ 0 h 2784"/>
              <a:gd name="T2" fmla="*/ 2147483647 w 1008"/>
              <a:gd name="T3" fmla="*/ 2147483647 h 2784"/>
              <a:gd name="T4" fmla="*/ 2147483647 w 1008"/>
              <a:gd name="T5" fmla="*/ 2147483647 h 2784"/>
              <a:gd name="T6" fmla="*/ 2147483647 w 1008"/>
              <a:gd name="T7" fmla="*/ 2147483647 h 2784"/>
              <a:gd name="T8" fmla="*/ 2147483647 w 1008"/>
              <a:gd name="T9" fmla="*/ 2147483647 h 27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2784"/>
              <a:gd name="T17" fmla="*/ 1008 w 1008"/>
              <a:gd name="T18" fmla="*/ 2784 h 27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2784">
                <a:moveTo>
                  <a:pt x="0" y="0"/>
                </a:moveTo>
                <a:cubicBezTo>
                  <a:pt x="52" y="0"/>
                  <a:pt x="104" y="0"/>
                  <a:pt x="144" y="336"/>
                </a:cubicBezTo>
                <a:cubicBezTo>
                  <a:pt x="184" y="672"/>
                  <a:pt x="120" y="1648"/>
                  <a:pt x="240" y="2016"/>
                </a:cubicBezTo>
                <a:cubicBezTo>
                  <a:pt x="360" y="2384"/>
                  <a:pt x="736" y="2416"/>
                  <a:pt x="864" y="2544"/>
                </a:cubicBezTo>
                <a:cubicBezTo>
                  <a:pt x="992" y="2672"/>
                  <a:pt x="1000" y="2728"/>
                  <a:pt x="1008" y="2784"/>
                </a:cubicBezTo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000" name="Text Box 17">
            <a:extLst>
              <a:ext uri="{FF2B5EF4-FFF2-40B4-BE49-F238E27FC236}">
                <a16:creationId xmlns:a16="http://schemas.microsoft.com/office/drawing/2014/main" id="{05D40DDB-8FB4-CB49-B867-8E2EE5B0D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4876800"/>
            <a:ext cx="153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Provider A</a:t>
            </a:r>
          </a:p>
        </p:txBody>
      </p:sp>
      <p:sp>
        <p:nvSpPr>
          <p:cNvPr id="42001" name="Text Box 18">
            <a:extLst>
              <a:ext uri="{FF2B5EF4-FFF2-40B4-BE49-F238E27FC236}">
                <a16:creationId xmlns:a16="http://schemas.microsoft.com/office/drawing/2014/main" id="{4BC4E932-E470-EA4D-A1A3-26C86AF6C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2362200"/>
            <a:ext cx="151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Provider B</a:t>
            </a:r>
          </a:p>
        </p:txBody>
      </p:sp>
      <p:sp>
        <p:nvSpPr>
          <p:cNvPr id="1468435" name="Text Box 19">
            <a:extLst>
              <a:ext uri="{FF2B5EF4-FFF2-40B4-BE49-F238E27FC236}">
                <a16:creationId xmlns:a16="http://schemas.microsoft.com/office/drawing/2014/main" id="{2736A191-EDB5-064A-835C-0C7553EBF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733800"/>
            <a:ext cx="13779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Early-exit </a:t>
            </a:r>
          </a:p>
          <a:p>
            <a:pPr algn="l" eaLnBrk="1" hangingPunct="1"/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routing</a:t>
            </a:r>
          </a:p>
        </p:txBody>
      </p:sp>
      <p:sp>
        <p:nvSpPr>
          <p:cNvPr id="42003" name="Slide Number Placeholder 3">
            <a:extLst>
              <a:ext uri="{FF2B5EF4-FFF2-40B4-BE49-F238E27FC236}">
                <a16:creationId xmlns:a16="http://schemas.microsoft.com/office/drawing/2014/main" id="{4AB6A0B2-40AD-E342-996C-D7DE6662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24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27685D-E7F3-F44C-9F68-BC1FE6E4193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8431" grpId="0" animBg="1"/>
      <p:bldP spid="1468432" grpId="0" animBg="1"/>
      <p:bldP spid="146843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D954B6B-1ABB-EF47-82A6-721AE2173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Joining BGP and IGP Information</a:t>
            </a:r>
          </a:p>
        </p:txBody>
      </p:sp>
      <p:sp>
        <p:nvSpPr>
          <p:cNvPr id="1543171" name="Rectangle 3">
            <a:extLst>
              <a:ext uri="{FF2B5EF4-FFF2-40B4-BE49-F238E27FC236}">
                <a16:creationId xmlns:a16="http://schemas.microsoft.com/office/drawing/2014/main" id="{A3ED7A33-5137-3047-A730-418283A628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Border Gateway Protocol (BGP)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Announces reachability to external destinations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Maps a destination prefix to an egress point</a:t>
            </a:r>
          </a:p>
          <a:p>
            <a:pPr lvl="2" eaLnBrk="1" hangingPunct="1">
              <a:spcBef>
                <a:spcPts val="400"/>
              </a:spcBef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128.112.0.0/16 reached via 192.0.2.1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Interior Gateway Protocol (IGP)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Used to compute paths within the AS</a:t>
            </a:r>
          </a:p>
          <a:p>
            <a:pPr lvl="1"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Maps an egress point to an outgoing link</a:t>
            </a:r>
          </a:p>
          <a:p>
            <a:pPr lvl="2" eaLnBrk="1" hangingPunct="1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192.0.2.1 reached via 10.10.10.10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2B020FB-2446-944A-B371-B8903DDB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45BB58-9F6C-2E48-B921-F1A91FB4C979}" type="slidenum">
              <a:rPr lang="en-US" altLang="en-US" sz="1200">
                <a:solidFill>
                  <a:srgbClr val="898989"/>
                </a:solidFill>
                <a:latin typeface="Helvetica" pitchFamily="2" charset="0"/>
              </a:rPr>
              <a:pPr eaLnBrk="1" hangingPunct="1"/>
              <a:t>37</a:t>
            </a:fld>
            <a:endParaRPr lang="en-US" altLang="en-US" sz="1200">
              <a:solidFill>
                <a:srgbClr val="898989"/>
              </a:solidFill>
              <a:latin typeface="Helvetica" pitchFamily="2" charset="0"/>
            </a:endParaRPr>
          </a:p>
        </p:txBody>
      </p:sp>
      <p:pic>
        <p:nvPicPr>
          <p:cNvPr id="44037" name="Picture 113">
            <a:extLst>
              <a:ext uri="{FF2B5EF4-FFF2-40B4-BE49-F238E27FC236}">
                <a16:creationId xmlns:a16="http://schemas.microsoft.com/office/drawing/2014/main" id="{782220F0-7CF1-5E42-9E28-15655284C2F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399088"/>
            <a:ext cx="7348537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38" name="Group 4">
            <a:extLst>
              <a:ext uri="{FF2B5EF4-FFF2-40B4-BE49-F238E27FC236}">
                <a16:creationId xmlns:a16="http://schemas.microsoft.com/office/drawing/2014/main" id="{0825D722-FFE6-D646-99EA-7066A81B2883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5641975"/>
            <a:ext cx="590550" cy="430213"/>
            <a:chOff x="3120" y="2880"/>
            <a:chExt cx="144" cy="96"/>
          </a:xfrm>
        </p:grpSpPr>
        <p:sp>
          <p:nvSpPr>
            <p:cNvPr id="44124" name="Oval 5">
              <a:extLst>
                <a:ext uri="{FF2B5EF4-FFF2-40B4-BE49-F238E27FC236}">
                  <a16:creationId xmlns:a16="http://schemas.microsoft.com/office/drawing/2014/main" id="{D1AD73D7-AF98-3F46-881E-7BAE907D8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25" name="Rectangle 6">
              <a:extLst>
                <a:ext uri="{FF2B5EF4-FFF2-40B4-BE49-F238E27FC236}">
                  <a16:creationId xmlns:a16="http://schemas.microsoft.com/office/drawing/2014/main" id="{E3461E53-5967-FD41-AF8D-EA13B55BB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26" name="Rectangle 7">
              <a:extLst>
                <a:ext uri="{FF2B5EF4-FFF2-40B4-BE49-F238E27FC236}">
                  <a16:creationId xmlns:a16="http://schemas.microsoft.com/office/drawing/2014/main" id="{3106EC8C-A973-AA46-AB1E-F67D2517B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27" name="Oval 8">
              <a:extLst>
                <a:ext uri="{FF2B5EF4-FFF2-40B4-BE49-F238E27FC236}">
                  <a16:creationId xmlns:a16="http://schemas.microsoft.com/office/drawing/2014/main" id="{76912591-7193-3944-B7BF-9AB0AC924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128" name="Group 9">
              <a:extLst>
                <a:ext uri="{FF2B5EF4-FFF2-40B4-BE49-F238E27FC236}">
                  <a16:creationId xmlns:a16="http://schemas.microsoft.com/office/drawing/2014/main" id="{11D40192-2181-FC4C-8E23-491193B3F9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4131" name="Group 10">
                <a:extLst>
                  <a:ext uri="{FF2B5EF4-FFF2-40B4-BE49-F238E27FC236}">
                    <a16:creationId xmlns:a16="http://schemas.microsoft.com/office/drawing/2014/main" id="{E3B13151-DBCB-F44A-989B-51B4A32A87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44141" name="Freeform 11">
                  <a:extLst>
                    <a:ext uri="{FF2B5EF4-FFF2-40B4-BE49-F238E27FC236}">
                      <a16:creationId xmlns:a16="http://schemas.microsoft.com/office/drawing/2014/main" id="{C46F4426-72E8-9D49-AE25-7C495C8F06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2" name="Freeform 12">
                  <a:extLst>
                    <a:ext uri="{FF2B5EF4-FFF2-40B4-BE49-F238E27FC236}">
                      <a16:creationId xmlns:a16="http://schemas.microsoft.com/office/drawing/2014/main" id="{BA8D9736-B7AD-0647-AC99-5E57E7BE95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3" name="Freeform 13">
                  <a:extLst>
                    <a:ext uri="{FF2B5EF4-FFF2-40B4-BE49-F238E27FC236}">
                      <a16:creationId xmlns:a16="http://schemas.microsoft.com/office/drawing/2014/main" id="{7900D9C1-BB7A-2344-8E66-D6C47AF276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4" name="Freeform 14">
                  <a:extLst>
                    <a:ext uri="{FF2B5EF4-FFF2-40B4-BE49-F238E27FC236}">
                      <a16:creationId xmlns:a16="http://schemas.microsoft.com/office/drawing/2014/main" id="{F32FF9F0-DAF4-774C-BFF9-46D324E3C7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5" name="Freeform 15">
                  <a:extLst>
                    <a:ext uri="{FF2B5EF4-FFF2-40B4-BE49-F238E27FC236}">
                      <a16:creationId xmlns:a16="http://schemas.microsoft.com/office/drawing/2014/main" id="{468BCA02-4B11-6744-A336-9C929C238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6" name="Freeform 16">
                  <a:extLst>
                    <a:ext uri="{FF2B5EF4-FFF2-40B4-BE49-F238E27FC236}">
                      <a16:creationId xmlns:a16="http://schemas.microsoft.com/office/drawing/2014/main" id="{ED4EB0B3-709E-3947-8447-F12BEDDEED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7" name="Freeform 17">
                  <a:extLst>
                    <a:ext uri="{FF2B5EF4-FFF2-40B4-BE49-F238E27FC236}">
                      <a16:creationId xmlns:a16="http://schemas.microsoft.com/office/drawing/2014/main" id="{A695E70F-721E-8149-ABA0-5F8B847825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8" name="Freeform 18">
                  <a:extLst>
                    <a:ext uri="{FF2B5EF4-FFF2-40B4-BE49-F238E27FC236}">
                      <a16:creationId xmlns:a16="http://schemas.microsoft.com/office/drawing/2014/main" id="{905E6817-D570-4A4A-BCFD-A6275870CE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4132" name="Group 19">
                <a:extLst>
                  <a:ext uri="{FF2B5EF4-FFF2-40B4-BE49-F238E27FC236}">
                    <a16:creationId xmlns:a16="http://schemas.microsoft.com/office/drawing/2014/main" id="{41002F24-AE97-C349-87EA-B2FF56CA77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44133" name="Freeform 20">
                  <a:extLst>
                    <a:ext uri="{FF2B5EF4-FFF2-40B4-BE49-F238E27FC236}">
                      <a16:creationId xmlns:a16="http://schemas.microsoft.com/office/drawing/2014/main" id="{F0334FD6-B266-D846-97E8-10F04B9419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4" name="Freeform 21">
                  <a:extLst>
                    <a:ext uri="{FF2B5EF4-FFF2-40B4-BE49-F238E27FC236}">
                      <a16:creationId xmlns:a16="http://schemas.microsoft.com/office/drawing/2014/main" id="{B5AE74EC-6891-0945-87F1-8A3B38E571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5" name="Freeform 22">
                  <a:extLst>
                    <a:ext uri="{FF2B5EF4-FFF2-40B4-BE49-F238E27FC236}">
                      <a16:creationId xmlns:a16="http://schemas.microsoft.com/office/drawing/2014/main" id="{34F79051-FDBF-F34E-8548-DD642ACF33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6" name="Freeform 23">
                  <a:extLst>
                    <a:ext uri="{FF2B5EF4-FFF2-40B4-BE49-F238E27FC236}">
                      <a16:creationId xmlns:a16="http://schemas.microsoft.com/office/drawing/2014/main" id="{B43D3963-8AB1-3244-9F99-A3A301738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7" name="Freeform 24">
                  <a:extLst>
                    <a:ext uri="{FF2B5EF4-FFF2-40B4-BE49-F238E27FC236}">
                      <a16:creationId xmlns:a16="http://schemas.microsoft.com/office/drawing/2014/main" id="{792E565D-874D-4749-BE60-1E556DFA97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8" name="Freeform 25">
                  <a:extLst>
                    <a:ext uri="{FF2B5EF4-FFF2-40B4-BE49-F238E27FC236}">
                      <a16:creationId xmlns:a16="http://schemas.microsoft.com/office/drawing/2014/main" id="{69947EE3-522C-EC43-A9B8-E148B8AD9C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39" name="Freeform 26">
                  <a:extLst>
                    <a:ext uri="{FF2B5EF4-FFF2-40B4-BE49-F238E27FC236}">
                      <a16:creationId xmlns:a16="http://schemas.microsoft.com/office/drawing/2014/main" id="{211ACEED-CE94-F94C-B4C5-BFCDB36799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40" name="Freeform 27">
                  <a:extLst>
                    <a:ext uri="{FF2B5EF4-FFF2-40B4-BE49-F238E27FC236}">
                      <a16:creationId xmlns:a16="http://schemas.microsoft.com/office/drawing/2014/main" id="{5A3F0D2E-68EB-1447-A1E7-C27C21F62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44129" name="Line 28">
              <a:extLst>
                <a:ext uri="{FF2B5EF4-FFF2-40B4-BE49-F238E27FC236}">
                  <a16:creationId xmlns:a16="http://schemas.microsoft.com/office/drawing/2014/main" id="{ECE58BB4-72DE-A14A-B2DA-A2F469F82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0" name="Line 29">
              <a:extLst>
                <a:ext uri="{FF2B5EF4-FFF2-40B4-BE49-F238E27FC236}">
                  <a16:creationId xmlns:a16="http://schemas.microsoft.com/office/drawing/2014/main" id="{C6E5ACAF-BAD2-014E-A0B3-29946832D4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39" name="Group 30">
            <a:extLst>
              <a:ext uri="{FF2B5EF4-FFF2-40B4-BE49-F238E27FC236}">
                <a16:creationId xmlns:a16="http://schemas.microsoft.com/office/drawing/2014/main" id="{A3E98879-2141-0544-9A96-724D5B2C9914}"/>
              </a:ext>
            </a:extLst>
          </p:cNvPr>
          <p:cNvGrpSpPr>
            <a:grpSpLocks/>
          </p:cNvGrpSpPr>
          <p:nvPr/>
        </p:nvGrpSpPr>
        <p:grpSpPr bwMode="auto">
          <a:xfrm>
            <a:off x="1230313" y="5641975"/>
            <a:ext cx="590550" cy="430213"/>
            <a:chOff x="3120" y="2880"/>
            <a:chExt cx="144" cy="96"/>
          </a:xfrm>
        </p:grpSpPr>
        <p:sp>
          <p:nvSpPr>
            <p:cNvPr id="44099" name="Oval 31">
              <a:extLst>
                <a:ext uri="{FF2B5EF4-FFF2-40B4-BE49-F238E27FC236}">
                  <a16:creationId xmlns:a16="http://schemas.microsoft.com/office/drawing/2014/main" id="{F022D524-6E1E-1545-996D-C2592690E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00" name="Rectangle 32">
              <a:extLst>
                <a:ext uri="{FF2B5EF4-FFF2-40B4-BE49-F238E27FC236}">
                  <a16:creationId xmlns:a16="http://schemas.microsoft.com/office/drawing/2014/main" id="{9840A0ED-FAC4-C648-8919-4FABCD5A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01" name="Rectangle 33">
              <a:extLst>
                <a:ext uri="{FF2B5EF4-FFF2-40B4-BE49-F238E27FC236}">
                  <a16:creationId xmlns:a16="http://schemas.microsoft.com/office/drawing/2014/main" id="{E0463F49-597D-C149-A6AE-B71D48E0B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102" name="Oval 34">
              <a:extLst>
                <a:ext uri="{FF2B5EF4-FFF2-40B4-BE49-F238E27FC236}">
                  <a16:creationId xmlns:a16="http://schemas.microsoft.com/office/drawing/2014/main" id="{C9DBBD34-E718-7C4D-B5DF-97839D8F9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103" name="Group 35">
              <a:extLst>
                <a:ext uri="{FF2B5EF4-FFF2-40B4-BE49-F238E27FC236}">
                  <a16:creationId xmlns:a16="http://schemas.microsoft.com/office/drawing/2014/main" id="{193D4C52-FCA0-BE4E-ADFA-9E2624F4EB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4106" name="Group 36">
                <a:extLst>
                  <a:ext uri="{FF2B5EF4-FFF2-40B4-BE49-F238E27FC236}">
                    <a16:creationId xmlns:a16="http://schemas.microsoft.com/office/drawing/2014/main" id="{0B4BC1B2-98E4-4341-8E47-DF55F503AF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44116" name="Freeform 37">
                  <a:extLst>
                    <a:ext uri="{FF2B5EF4-FFF2-40B4-BE49-F238E27FC236}">
                      <a16:creationId xmlns:a16="http://schemas.microsoft.com/office/drawing/2014/main" id="{4689AE49-B5A1-F642-A03D-97F978E4A9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7" name="Freeform 38">
                  <a:extLst>
                    <a:ext uri="{FF2B5EF4-FFF2-40B4-BE49-F238E27FC236}">
                      <a16:creationId xmlns:a16="http://schemas.microsoft.com/office/drawing/2014/main" id="{6C192778-9158-8847-91A0-050293F7DA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8" name="Freeform 39">
                  <a:extLst>
                    <a:ext uri="{FF2B5EF4-FFF2-40B4-BE49-F238E27FC236}">
                      <a16:creationId xmlns:a16="http://schemas.microsoft.com/office/drawing/2014/main" id="{8926B8E4-F982-C84C-84F0-1EA3EF7394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9" name="Freeform 40">
                  <a:extLst>
                    <a:ext uri="{FF2B5EF4-FFF2-40B4-BE49-F238E27FC236}">
                      <a16:creationId xmlns:a16="http://schemas.microsoft.com/office/drawing/2014/main" id="{59285057-D87F-234E-9DA4-7562942A31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20" name="Freeform 41">
                  <a:extLst>
                    <a:ext uri="{FF2B5EF4-FFF2-40B4-BE49-F238E27FC236}">
                      <a16:creationId xmlns:a16="http://schemas.microsoft.com/office/drawing/2014/main" id="{9B32F2F8-FC64-2242-9892-BD83C2E2F8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21" name="Freeform 42">
                  <a:extLst>
                    <a:ext uri="{FF2B5EF4-FFF2-40B4-BE49-F238E27FC236}">
                      <a16:creationId xmlns:a16="http://schemas.microsoft.com/office/drawing/2014/main" id="{A7710CD6-9BC6-6E44-824D-DDA801ACF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22" name="Freeform 43">
                  <a:extLst>
                    <a:ext uri="{FF2B5EF4-FFF2-40B4-BE49-F238E27FC236}">
                      <a16:creationId xmlns:a16="http://schemas.microsoft.com/office/drawing/2014/main" id="{A00CA108-476A-F643-85B1-3D33756315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23" name="Freeform 44">
                  <a:extLst>
                    <a:ext uri="{FF2B5EF4-FFF2-40B4-BE49-F238E27FC236}">
                      <a16:creationId xmlns:a16="http://schemas.microsoft.com/office/drawing/2014/main" id="{32D72A19-EF9C-A649-B0BF-BE2ECB28CF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4107" name="Group 45">
                <a:extLst>
                  <a:ext uri="{FF2B5EF4-FFF2-40B4-BE49-F238E27FC236}">
                    <a16:creationId xmlns:a16="http://schemas.microsoft.com/office/drawing/2014/main" id="{220D921D-B69D-E44D-B057-B9DAB3BD0B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44108" name="Freeform 46">
                  <a:extLst>
                    <a:ext uri="{FF2B5EF4-FFF2-40B4-BE49-F238E27FC236}">
                      <a16:creationId xmlns:a16="http://schemas.microsoft.com/office/drawing/2014/main" id="{6164F083-DA06-B440-B84C-34F74EB7CB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09" name="Freeform 47">
                  <a:extLst>
                    <a:ext uri="{FF2B5EF4-FFF2-40B4-BE49-F238E27FC236}">
                      <a16:creationId xmlns:a16="http://schemas.microsoft.com/office/drawing/2014/main" id="{09732271-207E-3C4E-8216-D9150F982D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0" name="Freeform 48">
                  <a:extLst>
                    <a:ext uri="{FF2B5EF4-FFF2-40B4-BE49-F238E27FC236}">
                      <a16:creationId xmlns:a16="http://schemas.microsoft.com/office/drawing/2014/main" id="{DC153471-3E1E-D840-ADE1-B250BDDB81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1" name="Freeform 49">
                  <a:extLst>
                    <a:ext uri="{FF2B5EF4-FFF2-40B4-BE49-F238E27FC236}">
                      <a16:creationId xmlns:a16="http://schemas.microsoft.com/office/drawing/2014/main" id="{4A6A0A00-7F8E-8941-8B62-9E845DC9D1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2" name="Freeform 50">
                  <a:extLst>
                    <a:ext uri="{FF2B5EF4-FFF2-40B4-BE49-F238E27FC236}">
                      <a16:creationId xmlns:a16="http://schemas.microsoft.com/office/drawing/2014/main" id="{C54CE5DC-1C53-5644-A81A-B14BCE8CC7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3" name="Freeform 51">
                  <a:extLst>
                    <a:ext uri="{FF2B5EF4-FFF2-40B4-BE49-F238E27FC236}">
                      <a16:creationId xmlns:a16="http://schemas.microsoft.com/office/drawing/2014/main" id="{BDE21F85-3238-A546-ADE7-C8BCBC6544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4" name="Freeform 52">
                  <a:extLst>
                    <a:ext uri="{FF2B5EF4-FFF2-40B4-BE49-F238E27FC236}">
                      <a16:creationId xmlns:a16="http://schemas.microsoft.com/office/drawing/2014/main" id="{004D2DFA-F2D8-FF42-BF97-7170CDEA04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15" name="Freeform 53">
                  <a:extLst>
                    <a:ext uri="{FF2B5EF4-FFF2-40B4-BE49-F238E27FC236}">
                      <a16:creationId xmlns:a16="http://schemas.microsoft.com/office/drawing/2014/main" id="{0E75F55D-64AC-B147-A455-B3C6E0C1C7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44104" name="Line 54">
              <a:extLst>
                <a:ext uri="{FF2B5EF4-FFF2-40B4-BE49-F238E27FC236}">
                  <a16:creationId xmlns:a16="http://schemas.microsoft.com/office/drawing/2014/main" id="{F767DBC9-2C2A-454D-ADDD-F927CA28A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55">
              <a:extLst>
                <a:ext uri="{FF2B5EF4-FFF2-40B4-BE49-F238E27FC236}">
                  <a16:creationId xmlns:a16="http://schemas.microsoft.com/office/drawing/2014/main" id="{AE33CB21-EFC2-5045-894B-6AE45874D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0" name="Line 56">
            <a:extLst>
              <a:ext uri="{FF2B5EF4-FFF2-40B4-BE49-F238E27FC236}">
                <a16:creationId xmlns:a16="http://schemas.microsoft.com/office/drawing/2014/main" id="{ADD2BAE1-9C59-2F44-A3C7-D13A040A3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8638" y="5888038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1" name="Group 57">
            <a:extLst>
              <a:ext uri="{FF2B5EF4-FFF2-40B4-BE49-F238E27FC236}">
                <a16:creationId xmlns:a16="http://schemas.microsoft.com/office/drawing/2014/main" id="{CD48075C-7EE0-6F49-9289-680ED8CFBB7B}"/>
              </a:ext>
            </a:extLst>
          </p:cNvPr>
          <p:cNvGrpSpPr>
            <a:grpSpLocks/>
          </p:cNvGrpSpPr>
          <p:nvPr/>
        </p:nvGrpSpPr>
        <p:grpSpPr bwMode="auto">
          <a:xfrm>
            <a:off x="4899025" y="5641975"/>
            <a:ext cx="590550" cy="430213"/>
            <a:chOff x="3120" y="2880"/>
            <a:chExt cx="144" cy="96"/>
          </a:xfrm>
        </p:grpSpPr>
        <p:sp>
          <p:nvSpPr>
            <p:cNvPr id="44074" name="Oval 58">
              <a:extLst>
                <a:ext uri="{FF2B5EF4-FFF2-40B4-BE49-F238E27FC236}">
                  <a16:creationId xmlns:a16="http://schemas.microsoft.com/office/drawing/2014/main" id="{F9104F20-872F-FC42-9675-19226B03E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5" name="Rectangle 59">
              <a:extLst>
                <a:ext uri="{FF2B5EF4-FFF2-40B4-BE49-F238E27FC236}">
                  <a16:creationId xmlns:a16="http://schemas.microsoft.com/office/drawing/2014/main" id="{B11DC89C-E1B5-084F-83EC-32103BCF3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6" name="Rectangle 60">
              <a:extLst>
                <a:ext uri="{FF2B5EF4-FFF2-40B4-BE49-F238E27FC236}">
                  <a16:creationId xmlns:a16="http://schemas.microsoft.com/office/drawing/2014/main" id="{E20D3159-B53B-7C4E-B25B-4B2AF1752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7" name="Oval 61">
              <a:extLst>
                <a:ext uri="{FF2B5EF4-FFF2-40B4-BE49-F238E27FC236}">
                  <a16:creationId xmlns:a16="http://schemas.microsoft.com/office/drawing/2014/main" id="{601396F5-74AF-E443-92E9-256E8702A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078" name="Group 62">
              <a:extLst>
                <a:ext uri="{FF2B5EF4-FFF2-40B4-BE49-F238E27FC236}">
                  <a16:creationId xmlns:a16="http://schemas.microsoft.com/office/drawing/2014/main" id="{9805FB1C-D0D6-384C-A55A-08936F7FA6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4081" name="Group 63">
                <a:extLst>
                  <a:ext uri="{FF2B5EF4-FFF2-40B4-BE49-F238E27FC236}">
                    <a16:creationId xmlns:a16="http://schemas.microsoft.com/office/drawing/2014/main" id="{4B869C90-5933-674D-92CA-B06450EF52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44091" name="Freeform 64">
                  <a:extLst>
                    <a:ext uri="{FF2B5EF4-FFF2-40B4-BE49-F238E27FC236}">
                      <a16:creationId xmlns:a16="http://schemas.microsoft.com/office/drawing/2014/main" id="{ACA8A3F4-A23C-114E-88A5-99E0F18E8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2" name="Freeform 65">
                  <a:extLst>
                    <a:ext uri="{FF2B5EF4-FFF2-40B4-BE49-F238E27FC236}">
                      <a16:creationId xmlns:a16="http://schemas.microsoft.com/office/drawing/2014/main" id="{A669A8B6-7856-334E-8465-95541DFAC8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3" name="Freeform 66">
                  <a:extLst>
                    <a:ext uri="{FF2B5EF4-FFF2-40B4-BE49-F238E27FC236}">
                      <a16:creationId xmlns:a16="http://schemas.microsoft.com/office/drawing/2014/main" id="{4E909234-BBE8-B64E-A477-5AD6B4235E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4" name="Freeform 67">
                  <a:extLst>
                    <a:ext uri="{FF2B5EF4-FFF2-40B4-BE49-F238E27FC236}">
                      <a16:creationId xmlns:a16="http://schemas.microsoft.com/office/drawing/2014/main" id="{11D7383A-71A8-E34A-B23D-431557E23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5" name="Freeform 68">
                  <a:extLst>
                    <a:ext uri="{FF2B5EF4-FFF2-40B4-BE49-F238E27FC236}">
                      <a16:creationId xmlns:a16="http://schemas.microsoft.com/office/drawing/2014/main" id="{F380E51B-F8FA-0A46-8845-2A0FBBED8F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6" name="Freeform 69">
                  <a:extLst>
                    <a:ext uri="{FF2B5EF4-FFF2-40B4-BE49-F238E27FC236}">
                      <a16:creationId xmlns:a16="http://schemas.microsoft.com/office/drawing/2014/main" id="{03CBE741-6741-964A-9412-26E14C875E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7" name="Freeform 70">
                  <a:extLst>
                    <a:ext uri="{FF2B5EF4-FFF2-40B4-BE49-F238E27FC236}">
                      <a16:creationId xmlns:a16="http://schemas.microsoft.com/office/drawing/2014/main" id="{47187E3D-B0A6-7440-A5E6-2BDABB80A0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8" name="Freeform 71">
                  <a:extLst>
                    <a:ext uri="{FF2B5EF4-FFF2-40B4-BE49-F238E27FC236}">
                      <a16:creationId xmlns:a16="http://schemas.microsoft.com/office/drawing/2014/main" id="{6950280D-8B48-4B4D-9C19-52D56F731D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4082" name="Group 72">
                <a:extLst>
                  <a:ext uri="{FF2B5EF4-FFF2-40B4-BE49-F238E27FC236}">
                    <a16:creationId xmlns:a16="http://schemas.microsoft.com/office/drawing/2014/main" id="{50793D63-E028-5A4A-B0C9-369BDCFD2E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44083" name="Freeform 73">
                  <a:extLst>
                    <a:ext uri="{FF2B5EF4-FFF2-40B4-BE49-F238E27FC236}">
                      <a16:creationId xmlns:a16="http://schemas.microsoft.com/office/drawing/2014/main" id="{629773ED-AC7E-7440-B120-4B355A0F0E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4" name="Freeform 74">
                  <a:extLst>
                    <a:ext uri="{FF2B5EF4-FFF2-40B4-BE49-F238E27FC236}">
                      <a16:creationId xmlns:a16="http://schemas.microsoft.com/office/drawing/2014/main" id="{B71DBC92-CB9A-844E-A886-9B71510F2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5" name="Freeform 75">
                  <a:extLst>
                    <a:ext uri="{FF2B5EF4-FFF2-40B4-BE49-F238E27FC236}">
                      <a16:creationId xmlns:a16="http://schemas.microsoft.com/office/drawing/2014/main" id="{06C6C9AD-0771-0D40-B480-AFA0D1B377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6" name="Freeform 76">
                  <a:extLst>
                    <a:ext uri="{FF2B5EF4-FFF2-40B4-BE49-F238E27FC236}">
                      <a16:creationId xmlns:a16="http://schemas.microsoft.com/office/drawing/2014/main" id="{4ECC259A-F9E8-DB40-9165-4C4EFBDAA6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7" name="Freeform 77">
                  <a:extLst>
                    <a:ext uri="{FF2B5EF4-FFF2-40B4-BE49-F238E27FC236}">
                      <a16:creationId xmlns:a16="http://schemas.microsoft.com/office/drawing/2014/main" id="{616CCCC6-7DBD-4C47-98A3-68C43E7123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8" name="Freeform 78">
                  <a:extLst>
                    <a:ext uri="{FF2B5EF4-FFF2-40B4-BE49-F238E27FC236}">
                      <a16:creationId xmlns:a16="http://schemas.microsoft.com/office/drawing/2014/main" id="{C3DDF167-CE3D-5345-BF9F-434316B24E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89" name="Freeform 79">
                  <a:extLst>
                    <a:ext uri="{FF2B5EF4-FFF2-40B4-BE49-F238E27FC236}">
                      <a16:creationId xmlns:a16="http://schemas.microsoft.com/office/drawing/2014/main" id="{E86E006C-0545-D546-875A-AE32F91087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90" name="Freeform 80">
                  <a:extLst>
                    <a:ext uri="{FF2B5EF4-FFF2-40B4-BE49-F238E27FC236}">
                      <a16:creationId xmlns:a16="http://schemas.microsoft.com/office/drawing/2014/main" id="{D9009F52-7DAD-4D4F-A460-E0E2D92CEB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44079" name="Line 81">
              <a:extLst>
                <a:ext uri="{FF2B5EF4-FFF2-40B4-BE49-F238E27FC236}">
                  <a16:creationId xmlns:a16="http://schemas.microsoft.com/office/drawing/2014/main" id="{B4EAF297-F9B1-8C46-B0F2-9BB927BA4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0" name="Line 82">
              <a:extLst>
                <a:ext uri="{FF2B5EF4-FFF2-40B4-BE49-F238E27FC236}">
                  <a16:creationId xmlns:a16="http://schemas.microsoft.com/office/drawing/2014/main" id="{9435AA50-2E05-3E41-9F98-FB6E93860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2" name="Line 83">
            <a:extLst>
              <a:ext uri="{FF2B5EF4-FFF2-40B4-BE49-F238E27FC236}">
                <a16:creationId xmlns:a16="http://schemas.microsoft.com/office/drawing/2014/main" id="{58F832F5-E2F8-FB4F-B733-A8986A8CA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8550" y="5889625"/>
            <a:ext cx="1292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3" name="Group 84">
            <a:extLst>
              <a:ext uri="{FF2B5EF4-FFF2-40B4-BE49-F238E27FC236}">
                <a16:creationId xmlns:a16="http://schemas.microsoft.com/office/drawing/2014/main" id="{8A1A3500-4A2D-EB42-9F34-66C7976AAA2D}"/>
              </a:ext>
            </a:extLst>
          </p:cNvPr>
          <p:cNvGrpSpPr>
            <a:grpSpLocks/>
          </p:cNvGrpSpPr>
          <p:nvPr/>
        </p:nvGrpSpPr>
        <p:grpSpPr bwMode="auto">
          <a:xfrm>
            <a:off x="6708775" y="5641975"/>
            <a:ext cx="590550" cy="430213"/>
            <a:chOff x="3120" y="2880"/>
            <a:chExt cx="144" cy="96"/>
          </a:xfrm>
        </p:grpSpPr>
        <p:sp>
          <p:nvSpPr>
            <p:cNvPr id="44049" name="Oval 85">
              <a:extLst>
                <a:ext uri="{FF2B5EF4-FFF2-40B4-BE49-F238E27FC236}">
                  <a16:creationId xmlns:a16="http://schemas.microsoft.com/office/drawing/2014/main" id="{1972915E-39D7-6243-9C40-6B310C7AD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0" name="Rectangle 86">
              <a:extLst>
                <a:ext uri="{FF2B5EF4-FFF2-40B4-BE49-F238E27FC236}">
                  <a16:creationId xmlns:a16="http://schemas.microsoft.com/office/drawing/2014/main" id="{AF3D3CB5-1A23-8947-BCC1-E4BAFD1CA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1" name="Rectangle 87">
              <a:extLst>
                <a:ext uri="{FF2B5EF4-FFF2-40B4-BE49-F238E27FC236}">
                  <a16:creationId xmlns:a16="http://schemas.microsoft.com/office/drawing/2014/main" id="{F3F5B8CA-E8FD-834B-B4BD-6551481E7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2" name="Oval 88">
              <a:extLst>
                <a:ext uri="{FF2B5EF4-FFF2-40B4-BE49-F238E27FC236}">
                  <a16:creationId xmlns:a16="http://schemas.microsoft.com/office/drawing/2014/main" id="{D24B00D0-C93B-AF4A-A327-8870D1774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053" name="Group 89">
              <a:extLst>
                <a:ext uri="{FF2B5EF4-FFF2-40B4-BE49-F238E27FC236}">
                  <a16:creationId xmlns:a16="http://schemas.microsoft.com/office/drawing/2014/main" id="{07A4EC23-60B1-6649-84B7-F314B6AEF2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4056" name="Group 90">
                <a:extLst>
                  <a:ext uri="{FF2B5EF4-FFF2-40B4-BE49-F238E27FC236}">
                    <a16:creationId xmlns:a16="http://schemas.microsoft.com/office/drawing/2014/main" id="{EC4B0BBB-63DE-444E-BBDE-F6C1D0E7EB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44066" name="Freeform 91">
                  <a:extLst>
                    <a:ext uri="{FF2B5EF4-FFF2-40B4-BE49-F238E27FC236}">
                      <a16:creationId xmlns:a16="http://schemas.microsoft.com/office/drawing/2014/main" id="{FAF2CDB3-D5DF-8A48-8B5A-65FCBE7A15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7" name="Freeform 92">
                  <a:extLst>
                    <a:ext uri="{FF2B5EF4-FFF2-40B4-BE49-F238E27FC236}">
                      <a16:creationId xmlns:a16="http://schemas.microsoft.com/office/drawing/2014/main" id="{2A186EBC-3CFE-8441-9F91-E0C8EE3EA1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8" name="Freeform 93">
                  <a:extLst>
                    <a:ext uri="{FF2B5EF4-FFF2-40B4-BE49-F238E27FC236}">
                      <a16:creationId xmlns:a16="http://schemas.microsoft.com/office/drawing/2014/main" id="{7E34EC7D-7018-6F4C-A291-E549D81402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9" name="Freeform 94">
                  <a:extLst>
                    <a:ext uri="{FF2B5EF4-FFF2-40B4-BE49-F238E27FC236}">
                      <a16:creationId xmlns:a16="http://schemas.microsoft.com/office/drawing/2014/main" id="{540CA627-389C-8D43-8800-F146160420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0 w 480"/>
                    <a:gd name="T1" fmla="*/ 0 h 158"/>
                    <a:gd name="T2" fmla="*/ 0 w 480"/>
                    <a:gd name="T3" fmla="*/ 0 h 158"/>
                    <a:gd name="T4" fmla="*/ 0 w 480"/>
                    <a:gd name="T5" fmla="*/ 0 h 158"/>
                    <a:gd name="T6" fmla="*/ 0 w 480"/>
                    <a:gd name="T7" fmla="*/ 0 h 158"/>
                    <a:gd name="T8" fmla="*/ 0 w 480"/>
                    <a:gd name="T9" fmla="*/ 0 h 158"/>
                    <a:gd name="T10" fmla="*/ 0 w 480"/>
                    <a:gd name="T11" fmla="*/ 0 h 158"/>
                    <a:gd name="T12" fmla="*/ 0 w 480"/>
                    <a:gd name="T13" fmla="*/ 0 h 158"/>
                    <a:gd name="T14" fmla="*/ 0 w 480"/>
                    <a:gd name="T15" fmla="*/ 0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70" name="Freeform 95">
                  <a:extLst>
                    <a:ext uri="{FF2B5EF4-FFF2-40B4-BE49-F238E27FC236}">
                      <a16:creationId xmlns:a16="http://schemas.microsoft.com/office/drawing/2014/main" id="{B317658C-61DC-3140-BBD8-B97ACE4A94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71" name="Freeform 96">
                  <a:extLst>
                    <a:ext uri="{FF2B5EF4-FFF2-40B4-BE49-F238E27FC236}">
                      <a16:creationId xmlns:a16="http://schemas.microsoft.com/office/drawing/2014/main" id="{3D96FB74-F75C-A44F-8803-921B40AB1F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72" name="Freeform 97">
                  <a:extLst>
                    <a:ext uri="{FF2B5EF4-FFF2-40B4-BE49-F238E27FC236}">
                      <a16:creationId xmlns:a16="http://schemas.microsoft.com/office/drawing/2014/main" id="{B387BE3C-F943-4B48-8F98-CFFC686B76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73" name="Freeform 98">
                  <a:extLst>
                    <a:ext uri="{FF2B5EF4-FFF2-40B4-BE49-F238E27FC236}">
                      <a16:creationId xmlns:a16="http://schemas.microsoft.com/office/drawing/2014/main" id="{888AF060-8A9A-574B-B507-8B95446E9A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0 w 478"/>
                    <a:gd name="T1" fmla="*/ 0 h 148"/>
                    <a:gd name="T2" fmla="*/ 0 w 478"/>
                    <a:gd name="T3" fmla="*/ 0 h 148"/>
                    <a:gd name="T4" fmla="*/ 0 w 478"/>
                    <a:gd name="T5" fmla="*/ 0 h 148"/>
                    <a:gd name="T6" fmla="*/ 0 w 478"/>
                    <a:gd name="T7" fmla="*/ 0 h 148"/>
                    <a:gd name="T8" fmla="*/ 0 w 478"/>
                    <a:gd name="T9" fmla="*/ 0 h 148"/>
                    <a:gd name="T10" fmla="*/ 0 w 478"/>
                    <a:gd name="T11" fmla="*/ 0 h 148"/>
                    <a:gd name="T12" fmla="*/ 0 w 478"/>
                    <a:gd name="T13" fmla="*/ 0 h 148"/>
                    <a:gd name="T14" fmla="*/ 0 w 478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44057" name="Group 99">
                <a:extLst>
                  <a:ext uri="{FF2B5EF4-FFF2-40B4-BE49-F238E27FC236}">
                    <a16:creationId xmlns:a16="http://schemas.microsoft.com/office/drawing/2014/main" id="{937B9E57-0BCA-9546-8C6D-2236E4915C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44058" name="Freeform 100">
                  <a:extLst>
                    <a:ext uri="{FF2B5EF4-FFF2-40B4-BE49-F238E27FC236}">
                      <a16:creationId xmlns:a16="http://schemas.microsoft.com/office/drawing/2014/main" id="{58D3848F-D423-6542-A221-B1EF57D41B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59" name="Freeform 101">
                  <a:extLst>
                    <a:ext uri="{FF2B5EF4-FFF2-40B4-BE49-F238E27FC236}">
                      <a16:creationId xmlns:a16="http://schemas.microsoft.com/office/drawing/2014/main" id="{3EBF7C1A-BD53-DA4B-AE8F-706E62FFA8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0 h 149"/>
                    <a:gd name="T2" fmla="*/ 0 w 479"/>
                    <a:gd name="T3" fmla="*/ 0 h 149"/>
                    <a:gd name="T4" fmla="*/ 0 w 479"/>
                    <a:gd name="T5" fmla="*/ 0 h 149"/>
                    <a:gd name="T6" fmla="*/ 0 w 479"/>
                    <a:gd name="T7" fmla="*/ 0 h 149"/>
                    <a:gd name="T8" fmla="*/ 0 w 479"/>
                    <a:gd name="T9" fmla="*/ 0 h 149"/>
                    <a:gd name="T10" fmla="*/ 0 w 479"/>
                    <a:gd name="T11" fmla="*/ 0 h 149"/>
                    <a:gd name="T12" fmla="*/ 0 w 479"/>
                    <a:gd name="T13" fmla="*/ 0 h 149"/>
                    <a:gd name="T14" fmla="*/ 0 w 479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0" name="Freeform 102">
                  <a:extLst>
                    <a:ext uri="{FF2B5EF4-FFF2-40B4-BE49-F238E27FC236}">
                      <a16:creationId xmlns:a16="http://schemas.microsoft.com/office/drawing/2014/main" id="{1822C4EE-56AB-EB48-89B9-AE4970CAA7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1" name="Freeform 103">
                  <a:extLst>
                    <a:ext uri="{FF2B5EF4-FFF2-40B4-BE49-F238E27FC236}">
                      <a16:creationId xmlns:a16="http://schemas.microsoft.com/office/drawing/2014/main" id="{9794EF81-CEB1-AC48-8DAA-5F63C439D2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0 w 480"/>
                    <a:gd name="T1" fmla="*/ 0 h 156"/>
                    <a:gd name="T2" fmla="*/ 0 w 480"/>
                    <a:gd name="T3" fmla="*/ 0 h 156"/>
                    <a:gd name="T4" fmla="*/ 0 w 480"/>
                    <a:gd name="T5" fmla="*/ 0 h 156"/>
                    <a:gd name="T6" fmla="*/ 0 w 480"/>
                    <a:gd name="T7" fmla="*/ 0 h 156"/>
                    <a:gd name="T8" fmla="*/ 0 w 480"/>
                    <a:gd name="T9" fmla="*/ 0 h 156"/>
                    <a:gd name="T10" fmla="*/ 0 w 480"/>
                    <a:gd name="T11" fmla="*/ 0 h 156"/>
                    <a:gd name="T12" fmla="*/ 0 w 480"/>
                    <a:gd name="T13" fmla="*/ 0 h 156"/>
                    <a:gd name="T14" fmla="*/ 0 w 480"/>
                    <a:gd name="T15" fmla="*/ 0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2" name="Freeform 104">
                  <a:extLst>
                    <a:ext uri="{FF2B5EF4-FFF2-40B4-BE49-F238E27FC236}">
                      <a16:creationId xmlns:a16="http://schemas.microsoft.com/office/drawing/2014/main" id="{85898D60-53D8-D348-99CD-E91D7893A7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3" name="Freeform 105">
                  <a:extLst>
                    <a:ext uri="{FF2B5EF4-FFF2-40B4-BE49-F238E27FC236}">
                      <a16:creationId xmlns:a16="http://schemas.microsoft.com/office/drawing/2014/main" id="{6B2EFB6A-3CB2-DF4D-BCFA-18EF9CCF77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0 h 148"/>
                    <a:gd name="T2" fmla="*/ 0 w 479"/>
                    <a:gd name="T3" fmla="*/ 0 h 148"/>
                    <a:gd name="T4" fmla="*/ 0 w 479"/>
                    <a:gd name="T5" fmla="*/ 0 h 148"/>
                    <a:gd name="T6" fmla="*/ 0 w 479"/>
                    <a:gd name="T7" fmla="*/ 0 h 148"/>
                    <a:gd name="T8" fmla="*/ 0 w 479"/>
                    <a:gd name="T9" fmla="*/ 0 h 148"/>
                    <a:gd name="T10" fmla="*/ 0 w 479"/>
                    <a:gd name="T11" fmla="*/ 0 h 148"/>
                    <a:gd name="T12" fmla="*/ 0 w 479"/>
                    <a:gd name="T13" fmla="*/ 0 h 148"/>
                    <a:gd name="T14" fmla="*/ 0 w 479"/>
                    <a:gd name="T15" fmla="*/ 0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4" name="Freeform 106">
                  <a:extLst>
                    <a:ext uri="{FF2B5EF4-FFF2-40B4-BE49-F238E27FC236}">
                      <a16:creationId xmlns:a16="http://schemas.microsoft.com/office/drawing/2014/main" id="{433354D6-A691-C94C-BEC4-74571B62A6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5" name="Freeform 107">
                  <a:extLst>
                    <a:ext uri="{FF2B5EF4-FFF2-40B4-BE49-F238E27FC236}">
                      <a16:creationId xmlns:a16="http://schemas.microsoft.com/office/drawing/2014/main" id="{527452B5-8316-CB41-9956-A10DE998EF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0 w 478"/>
                    <a:gd name="T1" fmla="*/ 0 h 149"/>
                    <a:gd name="T2" fmla="*/ 0 w 478"/>
                    <a:gd name="T3" fmla="*/ 0 h 149"/>
                    <a:gd name="T4" fmla="*/ 0 w 478"/>
                    <a:gd name="T5" fmla="*/ 0 h 149"/>
                    <a:gd name="T6" fmla="*/ 0 w 478"/>
                    <a:gd name="T7" fmla="*/ 0 h 149"/>
                    <a:gd name="T8" fmla="*/ 0 w 478"/>
                    <a:gd name="T9" fmla="*/ 0 h 149"/>
                    <a:gd name="T10" fmla="*/ 0 w 478"/>
                    <a:gd name="T11" fmla="*/ 0 h 149"/>
                    <a:gd name="T12" fmla="*/ 0 w 478"/>
                    <a:gd name="T13" fmla="*/ 0 h 149"/>
                    <a:gd name="T14" fmla="*/ 0 w 478"/>
                    <a:gd name="T15" fmla="*/ 0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44054" name="Line 108">
              <a:extLst>
                <a:ext uri="{FF2B5EF4-FFF2-40B4-BE49-F238E27FC236}">
                  <a16:creationId xmlns:a16="http://schemas.microsoft.com/office/drawing/2014/main" id="{AC64521C-B565-CE4B-82F9-9EF5CF507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109">
              <a:extLst>
                <a:ext uri="{FF2B5EF4-FFF2-40B4-BE49-F238E27FC236}">
                  <a16:creationId xmlns:a16="http://schemas.microsoft.com/office/drawing/2014/main" id="{950ACEBE-0EFC-1043-AFD0-5E96E7197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4" name="Line 110">
            <a:extLst>
              <a:ext uri="{FF2B5EF4-FFF2-40B4-BE49-F238E27FC236}">
                <a16:creationId xmlns:a16="http://schemas.microsoft.com/office/drawing/2014/main" id="{692FF7BD-A5FA-B049-BA80-F99E762A5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7988" y="5889625"/>
            <a:ext cx="1292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14">
            <a:extLst>
              <a:ext uri="{FF2B5EF4-FFF2-40B4-BE49-F238E27FC236}">
                <a16:creationId xmlns:a16="http://schemas.microsoft.com/office/drawing/2014/main" id="{59017357-68E4-E142-904C-45F1450CB2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61225" y="5872163"/>
            <a:ext cx="1152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Text Box 115">
            <a:extLst>
              <a:ext uri="{FF2B5EF4-FFF2-40B4-BE49-F238E27FC236}">
                <a16:creationId xmlns:a16="http://schemas.microsoft.com/office/drawing/2014/main" id="{5C6789D3-0AF9-BE45-9C19-B9CAC29B9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53514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7" name="Text Box 116">
            <a:extLst>
              <a:ext uri="{FF2B5EF4-FFF2-40B4-BE49-F238E27FC236}">
                <a16:creationId xmlns:a16="http://schemas.microsoft.com/office/drawing/2014/main" id="{55F46453-FC55-BB45-A181-3A8290736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815013"/>
            <a:ext cx="1366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192.0.2.1</a:t>
            </a:r>
          </a:p>
        </p:txBody>
      </p:sp>
      <p:sp>
        <p:nvSpPr>
          <p:cNvPr id="44048" name="Text Box 117">
            <a:extLst>
              <a:ext uri="{FF2B5EF4-FFF2-40B4-BE49-F238E27FC236}">
                <a16:creationId xmlns:a16="http://schemas.microsoft.com/office/drawing/2014/main" id="{C215E93A-337D-5043-B7D0-BE76C1C38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232" y="5434013"/>
            <a:ext cx="1430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10.10.10.10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AutoShape 5">
            <a:extLst>
              <a:ext uri="{FF2B5EF4-FFF2-40B4-BE49-F238E27FC236}">
                <a16:creationId xmlns:a16="http://schemas.microsoft.com/office/drawing/2014/main" id="{D9A31A22-F340-E64D-BFA2-10EFC08A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55626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6083" name="Picture 17">
            <a:extLst>
              <a:ext uri="{FF2B5EF4-FFF2-40B4-BE49-F238E27FC236}">
                <a16:creationId xmlns:a16="http://schemas.microsoft.com/office/drawing/2014/main" id="{BA2C2915-F9FB-2341-AF82-4BA7CD293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55">
            <a:extLst>
              <a:ext uri="{FF2B5EF4-FFF2-40B4-BE49-F238E27FC236}">
                <a16:creationId xmlns:a16="http://schemas.microsoft.com/office/drawing/2014/main" id="{FEB798E5-F66B-BC47-AED6-CA7368F16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Joining BGP with IGP Information</a:t>
            </a:r>
          </a:p>
        </p:txBody>
      </p:sp>
      <p:sp>
        <p:nvSpPr>
          <p:cNvPr id="46085" name="Slide Number Placeholder 2">
            <a:extLst>
              <a:ext uri="{FF2B5EF4-FFF2-40B4-BE49-F238E27FC236}">
                <a16:creationId xmlns:a16="http://schemas.microsoft.com/office/drawing/2014/main" id="{11D39FDB-767B-D84D-9D5B-8A7E5722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E4D2FB-FCDF-1945-82B6-D28BE4EC2AA8}" type="slidenum">
              <a:rPr lang="en-US" altLang="en-US" sz="1200">
                <a:solidFill>
                  <a:srgbClr val="898989"/>
                </a:solidFill>
                <a:latin typeface="Helvetica" pitchFamily="2" charset="0"/>
              </a:rPr>
              <a:pPr eaLnBrk="1" hangingPunct="1"/>
              <a:t>38</a:t>
            </a:fld>
            <a:endParaRPr lang="en-US" altLang="en-US" sz="1200">
              <a:solidFill>
                <a:srgbClr val="898989"/>
              </a:solidFill>
              <a:latin typeface="Helvetica" pitchFamily="2" charset="0"/>
            </a:endParaRPr>
          </a:p>
        </p:txBody>
      </p:sp>
      <p:sp>
        <p:nvSpPr>
          <p:cNvPr id="88068" name="Text Box 3">
            <a:extLst>
              <a:ext uri="{FF2B5EF4-FFF2-40B4-BE49-F238E27FC236}">
                <a16:creationId xmlns:a16="http://schemas.microsoft.com/office/drawing/2014/main" id="{7EAB156B-CCCC-6642-930B-8081DD242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3429000"/>
            <a:ext cx="922338" cy="5191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bg1"/>
                </a:solidFill>
                <a:latin typeface="Arial Black" pitchFamily="-112" charset="0"/>
                <a:ea typeface="+mn-ea"/>
              </a:rPr>
              <a:t>IGP</a:t>
            </a:r>
          </a:p>
        </p:txBody>
      </p:sp>
      <p:sp>
        <p:nvSpPr>
          <p:cNvPr id="88069" name="AutoShape 4">
            <a:extLst>
              <a:ext uri="{FF2B5EF4-FFF2-40B4-BE49-F238E27FC236}">
                <a16:creationId xmlns:a16="http://schemas.microsoft.com/office/drawing/2014/main" id="{9E86E1E3-9CD3-C445-8418-11DA6B73D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905000"/>
            <a:ext cx="25908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088" name="Text Box 7">
            <a:extLst>
              <a:ext uri="{FF2B5EF4-FFF2-40B4-BE49-F238E27FC236}">
                <a16:creationId xmlns:a16="http://schemas.microsoft.com/office/drawing/2014/main" id="{B25A0421-EB02-7147-9CA3-672AFE4AB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2725"/>
            <a:ext cx="180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7018</a:t>
            </a:r>
          </a:p>
        </p:txBody>
      </p:sp>
      <p:sp>
        <p:nvSpPr>
          <p:cNvPr id="46089" name="Text Box 8">
            <a:extLst>
              <a:ext uri="{FF2B5EF4-FFF2-40B4-BE49-F238E27FC236}">
                <a16:creationId xmlns:a16="http://schemas.microsoft.com/office/drawing/2014/main" id="{1C1D027E-937F-7545-817B-016894005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95600"/>
            <a:ext cx="132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88</a:t>
            </a:r>
          </a:p>
        </p:txBody>
      </p:sp>
      <p:sp>
        <p:nvSpPr>
          <p:cNvPr id="46090" name="Line 9">
            <a:extLst>
              <a:ext uri="{FF2B5EF4-FFF2-40B4-BE49-F238E27FC236}">
                <a16:creationId xmlns:a16="http://schemas.microsoft.com/office/drawing/2014/main" id="{2507A039-8850-A442-BC02-F5D6696D3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362200"/>
            <a:ext cx="1279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91" name="Picture 10">
            <a:extLst>
              <a:ext uri="{FF2B5EF4-FFF2-40B4-BE49-F238E27FC236}">
                <a16:creationId xmlns:a16="http://schemas.microsoft.com/office/drawing/2014/main" id="{B24A8347-C263-5B44-BE37-F87BDB4A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1">
            <a:extLst>
              <a:ext uri="{FF2B5EF4-FFF2-40B4-BE49-F238E27FC236}">
                <a16:creationId xmlns:a16="http://schemas.microsoft.com/office/drawing/2014/main" id="{2B24D696-730A-824C-A3DA-E18F8FDAD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2109788"/>
            <a:ext cx="1316037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Text Box 12">
            <a:extLst>
              <a:ext uri="{FF2B5EF4-FFF2-40B4-BE49-F238E27FC236}">
                <a16:creationId xmlns:a16="http://schemas.microsoft.com/office/drawing/2014/main" id="{5E417170-501E-004C-B0BF-B5BB5B31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2651125"/>
            <a:ext cx="11906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192.0.2.1</a:t>
            </a:r>
          </a:p>
        </p:txBody>
      </p:sp>
      <p:sp>
        <p:nvSpPr>
          <p:cNvPr id="46094" name="AutoShape 13">
            <a:extLst>
              <a:ext uri="{FF2B5EF4-FFF2-40B4-BE49-F238E27FC236}">
                <a16:creationId xmlns:a16="http://schemas.microsoft.com/office/drawing/2014/main" id="{634AAA20-167A-104A-A556-4F10D9EDD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27822" name="Text Box 14">
            <a:extLst>
              <a:ext uri="{FF2B5EF4-FFF2-40B4-BE49-F238E27FC236}">
                <a16:creationId xmlns:a16="http://schemas.microsoft.com/office/drawing/2014/main" id="{C1B70147-6759-1841-8744-BD4E3B08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1752600"/>
            <a:ext cx="169227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-112" charset="0"/>
              </a:rPr>
              <a:t>128.112.0.0/16</a:t>
            </a:r>
          </a:p>
        </p:txBody>
      </p:sp>
      <p:sp>
        <p:nvSpPr>
          <p:cNvPr id="46097" name="Line 16">
            <a:extLst>
              <a:ext uri="{FF2B5EF4-FFF2-40B4-BE49-F238E27FC236}">
                <a16:creationId xmlns:a16="http://schemas.microsoft.com/office/drawing/2014/main" id="{1D388AAC-4990-904E-BECC-921604CC8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6238" y="2362200"/>
            <a:ext cx="10969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98" name="Picture 19">
            <a:extLst>
              <a:ext uri="{FF2B5EF4-FFF2-40B4-BE49-F238E27FC236}">
                <a16:creationId xmlns:a16="http://schemas.microsoft.com/office/drawing/2014/main" id="{32C90FC9-156D-0942-8F4F-706DB21E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9" name="AutoShape 20">
            <a:extLst>
              <a:ext uri="{FF2B5EF4-FFF2-40B4-BE49-F238E27FC236}">
                <a16:creationId xmlns:a16="http://schemas.microsoft.com/office/drawing/2014/main" id="{43D6C50A-C0CD-1049-9E93-650453C90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304800" cy="381000"/>
          </a:xfrm>
          <a:prstGeom prst="triangle">
            <a:avLst>
              <a:gd name="adj" fmla="val 537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56">
            <a:extLst>
              <a:ext uri="{FF2B5EF4-FFF2-40B4-BE49-F238E27FC236}">
                <a16:creationId xmlns:a16="http://schemas.microsoft.com/office/drawing/2014/main" id="{3A52CEC0-D72B-A14E-A6B4-F00069A80B2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257800"/>
            <a:ext cx="3292475" cy="1371600"/>
            <a:chOff x="192" y="3312"/>
            <a:chExt cx="2074" cy="864"/>
          </a:xfrm>
        </p:grpSpPr>
        <p:sp>
          <p:nvSpPr>
            <p:cNvPr id="88111" name="Text Box 22">
              <a:extLst>
                <a:ext uri="{FF2B5EF4-FFF2-40B4-BE49-F238E27FC236}">
                  <a16:creationId xmlns:a16="http://schemas.microsoft.com/office/drawing/2014/main" id="{6B9C3B96-23C8-CA41-9301-360398D0D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312"/>
              <a:ext cx="57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2400" b="0" dirty="0">
                  <a:solidFill>
                    <a:schemeClr val="bg1"/>
                  </a:solidFill>
                  <a:latin typeface="Arial Black" pitchFamily="-112" charset="0"/>
                </a:rPr>
                <a:t>BGP</a:t>
              </a:r>
            </a:p>
          </p:txBody>
        </p:sp>
        <p:sp>
          <p:nvSpPr>
            <p:cNvPr id="46117" name="Rectangle 23">
              <a:extLst>
                <a:ext uri="{FF2B5EF4-FFF2-40B4-BE49-F238E27FC236}">
                  <a16:creationId xmlns:a16="http://schemas.microsoft.com/office/drawing/2014/main" id="{28B8B63D-6AAE-6B4E-92A4-8BEE39B56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600"/>
              <a:ext cx="192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18" name="Text Box 24">
              <a:extLst>
                <a:ext uri="{FF2B5EF4-FFF2-40B4-BE49-F238E27FC236}">
                  <a16:creationId xmlns:a16="http://schemas.microsoft.com/office/drawing/2014/main" id="{0FDC923D-2A37-894C-AD70-0A2BE40E7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840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192.0.2.1</a:t>
              </a:r>
            </a:p>
          </p:txBody>
        </p:sp>
        <p:sp>
          <p:nvSpPr>
            <p:cNvPr id="46119" name="Text Box 25">
              <a:extLst>
                <a:ext uri="{FF2B5EF4-FFF2-40B4-BE49-F238E27FC236}">
                  <a16:creationId xmlns:a16="http://schemas.microsoft.com/office/drawing/2014/main" id="{D4594363-85D0-9041-83FF-0A5B36BAD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128.112.0.0/16</a:t>
              </a:r>
            </a:p>
          </p:txBody>
        </p:sp>
        <p:sp>
          <p:nvSpPr>
            <p:cNvPr id="46120" name="Line 26">
              <a:extLst>
                <a:ext uri="{FF2B5EF4-FFF2-40B4-BE49-F238E27FC236}">
                  <a16:creationId xmlns:a16="http://schemas.microsoft.com/office/drawing/2014/main" id="{143CF87C-844A-ED4E-A6E5-F789EE309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840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Line 27">
              <a:extLst>
                <a:ext uri="{FF2B5EF4-FFF2-40B4-BE49-F238E27FC236}">
                  <a16:creationId xmlns:a16="http://schemas.microsoft.com/office/drawing/2014/main" id="{103B0968-B036-0F42-957A-88711FBC9C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056" y="3888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Text Box 28">
              <a:extLst>
                <a:ext uri="{FF2B5EF4-FFF2-40B4-BE49-F238E27FC236}">
                  <a16:creationId xmlns:a16="http://schemas.microsoft.com/office/drawing/2014/main" id="{B6A6857C-B55A-6A44-847C-4505A936E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552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destination</a:t>
              </a:r>
            </a:p>
          </p:txBody>
        </p:sp>
      </p:grpSp>
      <p:sp>
        <p:nvSpPr>
          <p:cNvPr id="1527837" name="Text Box 29">
            <a:extLst>
              <a:ext uri="{FF2B5EF4-FFF2-40B4-BE49-F238E27FC236}">
                <a16:creationId xmlns:a16="http://schemas.microsoft.com/office/drawing/2014/main" id="{9E1D039F-2879-CD46-8446-8ACE7DCE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6388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46102" name="Rectangle 30">
            <a:extLst>
              <a:ext uri="{FF2B5EF4-FFF2-40B4-BE49-F238E27FC236}">
                <a16:creationId xmlns:a16="http://schemas.microsoft.com/office/drawing/2014/main" id="{5AE71815-FE13-BC44-8212-4AB04FF9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62400"/>
            <a:ext cx="2971800" cy="914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3" name="Text Box 31">
            <a:extLst>
              <a:ext uri="{FF2B5EF4-FFF2-40B4-BE49-F238E27FC236}">
                <a16:creationId xmlns:a16="http://schemas.microsoft.com/office/drawing/2014/main" id="{B3C4FD33-D3D7-1945-8549-6D261B0B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>
                <a:latin typeface="Times New Roman" panose="02020603050405020304" pitchFamily="18" charset="0"/>
              </a:rPr>
              <a:t>10.10.10.10</a:t>
            </a:r>
          </a:p>
        </p:txBody>
      </p:sp>
      <p:sp>
        <p:nvSpPr>
          <p:cNvPr id="46104" name="Text Box 32">
            <a:extLst>
              <a:ext uri="{FF2B5EF4-FFF2-40B4-BE49-F238E27FC236}">
                <a16:creationId xmlns:a16="http://schemas.microsoft.com/office/drawing/2014/main" id="{9B687C93-30C9-B842-B010-8047837C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192.0.2.0/30</a:t>
            </a:r>
          </a:p>
        </p:txBody>
      </p:sp>
      <p:sp>
        <p:nvSpPr>
          <p:cNvPr id="46105" name="Line 33">
            <a:extLst>
              <a:ext uri="{FF2B5EF4-FFF2-40B4-BE49-F238E27FC236}">
                <a16:creationId xmlns:a16="http://schemas.microsoft.com/office/drawing/2014/main" id="{FF032F0B-C9DE-EA4A-9262-54C6BAC38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43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34">
            <a:extLst>
              <a:ext uri="{FF2B5EF4-FFF2-40B4-BE49-F238E27FC236}">
                <a16:creationId xmlns:a16="http://schemas.microsoft.com/office/drawing/2014/main" id="{EAD06B85-3695-DC4B-BC4F-A63A8EAFC28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447800" y="4419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Text Box 35">
            <a:extLst>
              <a:ext uri="{FF2B5EF4-FFF2-40B4-BE49-F238E27FC236}">
                <a16:creationId xmlns:a16="http://schemas.microsoft.com/office/drawing/2014/main" id="{D6DDF22B-3EC3-E243-A8BC-0E721321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destination</a:t>
            </a:r>
          </a:p>
        </p:txBody>
      </p:sp>
      <p:sp>
        <p:nvSpPr>
          <p:cNvPr id="46108" name="Text Box 36">
            <a:extLst>
              <a:ext uri="{FF2B5EF4-FFF2-40B4-BE49-F238E27FC236}">
                <a16:creationId xmlns:a16="http://schemas.microsoft.com/office/drawing/2014/main" id="{9C1F89C9-AF2D-1140-B3D2-F95DF1846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1527845" name="Rectangle 37">
            <a:extLst>
              <a:ext uri="{FF2B5EF4-FFF2-40B4-BE49-F238E27FC236}">
                <a16:creationId xmlns:a16="http://schemas.microsoft.com/office/drawing/2014/main" id="{D1A68327-F06B-0F49-9973-1D8FBE6BB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219200"/>
            <a:ext cx="2649538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128.112.0.0/16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Next  Hop = 192.0.2.1</a:t>
            </a:r>
          </a:p>
        </p:txBody>
      </p:sp>
      <p:sp>
        <p:nvSpPr>
          <p:cNvPr id="1527846" name="AutoShape 38">
            <a:extLst>
              <a:ext uri="{FF2B5EF4-FFF2-40B4-BE49-F238E27FC236}">
                <a16:creationId xmlns:a16="http://schemas.microsoft.com/office/drawing/2014/main" id="{B0003AFD-953D-1D49-8E0B-291120A2E95E}"/>
              </a:ext>
            </a:extLst>
          </p:cNvPr>
          <p:cNvSpPr>
            <a:spLocks noChangeArrowheads="1"/>
          </p:cNvSpPr>
          <p:nvPr/>
        </p:nvSpPr>
        <p:spPr bwMode="auto">
          <a:xfrm rot="1437296">
            <a:off x="5589588" y="1571625"/>
            <a:ext cx="1212850" cy="533400"/>
          </a:xfrm>
          <a:prstGeom prst="leftArrow">
            <a:avLst>
              <a:gd name="adj1" fmla="val 50000"/>
              <a:gd name="adj2" fmla="val 78571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7847" name="AutoShape 39">
            <a:extLst>
              <a:ext uri="{FF2B5EF4-FFF2-40B4-BE49-F238E27FC236}">
                <a16:creationId xmlns:a16="http://schemas.microsoft.com/office/drawing/2014/main" id="{CC192263-43E3-9643-B418-FD16802CE67A}"/>
              </a:ext>
            </a:extLst>
          </p:cNvPr>
          <p:cNvSpPr>
            <a:spLocks noChangeArrowheads="1"/>
          </p:cNvSpPr>
          <p:nvPr/>
        </p:nvSpPr>
        <p:spPr bwMode="auto">
          <a:xfrm rot="20382916">
            <a:off x="1500188" y="1581150"/>
            <a:ext cx="1304925" cy="533400"/>
          </a:xfrm>
          <a:prstGeom prst="leftArrow">
            <a:avLst>
              <a:gd name="adj1" fmla="val 50000"/>
              <a:gd name="adj2" fmla="val 71429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7857" name="Text Box 49">
            <a:extLst>
              <a:ext uri="{FF2B5EF4-FFF2-40B4-BE49-F238E27FC236}">
                <a16:creationId xmlns:a16="http://schemas.microsoft.com/office/drawing/2014/main" id="{F6863C03-CDE3-D74B-B352-2169B7B27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54563"/>
            <a:ext cx="452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3200" b="0">
                <a:latin typeface="Arial Black" panose="020B0604020202020204" pitchFamily="34" charset="0"/>
              </a:rPr>
              <a:t>+</a:t>
            </a:r>
          </a:p>
        </p:txBody>
      </p:sp>
      <p:sp>
        <p:nvSpPr>
          <p:cNvPr id="46113" name="Freeform 53">
            <a:extLst>
              <a:ext uri="{FF2B5EF4-FFF2-40B4-BE49-F238E27FC236}">
                <a16:creationId xmlns:a16="http://schemas.microsoft.com/office/drawing/2014/main" id="{5972FC14-66B4-3744-9246-94CD4818B29A}"/>
              </a:ext>
            </a:extLst>
          </p:cNvPr>
          <p:cNvSpPr>
            <a:spLocks/>
          </p:cNvSpPr>
          <p:nvPr/>
        </p:nvSpPr>
        <p:spPr bwMode="auto">
          <a:xfrm>
            <a:off x="76200" y="1981200"/>
            <a:ext cx="9067800" cy="4826000"/>
          </a:xfrm>
          <a:custGeom>
            <a:avLst/>
            <a:gdLst>
              <a:gd name="T0" fmla="*/ 2018542194 w 5232"/>
              <a:gd name="T1" fmla="*/ 120967500 h 3040"/>
              <a:gd name="T2" fmla="*/ 1441814863 w 5232"/>
              <a:gd name="T3" fmla="*/ 846772500 h 3040"/>
              <a:gd name="T4" fmla="*/ 1009271097 w 5232"/>
              <a:gd name="T5" fmla="*/ 1330642500 h 3040"/>
              <a:gd name="T6" fmla="*/ 432543766 w 5232"/>
              <a:gd name="T7" fmla="*/ 2056447500 h 3040"/>
              <a:gd name="T8" fmla="*/ 144181833 w 5232"/>
              <a:gd name="T9" fmla="*/ 2147483647 h 3040"/>
              <a:gd name="T10" fmla="*/ 144181833 w 5232"/>
              <a:gd name="T11" fmla="*/ 2147483647 h 3040"/>
              <a:gd name="T12" fmla="*/ 0 w 5232"/>
              <a:gd name="T13" fmla="*/ 2147483647 h 3040"/>
              <a:gd name="T14" fmla="*/ 144181833 w 5232"/>
              <a:gd name="T15" fmla="*/ 2147483647 h 3040"/>
              <a:gd name="T16" fmla="*/ 288363666 w 5232"/>
              <a:gd name="T17" fmla="*/ 2147483647 h 3040"/>
              <a:gd name="T18" fmla="*/ 144181833 w 5232"/>
              <a:gd name="T19" fmla="*/ 2147483647 h 3040"/>
              <a:gd name="T20" fmla="*/ 144181833 w 5232"/>
              <a:gd name="T21" fmla="*/ 2147483647 h 3040"/>
              <a:gd name="T22" fmla="*/ 288363666 w 5232"/>
              <a:gd name="T23" fmla="*/ 2147483647 h 3040"/>
              <a:gd name="T24" fmla="*/ 1009271097 w 5232"/>
              <a:gd name="T25" fmla="*/ 2147483647 h 3040"/>
              <a:gd name="T26" fmla="*/ 2147483647 w 5232"/>
              <a:gd name="T27" fmla="*/ 2147483647 h 3040"/>
              <a:gd name="T28" fmla="*/ 2147483647 w 5232"/>
              <a:gd name="T29" fmla="*/ 2147483647 h 3040"/>
              <a:gd name="T30" fmla="*/ 2147483647 w 5232"/>
              <a:gd name="T31" fmla="*/ 2147483647 h 3040"/>
              <a:gd name="T32" fmla="*/ 2147483647 w 5232"/>
              <a:gd name="T33" fmla="*/ 2147483647 h 3040"/>
              <a:gd name="T34" fmla="*/ 2147483647 w 5232"/>
              <a:gd name="T35" fmla="*/ 2147483647 h 3040"/>
              <a:gd name="T36" fmla="*/ 2147483647 w 5232"/>
              <a:gd name="T37" fmla="*/ 2147483647 h 3040"/>
              <a:gd name="T38" fmla="*/ 2147483647 w 5232"/>
              <a:gd name="T39" fmla="*/ 2147483647 h 3040"/>
              <a:gd name="T40" fmla="*/ 2147483647 w 5232"/>
              <a:gd name="T41" fmla="*/ 2147483647 h 3040"/>
              <a:gd name="T42" fmla="*/ 2147483647 w 5232"/>
              <a:gd name="T43" fmla="*/ 2147483647 h 3040"/>
              <a:gd name="T44" fmla="*/ 2147483647 w 5232"/>
              <a:gd name="T45" fmla="*/ 2147483647 h 3040"/>
              <a:gd name="T46" fmla="*/ 2147483647 w 5232"/>
              <a:gd name="T47" fmla="*/ 2147483647 h 3040"/>
              <a:gd name="T48" fmla="*/ 2147483647 w 5232"/>
              <a:gd name="T49" fmla="*/ 2147483647 h 3040"/>
              <a:gd name="T50" fmla="*/ 2147483647 w 5232"/>
              <a:gd name="T51" fmla="*/ 2147483647 h 3040"/>
              <a:gd name="T52" fmla="*/ 2147483647 w 5232"/>
              <a:gd name="T53" fmla="*/ 2147483647 h 3040"/>
              <a:gd name="T54" fmla="*/ 2147483647 w 5232"/>
              <a:gd name="T55" fmla="*/ 2147483647 h 3040"/>
              <a:gd name="T56" fmla="*/ 2147483647 w 5232"/>
              <a:gd name="T57" fmla="*/ 2147483647 h 3040"/>
              <a:gd name="T58" fmla="*/ 2147483647 w 5232"/>
              <a:gd name="T59" fmla="*/ 2147483647 h 3040"/>
              <a:gd name="T60" fmla="*/ 2147483647 w 5232"/>
              <a:gd name="T61" fmla="*/ 2147483647 h 3040"/>
              <a:gd name="T62" fmla="*/ 2147483647 w 5232"/>
              <a:gd name="T63" fmla="*/ 2147483647 h 3040"/>
              <a:gd name="T64" fmla="*/ 2147483647 w 5232"/>
              <a:gd name="T65" fmla="*/ 2147483647 h 3040"/>
              <a:gd name="T66" fmla="*/ 2147483647 w 5232"/>
              <a:gd name="T67" fmla="*/ 2147483647 h 3040"/>
              <a:gd name="T68" fmla="*/ 2147483647 w 5232"/>
              <a:gd name="T69" fmla="*/ 2147483647 h 3040"/>
              <a:gd name="T70" fmla="*/ 2147483647 w 5232"/>
              <a:gd name="T71" fmla="*/ 2147483647 h 3040"/>
              <a:gd name="T72" fmla="*/ 2147483647 w 5232"/>
              <a:gd name="T73" fmla="*/ 2056447500 h 3040"/>
              <a:gd name="T74" fmla="*/ 2147483647 w 5232"/>
              <a:gd name="T75" fmla="*/ 2056447500 h 3040"/>
              <a:gd name="T76" fmla="*/ 2147483647 w 5232"/>
              <a:gd name="T77" fmla="*/ 1572577500 h 3040"/>
              <a:gd name="T78" fmla="*/ 2147483647 w 5232"/>
              <a:gd name="T79" fmla="*/ 846772500 h 3040"/>
              <a:gd name="T80" fmla="*/ 2147483647 w 5232"/>
              <a:gd name="T81" fmla="*/ 241935000 h 3040"/>
              <a:gd name="T82" fmla="*/ 2147483647 w 5232"/>
              <a:gd name="T83" fmla="*/ 120967500 h 3040"/>
              <a:gd name="T84" fmla="*/ 2018542194 w 5232"/>
              <a:gd name="T85" fmla="*/ 120967500 h 30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32"/>
              <a:gd name="T130" fmla="*/ 0 h 3040"/>
              <a:gd name="T131" fmla="*/ 5232 w 5232"/>
              <a:gd name="T132" fmla="*/ 3040 h 30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32" h="3040">
                <a:moveTo>
                  <a:pt x="672" y="48"/>
                </a:moveTo>
                <a:cubicBezTo>
                  <a:pt x="608" y="96"/>
                  <a:pt x="536" y="256"/>
                  <a:pt x="480" y="336"/>
                </a:cubicBezTo>
                <a:cubicBezTo>
                  <a:pt x="424" y="416"/>
                  <a:pt x="392" y="448"/>
                  <a:pt x="336" y="528"/>
                </a:cubicBezTo>
                <a:cubicBezTo>
                  <a:pt x="280" y="608"/>
                  <a:pt x="192" y="736"/>
                  <a:pt x="144" y="816"/>
                </a:cubicBezTo>
                <a:cubicBezTo>
                  <a:pt x="96" y="896"/>
                  <a:pt x="64" y="912"/>
                  <a:pt x="48" y="1008"/>
                </a:cubicBezTo>
                <a:cubicBezTo>
                  <a:pt x="32" y="1104"/>
                  <a:pt x="56" y="1288"/>
                  <a:pt x="48" y="1392"/>
                </a:cubicBezTo>
                <a:cubicBezTo>
                  <a:pt x="40" y="1496"/>
                  <a:pt x="0" y="1544"/>
                  <a:pt x="0" y="1632"/>
                </a:cubicBezTo>
                <a:cubicBezTo>
                  <a:pt x="0" y="1720"/>
                  <a:pt x="32" y="1824"/>
                  <a:pt x="48" y="1920"/>
                </a:cubicBezTo>
                <a:cubicBezTo>
                  <a:pt x="64" y="2016"/>
                  <a:pt x="96" y="2120"/>
                  <a:pt x="96" y="2208"/>
                </a:cubicBezTo>
                <a:cubicBezTo>
                  <a:pt x="96" y="2296"/>
                  <a:pt x="56" y="2368"/>
                  <a:pt x="48" y="2448"/>
                </a:cubicBezTo>
                <a:cubicBezTo>
                  <a:pt x="40" y="2528"/>
                  <a:pt x="40" y="2608"/>
                  <a:pt x="48" y="2688"/>
                </a:cubicBezTo>
                <a:cubicBezTo>
                  <a:pt x="56" y="2768"/>
                  <a:pt x="48" y="2872"/>
                  <a:pt x="96" y="2928"/>
                </a:cubicBezTo>
                <a:cubicBezTo>
                  <a:pt x="144" y="2984"/>
                  <a:pt x="232" y="3008"/>
                  <a:pt x="336" y="3024"/>
                </a:cubicBezTo>
                <a:cubicBezTo>
                  <a:pt x="440" y="3040"/>
                  <a:pt x="584" y="3024"/>
                  <a:pt x="720" y="3024"/>
                </a:cubicBezTo>
                <a:cubicBezTo>
                  <a:pt x="856" y="3024"/>
                  <a:pt x="1000" y="3032"/>
                  <a:pt x="1152" y="3024"/>
                </a:cubicBezTo>
                <a:cubicBezTo>
                  <a:pt x="1304" y="3016"/>
                  <a:pt x="1496" y="2976"/>
                  <a:pt x="1632" y="2976"/>
                </a:cubicBezTo>
                <a:cubicBezTo>
                  <a:pt x="1768" y="2976"/>
                  <a:pt x="1848" y="3032"/>
                  <a:pt x="1968" y="3024"/>
                </a:cubicBezTo>
                <a:cubicBezTo>
                  <a:pt x="2088" y="3016"/>
                  <a:pt x="2240" y="2960"/>
                  <a:pt x="2352" y="2928"/>
                </a:cubicBezTo>
                <a:cubicBezTo>
                  <a:pt x="2464" y="2896"/>
                  <a:pt x="2488" y="2840"/>
                  <a:pt x="2640" y="2832"/>
                </a:cubicBezTo>
                <a:cubicBezTo>
                  <a:pt x="2792" y="2824"/>
                  <a:pt x="3048" y="2872"/>
                  <a:pt x="3264" y="2880"/>
                </a:cubicBezTo>
                <a:cubicBezTo>
                  <a:pt x="3480" y="2888"/>
                  <a:pt x="3744" y="2880"/>
                  <a:pt x="3936" y="2880"/>
                </a:cubicBezTo>
                <a:cubicBezTo>
                  <a:pt x="4128" y="2880"/>
                  <a:pt x="4232" y="2888"/>
                  <a:pt x="4416" y="2880"/>
                </a:cubicBezTo>
                <a:cubicBezTo>
                  <a:pt x="4600" y="2872"/>
                  <a:pt x="4912" y="2856"/>
                  <a:pt x="5040" y="2832"/>
                </a:cubicBezTo>
                <a:cubicBezTo>
                  <a:pt x="5168" y="2808"/>
                  <a:pt x="5152" y="2800"/>
                  <a:pt x="5184" y="2736"/>
                </a:cubicBezTo>
                <a:cubicBezTo>
                  <a:pt x="5216" y="2672"/>
                  <a:pt x="5232" y="2560"/>
                  <a:pt x="5232" y="2448"/>
                </a:cubicBezTo>
                <a:cubicBezTo>
                  <a:pt x="5232" y="2336"/>
                  <a:pt x="5200" y="2176"/>
                  <a:pt x="5184" y="2064"/>
                </a:cubicBezTo>
                <a:cubicBezTo>
                  <a:pt x="5168" y="1952"/>
                  <a:pt x="5208" y="1864"/>
                  <a:pt x="5136" y="1776"/>
                </a:cubicBezTo>
                <a:cubicBezTo>
                  <a:pt x="5064" y="1688"/>
                  <a:pt x="4928" y="1584"/>
                  <a:pt x="4752" y="1536"/>
                </a:cubicBezTo>
                <a:cubicBezTo>
                  <a:pt x="4576" y="1488"/>
                  <a:pt x="4264" y="1496"/>
                  <a:pt x="4080" y="1488"/>
                </a:cubicBezTo>
                <a:cubicBezTo>
                  <a:pt x="3896" y="1480"/>
                  <a:pt x="3800" y="1504"/>
                  <a:pt x="3648" y="1488"/>
                </a:cubicBezTo>
                <a:cubicBezTo>
                  <a:pt x="3496" y="1472"/>
                  <a:pt x="3320" y="1408"/>
                  <a:pt x="3168" y="1392"/>
                </a:cubicBezTo>
                <a:cubicBezTo>
                  <a:pt x="3016" y="1376"/>
                  <a:pt x="2888" y="1392"/>
                  <a:pt x="2736" y="1392"/>
                </a:cubicBezTo>
                <a:lnTo>
                  <a:pt x="2256" y="1392"/>
                </a:lnTo>
                <a:cubicBezTo>
                  <a:pt x="2152" y="1392"/>
                  <a:pt x="2144" y="1416"/>
                  <a:pt x="2112" y="1392"/>
                </a:cubicBezTo>
                <a:cubicBezTo>
                  <a:pt x="2080" y="1368"/>
                  <a:pt x="2088" y="1312"/>
                  <a:pt x="2064" y="1248"/>
                </a:cubicBezTo>
                <a:cubicBezTo>
                  <a:pt x="2040" y="1184"/>
                  <a:pt x="2040" y="1080"/>
                  <a:pt x="1968" y="1008"/>
                </a:cubicBezTo>
                <a:cubicBezTo>
                  <a:pt x="1896" y="936"/>
                  <a:pt x="1760" y="848"/>
                  <a:pt x="1632" y="816"/>
                </a:cubicBezTo>
                <a:cubicBezTo>
                  <a:pt x="1504" y="784"/>
                  <a:pt x="1288" y="848"/>
                  <a:pt x="1200" y="816"/>
                </a:cubicBezTo>
                <a:cubicBezTo>
                  <a:pt x="1112" y="784"/>
                  <a:pt x="1120" y="704"/>
                  <a:pt x="1104" y="624"/>
                </a:cubicBezTo>
                <a:cubicBezTo>
                  <a:pt x="1088" y="544"/>
                  <a:pt x="1112" y="424"/>
                  <a:pt x="1104" y="336"/>
                </a:cubicBezTo>
                <a:cubicBezTo>
                  <a:pt x="1096" y="248"/>
                  <a:pt x="1096" y="144"/>
                  <a:pt x="1056" y="96"/>
                </a:cubicBezTo>
                <a:cubicBezTo>
                  <a:pt x="1016" y="48"/>
                  <a:pt x="928" y="56"/>
                  <a:pt x="864" y="48"/>
                </a:cubicBezTo>
                <a:cubicBezTo>
                  <a:pt x="800" y="40"/>
                  <a:pt x="736" y="0"/>
                  <a:pt x="672" y="48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4" name="Line 16">
            <a:extLst>
              <a:ext uri="{FF2B5EF4-FFF2-40B4-BE49-F238E27FC236}">
                <a16:creationId xmlns:a16="http://schemas.microsoft.com/office/drawing/2014/main" id="{C3974C04-8D45-F147-8B45-8A6551F9A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23CF6AE-CF20-AE4B-886B-7407ED08361C}"/>
              </a:ext>
            </a:extLst>
          </p:cNvPr>
          <p:cNvSpPr/>
          <p:nvPr/>
        </p:nvSpPr>
        <p:spPr>
          <a:xfrm>
            <a:off x="3505200" y="4191000"/>
            <a:ext cx="5638800" cy="264636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(Y)  True  (M)  False</a:t>
            </a:r>
          </a:p>
          <a:p>
            <a:pPr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The FIB of internal routers are of size    O(all </a:t>
            </a:r>
            <a:r>
              <a:rPr lang="en-US" altLang="en-US" sz="26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prefixes known to ISP)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The FIB of internal routers point to border router to neighbor ISP</a:t>
            </a:r>
          </a:p>
          <a:p>
            <a:pPr algn="l" eaLnBrk="1" hangingPunct="1"/>
            <a:endParaRPr lang="en-US" altLang="en-US" sz="2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096" name="Text Box 15">
            <a:extLst>
              <a:ext uri="{FF2B5EF4-FFF2-40B4-BE49-F238E27FC236}">
                <a16:creationId xmlns:a16="http://schemas.microsoft.com/office/drawing/2014/main" id="{77CAD3E7-1232-CC45-8AE7-2D45EA43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2651125"/>
            <a:ext cx="146367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10.10.10.10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7822" grpId="0" animBg="1"/>
      <p:bldP spid="1527837" grpId="0"/>
      <p:bldP spid="1527845" grpId="0" animBg="1"/>
      <p:bldP spid="1527846" grpId="0" animBg="1"/>
      <p:bldP spid="1527847" grpId="0" animBg="1"/>
      <p:bldP spid="1527857" grpId="0"/>
      <p:bldP spid="54" grpId="0" uiExpand="1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AutoShape 5">
            <a:extLst>
              <a:ext uri="{FF2B5EF4-FFF2-40B4-BE49-F238E27FC236}">
                <a16:creationId xmlns:a16="http://schemas.microsoft.com/office/drawing/2014/main" id="{D9A31A22-F340-E64D-BFA2-10EFC08A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55626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6083" name="Picture 17">
            <a:extLst>
              <a:ext uri="{FF2B5EF4-FFF2-40B4-BE49-F238E27FC236}">
                <a16:creationId xmlns:a16="http://schemas.microsoft.com/office/drawing/2014/main" id="{BA2C2915-F9FB-2341-AF82-4BA7CD293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55">
            <a:extLst>
              <a:ext uri="{FF2B5EF4-FFF2-40B4-BE49-F238E27FC236}">
                <a16:creationId xmlns:a16="http://schemas.microsoft.com/office/drawing/2014/main" id="{FEB798E5-F66B-BC47-AED6-CA7368F16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Joining BGP with IGP Information</a:t>
            </a:r>
          </a:p>
        </p:txBody>
      </p:sp>
      <p:sp>
        <p:nvSpPr>
          <p:cNvPr id="46085" name="Slide Number Placeholder 2">
            <a:extLst>
              <a:ext uri="{FF2B5EF4-FFF2-40B4-BE49-F238E27FC236}">
                <a16:creationId xmlns:a16="http://schemas.microsoft.com/office/drawing/2014/main" id="{11D39FDB-767B-D84D-9D5B-8A7E5722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E4D2FB-FCDF-1945-82B6-D28BE4EC2AA8}" type="slidenum">
              <a:rPr lang="en-US" altLang="en-US" sz="1200">
                <a:solidFill>
                  <a:srgbClr val="898989"/>
                </a:solidFill>
                <a:latin typeface="Helvetica" pitchFamily="2" charset="0"/>
              </a:rPr>
              <a:pPr eaLnBrk="1" hangingPunct="1"/>
              <a:t>39</a:t>
            </a:fld>
            <a:endParaRPr lang="en-US" altLang="en-US" sz="1200">
              <a:solidFill>
                <a:srgbClr val="898989"/>
              </a:solidFill>
              <a:latin typeface="Helvetica" pitchFamily="2" charset="0"/>
            </a:endParaRPr>
          </a:p>
        </p:txBody>
      </p:sp>
      <p:sp>
        <p:nvSpPr>
          <p:cNvPr id="88068" name="Text Box 3">
            <a:extLst>
              <a:ext uri="{FF2B5EF4-FFF2-40B4-BE49-F238E27FC236}">
                <a16:creationId xmlns:a16="http://schemas.microsoft.com/office/drawing/2014/main" id="{7EAB156B-CCCC-6642-930B-8081DD242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3429000"/>
            <a:ext cx="922338" cy="5191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bg1"/>
                </a:solidFill>
                <a:latin typeface="Arial Black" pitchFamily="-112" charset="0"/>
                <a:ea typeface="+mn-ea"/>
              </a:rPr>
              <a:t>IGP</a:t>
            </a:r>
          </a:p>
        </p:txBody>
      </p:sp>
      <p:sp>
        <p:nvSpPr>
          <p:cNvPr id="88069" name="AutoShape 4">
            <a:extLst>
              <a:ext uri="{FF2B5EF4-FFF2-40B4-BE49-F238E27FC236}">
                <a16:creationId xmlns:a16="http://schemas.microsoft.com/office/drawing/2014/main" id="{9E86E1E3-9CD3-C445-8418-11DA6B73D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905000"/>
            <a:ext cx="25908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088" name="Text Box 7">
            <a:extLst>
              <a:ext uri="{FF2B5EF4-FFF2-40B4-BE49-F238E27FC236}">
                <a16:creationId xmlns:a16="http://schemas.microsoft.com/office/drawing/2014/main" id="{B25A0421-EB02-7147-9CA3-672AFE4AB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2725"/>
            <a:ext cx="180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7018</a:t>
            </a:r>
          </a:p>
        </p:txBody>
      </p:sp>
      <p:sp>
        <p:nvSpPr>
          <p:cNvPr id="46089" name="Text Box 8">
            <a:extLst>
              <a:ext uri="{FF2B5EF4-FFF2-40B4-BE49-F238E27FC236}">
                <a16:creationId xmlns:a16="http://schemas.microsoft.com/office/drawing/2014/main" id="{1C1D027E-937F-7545-817B-016894005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95600"/>
            <a:ext cx="132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88</a:t>
            </a:r>
          </a:p>
        </p:txBody>
      </p:sp>
      <p:sp>
        <p:nvSpPr>
          <p:cNvPr id="46090" name="Line 9">
            <a:extLst>
              <a:ext uri="{FF2B5EF4-FFF2-40B4-BE49-F238E27FC236}">
                <a16:creationId xmlns:a16="http://schemas.microsoft.com/office/drawing/2014/main" id="{2507A039-8850-A442-BC02-F5D6696D3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362200"/>
            <a:ext cx="1279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91" name="Picture 10">
            <a:extLst>
              <a:ext uri="{FF2B5EF4-FFF2-40B4-BE49-F238E27FC236}">
                <a16:creationId xmlns:a16="http://schemas.microsoft.com/office/drawing/2014/main" id="{B24A8347-C263-5B44-BE37-F87BDB4A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1">
            <a:extLst>
              <a:ext uri="{FF2B5EF4-FFF2-40B4-BE49-F238E27FC236}">
                <a16:creationId xmlns:a16="http://schemas.microsoft.com/office/drawing/2014/main" id="{2B24D696-730A-824C-A3DA-E18F8FDAD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2109788"/>
            <a:ext cx="1316037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Text Box 12">
            <a:extLst>
              <a:ext uri="{FF2B5EF4-FFF2-40B4-BE49-F238E27FC236}">
                <a16:creationId xmlns:a16="http://schemas.microsoft.com/office/drawing/2014/main" id="{5E417170-501E-004C-B0BF-B5BB5B31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2651125"/>
            <a:ext cx="11906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192.0.2.1</a:t>
            </a:r>
          </a:p>
        </p:txBody>
      </p:sp>
      <p:sp>
        <p:nvSpPr>
          <p:cNvPr id="46094" name="AutoShape 13">
            <a:extLst>
              <a:ext uri="{FF2B5EF4-FFF2-40B4-BE49-F238E27FC236}">
                <a16:creationId xmlns:a16="http://schemas.microsoft.com/office/drawing/2014/main" id="{634AAA20-167A-104A-A556-4F10D9EDD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27822" name="Text Box 14">
            <a:extLst>
              <a:ext uri="{FF2B5EF4-FFF2-40B4-BE49-F238E27FC236}">
                <a16:creationId xmlns:a16="http://schemas.microsoft.com/office/drawing/2014/main" id="{C1B70147-6759-1841-8744-BD4E3B08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1752600"/>
            <a:ext cx="169227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-112" charset="0"/>
              </a:rPr>
              <a:t>128.112.0.0/16</a:t>
            </a:r>
          </a:p>
        </p:txBody>
      </p:sp>
      <p:sp>
        <p:nvSpPr>
          <p:cNvPr id="46097" name="Line 16">
            <a:extLst>
              <a:ext uri="{FF2B5EF4-FFF2-40B4-BE49-F238E27FC236}">
                <a16:creationId xmlns:a16="http://schemas.microsoft.com/office/drawing/2014/main" id="{1D388AAC-4990-904E-BECC-921604CC8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6238" y="2362200"/>
            <a:ext cx="10969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98" name="Picture 19">
            <a:extLst>
              <a:ext uri="{FF2B5EF4-FFF2-40B4-BE49-F238E27FC236}">
                <a16:creationId xmlns:a16="http://schemas.microsoft.com/office/drawing/2014/main" id="{32C90FC9-156D-0942-8F4F-706DB21E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9" name="AutoShape 20">
            <a:extLst>
              <a:ext uri="{FF2B5EF4-FFF2-40B4-BE49-F238E27FC236}">
                <a16:creationId xmlns:a16="http://schemas.microsoft.com/office/drawing/2014/main" id="{43D6C50A-C0CD-1049-9E93-650453C90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304800" cy="381000"/>
          </a:xfrm>
          <a:prstGeom prst="triangle">
            <a:avLst>
              <a:gd name="adj" fmla="val 537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56">
            <a:extLst>
              <a:ext uri="{FF2B5EF4-FFF2-40B4-BE49-F238E27FC236}">
                <a16:creationId xmlns:a16="http://schemas.microsoft.com/office/drawing/2014/main" id="{3A52CEC0-D72B-A14E-A6B4-F00069A80B2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257800"/>
            <a:ext cx="3292475" cy="1371600"/>
            <a:chOff x="192" y="3312"/>
            <a:chExt cx="2074" cy="864"/>
          </a:xfrm>
        </p:grpSpPr>
        <p:sp>
          <p:nvSpPr>
            <p:cNvPr id="88111" name="Text Box 22">
              <a:extLst>
                <a:ext uri="{FF2B5EF4-FFF2-40B4-BE49-F238E27FC236}">
                  <a16:creationId xmlns:a16="http://schemas.microsoft.com/office/drawing/2014/main" id="{6B9C3B96-23C8-CA41-9301-360398D0D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312"/>
              <a:ext cx="57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2400" b="0" dirty="0">
                  <a:solidFill>
                    <a:schemeClr val="bg1"/>
                  </a:solidFill>
                  <a:latin typeface="Arial Black" pitchFamily="-112" charset="0"/>
                </a:rPr>
                <a:t>BGP</a:t>
              </a:r>
            </a:p>
          </p:txBody>
        </p:sp>
        <p:sp>
          <p:nvSpPr>
            <p:cNvPr id="46117" name="Rectangle 23">
              <a:extLst>
                <a:ext uri="{FF2B5EF4-FFF2-40B4-BE49-F238E27FC236}">
                  <a16:creationId xmlns:a16="http://schemas.microsoft.com/office/drawing/2014/main" id="{28B8B63D-6AAE-6B4E-92A4-8BEE39B56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600"/>
              <a:ext cx="192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18" name="Text Box 24">
              <a:extLst>
                <a:ext uri="{FF2B5EF4-FFF2-40B4-BE49-F238E27FC236}">
                  <a16:creationId xmlns:a16="http://schemas.microsoft.com/office/drawing/2014/main" id="{0FDC923D-2A37-894C-AD70-0A2BE40E7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840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192.0.2.1</a:t>
              </a:r>
            </a:p>
          </p:txBody>
        </p:sp>
        <p:sp>
          <p:nvSpPr>
            <p:cNvPr id="46119" name="Text Box 25">
              <a:extLst>
                <a:ext uri="{FF2B5EF4-FFF2-40B4-BE49-F238E27FC236}">
                  <a16:creationId xmlns:a16="http://schemas.microsoft.com/office/drawing/2014/main" id="{D4594363-85D0-9041-83FF-0A5B36BAD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128.112.0.0/16</a:t>
              </a:r>
            </a:p>
          </p:txBody>
        </p:sp>
        <p:sp>
          <p:nvSpPr>
            <p:cNvPr id="46120" name="Line 26">
              <a:extLst>
                <a:ext uri="{FF2B5EF4-FFF2-40B4-BE49-F238E27FC236}">
                  <a16:creationId xmlns:a16="http://schemas.microsoft.com/office/drawing/2014/main" id="{143CF87C-844A-ED4E-A6E5-F789EE309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840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Line 27">
              <a:extLst>
                <a:ext uri="{FF2B5EF4-FFF2-40B4-BE49-F238E27FC236}">
                  <a16:creationId xmlns:a16="http://schemas.microsoft.com/office/drawing/2014/main" id="{103B0968-B036-0F42-957A-88711FBC9C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056" y="3888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Text Box 28">
              <a:extLst>
                <a:ext uri="{FF2B5EF4-FFF2-40B4-BE49-F238E27FC236}">
                  <a16:creationId xmlns:a16="http://schemas.microsoft.com/office/drawing/2014/main" id="{B6A6857C-B55A-6A44-847C-4505A936E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552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destination</a:t>
              </a:r>
            </a:p>
          </p:txBody>
        </p:sp>
      </p:grpSp>
      <p:sp>
        <p:nvSpPr>
          <p:cNvPr id="1527837" name="Text Box 29">
            <a:extLst>
              <a:ext uri="{FF2B5EF4-FFF2-40B4-BE49-F238E27FC236}">
                <a16:creationId xmlns:a16="http://schemas.microsoft.com/office/drawing/2014/main" id="{9E1D039F-2879-CD46-8446-8ACE7DCE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6388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46102" name="Rectangle 30">
            <a:extLst>
              <a:ext uri="{FF2B5EF4-FFF2-40B4-BE49-F238E27FC236}">
                <a16:creationId xmlns:a16="http://schemas.microsoft.com/office/drawing/2014/main" id="{5AE71815-FE13-BC44-8212-4AB04FF9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62400"/>
            <a:ext cx="2971800" cy="914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3" name="Text Box 31">
            <a:extLst>
              <a:ext uri="{FF2B5EF4-FFF2-40B4-BE49-F238E27FC236}">
                <a16:creationId xmlns:a16="http://schemas.microsoft.com/office/drawing/2014/main" id="{B3C4FD33-D3D7-1945-8549-6D261B0B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10.10.10.10</a:t>
            </a:r>
          </a:p>
        </p:txBody>
      </p:sp>
      <p:sp>
        <p:nvSpPr>
          <p:cNvPr id="46104" name="Text Box 32">
            <a:extLst>
              <a:ext uri="{FF2B5EF4-FFF2-40B4-BE49-F238E27FC236}">
                <a16:creationId xmlns:a16="http://schemas.microsoft.com/office/drawing/2014/main" id="{9B687C93-30C9-B842-B010-8047837C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192.0.2.0/30</a:t>
            </a:r>
          </a:p>
        </p:txBody>
      </p:sp>
      <p:sp>
        <p:nvSpPr>
          <p:cNvPr id="46105" name="Line 33">
            <a:extLst>
              <a:ext uri="{FF2B5EF4-FFF2-40B4-BE49-F238E27FC236}">
                <a16:creationId xmlns:a16="http://schemas.microsoft.com/office/drawing/2014/main" id="{FF032F0B-C9DE-EA4A-9262-54C6BAC38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43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34">
            <a:extLst>
              <a:ext uri="{FF2B5EF4-FFF2-40B4-BE49-F238E27FC236}">
                <a16:creationId xmlns:a16="http://schemas.microsoft.com/office/drawing/2014/main" id="{EAD06B85-3695-DC4B-BC4F-A63A8EAFC28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447800" y="4419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Text Box 35">
            <a:extLst>
              <a:ext uri="{FF2B5EF4-FFF2-40B4-BE49-F238E27FC236}">
                <a16:creationId xmlns:a16="http://schemas.microsoft.com/office/drawing/2014/main" id="{D6DDF22B-3EC3-E243-A8BC-0E721321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destination</a:t>
            </a:r>
          </a:p>
        </p:txBody>
      </p:sp>
      <p:sp>
        <p:nvSpPr>
          <p:cNvPr id="46108" name="Text Box 36">
            <a:extLst>
              <a:ext uri="{FF2B5EF4-FFF2-40B4-BE49-F238E27FC236}">
                <a16:creationId xmlns:a16="http://schemas.microsoft.com/office/drawing/2014/main" id="{9C1F89C9-AF2D-1140-B3D2-F95DF1846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1527845" name="Rectangle 37">
            <a:extLst>
              <a:ext uri="{FF2B5EF4-FFF2-40B4-BE49-F238E27FC236}">
                <a16:creationId xmlns:a16="http://schemas.microsoft.com/office/drawing/2014/main" id="{D1A68327-F06B-0F49-9973-1D8FBE6BB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219200"/>
            <a:ext cx="2649538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128.112.0.0/16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Next  Hop = 192.0.2.1</a:t>
            </a:r>
          </a:p>
        </p:txBody>
      </p:sp>
      <p:sp>
        <p:nvSpPr>
          <p:cNvPr id="1527846" name="AutoShape 38">
            <a:extLst>
              <a:ext uri="{FF2B5EF4-FFF2-40B4-BE49-F238E27FC236}">
                <a16:creationId xmlns:a16="http://schemas.microsoft.com/office/drawing/2014/main" id="{B0003AFD-953D-1D49-8E0B-291120A2E95E}"/>
              </a:ext>
            </a:extLst>
          </p:cNvPr>
          <p:cNvSpPr>
            <a:spLocks noChangeArrowheads="1"/>
          </p:cNvSpPr>
          <p:nvPr/>
        </p:nvSpPr>
        <p:spPr bwMode="auto">
          <a:xfrm rot="1437296">
            <a:off x="5589588" y="1571625"/>
            <a:ext cx="1212850" cy="533400"/>
          </a:xfrm>
          <a:prstGeom prst="leftArrow">
            <a:avLst>
              <a:gd name="adj1" fmla="val 50000"/>
              <a:gd name="adj2" fmla="val 78571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7847" name="AutoShape 39">
            <a:extLst>
              <a:ext uri="{FF2B5EF4-FFF2-40B4-BE49-F238E27FC236}">
                <a16:creationId xmlns:a16="http://schemas.microsoft.com/office/drawing/2014/main" id="{CC192263-43E3-9643-B418-FD16802CE67A}"/>
              </a:ext>
            </a:extLst>
          </p:cNvPr>
          <p:cNvSpPr>
            <a:spLocks noChangeArrowheads="1"/>
          </p:cNvSpPr>
          <p:nvPr/>
        </p:nvSpPr>
        <p:spPr bwMode="auto">
          <a:xfrm rot="20382916">
            <a:off x="1500188" y="1581150"/>
            <a:ext cx="1304925" cy="533400"/>
          </a:xfrm>
          <a:prstGeom prst="leftArrow">
            <a:avLst>
              <a:gd name="adj1" fmla="val 50000"/>
              <a:gd name="adj2" fmla="val 71429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7857" name="Text Box 49">
            <a:extLst>
              <a:ext uri="{FF2B5EF4-FFF2-40B4-BE49-F238E27FC236}">
                <a16:creationId xmlns:a16="http://schemas.microsoft.com/office/drawing/2014/main" id="{F6863C03-CDE3-D74B-B352-2169B7B27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54563"/>
            <a:ext cx="452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3200" b="0">
                <a:latin typeface="Arial Black" panose="020B0604020202020204" pitchFamily="34" charset="0"/>
              </a:rPr>
              <a:t>+</a:t>
            </a:r>
          </a:p>
        </p:txBody>
      </p:sp>
      <p:sp>
        <p:nvSpPr>
          <p:cNvPr id="46113" name="Freeform 53">
            <a:extLst>
              <a:ext uri="{FF2B5EF4-FFF2-40B4-BE49-F238E27FC236}">
                <a16:creationId xmlns:a16="http://schemas.microsoft.com/office/drawing/2014/main" id="{5972FC14-66B4-3744-9246-94CD4818B29A}"/>
              </a:ext>
            </a:extLst>
          </p:cNvPr>
          <p:cNvSpPr>
            <a:spLocks/>
          </p:cNvSpPr>
          <p:nvPr/>
        </p:nvSpPr>
        <p:spPr bwMode="auto">
          <a:xfrm>
            <a:off x="76200" y="1981200"/>
            <a:ext cx="9067800" cy="4826000"/>
          </a:xfrm>
          <a:custGeom>
            <a:avLst/>
            <a:gdLst>
              <a:gd name="T0" fmla="*/ 2018542194 w 5232"/>
              <a:gd name="T1" fmla="*/ 120967500 h 3040"/>
              <a:gd name="T2" fmla="*/ 1441814863 w 5232"/>
              <a:gd name="T3" fmla="*/ 846772500 h 3040"/>
              <a:gd name="T4" fmla="*/ 1009271097 w 5232"/>
              <a:gd name="T5" fmla="*/ 1330642500 h 3040"/>
              <a:gd name="T6" fmla="*/ 432543766 w 5232"/>
              <a:gd name="T7" fmla="*/ 2056447500 h 3040"/>
              <a:gd name="T8" fmla="*/ 144181833 w 5232"/>
              <a:gd name="T9" fmla="*/ 2147483647 h 3040"/>
              <a:gd name="T10" fmla="*/ 144181833 w 5232"/>
              <a:gd name="T11" fmla="*/ 2147483647 h 3040"/>
              <a:gd name="T12" fmla="*/ 0 w 5232"/>
              <a:gd name="T13" fmla="*/ 2147483647 h 3040"/>
              <a:gd name="T14" fmla="*/ 144181833 w 5232"/>
              <a:gd name="T15" fmla="*/ 2147483647 h 3040"/>
              <a:gd name="T16" fmla="*/ 288363666 w 5232"/>
              <a:gd name="T17" fmla="*/ 2147483647 h 3040"/>
              <a:gd name="T18" fmla="*/ 144181833 w 5232"/>
              <a:gd name="T19" fmla="*/ 2147483647 h 3040"/>
              <a:gd name="T20" fmla="*/ 144181833 w 5232"/>
              <a:gd name="T21" fmla="*/ 2147483647 h 3040"/>
              <a:gd name="T22" fmla="*/ 288363666 w 5232"/>
              <a:gd name="T23" fmla="*/ 2147483647 h 3040"/>
              <a:gd name="T24" fmla="*/ 1009271097 w 5232"/>
              <a:gd name="T25" fmla="*/ 2147483647 h 3040"/>
              <a:gd name="T26" fmla="*/ 2147483647 w 5232"/>
              <a:gd name="T27" fmla="*/ 2147483647 h 3040"/>
              <a:gd name="T28" fmla="*/ 2147483647 w 5232"/>
              <a:gd name="T29" fmla="*/ 2147483647 h 3040"/>
              <a:gd name="T30" fmla="*/ 2147483647 w 5232"/>
              <a:gd name="T31" fmla="*/ 2147483647 h 3040"/>
              <a:gd name="T32" fmla="*/ 2147483647 w 5232"/>
              <a:gd name="T33" fmla="*/ 2147483647 h 3040"/>
              <a:gd name="T34" fmla="*/ 2147483647 w 5232"/>
              <a:gd name="T35" fmla="*/ 2147483647 h 3040"/>
              <a:gd name="T36" fmla="*/ 2147483647 w 5232"/>
              <a:gd name="T37" fmla="*/ 2147483647 h 3040"/>
              <a:gd name="T38" fmla="*/ 2147483647 w 5232"/>
              <a:gd name="T39" fmla="*/ 2147483647 h 3040"/>
              <a:gd name="T40" fmla="*/ 2147483647 w 5232"/>
              <a:gd name="T41" fmla="*/ 2147483647 h 3040"/>
              <a:gd name="T42" fmla="*/ 2147483647 w 5232"/>
              <a:gd name="T43" fmla="*/ 2147483647 h 3040"/>
              <a:gd name="T44" fmla="*/ 2147483647 w 5232"/>
              <a:gd name="T45" fmla="*/ 2147483647 h 3040"/>
              <a:gd name="T46" fmla="*/ 2147483647 w 5232"/>
              <a:gd name="T47" fmla="*/ 2147483647 h 3040"/>
              <a:gd name="T48" fmla="*/ 2147483647 w 5232"/>
              <a:gd name="T49" fmla="*/ 2147483647 h 3040"/>
              <a:gd name="T50" fmla="*/ 2147483647 w 5232"/>
              <a:gd name="T51" fmla="*/ 2147483647 h 3040"/>
              <a:gd name="T52" fmla="*/ 2147483647 w 5232"/>
              <a:gd name="T53" fmla="*/ 2147483647 h 3040"/>
              <a:gd name="T54" fmla="*/ 2147483647 w 5232"/>
              <a:gd name="T55" fmla="*/ 2147483647 h 3040"/>
              <a:gd name="T56" fmla="*/ 2147483647 w 5232"/>
              <a:gd name="T57" fmla="*/ 2147483647 h 3040"/>
              <a:gd name="T58" fmla="*/ 2147483647 w 5232"/>
              <a:gd name="T59" fmla="*/ 2147483647 h 3040"/>
              <a:gd name="T60" fmla="*/ 2147483647 w 5232"/>
              <a:gd name="T61" fmla="*/ 2147483647 h 3040"/>
              <a:gd name="T62" fmla="*/ 2147483647 w 5232"/>
              <a:gd name="T63" fmla="*/ 2147483647 h 3040"/>
              <a:gd name="T64" fmla="*/ 2147483647 w 5232"/>
              <a:gd name="T65" fmla="*/ 2147483647 h 3040"/>
              <a:gd name="T66" fmla="*/ 2147483647 w 5232"/>
              <a:gd name="T67" fmla="*/ 2147483647 h 3040"/>
              <a:gd name="T68" fmla="*/ 2147483647 w 5232"/>
              <a:gd name="T69" fmla="*/ 2147483647 h 3040"/>
              <a:gd name="T70" fmla="*/ 2147483647 w 5232"/>
              <a:gd name="T71" fmla="*/ 2147483647 h 3040"/>
              <a:gd name="T72" fmla="*/ 2147483647 w 5232"/>
              <a:gd name="T73" fmla="*/ 2056447500 h 3040"/>
              <a:gd name="T74" fmla="*/ 2147483647 w 5232"/>
              <a:gd name="T75" fmla="*/ 2056447500 h 3040"/>
              <a:gd name="T76" fmla="*/ 2147483647 w 5232"/>
              <a:gd name="T77" fmla="*/ 1572577500 h 3040"/>
              <a:gd name="T78" fmla="*/ 2147483647 w 5232"/>
              <a:gd name="T79" fmla="*/ 846772500 h 3040"/>
              <a:gd name="T80" fmla="*/ 2147483647 w 5232"/>
              <a:gd name="T81" fmla="*/ 241935000 h 3040"/>
              <a:gd name="T82" fmla="*/ 2147483647 w 5232"/>
              <a:gd name="T83" fmla="*/ 120967500 h 3040"/>
              <a:gd name="T84" fmla="*/ 2018542194 w 5232"/>
              <a:gd name="T85" fmla="*/ 120967500 h 30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32"/>
              <a:gd name="T130" fmla="*/ 0 h 3040"/>
              <a:gd name="T131" fmla="*/ 5232 w 5232"/>
              <a:gd name="T132" fmla="*/ 3040 h 30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32" h="3040">
                <a:moveTo>
                  <a:pt x="672" y="48"/>
                </a:moveTo>
                <a:cubicBezTo>
                  <a:pt x="608" y="96"/>
                  <a:pt x="536" y="256"/>
                  <a:pt x="480" y="336"/>
                </a:cubicBezTo>
                <a:cubicBezTo>
                  <a:pt x="424" y="416"/>
                  <a:pt x="392" y="448"/>
                  <a:pt x="336" y="528"/>
                </a:cubicBezTo>
                <a:cubicBezTo>
                  <a:pt x="280" y="608"/>
                  <a:pt x="192" y="736"/>
                  <a:pt x="144" y="816"/>
                </a:cubicBezTo>
                <a:cubicBezTo>
                  <a:pt x="96" y="896"/>
                  <a:pt x="64" y="912"/>
                  <a:pt x="48" y="1008"/>
                </a:cubicBezTo>
                <a:cubicBezTo>
                  <a:pt x="32" y="1104"/>
                  <a:pt x="56" y="1288"/>
                  <a:pt x="48" y="1392"/>
                </a:cubicBezTo>
                <a:cubicBezTo>
                  <a:pt x="40" y="1496"/>
                  <a:pt x="0" y="1544"/>
                  <a:pt x="0" y="1632"/>
                </a:cubicBezTo>
                <a:cubicBezTo>
                  <a:pt x="0" y="1720"/>
                  <a:pt x="32" y="1824"/>
                  <a:pt x="48" y="1920"/>
                </a:cubicBezTo>
                <a:cubicBezTo>
                  <a:pt x="64" y="2016"/>
                  <a:pt x="96" y="2120"/>
                  <a:pt x="96" y="2208"/>
                </a:cubicBezTo>
                <a:cubicBezTo>
                  <a:pt x="96" y="2296"/>
                  <a:pt x="56" y="2368"/>
                  <a:pt x="48" y="2448"/>
                </a:cubicBezTo>
                <a:cubicBezTo>
                  <a:pt x="40" y="2528"/>
                  <a:pt x="40" y="2608"/>
                  <a:pt x="48" y="2688"/>
                </a:cubicBezTo>
                <a:cubicBezTo>
                  <a:pt x="56" y="2768"/>
                  <a:pt x="48" y="2872"/>
                  <a:pt x="96" y="2928"/>
                </a:cubicBezTo>
                <a:cubicBezTo>
                  <a:pt x="144" y="2984"/>
                  <a:pt x="232" y="3008"/>
                  <a:pt x="336" y="3024"/>
                </a:cubicBezTo>
                <a:cubicBezTo>
                  <a:pt x="440" y="3040"/>
                  <a:pt x="584" y="3024"/>
                  <a:pt x="720" y="3024"/>
                </a:cubicBezTo>
                <a:cubicBezTo>
                  <a:pt x="856" y="3024"/>
                  <a:pt x="1000" y="3032"/>
                  <a:pt x="1152" y="3024"/>
                </a:cubicBezTo>
                <a:cubicBezTo>
                  <a:pt x="1304" y="3016"/>
                  <a:pt x="1496" y="2976"/>
                  <a:pt x="1632" y="2976"/>
                </a:cubicBezTo>
                <a:cubicBezTo>
                  <a:pt x="1768" y="2976"/>
                  <a:pt x="1848" y="3032"/>
                  <a:pt x="1968" y="3024"/>
                </a:cubicBezTo>
                <a:cubicBezTo>
                  <a:pt x="2088" y="3016"/>
                  <a:pt x="2240" y="2960"/>
                  <a:pt x="2352" y="2928"/>
                </a:cubicBezTo>
                <a:cubicBezTo>
                  <a:pt x="2464" y="2896"/>
                  <a:pt x="2488" y="2840"/>
                  <a:pt x="2640" y="2832"/>
                </a:cubicBezTo>
                <a:cubicBezTo>
                  <a:pt x="2792" y="2824"/>
                  <a:pt x="3048" y="2872"/>
                  <a:pt x="3264" y="2880"/>
                </a:cubicBezTo>
                <a:cubicBezTo>
                  <a:pt x="3480" y="2888"/>
                  <a:pt x="3744" y="2880"/>
                  <a:pt x="3936" y="2880"/>
                </a:cubicBezTo>
                <a:cubicBezTo>
                  <a:pt x="4128" y="2880"/>
                  <a:pt x="4232" y="2888"/>
                  <a:pt x="4416" y="2880"/>
                </a:cubicBezTo>
                <a:cubicBezTo>
                  <a:pt x="4600" y="2872"/>
                  <a:pt x="4912" y="2856"/>
                  <a:pt x="5040" y="2832"/>
                </a:cubicBezTo>
                <a:cubicBezTo>
                  <a:pt x="5168" y="2808"/>
                  <a:pt x="5152" y="2800"/>
                  <a:pt x="5184" y="2736"/>
                </a:cubicBezTo>
                <a:cubicBezTo>
                  <a:pt x="5216" y="2672"/>
                  <a:pt x="5232" y="2560"/>
                  <a:pt x="5232" y="2448"/>
                </a:cubicBezTo>
                <a:cubicBezTo>
                  <a:pt x="5232" y="2336"/>
                  <a:pt x="5200" y="2176"/>
                  <a:pt x="5184" y="2064"/>
                </a:cubicBezTo>
                <a:cubicBezTo>
                  <a:pt x="5168" y="1952"/>
                  <a:pt x="5208" y="1864"/>
                  <a:pt x="5136" y="1776"/>
                </a:cubicBezTo>
                <a:cubicBezTo>
                  <a:pt x="5064" y="1688"/>
                  <a:pt x="4928" y="1584"/>
                  <a:pt x="4752" y="1536"/>
                </a:cubicBezTo>
                <a:cubicBezTo>
                  <a:pt x="4576" y="1488"/>
                  <a:pt x="4264" y="1496"/>
                  <a:pt x="4080" y="1488"/>
                </a:cubicBezTo>
                <a:cubicBezTo>
                  <a:pt x="3896" y="1480"/>
                  <a:pt x="3800" y="1504"/>
                  <a:pt x="3648" y="1488"/>
                </a:cubicBezTo>
                <a:cubicBezTo>
                  <a:pt x="3496" y="1472"/>
                  <a:pt x="3320" y="1408"/>
                  <a:pt x="3168" y="1392"/>
                </a:cubicBezTo>
                <a:cubicBezTo>
                  <a:pt x="3016" y="1376"/>
                  <a:pt x="2888" y="1392"/>
                  <a:pt x="2736" y="1392"/>
                </a:cubicBezTo>
                <a:lnTo>
                  <a:pt x="2256" y="1392"/>
                </a:lnTo>
                <a:cubicBezTo>
                  <a:pt x="2152" y="1392"/>
                  <a:pt x="2144" y="1416"/>
                  <a:pt x="2112" y="1392"/>
                </a:cubicBezTo>
                <a:cubicBezTo>
                  <a:pt x="2080" y="1368"/>
                  <a:pt x="2088" y="1312"/>
                  <a:pt x="2064" y="1248"/>
                </a:cubicBezTo>
                <a:cubicBezTo>
                  <a:pt x="2040" y="1184"/>
                  <a:pt x="2040" y="1080"/>
                  <a:pt x="1968" y="1008"/>
                </a:cubicBezTo>
                <a:cubicBezTo>
                  <a:pt x="1896" y="936"/>
                  <a:pt x="1760" y="848"/>
                  <a:pt x="1632" y="816"/>
                </a:cubicBezTo>
                <a:cubicBezTo>
                  <a:pt x="1504" y="784"/>
                  <a:pt x="1288" y="848"/>
                  <a:pt x="1200" y="816"/>
                </a:cubicBezTo>
                <a:cubicBezTo>
                  <a:pt x="1112" y="784"/>
                  <a:pt x="1120" y="704"/>
                  <a:pt x="1104" y="624"/>
                </a:cubicBezTo>
                <a:cubicBezTo>
                  <a:pt x="1088" y="544"/>
                  <a:pt x="1112" y="424"/>
                  <a:pt x="1104" y="336"/>
                </a:cubicBezTo>
                <a:cubicBezTo>
                  <a:pt x="1096" y="248"/>
                  <a:pt x="1096" y="144"/>
                  <a:pt x="1056" y="96"/>
                </a:cubicBezTo>
                <a:cubicBezTo>
                  <a:pt x="1016" y="48"/>
                  <a:pt x="928" y="56"/>
                  <a:pt x="864" y="48"/>
                </a:cubicBezTo>
                <a:cubicBezTo>
                  <a:pt x="800" y="40"/>
                  <a:pt x="736" y="0"/>
                  <a:pt x="672" y="48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4" name="Line 16">
            <a:extLst>
              <a:ext uri="{FF2B5EF4-FFF2-40B4-BE49-F238E27FC236}">
                <a16:creationId xmlns:a16="http://schemas.microsoft.com/office/drawing/2014/main" id="{C3974C04-8D45-F147-8B45-8A6551F9A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23CF6AE-CF20-AE4B-886B-7407ED08361C}"/>
              </a:ext>
            </a:extLst>
          </p:cNvPr>
          <p:cNvSpPr/>
          <p:nvPr/>
        </p:nvSpPr>
        <p:spPr>
          <a:xfrm>
            <a:off x="3505200" y="4191000"/>
            <a:ext cx="5638800" cy="264636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(Y)  True  (M)  False</a:t>
            </a:r>
          </a:p>
          <a:p>
            <a:pPr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The FIB of internal routers are of size    O(all </a:t>
            </a:r>
            <a:r>
              <a:rPr lang="en-US" altLang="en-US" sz="26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prefixes known to ISP)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 The FIB of internal routers point to border router to neighbor ISP</a:t>
            </a:r>
          </a:p>
          <a:p>
            <a:pPr algn="l" eaLnBrk="1" hangingPunct="1"/>
            <a:endParaRPr lang="en-US" altLang="en-US" sz="2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1729D-A4CF-0E4E-A46B-46119FE90B5B}"/>
              </a:ext>
            </a:extLst>
          </p:cNvPr>
          <p:cNvSpPr txBox="1"/>
          <p:nvPr/>
        </p:nvSpPr>
        <p:spPr>
          <a:xfrm>
            <a:off x="7905371" y="5025682"/>
            <a:ext cx="10862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5A84A9-DC2D-0343-BE80-BEFA9AAACB0E}"/>
              </a:ext>
            </a:extLst>
          </p:cNvPr>
          <p:cNvSpPr txBox="1"/>
          <p:nvPr/>
        </p:nvSpPr>
        <p:spPr>
          <a:xfrm>
            <a:off x="7836425" y="5886920"/>
            <a:ext cx="114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</p:txBody>
      </p:sp>
      <p:sp>
        <p:nvSpPr>
          <p:cNvPr id="46096" name="Text Box 15">
            <a:extLst>
              <a:ext uri="{FF2B5EF4-FFF2-40B4-BE49-F238E27FC236}">
                <a16:creationId xmlns:a16="http://schemas.microsoft.com/office/drawing/2014/main" id="{77CAD3E7-1232-CC45-8AE7-2D45EA436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2651125"/>
            <a:ext cx="146367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10.10.10.10</a:t>
            </a:r>
          </a:p>
        </p:txBody>
      </p:sp>
    </p:spTree>
    <p:extLst>
      <p:ext uri="{BB962C8B-B14F-4D97-AF65-F5344CB8AC3E}">
        <p14:creationId xmlns:p14="http://schemas.microsoft.com/office/powerpoint/2010/main" val="31921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EEF1BE8-C947-F843-AC45-11211184C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Customer-Provider Relationship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B860115-E32C-2A4B-B884-EB478F4B6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1905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Customer pays provider for access to Internet	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Provider exports its customer routes to everybody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Customer exports provider routes only to its customers</a:t>
            </a:r>
          </a:p>
        </p:txBody>
      </p:sp>
      <p:sp>
        <p:nvSpPr>
          <p:cNvPr id="82948" name="Oval 4">
            <a:extLst>
              <a:ext uri="{FF2B5EF4-FFF2-40B4-BE49-F238E27FC236}">
                <a16:creationId xmlns:a16="http://schemas.microsoft.com/office/drawing/2014/main" id="{16D780B4-0614-D642-A419-FAC6459E0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06813"/>
            <a:ext cx="5715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49" name="Oval 5">
            <a:extLst>
              <a:ext uri="{FF2B5EF4-FFF2-40B4-BE49-F238E27FC236}">
                <a16:creationId xmlns:a16="http://schemas.microsoft.com/office/drawing/2014/main" id="{29D3E8DB-5EA5-D54C-BBE4-BCDD25E91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002213"/>
            <a:ext cx="571500" cy="600075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50" name="Line 6">
            <a:extLst>
              <a:ext uri="{FF2B5EF4-FFF2-40B4-BE49-F238E27FC236}">
                <a16:creationId xmlns:a16="http://schemas.microsoft.com/office/drawing/2014/main" id="{FD18DED7-24E4-2649-B742-634FE0C76B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316413"/>
            <a:ext cx="0" cy="685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72D4B779-2B5F-3C49-BC1C-F7C9CD65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8" y="3748088"/>
            <a:ext cx="377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82952" name="Oval 8">
            <a:extLst>
              <a:ext uri="{FF2B5EF4-FFF2-40B4-BE49-F238E27FC236}">
                <a16:creationId xmlns:a16="http://schemas.microsoft.com/office/drawing/2014/main" id="{B237AA5D-3704-5743-BD90-C78339032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688013"/>
            <a:ext cx="571500" cy="600075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53" name="Oval 9">
            <a:extLst>
              <a:ext uri="{FF2B5EF4-FFF2-40B4-BE49-F238E27FC236}">
                <a16:creationId xmlns:a16="http://schemas.microsoft.com/office/drawing/2014/main" id="{BA30B12E-52D9-774D-9A75-B460954DD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92613"/>
            <a:ext cx="5715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54" name="Line 10">
            <a:extLst>
              <a:ext uri="{FF2B5EF4-FFF2-40B4-BE49-F238E27FC236}">
                <a16:creationId xmlns:a16="http://schemas.microsoft.com/office/drawing/2014/main" id="{305C0B95-8663-C942-94E9-232EA3C0C1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002213"/>
            <a:ext cx="0" cy="6858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17D3C60C-6090-7243-92D4-14939ED71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3" y="5764213"/>
            <a:ext cx="377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A9EA14AF-9E95-B746-A48C-3019BF6B259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392613"/>
            <a:ext cx="2438400" cy="1905000"/>
            <a:chOff x="3408" y="2880"/>
            <a:chExt cx="1536" cy="1200"/>
          </a:xfrm>
        </p:grpSpPr>
        <p:sp>
          <p:nvSpPr>
            <p:cNvPr id="82979" name="Line 13">
              <a:extLst>
                <a:ext uri="{FF2B5EF4-FFF2-40B4-BE49-F238E27FC236}">
                  <a16:creationId xmlns:a16="http://schemas.microsoft.com/office/drawing/2014/main" id="{EA2DF012-6D76-E345-8BA4-230B138CDE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0" name="Line 14">
              <a:extLst>
                <a:ext uri="{FF2B5EF4-FFF2-40B4-BE49-F238E27FC236}">
                  <a16:creationId xmlns:a16="http://schemas.microsoft.com/office/drawing/2014/main" id="{8C20C961-C043-FD44-81CE-C0A3A0E160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Line 15">
              <a:extLst>
                <a:ext uri="{FF2B5EF4-FFF2-40B4-BE49-F238E27FC236}">
                  <a16:creationId xmlns:a16="http://schemas.microsoft.com/office/drawing/2014/main" id="{9915171A-EC2A-B748-BA0E-9B96A0E96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880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2" name="Line 16">
              <a:extLst>
                <a:ext uri="{FF2B5EF4-FFF2-40B4-BE49-F238E27FC236}">
                  <a16:creationId xmlns:a16="http://schemas.microsoft.com/office/drawing/2014/main" id="{345CEC33-F754-EC46-8652-EC8843497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2880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3" name="Line 17">
              <a:extLst>
                <a:ext uri="{FF2B5EF4-FFF2-40B4-BE49-F238E27FC236}">
                  <a16:creationId xmlns:a16="http://schemas.microsoft.com/office/drawing/2014/main" id="{E872BE15-9239-8E44-B8E0-197CACA33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360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4" name="Line 18">
              <a:extLst>
                <a:ext uri="{FF2B5EF4-FFF2-40B4-BE49-F238E27FC236}">
                  <a16:creationId xmlns:a16="http://schemas.microsoft.com/office/drawing/2014/main" id="{13502EA0-C1C9-D744-857A-E905E8ED3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7" name="Text Box 19">
            <a:extLst>
              <a:ext uri="{FF2B5EF4-FFF2-40B4-BE49-F238E27FC236}">
                <a16:creationId xmlns:a16="http://schemas.microsoft.com/office/drawing/2014/main" id="{1EFE2F2A-BDD1-5042-8B9E-A8E34C6B9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3783013"/>
            <a:ext cx="1271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provider</a:t>
            </a:r>
          </a:p>
        </p:txBody>
      </p:sp>
      <p:sp>
        <p:nvSpPr>
          <p:cNvPr id="82958" name="Text Box 20">
            <a:extLst>
              <a:ext uri="{FF2B5EF4-FFF2-40B4-BE49-F238E27FC236}">
                <a16:creationId xmlns:a16="http://schemas.microsoft.com/office/drawing/2014/main" id="{61E7F441-FAE9-6F41-A3D8-78349D345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5383213"/>
            <a:ext cx="138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</a:p>
        </p:txBody>
      </p:sp>
      <p:sp>
        <p:nvSpPr>
          <p:cNvPr id="82959" name="Text Box 21">
            <a:extLst>
              <a:ext uri="{FF2B5EF4-FFF2-40B4-BE49-F238E27FC236}">
                <a16:creationId xmlns:a16="http://schemas.microsoft.com/office/drawing/2014/main" id="{67DAE05A-644E-AE49-BDA1-B3AF6F203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5840413"/>
            <a:ext cx="1382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</a:p>
        </p:txBody>
      </p:sp>
      <p:sp>
        <p:nvSpPr>
          <p:cNvPr id="82960" name="Text Box 22">
            <a:extLst>
              <a:ext uri="{FF2B5EF4-FFF2-40B4-BE49-F238E27FC236}">
                <a16:creationId xmlns:a16="http://schemas.microsoft.com/office/drawing/2014/main" id="{9BF6B9F6-4DDA-E54A-B575-C12D14BD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5" y="473075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provider</a:t>
            </a:r>
          </a:p>
        </p:txBody>
      </p:sp>
      <p:sp>
        <p:nvSpPr>
          <p:cNvPr id="82961" name="Text Box 23">
            <a:extLst>
              <a:ext uri="{FF2B5EF4-FFF2-40B4-BE49-F238E27FC236}">
                <a16:creationId xmlns:a16="http://schemas.microsoft.com/office/drawing/2014/main" id="{A5610D20-00D1-A64A-BBBE-3D541E50A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3124200"/>
            <a:ext cx="2967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to customer</a:t>
            </a:r>
          </a:p>
        </p:txBody>
      </p:sp>
      <p:sp>
        <p:nvSpPr>
          <p:cNvPr id="82962" name="Text Box 24">
            <a:extLst>
              <a:ext uri="{FF2B5EF4-FFF2-40B4-BE49-F238E27FC236}">
                <a16:creationId xmlns:a16="http://schemas.microsoft.com/office/drawing/2014/main" id="{8C870D89-A485-F948-BCDB-86F23B34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63" y="3124200"/>
            <a:ext cx="337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from customer</a:t>
            </a:r>
          </a:p>
        </p:txBody>
      </p:sp>
      <p:grpSp>
        <p:nvGrpSpPr>
          <p:cNvPr id="3" name="Group 25">
            <a:extLst>
              <a:ext uri="{FF2B5EF4-FFF2-40B4-BE49-F238E27FC236}">
                <a16:creationId xmlns:a16="http://schemas.microsoft.com/office/drawing/2014/main" id="{1A35F55E-F327-B54A-A0A4-D58181C6EFF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316413"/>
            <a:ext cx="1943100" cy="1828800"/>
            <a:chOff x="3552" y="2832"/>
            <a:chExt cx="1224" cy="1152"/>
          </a:xfrm>
        </p:grpSpPr>
        <p:sp>
          <p:nvSpPr>
            <p:cNvPr id="82977" name="Freeform 26">
              <a:extLst>
                <a:ext uri="{FF2B5EF4-FFF2-40B4-BE49-F238E27FC236}">
                  <a16:creationId xmlns:a16="http://schemas.microsoft.com/office/drawing/2014/main" id="{98FA383D-5D53-BF45-BE88-18DEB13DE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2832"/>
              <a:ext cx="504" cy="1152"/>
            </a:xfrm>
            <a:custGeom>
              <a:avLst/>
              <a:gdLst>
                <a:gd name="T0" fmla="*/ 0 w 504"/>
                <a:gd name="T1" fmla="*/ 1152 h 1152"/>
                <a:gd name="T2" fmla="*/ 432 w 504"/>
                <a:gd name="T3" fmla="*/ 432 h 1152"/>
                <a:gd name="T4" fmla="*/ 432 w 504"/>
                <a:gd name="T5" fmla="*/ 0 h 1152"/>
                <a:gd name="T6" fmla="*/ 0 60000 65536"/>
                <a:gd name="T7" fmla="*/ 0 60000 65536"/>
                <a:gd name="T8" fmla="*/ 0 60000 65536"/>
                <a:gd name="T9" fmla="*/ 0 w 504"/>
                <a:gd name="T10" fmla="*/ 0 h 1152"/>
                <a:gd name="T11" fmla="*/ 504 w 5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50800">
              <a:solidFill>
                <a:srgbClr val="3333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978" name="Freeform 27">
              <a:extLst>
                <a:ext uri="{FF2B5EF4-FFF2-40B4-BE49-F238E27FC236}">
                  <a16:creationId xmlns:a16="http://schemas.microsoft.com/office/drawing/2014/main" id="{370D6044-0F57-E64F-A5EC-484B60513C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72" y="2832"/>
              <a:ext cx="504" cy="1152"/>
            </a:xfrm>
            <a:custGeom>
              <a:avLst/>
              <a:gdLst>
                <a:gd name="T0" fmla="*/ 0 w 504"/>
                <a:gd name="T1" fmla="*/ 1152 h 1152"/>
                <a:gd name="T2" fmla="*/ 432 w 504"/>
                <a:gd name="T3" fmla="*/ 432 h 1152"/>
                <a:gd name="T4" fmla="*/ 432 w 504"/>
                <a:gd name="T5" fmla="*/ 0 h 1152"/>
                <a:gd name="T6" fmla="*/ 0 60000 65536"/>
                <a:gd name="T7" fmla="*/ 0 60000 65536"/>
                <a:gd name="T8" fmla="*/ 0 60000 65536"/>
                <a:gd name="T9" fmla="*/ 0 w 504"/>
                <a:gd name="T10" fmla="*/ 0 h 1152"/>
                <a:gd name="T11" fmla="*/ 504 w 5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50800">
              <a:solidFill>
                <a:srgbClr val="3333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6D8E8D81-2E35-0349-A6B2-0D6C661B655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783013"/>
            <a:ext cx="3609975" cy="1868487"/>
            <a:chOff x="576" y="2496"/>
            <a:chExt cx="2274" cy="1177"/>
          </a:xfrm>
        </p:grpSpPr>
        <p:sp>
          <p:nvSpPr>
            <p:cNvPr id="82971" name="Line 29">
              <a:extLst>
                <a:ext uri="{FF2B5EF4-FFF2-40B4-BE49-F238E27FC236}">
                  <a16:creationId xmlns:a16="http://schemas.microsoft.com/office/drawing/2014/main" id="{B006AD8F-48BA-A543-85B3-25CC56969D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3072"/>
              <a:ext cx="57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2" name="Line 30">
              <a:extLst>
                <a:ext uri="{FF2B5EF4-FFF2-40B4-BE49-F238E27FC236}">
                  <a16:creationId xmlns:a16="http://schemas.microsoft.com/office/drawing/2014/main" id="{641E4CCD-D256-1A41-871F-02F2183BD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072"/>
              <a:ext cx="57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3" name="Line 31">
              <a:extLst>
                <a:ext uri="{FF2B5EF4-FFF2-40B4-BE49-F238E27FC236}">
                  <a16:creationId xmlns:a16="http://schemas.microsoft.com/office/drawing/2014/main" id="{7D0DF6A0-EB61-6340-ACCF-18430251A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496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4" name="Line 32">
              <a:extLst>
                <a:ext uri="{FF2B5EF4-FFF2-40B4-BE49-F238E27FC236}">
                  <a16:creationId xmlns:a16="http://schemas.microsoft.com/office/drawing/2014/main" id="{DFE62E1F-3555-8C49-9E66-0A950FDA4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496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5" name="Text Box 33">
              <a:extLst>
                <a:ext uri="{FF2B5EF4-FFF2-40B4-BE49-F238E27FC236}">
                  <a16:creationId xmlns:a16="http://schemas.microsoft.com/office/drawing/2014/main" id="{0B6F9540-2EB5-2E4B-9267-15860A201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2721"/>
              <a:ext cx="13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advertisements</a:t>
              </a:r>
            </a:p>
          </p:txBody>
        </p:sp>
        <p:sp>
          <p:nvSpPr>
            <p:cNvPr id="82976" name="Line 34">
              <a:extLst>
                <a:ext uri="{FF2B5EF4-FFF2-40B4-BE49-F238E27FC236}">
                  <a16:creationId xmlns:a16="http://schemas.microsoft.com/office/drawing/2014/main" id="{8830E984-4B59-8A44-99B9-FC3B981EB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37" y="3241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>
            <a:extLst>
              <a:ext uri="{FF2B5EF4-FFF2-40B4-BE49-F238E27FC236}">
                <a16:creationId xmlns:a16="http://schemas.microsoft.com/office/drawing/2014/main" id="{67920894-92D4-6041-8991-743A4E990E8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011613"/>
            <a:ext cx="2339975" cy="1752600"/>
            <a:chOff x="144" y="2640"/>
            <a:chExt cx="1474" cy="1104"/>
          </a:xfrm>
        </p:grpSpPr>
        <p:sp>
          <p:nvSpPr>
            <p:cNvPr id="82967" name="Freeform 36">
              <a:extLst>
                <a:ext uri="{FF2B5EF4-FFF2-40B4-BE49-F238E27FC236}">
                  <a16:creationId xmlns:a16="http://schemas.microsoft.com/office/drawing/2014/main" id="{4B7B541E-4414-1641-802E-364680A65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640"/>
              <a:ext cx="480" cy="960"/>
            </a:xfrm>
            <a:custGeom>
              <a:avLst/>
              <a:gdLst>
                <a:gd name="T0" fmla="*/ 0 w 456"/>
                <a:gd name="T1" fmla="*/ 0 h 960"/>
                <a:gd name="T2" fmla="*/ 522 w 456"/>
                <a:gd name="T3" fmla="*/ 576 h 960"/>
                <a:gd name="T4" fmla="*/ 588 w 456"/>
                <a:gd name="T5" fmla="*/ 960 h 960"/>
                <a:gd name="T6" fmla="*/ 0 60000 65536"/>
                <a:gd name="T7" fmla="*/ 0 60000 65536"/>
                <a:gd name="T8" fmla="*/ 0 60000 65536"/>
                <a:gd name="T9" fmla="*/ 0 w 456"/>
                <a:gd name="T10" fmla="*/ 0 h 960"/>
                <a:gd name="T11" fmla="*/ 456 w 456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960">
                  <a:moveTo>
                    <a:pt x="0" y="0"/>
                  </a:moveTo>
                  <a:cubicBezTo>
                    <a:pt x="156" y="208"/>
                    <a:pt x="312" y="416"/>
                    <a:pt x="384" y="576"/>
                  </a:cubicBezTo>
                  <a:cubicBezTo>
                    <a:pt x="456" y="736"/>
                    <a:pt x="444" y="848"/>
                    <a:pt x="432" y="960"/>
                  </a:cubicBezTo>
                </a:path>
              </a:pathLst>
            </a:custGeom>
            <a:noFill/>
            <a:ln w="508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968" name="Freeform 37">
              <a:extLst>
                <a:ext uri="{FF2B5EF4-FFF2-40B4-BE49-F238E27FC236}">
                  <a16:creationId xmlns:a16="http://schemas.microsoft.com/office/drawing/2014/main" id="{7FD55828-7BF2-2144-8747-A3C563C3B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216"/>
              <a:ext cx="528" cy="528"/>
            </a:xfrm>
            <a:custGeom>
              <a:avLst/>
              <a:gdLst>
                <a:gd name="T0" fmla="*/ 0 w 528"/>
                <a:gd name="T1" fmla="*/ 0 h 432"/>
                <a:gd name="T2" fmla="*/ 432 w 528"/>
                <a:gd name="T3" fmla="*/ 479 h 432"/>
                <a:gd name="T4" fmla="*/ 528 w 528"/>
                <a:gd name="T5" fmla="*/ 1439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0"/>
                  </a:moveTo>
                  <a:cubicBezTo>
                    <a:pt x="172" y="36"/>
                    <a:pt x="344" y="72"/>
                    <a:pt x="432" y="144"/>
                  </a:cubicBezTo>
                  <a:cubicBezTo>
                    <a:pt x="520" y="216"/>
                    <a:pt x="524" y="324"/>
                    <a:pt x="528" y="432"/>
                  </a:cubicBezTo>
                </a:path>
              </a:pathLst>
            </a:custGeom>
            <a:noFill/>
            <a:ln w="508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969" name="Text Box 38">
              <a:extLst>
                <a:ext uri="{FF2B5EF4-FFF2-40B4-BE49-F238E27FC236}">
                  <a16:creationId xmlns:a16="http://schemas.microsoft.com/office/drawing/2014/main" id="{A9413AE5-19CF-F841-BF65-1FE1D0742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408"/>
              <a:ext cx="9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3333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traffic</a:t>
              </a:r>
            </a:p>
          </p:txBody>
        </p:sp>
        <p:sp>
          <p:nvSpPr>
            <p:cNvPr id="82970" name="Freeform 39">
              <a:extLst>
                <a:ext uri="{FF2B5EF4-FFF2-40B4-BE49-F238E27FC236}">
                  <a16:creationId xmlns:a16="http://schemas.microsoft.com/office/drawing/2014/main" id="{67E2CFCD-9C28-A44B-93EC-0981D5171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3354"/>
              <a:ext cx="213" cy="257"/>
            </a:xfrm>
            <a:custGeom>
              <a:avLst/>
              <a:gdLst>
                <a:gd name="T0" fmla="*/ 213 w 213"/>
                <a:gd name="T1" fmla="*/ 257 h 257"/>
                <a:gd name="T2" fmla="*/ 30 w 213"/>
                <a:gd name="T3" fmla="*/ 1 h 257"/>
                <a:gd name="T4" fmla="*/ 30 w 213"/>
                <a:gd name="T5" fmla="*/ 248 h 257"/>
                <a:gd name="T6" fmla="*/ 0 60000 65536"/>
                <a:gd name="T7" fmla="*/ 0 60000 65536"/>
                <a:gd name="T8" fmla="*/ 0 60000 65536"/>
                <a:gd name="T9" fmla="*/ 0 w 213"/>
                <a:gd name="T10" fmla="*/ 0 h 257"/>
                <a:gd name="T11" fmla="*/ 213 w 213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" h="257">
                  <a:moveTo>
                    <a:pt x="213" y="257"/>
                  </a:moveTo>
                  <a:cubicBezTo>
                    <a:pt x="136" y="129"/>
                    <a:pt x="60" y="2"/>
                    <a:pt x="30" y="1"/>
                  </a:cubicBezTo>
                  <a:cubicBezTo>
                    <a:pt x="0" y="0"/>
                    <a:pt x="28" y="207"/>
                    <a:pt x="30" y="248"/>
                  </a:cubicBezTo>
                </a:path>
              </a:pathLst>
            </a:custGeom>
            <a:noFill/>
            <a:ln w="508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2966" name="Slide Number Placeholder 3">
            <a:extLst>
              <a:ext uri="{FF2B5EF4-FFF2-40B4-BE49-F238E27FC236}">
                <a16:creationId xmlns:a16="http://schemas.microsoft.com/office/drawing/2014/main" id="{3597664A-FA1A-C548-8A24-47F18E264BDD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50F08D1-17BE-5346-852B-CDA82B023415}" type="slidenum"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pPr algn="r" eaLnBrk="1" hangingPunct="1"/>
              <a:t>4</a:t>
            </a:fld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AutoShape 5">
            <a:extLst>
              <a:ext uri="{FF2B5EF4-FFF2-40B4-BE49-F238E27FC236}">
                <a16:creationId xmlns:a16="http://schemas.microsoft.com/office/drawing/2014/main" id="{479FF228-82E7-9340-9941-E04E96F3C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55626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8131" name="Picture 17">
            <a:extLst>
              <a:ext uri="{FF2B5EF4-FFF2-40B4-BE49-F238E27FC236}">
                <a16:creationId xmlns:a16="http://schemas.microsoft.com/office/drawing/2014/main" id="{8488C3FC-F631-6C4F-9D5D-F8116F02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55">
            <a:extLst>
              <a:ext uri="{FF2B5EF4-FFF2-40B4-BE49-F238E27FC236}">
                <a16:creationId xmlns:a16="http://schemas.microsoft.com/office/drawing/2014/main" id="{89A4ED4B-CB05-0742-91AD-D1816709D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Joining BGP with IGP Information</a:t>
            </a:r>
          </a:p>
        </p:txBody>
      </p:sp>
      <p:sp>
        <p:nvSpPr>
          <p:cNvPr id="48133" name="Slide Number Placeholder 2">
            <a:extLst>
              <a:ext uri="{FF2B5EF4-FFF2-40B4-BE49-F238E27FC236}">
                <a16:creationId xmlns:a16="http://schemas.microsoft.com/office/drawing/2014/main" id="{1A3D1703-6799-FE42-86A1-26A53C55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0B489A-BB3D-184E-9BA5-CA19E90A7992}" type="slidenum">
              <a:rPr lang="en-US" altLang="en-US" sz="1200">
                <a:solidFill>
                  <a:srgbClr val="898989"/>
                </a:solidFill>
                <a:latin typeface="Helvetica" pitchFamily="2" charset="0"/>
              </a:rPr>
              <a:pPr eaLnBrk="1" hangingPunct="1"/>
              <a:t>40</a:t>
            </a:fld>
            <a:endParaRPr lang="en-US" altLang="en-US" sz="1200">
              <a:solidFill>
                <a:srgbClr val="898989"/>
              </a:solidFill>
              <a:latin typeface="Helvetica" pitchFamily="2" charset="0"/>
            </a:endParaRPr>
          </a:p>
        </p:txBody>
      </p:sp>
      <p:sp>
        <p:nvSpPr>
          <p:cNvPr id="88068" name="Text Box 3">
            <a:extLst>
              <a:ext uri="{FF2B5EF4-FFF2-40B4-BE49-F238E27FC236}">
                <a16:creationId xmlns:a16="http://schemas.microsoft.com/office/drawing/2014/main" id="{F9F3472E-DD00-AC47-965D-D4DFDA94E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3429000"/>
            <a:ext cx="922338" cy="5191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0" dirty="0">
                <a:solidFill>
                  <a:schemeClr val="bg1"/>
                </a:solidFill>
                <a:latin typeface="Arial Black" pitchFamily="-112" charset="0"/>
                <a:ea typeface="+mn-ea"/>
              </a:rPr>
              <a:t>IGP</a:t>
            </a:r>
          </a:p>
        </p:txBody>
      </p:sp>
      <p:sp>
        <p:nvSpPr>
          <p:cNvPr id="88069" name="AutoShape 4">
            <a:extLst>
              <a:ext uri="{FF2B5EF4-FFF2-40B4-BE49-F238E27FC236}">
                <a16:creationId xmlns:a16="http://schemas.microsoft.com/office/drawing/2014/main" id="{6DC202AE-BF3C-914D-A3E9-CB329E583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905000"/>
            <a:ext cx="25908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136" name="Text Box 7">
            <a:extLst>
              <a:ext uri="{FF2B5EF4-FFF2-40B4-BE49-F238E27FC236}">
                <a16:creationId xmlns:a16="http://schemas.microsoft.com/office/drawing/2014/main" id="{D58931D0-FF33-2A49-93D5-E75F969AA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2725"/>
            <a:ext cx="180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7018</a:t>
            </a:r>
          </a:p>
        </p:txBody>
      </p:sp>
      <p:sp>
        <p:nvSpPr>
          <p:cNvPr id="48137" name="Text Box 8">
            <a:extLst>
              <a:ext uri="{FF2B5EF4-FFF2-40B4-BE49-F238E27FC236}">
                <a16:creationId xmlns:a16="http://schemas.microsoft.com/office/drawing/2014/main" id="{DFB3C49D-3304-5F48-8B17-9337382A3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95600"/>
            <a:ext cx="132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800" b="0">
                <a:solidFill>
                  <a:schemeClr val="bg1"/>
                </a:solidFill>
                <a:latin typeface="Arial Black" panose="020B0604020202020204" pitchFamily="34" charset="0"/>
              </a:rPr>
              <a:t>AS 88</a:t>
            </a:r>
          </a:p>
        </p:txBody>
      </p:sp>
      <p:sp>
        <p:nvSpPr>
          <p:cNvPr id="48138" name="Line 9">
            <a:extLst>
              <a:ext uri="{FF2B5EF4-FFF2-40B4-BE49-F238E27FC236}">
                <a16:creationId xmlns:a16="http://schemas.microsoft.com/office/drawing/2014/main" id="{5AE15083-4BED-E244-99DD-6D84F76EA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362200"/>
            <a:ext cx="1279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9" name="Picture 10">
            <a:extLst>
              <a:ext uri="{FF2B5EF4-FFF2-40B4-BE49-F238E27FC236}">
                <a16:creationId xmlns:a16="http://schemas.microsoft.com/office/drawing/2014/main" id="{63846EDF-B4CE-D940-AFB7-0E6B5A27B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11">
            <a:extLst>
              <a:ext uri="{FF2B5EF4-FFF2-40B4-BE49-F238E27FC236}">
                <a16:creationId xmlns:a16="http://schemas.microsoft.com/office/drawing/2014/main" id="{4F78D755-6B06-D141-A58F-EA7B220B2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2109788"/>
            <a:ext cx="1316037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1" name="Text Box 12">
            <a:extLst>
              <a:ext uri="{FF2B5EF4-FFF2-40B4-BE49-F238E27FC236}">
                <a16:creationId xmlns:a16="http://schemas.microsoft.com/office/drawing/2014/main" id="{0279CD51-4347-DD4D-93FA-28C5281E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2651125"/>
            <a:ext cx="11906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192.0.2.1</a:t>
            </a:r>
          </a:p>
        </p:txBody>
      </p:sp>
      <p:sp>
        <p:nvSpPr>
          <p:cNvPr id="48142" name="AutoShape 13">
            <a:extLst>
              <a:ext uri="{FF2B5EF4-FFF2-40B4-BE49-F238E27FC236}">
                <a16:creationId xmlns:a16="http://schemas.microsoft.com/office/drawing/2014/main" id="{D759CD43-B9CC-974E-BE7B-7D2A3C0C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622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27822" name="Text Box 14">
            <a:extLst>
              <a:ext uri="{FF2B5EF4-FFF2-40B4-BE49-F238E27FC236}">
                <a16:creationId xmlns:a16="http://schemas.microsoft.com/office/drawing/2014/main" id="{5BBDCB50-A936-FA4C-BAAE-8093F79CB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1752600"/>
            <a:ext cx="169227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-112" charset="0"/>
              </a:rPr>
              <a:t>128.112.0.0/16</a:t>
            </a:r>
          </a:p>
        </p:txBody>
      </p:sp>
      <p:sp>
        <p:nvSpPr>
          <p:cNvPr id="48145" name="Line 16">
            <a:extLst>
              <a:ext uri="{FF2B5EF4-FFF2-40B4-BE49-F238E27FC236}">
                <a16:creationId xmlns:a16="http://schemas.microsoft.com/office/drawing/2014/main" id="{0A002CC6-995E-A24A-9653-2C6E4DD9A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6238" y="2362200"/>
            <a:ext cx="10969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46" name="Picture 19">
            <a:extLst>
              <a:ext uri="{FF2B5EF4-FFF2-40B4-BE49-F238E27FC236}">
                <a16:creationId xmlns:a16="http://schemas.microsoft.com/office/drawing/2014/main" id="{75ACD2F7-0596-8748-A836-8B5175773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09788"/>
            <a:ext cx="131603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7" name="AutoShape 20">
            <a:extLst>
              <a:ext uri="{FF2B5EF4-FFF2-40B4-BE49-F238E27FC236}">
                <a16:creationId xmlns:a16="http://schemas.microsoft.com/office/drawing/2014/main" id="{AB9A3DA7-3167-344C-93BA-18BBA81B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304800" cy="381000"/>
          </a:xfrm>
          <a:prstGeom prst="triangle">
            <a:avLst>
              <a:gd name="adj" fmla="val 537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8148" name="Group 56">
            <a:extLst>
              <a:ext uri="{FF2B5EF4-FFF2-40B4-BE49-F238E27FC236}">
                <a16:creationId xmlns:a16="http://schemas.microsoft.com/office/drawing/2014/main" id="{437E5145-8B40-9440-BCCA-2C1966A4547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257800"/>
            <a:ext cx="3292475" cy="1371600"/>
            <a:chOff x="192" y="3312"/>
            <a:chExt cx="2074" cy="864"/>
          </a:xfrm>
        </p:grpSpPr>
        <p:sp>
          <p:nvSpPr>
            <p:cNvPr id="88111" name="Text Box 22">
              <a:extLst>
                <a:ext uri="{FF2B5EF4-FFF2-40B4-BE49-F238E27FC236}">
                  <a16:creationId xmlns:a16="http://schemas.microsoft.com/office/drawing/2014/main" id="{59519110-E464-CD41-975E-22C331AE9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312"/>
              <a:ext cx="576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2400" b="0" dirty="0">
                  <a:solidFill>
                    <a:schemeClr val="bg1"/>
                  </a:solidFill>
                  <a:latin typeface="Arial Black" pitchFamily="-112" charset="0"/>
                </a:rPr>
                <a:t>BGP</a:t>
              </a:r>
            </a:p>
          </p:txBody>
        </p:sp>
        <p:sp>
          <p:nvSpPr>
            <p:cNvPr id="48176" name="Rectangle 23">
              <a:extLst>
                <a:ext uri="{FF2B5EF4-FFF2-40B4-BE49-F238E27FC236}">
                  <a16:creationId xmlns:a16="http://schemas.microsoft.com/office/drawing/2014/main" id="{A90AE2B6-FB53-B349-BABC-54B78702C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600"/>
              <a:ext cx="1920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77" name="Text Box 24">
              <a:extLst>
                <a:ext uri="{FF2B5EF4-FFF2-40B4-BE49-F238E27FC236}">
                  <a16:creationId xmlns:a16="http://schemas.microsoft.com/office/drawing/2014/main" id="{0D4E8D7D-476E-8E43-BAFC-A7A7E2E4A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840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192.0.2.1</a:t>
              </a:r>
            </a:p>
          </p:txBody>
        </p:sp>
        <p:sp>
          <p:nvSpPr>
            <p:cNvPr id="48178" name="Text Box 25">
              <a:extLst>
                <a:ext uri="{FF2B5EF4-FFF2-40B4-BE49-F238E27FC236}">
                  <a16:creationId xmlns:a16="http://schemas.microsoft.com/office/drawing/2014/main" id="{50785D85-F1CA-A74E-A2CE-93DFE856C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128.112.0.0/16</a:t>
              </a:r>
            </a:p>
          </p:txBody>
        </p:sp>
        <p:sp>
          <p:nvSpPr>
            <p:cNvPr id="48179" name="Line 26">
              <a:extLst>
                <a:ext uri="{FF2B5EF4-FFF2-40B4-BE49-F238E27FC236}">
                  <a16:creationId xmlns:a16="http://schemas.microsoft.com/office/drawing/2014/main" id="{0F8CFF5D-B682-A846-947D-88437A698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840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0" name="Line 27">
              <a:extLst>
                <a:ext uri="{FF2B5EF4-FFF2-40B4-BE49-F238E27FC236}">
                  <a16:creationId xmlns:a16="http://schemas.microsoft.com/office/drawing/2014/main" id="{FF789554-D0E3-FA47-A56D-1E53100671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056" y="3888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1" name="Text Box 28">
              <a:extLst>
                <a:ext uri="{FF2B5EF4-FFF2-40B4-BE49-F238E27FC236}">
                  <a16:creationId xmlns:a16="http://schemas.microsoft.com/office/drawing/2014/main" id="{AA34E047-D636-0047-9483-1540966D5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552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destination</a:t>
              </a:r>
            </a:p>
          </p:txBody>
        </p:sp>
      </p:grpSp>
      <p:sp>
        <p:nvSpPr>
          <p:cNvPr id="48149" name="Text Box 29">
            <a:extLst>
              <a:ext uri="{FF2B5EF4-FFF2-40B4-BE49-F238E27FC236}">
                <a16:creationId xmlns:a16="http://schemas.microsoft.com/office/drawing/2014/main" id="{F209CC0D-D3F9-ED46-9C2F-F0622396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6388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48150" name="Rectangle 30">
            <a:extLst>
              <a:ext uri="{FF2B5EF4-FFF2-40B4-BE49-F238E27FC236}">
                <a16:creationId xmlns:a16="http://schemas.microsoft.com/office/drawing/2014/main" id="{71304B09-FCC4-6346-BB03-13A5CD285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62400"/>
            <a:ext cx="2971800" cy="914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1" name="Text Box 31">
            <a:extLst>
              <a:ext uri="{FF2B5EF4-FFF2-40B4-BE49-F238E27FC236}">
                <a16:creationId xmlns:a16="http://schemas.microsoft.com/office/drawing/2014/main" id="{44014520-7848-3C40-BA2F-F84F90D04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>
                <a:latin typeface="Times New Roman" panose="02020603050405020304" pitchFamily="18" charset="0"/>
              </a:rPr>
              <a:t>10.10.10.10</a:t>
            </a:r>
          </a:p>
        </p:txBody>
      </p:sp>
      <p:sp>
        <p:nvSpPr>
          <p:cNvPr id="48152" name="Text Box 32">
            <a:extLst>
              <a:ext uri="{FF2B5EF4-FFF2-40B4-BE49-F238E27FC236}">
                <a16:creationId xmlns:a16="http://schemas.microsoft.com/office/drawing/2014/main" id="{8B56C354-4D4E-8047-968C-9C0EB8D84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192.0.2.0/30</a:t>
            </a:r>
          </a:p>
        </p:txBody>
      </p:sp>
      <p:sp>
        <p:nvSpPr>
          <p:cNvPr id="48153" name="Line 33">
            <a:extLst>
              <a:ext uri="{FF2B5EF4-FFF2-40B4-BE49-F238E27FC236}">
                <a16:creationId xmlns:a16="http://schemas.microsoft.com/office/drawing/2014/main" id="{6FD451F8-3624-7048-ADE3-418ACBF33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43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34">
            <a:extLst>
              <a:ext uri="{FF2B5EF4-FFF2-40B4-BE49-F238E27FC236}">
                <a16:creationId xmlns:a16="http://schemas.microsoft.com/office/drawing/2014/main" id="{F2210E29-3F6E-F04A-B1C0-341BF47C05F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447800" y="4419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Text Box 35">
            <a:extLst>
              <a:ext uri="{FF2B5EF4-FFF2-40B4-BE49-F238E27FC236}">
                <a16:creationId xmlns:a16="http://schemas.microsoft.com/office/drawing/2014/main" id="{5F230D03-FF1E-834E-8EE4-2BFF0E80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destination</a:t>
            </a:r>
          </a:p>
        </p:txBody>
      </p:sp>
      <p:sp>
        <p:nvSpPr>
          <p:cNvPr id="48156" name="Text Box 36">
            <a:extLst>
              <a:ext uri="{FF2B5EF4-FFF2-40B4-BE49-F238E27FC236}">
                <a16:creationId xmlns:a16="http://schemas.microsoft.com/office/drawing/2014/main" id="{89DFC692-F973-E645-9073-B87F6AF48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next hop</a:t>
            </a:r>
          </a:p>
        </p:txBody>
      </p:sp>
      <p:sp>
        <p:nvSpPr>
          <p:cNvPr id="1527845" name="Rectangle 37">
            <a:extLst>
              <a:ext uri="{FF2B5EF4-FFF2-40B4-BE49-F238E27FC236}">
                <a16:creationId xmlns:a16="http://schemas.microsoft.com/office/drawing/2014/main" id="{ECD7F4A6-C847-B143-A673-37BCF9FB7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219200"/>
            <a:ext cx="2649538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128.112.0.0/16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Arial" pitchFamily="-112" charset="0"/>
              </a:rPr>
              <a:t>Next  Hop = 192.0.2.1</a:t>
            </a:r>
          </a:p>
        </p:txBody>
      </p:sp>
      <p:sp>
        <p:nvSpPr>
          <p:cNvPr id="1527846" name="AutoShape 38">
            <a:extLst>
              <a:ext uri="{FF2B5EF4-FFF2-40B4-BE49-F238E27FC236}">
                <a16:creationId xmlns:a16="http://schemas.microsoft.com/office/drawing/2014/main" id="{7081D65C-539A-E141-9A6F-5DEA775FB5AA}"/>
              </a:ext>
            </a:extLst>
          </p:cNvPr>
          <p:cNvSpPr>
            <a:spLocks noChangeArrowheads="1"/>
          </p:cNvSpPr>
          <p:nvPr/>
        </p:nvSpPr>
        <p:spPr bwMode="auto">
          <a:xfrm rot="1437296">
            <a:off x="5589588" y="1571625"/>
            <a:ext cx="1212850" cy="533400"/>
          </a:xfrm>
          <a:prstGeom prst="leftArrow">
            <a:avLst>
              <a:gd name="adj1" fmla="val 50000"/>
              <a:gd name="adj2" fmla="val 78571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7847" name="AutoShape 39">
            <a:extLst>
              <a:ext uri="{FF2B5EF4-FFF2-40B4-BE49-F238E27FC236}">
                <a16:creationId xmlns:a16="http://schemas.microsoft.com/office/drawing/2014/main" id="{A1172358-9A48-6945-8087-453ED594BB56}"/>
              </a:ext>
            </a:extLst>
          </p:cNvPr>
          <p:cNvSpPr>
            <a:spLocks noChangeArrowheads="1"/>
          </p:cNvSpPr>
          <p:nvPr/>
        </p:nvSpPr>
        <p:spPr bwMode="auto">
          <a:xfrm rot="20382916">
            <a:off x="1500188" y="1581150"/>
            <a:ext cx="1304925" cy="533400"/>
          </a:xfrm>
          <a:prstGeom prst="leftArrow">
            <a:avLst>
              <a:gd name="adj1" fmla="val 50000"/>
              <a:gd name="adj2" fmla="val 71429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60" name="Text Box 49">
            <a:extLst>
              <a:ext uri="{FF2B5EF4-FFF2-40B4-BE49-F238E27FC236}">
                <a16:creationId xmlns:a16="http://schemas.microsoft.com/office/drawing/2014/main" id="{A60A22F6-FB2D-E14C-9291-9B06BCE93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54563"/>
            <a:ext cx="452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3200" b="0">
                <a:latin typeface="Arial Black" panose="020B0604020202020204" pitchFamily="34" charset="0"/>
              </a:rPr>
              <a:t>+</a:t>
            </a:r>
          </a:p>
        </p:txBody>
      </p:sp>
      <p:grpSp>
        <p:nvGrpSpPr>
          <p:cNvPr id="48161" name="Group 57">
            <a:extLst>
              <a:ext uri="{FF2B5EF4-FFF2-40B4-BE49-F238E27FC236}">
                <a16:creationId xmlns:a16="http://schemas.microsoft.com/office/drawing/2014/main" id="{8AB26C44-300C-9D45-9974-968765CF853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648200"/>
            <a:ext cx="4724400" cy="1676400"/>
            <a:chOff x="2016" y="2928"/>
            <a:chExt cx="2976" cy="1056"/>
          </a:xfrm>
        </p:grpSpPr>
        <p:sp>
          <p:nvSpPr>
            <p:cNvPr id="88100" name="Text Box 2">
              <a:extLst>
                <a:ext uri="{FF2B5EF4-FFF2-40B4-BE49-F238E27FC236}">
                  <a16:creationId xmlns:a16="http://schemas.microsoft.com/office/drawing/2014/main" id="{7A9CC506-11F9-274B-8F2E-465D364D8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928"/>
              <a:ext cx="1728" cy="250"/>
            </a:xfrm>
            <a:prstGeom prst="rect">
              <a:avLst/>
            </a:prstGeom>
            <a:gradFill rotWithShape="1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b="0" dirty="0">
                  <a:solidFill>
                    <a:schemeClr val="bg1"/>
                  </a:solidFill>
                  <a:latin typeface="Arial Black" pitchFamily="-112" charset="0"/>
                  <a:ea typeface="+mn-ea"/>
                </a:rPr>
                <a:t>Forwarding Table</a:t>
              </a:r>
            </a:p>
          </p:txBody>
        </p:sp>
        <p:sp>
          <p:nvSpPr>
            <p:cNvPr id="48165" name="Rectangle 42">
              <a:extLst>
                <a:ext uri="{FF2B5EF4-FFF2-40B4-BE49-F238E27FC236}">
                  <a16:creationId xmlns:a16="http://schemas.microsoft.com/office/drawing/2014/main" id="{BBD87ACC-0151-0940-B78C-F9587952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216"/>
              <a:ext cx="2256" cy="76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6" name="Text Box 43">
              <a:extLst>
                <a:ext uri="{FF2B5EF4-FFF2-40B4-BE49-F238E27FC236}">
                  <a16:creationId xmlns:a16="http://schemas.microsoft.com/office/drawing/2014/main" id="{75148BBC-5ED1-9249-98FB-CE9EABE1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456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128.112.0.0/16</a:t>
              </a:r>
            </a:p>
          </p:txBody>
        </p:sp>
        <p:sp>
          <p:nvSpPr>
            <p:cNvPr id="48167" name="Line 44">
              <a:extLst>
                <a:ext uri="{FF2B5EF4-FFF2-40B4-BE49-F238E27FC236}">
                  <a16:creationId xmlns:a16="http://schemas.microsoft.com/office/drawing/2014/main" id="{33D2DC97-FDCB-AC4F-88AF-653A340C6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456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Line 45">
              <a:extLst>
                <a:ext uri="{FF2B5EF4-FFF2-40B4-BE49-F238E27FC236}">
                  <a16:creationId xmlns:a16="http://schemas.microsoft.com/office/drawing/2014/main" id="{45446017-9B04-114C-9284-8754E64507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00" y="3600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Text Box 46">
              <a:extLst>
                <a:ext uri="{FF2B5EF4-FFF2-40B4-BE49-F238E27FC236}">
                  <a16:creationId xmlns:a16="http://schemas.microsoft.com/office/drawing/2014/main" id="{8B8B6519-C244-A84A-80F3-D634769B3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168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destination</a:t>
              </a:r>
            </a:p>
          </p:txBody>
        </p:sp>
        <p:sp>
          <p:nvSpPr>
            <p:cNvPr id="48170" name="Text Box 47">
              <a:extLst>
                <a:ext uri="{FF2B5EF4-FFF2-40B4-BE49-F238E27FC236}">
                  <a16:creationId xmlns:a16="http://schemas.microsoft.com/office/drawing/2014/main" id="{BC3AB268-4A29-3B4C-8A33-1E6C40052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168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next hop</a:t>
              </a:r>
            </a:p>
          </p:txBody>
        </p:sp>
        <p:sp>
          <p:nvSpPr>
            <p:cNvPr id="48171" name="Text Box 48">
              <a:extLst>
                <a:ext uri="{FF2B5EF4-FFF2-40B4-BE49-F238E27FC236}">
                  <a16:creationId xmlns:a16="http://schemas.microsoft.com/office/drawing/2014/main" id="{EF19FC4C-C344-9640-80D6-6C462481B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504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10.10.10.10</a:t>
              </a:r>
            </a:p>
          </p:txBody>
        </p:sp>
        <p:sp>
          <p:nvSpPr>
            <p:cNvPr id="88108" name="AutoShape 50">
              <a:extLst>
                <a:ext uri="{FF2B5EF4-FFF2-40B4-BE49-F238E27FC236}">
                  <a16:creationId xmlns:a16="http://schemas.microsoft.com/office/drawing/2014/main" id="{60330B70-2906-B041-ABD4-FB5DEF6A6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120"/>
              <a:ext cx="480" cy="384"/>
            </a:xfrm>
            <a:prstGeom prst="rightArrow">
              <a:avLst>
                <a:gd name="adj1" fmla="val 50000"/>
                <a:gd name="adj2" fmla="val 31250"/>
              </a:avLst>
            </a:prstGeom>
            <a:gradFill rotWithShape="1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400" b="0">
                <a:solidFill>
                  <a:schemeClr val="lt1"/>
                </a:solidFill>
                <a:latin typeface="Arial Black" pitchFamily="-112" charset="0"/>
                <a:ea typeface="+mn-ea"/>
              </a:endParaRPr>
            </a:p>
          </p:txBody>
        </p:sp>
        <p:sp>
          <p:nvSpPr>
            <p:cNvPr id="48173" name="Text Box 51">
              <a:extLst>
                <a:ext uri="{FF2B5EF4-FFF2-40B4-BE49-F238E27FC236}">
                  <a16:creationId xmlns:a16="http://schemas.microsoft.com/office/drawing/2014/main" id="{C89F6B9E-2FA0-C643-8E5A-66A0461A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696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192.0.2.0/30</a:t>
              </a:r>
            </a:p>
          </p:txBody>
        </p:sp>
        <p:sp>
          <p:nvSpPr>
            <p:cNvPr id="48174" name="Text Box 52">
              <a:extLst>
                <a:ext uri="{FF2B5EF4-FFF2-40B4-BE49-F238E27FC236}">
                  <a16:creationId xmlns:a16="http://schemas.microsoft.com/office/drawing/2014/main" id="{49727C26-A392-1943-AECB-267D4F9AB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696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Times New Roman" panose="02020603050405020304" pitchFamily="18" charset="0"/>
                </a:rPr>
                <a:t>10.10.10.10</a:t>
              </a:r>
            </a:p>
          </p:txBody>
        </p:sp>
      </p:grpSp>
      <p:sp>
        <p:nvSpPr>
          <p:cNvPr id="48162" name="Line 16">
            <a:extLst>
              <a:ext uri="{FF2B5EF4-FFF2-40B4-BE49-F238E27FC236}">
                <a16:creationId xmlns:a16="http://schemas.microsoft.com/office/drawing/2014/main" id="{D427BB02-76E5-1A4C-8551-31145F68E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Freeform 53">
            <a:extLst>
              <a:ext uri="{FF2B5EF4-FFF2-40B4-BE49-F238E27FC236}">
                <a16:creationId xmlns:a16="http://schemas.microsoft.com/office/drawing/2014/main" id="{ED3439F2-D893-994A-8B86-65A0037EC2C6}"/>
              </a:ext>
            </a:extLst>
          </p:cNvPr>
          <p:cNvSpPr>
            <a:spLocks/>
          </p:cNvSpPr>
          <p:nvPr/>
        </p:nvSpPr>
        <p:spPr bwMode="auto">
          <a:xfrm>
            <a:off x="76200" y="1981200"/>
            <a:ext cx="9067800" cy="4826000"/>
          </a:xfrm>
          <a:custGeom>
            <a:avLst/>
            <a:gdLst>
              <a:gd name="T0" fmla="*/ 2018542194 w 5232"/>
              <a:gd name="T1" fmla="*/ 120967500 h 3040"/>
              <a:gd name="T2" fmla="*/ 1441814863 w 5232"/>
              <a:gd name="T3" fmla="*/ 846772500 h 3040"/>
              <a:gd name="T4" fmla="*/ 1009271097 w 5232"/>
              <a:gd name="T5" fmla="*/ 1330642500 h 3040"/>
              <a:gd name="T6" fmla="*/ 432543766 w 5232"/>
              <a:gd name="T7" fmla="*/ 2056447500 h 3040"/>
              <a:gd name="T8" fmla="*/ 144181833 w 5232"/>
              <a:gd name="T9" fmla="*/ 2147483647 h 3040"/>
              <a:gd name="T10" fmla="*/ 144181833 w 5232"/>
              <a:gd name="T11" fmla="*/ 2147483647 h 3040"/>
              <a:gd name="T12" fmla="*/ 0 w 5232"/>
              <a:gd name="T13" fmla="*/ 2147483647 h 3040"/>
              <a:gd name="T14" fmla="*/ 144181833 w 5232"/>
              <a:gd name="T15" fmla="*/ 2147483647 h 3040"/>
              <a:gd name="T16" fmla="*/ 288363666 w 5232"/>
              <a:gd name="T17" fmla="*/ 2147483647 h 3040"/>
              <a:gd name="T18" fmla="*/ 144181833 w 5232"/>
              <a:gd name="T19" fmla="*/ 2147483647 h 3040"/>
              <a:gd name="T20" fmla="*/ 144181833 w 5232"/>
              <a:gd name="T21" fmla="*/ 2147483647 h 3040"/>
              <a:gd name="T22" fmla="*/ 288363666 w 5232"/>
              <a:gd name="T23" fmla="*/ 2147483647 h 3040"/>
              <a:gd name="T24" fmla="*/ 1009271097 w 5232"/>
              <a:gd name="T25" fmla="*/ 2147483647 h 3040"/>
              <a:gd name="T26" fmla="*/ 2147483647 w 5232"/>
              <a:gd name="T27" fmla="*/ 2147483647 h 3040"/>
              <a:gd name="T28" fmla="*/ 2147483647 w 5232"/>
              <a:gd name="T29" fmla="*/ 2147483647 h 3040"/>
              <a:gd name="T30" fmla="*/ 2147483647 w 5232"/>
              <a:gd name="T31" fmla="*/ 2147483647 h 3040"/>
              <a:gd name="T32" fmla="*/ 2147483647 w 5232"/>
              <a:gd name="T33" fmla="*/ 2147483647 h 3040"/>
              <a:gd name="T34" fmla="*/ 2147483647 w 5232"/>
              <a:gd name="T35" fmla="*/ 2147483647 h 3040"/>
              <a:gd name="T36" fmla="*/ 2147483647 w 5232"/>
              <a:gd name="T37" fmla="*/ 2147483647 h 3040"/>
              <a:gd name="T38" fmla="*/ 2147483647 w 5232"/>
              <a:gd name="T39" fmla="*/ 2147483647 h 3040"/>
              <a:gd name="T40" fmla="*/ 2147483647 w 5232"/>
              <a:gd name="T41" fmla="*/ 2147483647 h 3040"/>
              <a:gd name="T42" fmla="*/ 2147483647 w 5232"/>
              <a:gd name="T43" fmla="*/ 2147483647 h 3040"/>
              <a:gd name="T44" fmla="*/ 2147483647 w 5232"/>
              <a:gd name="T45" fmla="*/ 2147483647 h 3040"/>
              <a:gd name="T46" fmla="*/ 2147483647 w 5232"/>
              <a:gd name="T47" fmla="*/ 2147483647 h 3040"/>
              <a:gd name="T48" fmla="*/ 2147483647 w 5232"/>
              <a:gd name="T49" fmla="*/ 2147483647 h 3040"/>
              <a:gd name="T50" fmla="*/ 2147483647 w 5232"/>
              <a:gd name="T51" fmla="*/ 2147483647 h 3040"/>
              <a:gd name="T52" fmla="*/ 2147483647 w 5232"/>
              <a:gd name="T53" fmla="*/ 2147483647 h 3040"/>
              <a:gd name="T54" fmla="*/ 2147483647 w 5232"/>
              <a:gd name="T55" fmla="*/ 2147483647 h 3040"/>
              <a:gd name="T56" fmla="*/ 2147483647 w 5232"/>
              <a:gd name="T57" fmla="*/ 2147483647 h 3040"/>
              <a:gd name="T58" fmla="*/ 2147483647 w 5232"/>
              <a:gd name="T59" fmla="*/ 2147483647 h 3040"/>
              <a:gd name="T60" fmla="*/ 2147483647 w 5232"/>
              <a:gd name="T61" fmla="*/ 2147483647 h 3040"/>
              <a:gd name="T62" fmla="*/ 2147483647 w 5232"/>
              <a:gd name="T63" fmla="*/ 2147483647 h 3040"/>
              <a:gd name="T64" fmla="*/ 2147483647 w 5232"/>
              <a:gd name="T65" fmla="*/ 2147483647 h 3040"/>
              <a:gd name="T66" fmla="*/ 2147483647 w 5232"/>
              <a:gd name="T67" fmla="*/ 2147483647 h 3040"/>
              <a:gd name="T68" fmla="*/ 2147483647 w 5232"/>
              <a:gd name="T69" fmla="*/ 2147483647 h 3040"/>
              <a:gd name="T70" fmla="*/ 2147483647 w 5232"/>
              <a:gd name="T71" fmla="*/ 2147483647 h 3040"/>
              <a:gd name="T72" fmla="*/ 2147483647 w 5232"/>
              <a:gd name="T73" fmla="*/ 2056447500 h 3040"/>
              <a:gd name="T74" fmla="*/ 2147483647 w 5232"/>
              <a:gd name="T75" fmla="*/ 2056447500 h 3040"/>
              <a:gd name="T76" fmla="*/ 2147483647 w 5232"/>
              <a:gd name="T77" fmla="*/ 1572577500 h 3040"/>
              <a:gd name="T78" fmla="*/ 2147483647 w 5232"/>
              <a:gd name="T79" fmla="*/ 846772500 h 3040"/>
              <a:gd name="T80" fmla="*/ 2147483647 w 5232"/>
              <a:gd name="T81" fmla="*/ 241935000 h 3040"/>
              <a:gd name="T82" fmla="*/ 2147483647 w 5232"/>
              <a:gd name="T83" fmla="*/ 120967500 h 3040"/>
              <a:gd name="T84" fmla="*/ 2018542194 w 5232"/>
              <a:gd name="T85" fmla="*/ 120967500 h 30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32"/>
              <a:gd name="T130" fmla="*/ 0 h 3040"/>
              <a:gd name="T131" fmla="*/ 5232 w 5232"/>
              <a:gd name="T132" fmla="*/ 3040 h 30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32" h="3040">
                <a:moveTo>
                  <a:pt x="672" y="48"/>
                </a:moveTo>
                <a:cubicBezTo>
                  <a:pt x="608" y="96"/>
                  <a:pt x="536" y="256"/>
                  <a:pt x="480" y="336"/>
                </a:cubicBezTo>
                <a:cubicBezTo>
                  <a:pt x="424" y="416"/>
                  <a:pt x="392" y="448"/>
                  <a:pt x="336" y="528"/>
                </a:cubicBezTo>
                <a:cubicBezTo>
                  <a:pt x="280" y="608"/>
                  <a:pt x="192" y="736"/>
                  <a:pt x="144" y="816"/>
                </a:cubicBezTo>
                <a:cubicBezTo>
                  <a:pt x="96" y="896"/>
                  <a:pt x="64" y="912"/>
                  <a:pt x="48" y="1008"/>
                </a:cubicBezTo>
                <a:cubicBezTo>
                  <a:pt x="32" y="1104"/>
                  <a:pt x="56" y="1288"/>
                  <a:pt x="48" y="1392"/>
                </a:cubicBezTo>
                <a:cubicBezTo>
                  <a:pt x="40" y="1496"/>
                  <a:pt x="0" y="1544"/>
                  <a:pt x="0" y="1632"/>
                </a:cubicBezTo>
                <a:cubicBezTo>
                  <a:pt x="0" y="1720"/>
                  <a:pt x="32" y="1824"/>
                  <a:pt x="48" y="1920"/>
                </a:cubicBezTo>
                <a:cubicBezTo>
                  <a:pt x="64" y="2016"/>
                  <a:pt x="96" y="2120"/>
                  <a:pt x="96" y="2208"/>
                </a:cubicBezTo>
                <a:cubicBezTo>
                  <a:pt x="96" y="2296"/>
                  <a:pt x="56" y="2368"/>
                  <a:pt x="48" y="2448"/>
                </a:cubicBezTo>
                <a:cubicBezTo>
                  <a:pt x="40" y="2528"/>
                  <a:pt x="40" y="2608"/>
                  <a:pt x="48" y="2688"/>
                </a:cubicBezTo>
                <a:cubicBezTo>
                  <a:pt x="56" y="2768"/>
                  <a:pt x="48" y="2872"/>
                  <a:pt x="96" y="2928"/>
                </a:cubicBezTo>
                <a:cubicBezTo>
                  <a:pt x="144" y="2984"/>
                  <a:pt x="232" y="3008"/>
                  <a:pt x="336" y="3024"/>
                </a:cubicBezTo>
                <a:cubicBezTo>
                  <a:pt x="440" y="3040"/>
                  <a:pt x="584" y="3024"/>
                  <a:pt x="720" y="3024"/>
                </a:cubicBezTo>
                <a:cubicBezTo>
                  <a:pt x="856" y="3024"/>
                  <a:pt x="1000" y="3032"/>
                  <a:pt x="1152" y="3024"/>
                </a:cubicBezTo>
                <a:cubicBezTo>
                  <a:pt x="1304" y="3016"/>
                  <a:pt x="1496" y="2976"/>
                  <a:pt x="1632" y="2976"/>
                </a:cubicBezTo>
                <a:cubicBezTo>
                  <a:pt x="1768" y="2976"/>
                  <a:pt x="1848" y="3032"/>
                  <a:pt x="1968" y="3024"/>
                </a:cubicBezTo>
                <a:cubicBezTo>
                  <a:pt x="2088" y="3016"/>
                  <a:pt x="2240" y="2960"/>
                  <a:pt x="2352" y="2928"/>
                </a:cubicBezTo>
                <a:cubicBezTo>
                  <a:pt x="2464" y="2896"/>
                  <a:pt x="2488" y="2840"/>
                  <a:pt x="2640" y="2832"/>
                </a:cubicBezTo>
                <a:cubicBezTo>
                  <a:pt x="2792" y="2824"/>
                  <a:pt x="3048" y="2872"/>
                  <a:pt x="3264" y="2880"/>
                </a:cubicBezTo>
                <a:cubicBezTo>
                  <a:pt x="3480" y="2888"/>
                  <a:pt x="3744" y="2880"/>
                  <a:pt x="3936" y="2880"/>
                </a:cubicBezTo>
                <a:cubicBezTo>
                  <a:pt x="4128" y="2880"/>
                  <a:pt x="4232" y="2888"/>
                  <a:pt x="4416" y="2880"/>
                </a:cubicBezTo>
                <a:cubicBezTo>
                  <a:pt x="4600" y="2872"/>
                  <a:pt x="4912" y="2856"/>
                  <a:pt x="5040" y="2832"/>
                </a:cubicBezTo>
                <a:cubicBezTo>
                  <a:pt x="5168" y="2808"/>
                  <a:pt x="5152" y="2800"/>
                  <a:pt x="5184" y="2736"/>
                </a:cubicBezTo>
                <a:cubicBezTo>
                  <a:pt x="5216" y="2672"/>
                  <a:pt x="5232" y="2560"/>
                  <a:pt x="5232" y="2448"/>
                </a:cubicBezTo>
                <a:cubicBezTo>
                  <a:pt x="5232" y="2336"/>
                  <a:pt x="5200" y="2176"/>
                  <a:pt x="5184" y="2064"/>
                </a:cubicBezTo>
                <a:cubicBezTo>
                  <a:pt x="5168" y="1952"/>
                  <a:pt x="5208" y="1864"/>
                  <a:pt x="5136" y="1776"/>
                </a:cubicBezTo>
                <a:cubicBezTo>
                  <a:pt x="5064" y="1688"/>
                  <a:pt x="4928" y="1584"/>
                  <a:pt x="4752" y="1536"/>
                </a:cubicBezTo>
                <a:cubicBezTo>
                  <a:pt x="4576" y="1488"/>
                  <a:pt x="4264" y="1496"/>
                  <a:pt x="4080" y="1488"/>
                </a:cubicBezTo>
                <a:cubicBezTo>
                  <a:pt x="3896" y="1480"/>
                  <a:pt x="3800" y="1504"/>
                  <a:pt x="3648" y="1488"/>
                </a:cubicBezTo>
                <a:cubicBezTo>
                  <a:pt x="3496" y="1472"/>
                  <a:pt x="3320" y="1408"/>
                  <a:pt x="3168" y="1392"/>
                </a:cubicBezTo>
                <a:cubicBezTo>
                  <a:pt x="3016" y="1376"/>
                  <a:pt x="2888" y="1392"/>
                  <a:pt x="2736" y="1392"/>
                </a:cubicBezTo>
                <a:lnTo>
                  <a:pt x="2256" y="1392"/>
                </a:lnTo>
                <a:cubicBezTo>
                  <a:pt x="2152" y="1392"/>
                  <a:pt x="2144" y="1416"/>
                  <a:pt x="2112" y="1392"/>
                </a:cubicBezTo>
                <a:cubicBezTo>
                  <a:pt x="2080" y="1368"/>
                  <a:pt x="2088" y="1312"/>
                  <a:pt x="2064" y="1248"/>
                </a:cubicBezTo>
                <a:cubicBezTo>
                  <a:pt x="2040" y="1184"/>
                  <a:pt x="2040" y="1080"/>
                  <a:pt x="1968" y="1008"/>
                </a:cubicBezTo>
                <a:cubicBezTo>
                  <a:pt x="1896" y="936"/>
                  <a:pt x="1760" y="848"/>
                  <a:pt x="1632" y="816"/>
                </a:cubicBezTo>
                <a:cubicBezTo>
                  <a:pt x="1504" y="784"/>
                  <a:pt x="1288" y="848"/>
                  <a:pt x="1200" y="816"/>
                </a:cubicBezTo>
                <a:cubicBezTo>
                  <a:pt x="1112" y="784"/>
                  <a:pt x="1120" y="704"/>
                  <a:pt x="1104" y="624"/>
                </a:cubicBezTo>
                <a:cubicBezTo>
                  <a:pt x="1088" y="544"/>
                  <a:pt x="1112" y="424"/>
                  <a:pt x="1104" y="336"/>
                </a:cubicBezTo>
                <a:cubicBezTo>
                  <a:pt x="1096" y="248"/>
                  <a:pt x="1096" y="144"/>
                  <a:pt x="1056" y="96"/>
                </a:cubicBezTo>
                <a:cubicBezTo>
                  <a:pt x="1016" y="48"/>
                  <a:pt x="928" y="56"/>
                  <a:pt x="864" y="48"/>
                </a:cubicBezTo>
                <a:cubicBezTo>
                  <a:pt x="800" y="40"/>
                  <a:pt x="736" y="0"/>
                  <a:pt x="672" y="48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4" name="Text Box 15">
            <a:extLst>
              <a:ext uri="{FF2B5EF4-FFF2-40B4-BE49-F238E27FC236}">
                <a16:creationId xmlns:a16="http://schemas.microsoft.com/office/drawing/2014/main" id="{0E84E930-61A2-B641-8384-CFA1003E4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2651125"/>
            <a:ext cx="146367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10.10.10.10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0">
            <a:extLst>
              <a:ext uri="{FF2B5EF4-FFF2-40B4-BE49-F238E27FC236}">
                <a16:creationId xmlns:a16="http://schemas.microsoft.com/office/drawing/2014/main" id="{8991E57F-2D30-6D43-A40C-DBFD608DC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Backbone Traffic Engineering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5F849D55-2DD0-9342-B9C8-EEBDC2A9A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0A9205B9-60F8-2A4C-A670-8F7A080C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DB6549-758C-6D44-A0B4-FB83B231FA0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1EE134AC-8BC3-B144-B663-95915C86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With “Static” Link Weights</a:t>
            </a:r>
          </a:p>
        </p:txBody>
      </p:sp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BC551853-02BE-D64E-AFA3-DDDDC081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Routers flood information to learn topology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Determine “next hop” to reach other routers…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Compute shortest paths based on link weights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Link weights configured by network operator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65C381EB-A641-BA4D-B300-2878CD9E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4FD7B4CB-619D-974E-AF1B-33A2C10FB166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42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7589" name="Oval 4">
            <a:extLst>
              <a:ext uri="{FF2B5EF4-FFF2-40B4-BE49-F238E27FC236}">
                <a16:creationId xmlns:a16="http://schemas.microsoft.com/office/drawing/2014/main" id="{1D8AAD87-9991-DA40-ABF4-8A912C4BC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0" name="Oval 5">
            <a:extLst>
              <a:ext uri="{FF2B5EF4-FFF2-40B4-BE49-F238E27FC236}">
                <a16:creationId xmlns:a16="http://schemas.microsoft.com/office/drawing/2014/main" id="{A65864AA-84F1-414E-AB02-4B56EFEC0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54737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1" name="Oval 6">
            <a:extLst>
              <a:ext uri="{FF2B5EF4-FFF2-40B4-BE49-F238E27FC236}">
                <a16:creationId xmlns:a16="http://schemas.microsoft.com/office/drawing/2014/main" id="{4EDF336C-6843-AB4B-8917-58649AD33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2" name="Oval 7">
            <a:extLst>
              <a:ext uri="{FF2B5EF4-FFF2-40B4-BE49-F238E27FC236}">
                <a16:creationId xmlns:a16="http://schemas.microsoft.com/office/drawing/2014/main" id="{84B56E00-1C84-5649-9093-11DF037B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8863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3" name="Oval 8">
            <a:extLst>
              <a:ext uri="{FF2B5EF4-FFF2-40B4-BE49-F238E27FC236}">
                <a16:creationId xmlns:a16="http://schemas.microsoft.com/office/drawing/2014/main" id="{4D2A28DB-A414-0240-BC47-35407B408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473700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4" name="Oval 9">
            <a:extLst>
              <a:ext uri="{FF2B5EF4-FFF2-40B4-BE49-F238E27FC236}">
                <a16:creationId xmlns:a16="http://schemas.microsoft.com/office/drawing/2014/main" id="{28F3E557-1908-C943-9F1C-BD63FF92E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5" name="Oval 10">
            <a:extLst>
              <a:ext uri="{FF2B5EF4-FFF2-40B4-BE49-F238E27FC236}">
                <a16:creationId xmlns:a16="http://schemas.microsoft.com/office/drawing/2014/main" id="{8A52CE6D-06DC-D44D-8EEC-2FFE78B81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59785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6" name="Oval 11">
            <a:extLst>
              <a:ext uri="{FF2B5EF4-FFF2-40B4-BE49-F238E27FC236}">
                <a16:creationId xmlns:a16="http://schemas.microsoft.com/office/drawing/2014/main" id="{64A59E13-F9B7-5941-A2BA-18A7798E7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7" name="Line 12">
            <a:extLst>
              <a:ext uri="{FF2B5EF4-FFF2-40B4-BE49-F238E27FC236}">
                <a16:creationId xmlns:a16="http://schemas.microsoft.com/office/drawing/2014/main" id="{B45FBE7F-1599-614F-932F-49A0546237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000" y="438150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3">
            <a:extLst>
              <a:ext uri="{FF2B5EF4-FFF2-40B4-BE49-F238E27FC236}">
                <a16:creationId xmlns:a16="http://schemas.microsoft.com/office/drawing/2014/main" id="{5D40CA6E-5595-274E-A173-FD10209EE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788" y="502602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Line 14">
            <a:extLst>
              <a:ext uri="{FF2B5EF4-FFF2-40B4-BE49-F238E27FC236}">
                <a16:creationId xmlns:a16="http://schemas.microsoft.com/office/drawing/2014/main" id="{524EC876-0570-3A45-AC80-A56BBB7C1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638" y="4395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Line 15">
            <a:extLst>
              <a:ext uri="{FF2B5EF4-FFF2-40B4-BE49-F238E27FC236}">
                <a16:creationId xmlns:a16="http://schemas.microsoft.com/office/drawing/2014/main" id="{D80E5A06-2194-FE4B-94AB-FB934E2D4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5388" y="5641975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Line 16">
            <a:extLst>
              <a:ext uri="{FF2B5EF4-FFF2-40B4-BE49-F238E27FC236}">
                <a16:creationId xmlns:a16="http://schemas.microsoft.com/office/drawing/2014/main" id="{3E64AE2E-3A4C-B548-B374-3A82E1CD3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7138" y="509587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7">
            <a:extLst>
              <a:ext uri="{FF2B5EF4-FFF2-40B4-BE49-F238E27FC236}">
                <a16:creationId xmlns:a16="http://schemas.microsoft.com/office/drawing/2014/main" id="{50598B68-0A14-064A-8A82-3858AA877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511016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18">
            <a:extLst>
              <a:ext uri="{FF2B5EF4-FFF2-40B4-BE49-F238E27FC236}">
                <a16:creationId xmlns:a16="http://schemas.microsoft.com/office/drawing/2014/main" id="{8F9705D4-BC6E-734B-80C5-1C933543D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2650" y="5684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Line 19">
            <a:extLst>
              <a:ext uri="{FF2B5EF4-FFF2-40B4-BE49-F238E27FC236}">
                <a16:creationId xmlns:a16="http://schemas.microsoft.com/office/drawing/2014/main" id="{298907B2-DA59-8A41-8A44-6B12449B4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5025" y="4927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Line 20">
            <a:extLst>
              <a:ext uri="{FF2B5EF4-FFF2-40B4-BE49-F238E27FC236}">
                <a16:creationId xmlns:a16="http://schemas.microsoft.com/office/drawing/2014/main" id="{D3AC752E-EF60-4242-9968-E531486DE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6513" y="432593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Line 21">
            <a:extLst>
              <a:ext uri="{FF2B5EF4-FFF2-40B4-BE49-F238E27FC236}">
                <a16:creationId xmlns:a16="http://schemas.microsoft.com/office/drawing/2014/main" id="{304478E8-EF40-0141-A116-CF84E7E7A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1163" y="442436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Text Box 22">
            <a:extLst>
              <a:ext uri="{FF2B5EF4-FFF2-40B4-BE49-F238E27FC236}">
                <a16:creationId xmlns:a16="http://schemas.microsoft.com/office/drawing/2014/main" id="{A4D7C9D4-75B6-6949-80CC-8132FBEAB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608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7608" name="Text Box 23">
            <a:extLst>
              <a:ext uri="{FF2B5EF4-FFF2-40B4-BE49-F238E27FC236}">
                <a16:creationId xmlns:a16="http://schemas.microsoft.com/office/drawing/2014/main" id="{B1D45822-1460-8842-807F-456B3B400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381158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2</a:t>
            </a:r>
          </a:p>
        </p:txBody>
      </p:sp>
      <p:sp>
        <p:nvSpPr>
          <p:cNvPr id="67609" name="Text Box 24">
            <a:extLst>
              <a:ext uri="{FF2B5EF4-FFF2-40B4-BE49-F238E27FC236}">
                <a16:creationId xmlns:a16="http://schemas.microsoft.com/office/drawing/2014/main" id="{41D8D69B-A225-BA42-96D0-E402BAC6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48339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2</a:t>
            </a:r>
          </a:p>
        </p:txBody>
      </p:sp>
      <p:sp>
        <p:nvSpPr>
          <p:cNvPr id="67610" name="Text Box 25">
            <a:extLst>
              <a:ext uri="{FF2B5EF4-FFF2-40B4-BE49-F238E27FC236}">
                <a16:creationId xmlns:a16="http://schemas.microsoft.com/office/drawing/2014/main" id="{C4DEB77E-BAA9-0E4B-A2B8-2E6EF75D1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42592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7611" name="Text Box 26">
            <a:extLst>
              <a:ext uri="{FF2B5EF4-FFF2-40B4-BE49-F238E27FC236}">
                <a16:creationId xmlns:a16="http://schemas.microsoft.com/office/drawing/2014/main" id="{FBB99D13-C384-4140-BA76-4E5EF9B0F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48752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7612" name="Text Box 27">
            <a:extLst>
              <a:ext uri="{FF2B5EF4-FFF2-40B4-BE49-F238E27FC236}">
                <a16:creationId xmlns:a16="http://schemas.microsoft.com/office/drawing/2014/main" id="{66F35777-1483-1440-9FEA-83F44FBE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4497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7613" name="Text Box 28">
            <a:extLst>
              <a:ext uri="{FF2B5EF4-FFF2-40B4-BE49-F238E27FC236}">
                <a16:creationId xmlns:a16="http://schemas.microsoft.com/office/drawing/2014/main" id="{F9605529-24C0-3346-9179-346CDEF1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40909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7614" name="Text Box 29">
            <a:extLst>
              <a:ext uri="{FF2B5EF4-FFF2-40B4-BE49-F238E27FC236}">
                <a16:creationId xmlns:a16="http://schemas.microsoft.com/office/drawing/2014/main" id="{21EC604D-0A39-5044-A223-938972482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571658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4</a:t>
            </a:r>
          </a:p>
        </p:txBody>
      </p:sp>
      <p:sp>
        <p:nvSpPr>
          <p:cNvPr id="67615" name="Text Box 30">
            <a:extLst>
              <a:ext uri="{FF2B5EF4-FFF2-40B4-BE49-F238E27FC236}">
                <a16:creationId xmlns:a16="http://schemas.microsoft.com/office/drawing/2014/main" id="{5EC65DD7-D083-C64B-B15F-E11087A30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4932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5</a:t>
            </a:r>
          </a:p>
        </p:txBody>
      </p:sp>
      <p:sp>
        <p:nvSpPr>
          <p:cNvPr id="67616" name="Text Box 31">
            <a:extLst>
              <a:ext uri="{FF2B5EF4-FFF2-40B4-BE49-F238E27FC236}">
                <a16:creationId xmlns:a16="http://schemas.microsoft.com/office/drawing/2014/main" id="{2832F6BB-0E9F-8C47-9B0D-40C21311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743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7617" name="Oval 32">
            <a:extLst>
              <a:ext uri="{FF2B5EF4-FFF2-40B4-BE49-F238E27FC236}">
                <a16:creationId xmlns:a16="http://schemas.microsoft.com/office/drawing/2014/main" id="{433B0355-8384-8445-A2BA-AB89DA70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765550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18" name="Line 33">
            <a:extLst>
              <a:ext uri="{FF2B5EF4-FFF2-40B4-BE49-F238E27FC236}">
                <a16:creationId xmlns:a16="http://schemas.microsoft.com/office/drawing/2014/main" id="{15F35858-E671-364F-BE8D-9D891F09F7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4813" y="460692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9" name="Line 34">
            <a:extLst>
              <a:ext uri="{FF2B5EF4-FFF2-40B4-BE49-F238E27FC236}">
                <a16:creationId xmlns:a16="http://schemas.microsoft.com/office/drawing/2014/main" id="{4727D687-1B24-314C-9A30-E399B18364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3063" y="501173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Line 35">
            <a:extLst>
              <a:ext uri="{FF2B5EF4-FFF2-40B4-BE49-F238E27FC236}">
                <a16:creationId xmlns:a16="http://schemas.microsoft.com/office/drawing/2014/main" id="{60B98726-E8FC-0D4A-A055-3DF16D8EF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7038" y="560070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1" name="Line 36">
            <a:extLst>
              <a:ext uri="{FF2B5EF4-FFF2-40B4-BE49-F238E27FC236}">
                <a16:creationId xmlns:a16="http://schemas.microsoft.com/office/drawing/2014/main" id="{20279E79-7180-604F-B653-E9BA9BD64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9413" y="569912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Line 37">
            <a:extLst>
              <a:ext uri="{FF2B5EF4-FFF2-40B4-BE49-F238E27FC236}">
                <a16:creationId xmlns:a16="http://schemas.microsoft.com/office/drawing/2014/main" id="{FB067B68-A24A-9145-AFB0-48C585F3B3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2550" y="466090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Line 38">
            <a:extLst>
              <a:ext uri="{FF2B5EF4-FFF2-40B4-BE49-F238E27FC236}">
                <a16:creationId xmlns:a16="http://schemas.microsoft.com/office/drawing/2014/main" id="{802E8A70-5C26-CF4A-AF71-4EC88E341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505200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4" name="Line 39">
            <a:extLst>
              <a:ext uri="{FF2B5EF4-FFF2-40B4-BE49-F238E27FC236}">
                <a16:creationId xmlns:a16="http://schemas.microsoft.com/office/drawing/2014/main" id="{7C78CFA3-D656-6744-A0D0-5A172A783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6675" y="565308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229BD2C7-F140-314D-BD57-E6C72059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Setting the Link Weights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3B2CB8DA-5D0C-1847-A5C2-E0620C88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to set the weights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Inversely proportional to link capacity?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Proportional to propagation delay?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Network-wide optimization based on traffic?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A19FACAF-A92C-844E-976B-3A4FEDEC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AEB1D92C-32DE-8744-BF2C-78BB7B8284FE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43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9637" name="Oval 4">
            <a:extLst>
              <a:ext uri="{FF2B5EF4-FFF2-40B4-BE49-F238E27FC236}">
                <a16:creationId xmlns:a16="http://schemas.microsoft.com/office/drawing/2014/main" id="{C461DF9F-810C-1845-8AEA-6B0E87CB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38" name="Oval 5">
            <a:extLst>
              <a:ext uri="{FF2B5EF4-FFF2-40B4-BE49-F238E27FC236}">
                <a16:creationId xmlns:a16="http://schemas.microsoft.com/office/drawing/2014/main" id="{C60BD950-800C-604C-9D16-0DA2CF5D1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54737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39" name="Oval 6">
            <a:extLst>
              <a:ext uri="{FF2B5EF4-FFF2-40B4-BE49-F238E27FC236}">
                <a16:creationId xmlns:a16="http://schemas.microsoft.com/office/drawing/2014/main" id="{01171C26-1120-E941-986B-D07913220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0" name="Oval 7">
            <a:extLst>
              <a:ext uri="{FF2B5EF4-FFF2-40B4-BE49-F238E27FC236}">
                <a16:creationId xmlns:a16="http://schemas.microsoft.com/office/drawing/2014/main" id="{1136CF1C-C4CB-F04F-ADBA-E939EB512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8863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1" name="Oval 8">
            <a:extLst>
              <a:ext uri="{FF2B5EF4-FFF2-40B4-BE49-F238E27FC236}">
                <a16:creationId xmlns:a16="http://schemas.microsoft.com/office/drawing/2014/main" id="{D8DCE7A2-09A5-2249-8F08-E55AD0119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473700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2" name="Oval 9">
            <a:extLst>
              <a:ext uri="{FF2B5EF4-FFF2-40B4-BE49-F238E27FC236}">
                <a16:creationId xmlns:a16="http://schemas.microsoft.com/office/drawing/2014/main" id="{1CDCECEB-6E77-584F-8EBD-AE4854B68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3" name="Oval 10">
            <a:extLst>
              <a:ext uri="{FF2B5EF4-FFF2-40B4-BE49-F238E27FC236}">
                <a16:creationId xmlns:a16="http://schemas.microsoft.com/office/drawing/2014/main" id="{91FDC1C8-29FC-3445-8B71-07EFAAEC4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59785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4" name="Oval 11">
            <a:extLst>
              <a:ext uri="{FF2B5EF4-FFF2-40B4-BE49-F238E27FC236}">
                <a16:creationId xmlns:a16="http://schemas.microsoft.com/office/drawing/2014/main" id="{2831EDDD-7A19-D74F-8B62-48EF72532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45" name="Line 12">
            <a:extLst>
              <a:ext uri="{FF2B5EF4-FFF2-40B4-BE49-F238E27FC236}">
                <a16:creationId xmlns:a16="http://schemas.microsoft.com/office/drawing/2014/main" id="{787BA4B2-5222-834D-8E91-B1A000BE94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000" y="438150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3">
            <a:extLst>
              <a:ext uri="{FF2B5EF4-FFF2-40B4-BE49-F238E27FC236}">
                <a16:creationId xmlns:a16="http://schemas.microsoft.com/office/drawing/2014/main" id="{B1686053-303C-BD48-A2E2-4840F97C8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788" y="502602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Line 14">
            <a:extLst>
              <a:ext uri="{FF2B5EF4-FFF2-40B4-BE49-F238E27FC236}">
                <a16:creationId xmlns:a16="http://schemas.microsoft.com/office/drawing/2014/main" id="{65B0C8AF-070F-5349-A4F1-DA1E73905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638" y="4395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Line 15">
            <a:extLst>
              <a:ext uri="{FF2B5EF4-FFF2-40B4-BE49-F238E27FC236}">
                <a16:creationId xmlns:a16="http://schemas.microsoft.com/office/drawing/2014/main" id="{252DA362-CB6B-234B-94BC-E5C5905F8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5388" y="5641975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Line 16">
            <a:extLst>
              <a:ext uri="{FF2B5EF4-FFF2-40B4-BE49-F238E27FC236}">
                <a16:creationId xmlns:a16="http://schemas.microsoft.com/office/drawing/2014/main" id="{8332C16B-D7BA-734D-9EB8-19AFA837AB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7138" y="509587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7">
            <a:extLst>
              <a:ext uri="{FF2B5EF4-FFF2-40B4-BE49-F238E27FC236}">
                <a16:creationId xmlns:a16="http://schemas.microsoft.com/office/drawing/2014/main" id="{1489B8F0-AC13-2944-9DBE-6EBD73B75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511016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Line 18">
            <a:extLst>
              <a:ext uri="{FF2B5EF4-FFF2-40B4-BE49-F238E27FC236}">
                <a16:creationId xmlns:a16="http://schemas.microsoft.com/office/drawing/2014/main" id="{F2598F27-BEE8-D246-8232-59B3B564AA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2650" y="5684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2" name="Line 19">
            <a:extLst>
              <a:ext uri="{FF2B5EF4-FFF2-40B4-BE49-F238E27FC236}">
                <a16:creationId xmlns:a16="http://schemas.microsoft.com/office/drawing/2014/main" id="{705479E0-C536-9A47-84DA-43794C43C2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5025" y="4927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3" name="Line 20">
            <a:extLst>
              <a:ext uri="{FF2B5EF4-FFF2-40B4-BE49-F238E27FC236}">
                <a16:creationId xmlns:a16="http://schemas.microsoft.com/office/drawing/2014/main" id="{3642AE95-9CB9-F848-8F3A-95A7A6ED8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6513" y="432593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4" name="Line 21">
            <a:extLst>
              <a:ext uri="{FF2B5EF4-FFF2-40B4-BE49-F238E27FC236}">
                <a16:creationId xmlns:a16="http://schemas.microsoft.com/office/drawing/2014/main" id="{08F6C20A-EDA9-414E-9D9E-2D932108A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1163" y="442436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5" name="Text Box 22">
            <a:extLst>
              <a:ext uri="{FF2B5EF4-FFF2-40B4-BE49-F238E27FC236}">
                <a16:creationId xmlns:a16="http://schemas.microsoft.com/office/drawing/2014/main" id="{59B75855-C3DB-D34A-B03C-9908B63D2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41608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9656" name="Text Box 23">
            <a:extLst>
              <a:ext uri="{FF2B5EF4-FFF2-40B4-BE49-F238E27FC236}">
                <a16:creationId xmlns:a16="http://schemas.microsoft.com/office/drawing/2014/main" id="{61789570-D98F-6A4A-98AD-9C4914C0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381158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2</a:t>
            </a:r>
          </a:p>
        </p:txBody>
      </p:sp>
      <p:sp>
        <p:nvSpPr>
          <p:cNvPr id="69657" name="Text Box 24">
            <a:extLst>
              <a:ext uri="{FF2B5EF4-FFF2-40B4-BE49-F238E27FC236}">
                <a16:creationId xmlns:a16="http://schemas.microsoft.com/office/drawing/2014/main" id="{DC616912-4C00-734A-BE87-5A91A6D5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48339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2</a:t>
            </a:r>
          </a:p>
        </p:txBody>
      </p:sp>
      <p:sp>
        <p:nvSpPr>
          <p:cNvPr id="69658" name="Text Box 25">
            <a:extLst>
              <a:ext uri="{FF2B5EF4-FFF2-40B4-BE49-F238E27FC236}">
                <a16:creationId xmlns:a16="http://schemas.microsoft.com/office/drawing/2014/main" id="{2B635D04-E5AD-9446-A212-17D66A5E3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42592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9659" name="Text Box 26">
            <a:extLst>
              <a:ext uri="{FF2B5EF4-FFF2-40B4-BE49-F238E27FC236}">
                <a16:creationId xmlns:a16="http://schemas.microsoft.com/office/drawing/2014/main" id="{C4BC5D27-6786-104C-BA44-69EF0A0B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48752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9660" name="Text Box 27">
            <a:extLst>
              <a:ext uri="{FF2B5EF4-FFF2-40B4-BE49-F238E27FC236}">
                <a16:creationId xmlns:a16="http://schemas.microsoft.com/office/drawing/2014/main" id="{E65D56D7-0545-B84E-9AA6-059DCE22E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4497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9661" name="Text Box 28">
            <a:extLst>
              <a:ext uri="{FF2B5EF4-FFF2-40B4-BE49-F238E27FC236}">
                <a16:creationId xmlns:a16="http://schemas.microsoft.com/office/drawing/2014/main" id="{113A70CC-85E5-6C46-8BA6-2D7995F79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40909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69662" name="Text Box 29">
            <a:extLst>
              <a:ext uri="{FF2B5EF4-FFF2-40B4-BE49-F238E27FC236}">
                <a16:creationId xmlns:a16="http://schemas.microsoft.com/office/drawing/2014/main" id="{B509D33D-186E-E440-880F-6799568D1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571658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4</a:t>
            </a:r>
          </a:p>
        </p:txBody>
      </p:sp>
      <p:sp>
        <p:nvSpPr>
          <p:cNvPr id="69663" name="Text Box 30">
            <a:extLst>
              <a:ext uri="{FF2B5EF4-FFF2-40B4-BE49-F238E27FC236}">
                <a16:creationId xmlns:a16="http://schemas.microsoft.com/office/drawing/2014/main" id="{91C05A67-CEBB-9741-AD0D-C6DD53213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4932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5</a:t>
            </a:r>
          </a:p>
        </p:txBody>
      </p:sp>
      <p:sp>
        <p:nvSpPr>
          <p:cNvPr id="69664" name="Text Box 31">
            <a:extLst>
              <a:ext uri="{FF2B5EF4-FFF2-40B4-BE49-F238E27FC236}">
                <a16:creationId xmlns:a16="http://schemas.microsoft.com/office/drawing/2014/main" id="{1C902782-8B8E-6744-B09A-FA7CC86E1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743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69665" name="Oval 32">
            <a:extLst>
              <a:ext uri="{FF2B5EF4-FFF2-40B4-BE49-F238E27FC236}">
                <a16:creationId xmlns:a16="http://schemas.microsoft.com/office/drawing/2014/main" id="{FC630C3E-CF2E-6747-BB53-4EC61082B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765550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66" name="Line 33">
            <a:extLst>
              <a:ext uri="{FF2B5EF4-FFF2-40B4-BE49-F238E27FC236}">
                <a16:creationId xmlns:a16="http://schemas.microsoft.com/office/drawing/2014/main" id="{C1882BBA-7005-9846-9132-7BA941FF95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4813" y="460692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7" name="Line 34">
            <a:extLst>
              <a:ext uri="{FF2B5EF4-FFF2-40B4-BE49-F238E27FC236}">
                <a16:creationId xmlns:a16="http://schemas.microsoft.com/office/drawing/2014/main" id="{960AB459-226E-C94A-97F5-E6EABD269D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3063" y="501173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8" name="Line 35">
            <a:extLst>
              <a:ext uri="{FF2B5EF4-FFF2-40B4-BE49-F238E27FC236}">
                <a16:creationId xmlns:a16="http://schemas.microsoft.com/office/drawing/2014/main" id="{4CA735E5-A4B9-D54A-97A7-B2D5365CD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7038" y="560070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9" name="Line 36">
            <a:extLst>
              <a:ext uri="{FF2B5EF4-FFF2-40B4-BE49-F238E27FC236}">
                <a16:creationId xmlns:a16="http://schemas.microsoft.com/office/drawing/2014/main" id="{94AFFBF0-05EE-F247-8ACD-E8BCEC40B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9413" y="569912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0" name="Line 37">
            <a:extLst>
              <a:ext uri="{FF2B5EF4-FFF2-40B4-BE49-F238E27FC236}">
                <a16:creationId xmlns:a16="http://schemas.microsoft.com/office/drawing/2014/main" id="{CEF88031-6271-4442-B9CA-B823708DCE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2550" y="466090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1" name="Line 38">
            <a:extLst>
              <a:ext uri="{FF2B5EF4-FFF2-40B4-BE49-F238E27FC236}">
                <a16:creationId xmlns:a16="http://schemas.microsoft.com/office/drawing/2014/main" id="{7803D39E-33A8-BC4E-905A-43A8DA2A9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505200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2" name="Line 39">
            <a:extLst>
              <a:ext uri="{FF2B5EF4-FFF2-40B4-BE49-F238E27FC236}">
                <a16:creationId xmlns:a16="http://schemas.microsoft.com/office/drawing/2014/main" id="{3CB220D3-3ADE-C141-AA4A-441855B4D8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6675" y="565308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6">
            <a:extLst>
              <a:ext uri="{FF2B5EF4-FFF2-40B4-BE49-F238E27FC236}">
                <a16:creationId xmlns:a16="http://schemas.microsoft.com/office/drawing/2014/main" id="{23F45AB5-211D-7D47-ABC9-B158ADB3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638" y="4833938"/>
            <a:ext cx="336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42" name="Oval 45">
            <a:extLst>
              <a:ext uri="{FF2B5EF4-FFF2-40B4-BE49-F238E27FC236}">
                <a16:creationId xmlns:a16="http://schemas.microsoft.com/office/drawing/2014/main" id="{A6EDA67E-4CC3-2545-8D38-0166AE482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4891088"/>
            <a:ext cx="554038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Freeform 48">
            <a:extLst>
              <a:ext uri="{FF2B5EF4-FFF2-40B4-BE49-F238E27FC236}">
                <a16:creationId xmlns:a16="http://schemas.microsoft.com/office/drawing/2014/main" id="{211A326B-1F6C-B249-88E3-3FC27CA56D76}"/>
              </a:ext>
            </a:extLst>
          </p:cNvPr>
          <p:cNvSpPr>
            <a:spLocks/>
          </p:cNvSpPr>
          <p:nvPr/>
        </p:nvSpPr>
        <p:spPr bwMode="auto">
          <a:xfrm>
            <a:off x="1612900" y="4848225"/>
            <a:ext cx="5281613" cy="1552575"/>
          </a:xfrm>
          <a:custGeom>
            <a:avLst/>
            <a:gdLst>
              <a:gd name="T0" fmla="*/ 0 w 3327"/>
              <a:gd name="T1" fmla="*/ 0 h 978"/>
              <a:gd name="T2" fmla="*/ 2147483647 w 3327"/>
              <a:gd name="T3" fmla="*/ 2147483647 h 978"/>
              <a:gd name="T4" fmla="*/ 2147483647 w 3327"/>
              <a:gd name="T5" fmla="*/ 2147483647 h 978"/>
              <a:gd name="T6" fmla="*/ 2147483647 w 3327"/>
              <a:gd name="T7" fmla="*/ 2147483647 h 978"/>
              <a:gd name="T8" fmla="*/ 2147483647 w 3327"/>
              <a:gd name="T9" fmla="*/ 2147483647 h 978"/>
              <a:gd name="T10" fmla="*/ 2147483647 w 3327"/>
              <a:gd name="T11" fmla="*/ 2147483647 h 978"/>
              <a:gd name="T12" fmla="*/ 2147483647 w 3327"/>
              <a:gd name="T13" fmla="*/ 2147483647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27"/>
              <a:gd name="T22" fmla="*/ 0 h 978"/>
              <a:gd name="T23" fmla="*/ 3327 w 3327"/>
              <a:gd name="T24" fmla="*/ 978 h 9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27" h="978">
                <a:moveTo>
                  <a:pt x="0" y="0"/>
                </a:moveTo>
                <a:cubicBezTo>
                  <a:pt x="12" y="1"/>
                  <a:pt x="25" y="3"/>
                  <a:pt x="130" y="32"/>
                </a:cubicBezTo>
                <a:cubicBezTo>
                  <a:pt x="235" y="61"/>
                  <a:pt x="469" y="92"/>
                  <a:pt x="628" y="175"/>
                </a:cubicBezTo>
                <a:cubicBezTo>
                  <a:pt x="787" y="258"/>
                  <a:pt x="891" y="400"/>
                  <a:pt x="1087" y="530"/>
                </a:cubicBezTo>
                <a:cubicBezTo>
                  <a:pt x="1283" y="660"/>
                  <a:pt x="1562" y="938"/>
                  <a:pt x="1806" y="958"/>
                </a:cubicBezTo>
                <a:cubicBezTo>
                  <a:pt x="2050" y="978"/>
                  <a:pt x="2297" y="693"/>
                  <a:pt x="2550" y="653"/>
                </a:cubicBezTo>
                <a:cubicBezTo>
                  <a:pt x="2803" y="613"/>
                  <a:pt x="3065" y="665"/>
                  <a:pt x="3327" y="718"/>
                </a:cubicBezTo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5C46F264-F521-5740-BE9A-9628BF63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Measure, Model, and Control</a:t>
            </a: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0AEEBE68-DB72-D143-860C-51BF0B9C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7E8B655A-169F-C44B-8A03-D1018AC8770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44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0660" name="Oval 3">
            <a:extLst>
              <a:ext uri="{FF2B5EF4-FFF2-40B4-BE49-F238E27FC236}">
                <a16:creationId xmlns:a16="http://schemas.microsoft.com/office/drawing/2014/main" id="{E548CF23-9F05-134E-8B02-32C3F44FD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649788"/>
            <a:ext cx="5467350" cy="1719262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61" name="Text Box 4">
            <a:extLst>
              <a:ext uri="{FF2B5EF4-FFF2-40B4-BE49-F238E27FC236}">
                <a16:creationId xmlns:a16="http://schemas.microsoft.com/office/drawing/2014/main" id="{B3CC5C91-909E-5C4B-82AA-FE90108E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3230563"/>
            <a:ext cx="2487613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74320" tIns="182880" rIns="274320" bIns="18288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Topology/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Configuration</a:t>
            </a:r>
          </a:p>
        </p:txBody>
      </p:sp>
      <p:sp>
        <p:nvSpPr>
          <p:cNvPr id="70662" name="Text Box 5">
            <a:extLst>
              <a:ext uri="{FF2B5EF4-FFF2-40B4-BE49-F238E27FC236}">
                <a16:creationId xmlns:a16="http://schemas.microsoft.com/office/drawing/2014/main" id="{624487CD-534F-E24C-8253-A65D4009D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238" y="3230563"/>
            <a:ext cx="1525587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74320" tIns="182880" rIns="274320" bIns="18288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Offered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traffic</a:t>
            </a:r>
          </a:p>
        </p:txBody>
      </p:sp>
      <p:sp>
        <p:nvSpPr>
          <p:cNvPr id="70663" name="Text Box 6">
            <a:extLst>
              <a:ext uri="{FF2B5EF4-FFF2-40B4-BE49-F238E27FC236}">
                <a16:creationId xmlns:a16="http://schemas.microsoft.com/office/drawing/2014/main" id="{A17B6C59-2337-0B44-9B28-17B257AFF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438" y="3230563"/>
            <a:ext cx="2132012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74320" tIns="182880" rIns="274320" bIns="18288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Changes to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the network</a:t>
            </a:r>
          </a:p>
        </p:txBody>
      </p:sp>
      <p:sp>
        <p:nvSpPr>
          <p:cNvPr id="70664" name="Line 7">
            <a:extLst>
              <a:ext uri="{FF2B5EF4-FFF2-40B4-BE49-F238E27FC236}">
                <a16:creationId xmlns:a16="http://schemas.microsoft.com/office/drawing/2014/main" id="{80917888-3049-2E4D-84B4-F321409FF2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54125" y="4229100"/>
            <a:ext cx="915988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Line 8">
            <a:extLst>
              <a:ext uri="{FF2B5EF4-FFF2-40B4-BE49-F238E27FC236}">
                <a16:creationId xmlns:a16="http://schemas.microsoft.com/office/drawing/2014/main" id="{1B033A6B-1E81-2E4E-A9E2-9907D82136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62175" y="4235450"/>
            <a:ext cx="584200" cy="1133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6" name="Line 9">
            <a:extLst>
              <a:ext uri="{FF2B5EF4-FFF2-40B4-BE49-F238E27FC236}">
                <a16:creationId xmlns:a16="http://schemas.microsoft.com/office/drawing/2014/main" id="{0A842E89-26A7-9B4B-8BE8-DCDD9DC0EF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4227513"/>
            <a:ext cx="752475" cy="114935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Line 10">
            <a:extLst>
              <a:ext uri="{FF2B5EF4-FFF2-40B4-BE49-F238E27FC236}">
                <a16:creationId xmlns:a16="http://schemas.microsoft.com/office/drawing/2014/main" id="{023FE2A4-6A38-3243-ACC0-C79DAC6784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05413" y="4222750"/>
            <a:ext cx="474662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1">
            <a:extLst>
              <a:ext uri="{FF2B5EF4-FFF2-40B4-BE49-F238E27FC236}">
                <a16:creationId xmlns:a16="http://schemas.microsoft.com/office/drawing/2014/main" id="{4ACB4F18-DB42-AD4D-AFD8-AFD11D7C79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050" y="4217988"/>
            <a:ext cx="804863" cy="111760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2">
            <a:extLst>
              <a:ext uri="{FF2B5EF4-FFF2-40B4-BE49-F238E27FC236}">
                <a16:creationId xmlns:a16="http://schemas.microsoft.com/office/drawing/2014/main" id="{63BA2BDB-8C7F-0B4C-8339-5BB0399FF8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8575" y="4227513"/>
            <a:ext cx="1771650" cy="1611312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Text Box 13">
            <a:extLst>
              <a:ext uri="{FF2B5EF4-FFF2-40B4-BE49-F238E27FC236}">
                <a16:creationId xmlns:a16="http://schemas.microsoft.com/office/drawing/2014/main" id="{C65B62C6-50B7-C54F-8CBD-E308AC0A0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5511800"/>
            <a:ext cx="3875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Operational network</a:t>
            </a:r>
          </a:p>
        </p:txBody>
      </p:sp>
      <p:sp>
        <p:nvSpPr>
          <p:cNvPr id="70671" name="Text Box 14">
            <a:extLst>
              <a:ext uri="{FF2B5EF4-FFF2-40B4-BE49-F238E27FC236}">
                <a16:creationId xmlns:a16="http://schemas.microsoft.com/office/drawing/2014/main" id="{940517DF-D779-9343-919A-720B43A39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1295400"/>
            <a:ext cx="2687637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74320" tIns="182880" rIns="274320" bIns="18288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Network-wide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“what if” model</a:t>
            </a:r>
          </a:p>
        </p:txBody>
      </p:sp>
      <p:sp>
        <p:nvSpPr>
          <p:cNvPr id="70672" name="Line 15">
            <a:extLst>
              <a:ext uri="{FF2B5EF4-FFF2-40B4-BE49-F238E27FC236}">
                <a16:creationId xmlns:a16="http://schemas.microsoft.com/office/drawing/2014/main" id="{8D7865F6-4608-6644-97FD-830ADD6041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0400" y="2332038"/>
            <a:ext cx="1173163" cy="874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>
            <a:extLst>
              <a:ext uri="{FF2B5EF4-FFF2-40B4-BE49-F238E27FC236}">
                <a16:creationId xmlns:a16="http://schemas.microsoft.com/office/drawing/2014/main" id="{159F9347-EFA4-F245-95ED-33BC00C8AB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00475" y="2336800"/>
            <a:ext cx="1173163" cy="8747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7">
            <a:extLst>
              <a:ext uri="{FF2B5EF4-FFF2-40B4-BE49-F238E27FC236}">
                <a16:creationId xmlns:a16="http://schemas.microsoft.com/office/drawing/2014/main" id="{58FD06BA-362C-A24E-8740-1E292EC59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775" y="1760538"/>
            <a:ext cx="2413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8">
            <a:extLst>
              <a:ext uri="{FF2B5EF4-FFF2-40B4-BE49-F238E27FC236}">
                <a16:creationId xmlns:a16="http://schemas.microsoft.com/office/drawing/2014/main" id="{0876666E-4016-9348-8EFD-3AAD9FCB4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963" y="1754188"/>
            <a:ext cx="15875" cy="1466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Text Box 19">
            <a:extLst>
              <a:ext uri="{FF2B5EF4-FFF2-40B4-BE49-F238E27FC236}">
                <a16:creationId xmlns:a16="http://schemas.microsoft.com/office/drawing/2014/main" id="{16B0B537-2647-D44A-9938-6160079C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175125"/>
            <a:ext cx="153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33FF"/>
                </a:solidFill>
                <a:latin typeface="Tahoma" panose="020B0604030504040204" pitchFamily="34" charset="0"/>
              </a:rPr>
              <a:t>measure</a:t>
            </a:r>
          </a:p>
        </p:txBody>
      </p:sp>
      <p:sp>
        <p:nvSpPr>
          <p:cNvPr id="70677" name="Text Box 20">
            <a:extLst>
              <a:ext uri="{FF2B5EF4-FFF2-40B4-BE49-F238E27FC236}">
                <a16:creationId xmlns:a16="http://schemas.microsoft.com/office/drawing/2014/main" id="{416D8FBB-4B67-594A-B1E8-118862F58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175" y="4860925"/>
            <a:ext cx="1262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33FF"/>
                </a:solidFill>
                <a:latin typeface="Tahoma" panose="020B0604030504040204" pitchFamily="34" charset="0"/>
              </a:rPr>
              <a:t>control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269C9C8A-928B-BB41-A84F-0700DF2C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Limitations of Shortest-Path Routing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9BFD0CD7-B930-574D-81BF-A9ADFBE7F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Sub-optimal traffic engineering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Restricted to paths expressible as link weights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Limited use of multiple paths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Only equal-cost multi-path, with even splitting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Disruptions when changing the link weights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Transient packet loss and delay, and out-of-order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Slow adaptation to congestion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Network-wide re-optimization and configuration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Overhead of the management system</a:t>
            </a:r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9AE994C8-5D48-3542-AF0D-F67EA1FE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AC06E2FB-E433-F34F-B61A-1A009F105866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45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217751EB-43E5-8443-B5C9-C8BE44F5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Constrained Shortest Path First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34EA129D-2963-2F4E-85EE-CAF2D82A6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 a link-state routing protocol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Configurable link weights</a:t>
            </a:r>
          </a:p>
          <a:p>
            <a:pPr lvl="1">
              <a:spcAft>
                <a:spcPts val="3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Plus other metrics like available bandwidth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Constrained shortest-path computation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Prune unwanted links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(e.g., not enough bw)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Compute shortest path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on the remaining graph</a:t>
            </a: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DA61E9CD-060C-7647-A71D-80A1FD63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4ED0E68A-B584-824F-850E-3C3DD721AB37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l" eaLnBrk="1" hangingPunct="1"/>
              <a:t>46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2709" name="Oval 8">
            <a:extLst>
              <a:ext uri="{FF2B5EF4-FFF2-40B4-BE49-F238E27FC236}">
                <a16:creationId xmlns:a16="http://schemas.microsoft.com/office/drawing/2014/main" id="{10482C28-E628-3D44-9334-7BC50368F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8" y="4262438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710" name="Oval 11">
            <a:extLst>
              <a:ext uri="{FF2B5EF4-FFF2-40B4-BE49-F238E27FC236}">
                <a16:creationId xmlns:a16="http://schemas.microsoft.com/office/drawing/2014/main" id="{0CB339BF-B7B2-A846-A20C-BCF50DCC9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4262438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711" name="Line 22">
            <a:extLst>
              <a:ext uri="{FF2B5EF4-FFF2-40B4-BE49-F238E27FC236}">
                <a16:creationId xmlns:a16="http://schemas.microsoft.com/office/drawing/2014/main" id="{2093B5B7-8F0B-7A41-BFAE-923AE9835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2675" y="4373563"/>
            <a:ext cx="1373188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8">
            <a:extLst>
              <a:ext uri="{FF2B5EF4-FFF2-40B4-BE49-F238E27FC236}">
                <a16:creationId xmlns:a16="http://schemas.microsoft.com/office/drawing/2014/main" id="{33672E38-51EB-914F-B28D-5742A7355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48163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713" name="Oval 11">
            <a:extLst>
              <a:ext uri="{FF2B5EF4-FFF2-40B4-BE49-F238E27FC236}">
                <a16:creationId xmlns:a16="http://schemas.microsoft.com/office/drawing/2014/main" id="{6E94FF45-07BD-1841-A002-FC7C95BA4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200" y="548163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714" name="Line 22">
            <a:extLst>
              <a:ext uri="{FF2B5EF4-FFF2-40B4-BE49-F238E27FC236}">
                <a16:creationId xmlns:a16="http://schemas.microsoft.com/office/drawing/2014/main" id="{9F499FBB-5411-D24B-99DC-0B97C28E0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13" y="5592763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Line 22">
            <a:extLst>
              <a:ext uri="{FF2B5EF4-FFF2-40B4-BE49-F238E27FC236}">
                <a16:creationId xmlns:a16="http://schemas.microsoft.com/office/drawing/2014/main" id="{E10AA5BC-7B5F-7E46-BEC4-AC9284803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7738" y="449103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22">
            <a:extLst>
              <a:ext uri="{FF2B5EF4-FFF2-40B4-BE49-F238E27FC236}">
                <a16:creationId xmlns:a16="http://schemas.microsoft.com/office/drawing/2014/main" id="{831E6049-B20A-D242-B3ED-7DE049AB7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138" y="449103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Box 12">
            <a:extLst>
              <a:ext uri="{FF2B5EF4-FFF2-40B4-BE49-F238E27FC236}">
                <a16:creationId xmlns:a16="http://schemas.microsoft.com/office/drawing/2014/main" id="{5700583A-D264-924B-A665-083371D88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033838"/>
            <a:ext cx="30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72718" name="TextBox 14">
            <a:extLst>
              <a:ext uri="{FF2B5EF4-FFF2-40B4-BE49-F238E27FC236}">
                <a16:creationId xmlns:a16="http://schemas.microsoft.com/office/drawing/2014/main" id="{BB9B5AB4-C73C-274A-969E-976DDD1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3363" y="4110038"/>
            <a:ext cx="349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72719" name="TextBox 15">
            <a:extLst>
              <a:ext uri="{FF2B5EF4-FFF2-40B4-BE49-F238E27FC236}">
                <a16:creationId xmlns:a16="http://schemas.microsoft.com/office/drawing/2014/main" id="{28D8BCE8-3254-1746-A130-9FAE2D54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3900488"/>
            <a:ext cx="1350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5, bw=10</a:t>
            </a:r>
          </a:p>
        </p:txBody>
      </p:sp>
      <p:sp>
        <p:nvSpPr>
          <p:cNvPr id="72720" name="TextBox 16">
            <a:extLst>
              <a:ext uri="{FF2B5EF4-FFF2-40B4-BE49-F238E27FC236}">
                <a16:creationId xmlns:a16="http://schemas.microsoft.com/office/drawing/2014/main" id="{6DB69E95-07D1-8B4A-80C8-DCD0B5C84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5557838"/>
            <a:ext cx="135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6, bw=60</a:t>
            </a:r>
          </a:p>
        </p:txBody>
      </p:sp>
      <p:sp>
        <p:nvSpPr>
          <p:cNvPr id="72721" name="TextBox 17">
            <a:extLst>
              <a:ext uri="{FF2B5EF4-FFF2-40B4-BE49-F238E27FC236}">
                <a16:creationId xmlns:a16="http://schemas.microsoft.com/office/drawing/2014/main" id="{282CA6DA-5905-8E49-98C9-E87FBD1D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25" y="4586288"/>
            <a:ext cx="1044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l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bw=70</a:t>
            </a:r>
          </a:p>
        </p:txBody>
      </p:sp>
      <p:sp>
        <p:nvSpPr>
          <p:cNvPr id="72722" name="TextBox 18">
            <a:extLst>
              <a:ext uri="{FF2B5EF4-FFF2-40B4-BE49-F238E27FC236}">
                <a16:creationId xmlns:a16="http://schemas.microsoft.com/office/drawing/2014/main" id="{5C3EC53D-8E01-8D41-8D97-0944C0EEE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86288"/>
            <a:ext cx="1044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3, </a:t>
            </a:r>
          </a:p>
          <a:p>
            <a:pPr algn="r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bw=80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39F3AC75-4CC7-194C-BBA6-A13F30C5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79875" name="Content Placeholder 2">
            <a:extLst>
              <a:ext uri="{FF2B5EF4-FFF2-40B4-BE49-F238E27FC236}">
                <a16:creationId xmlns:a16="http://schemas.microsoft.com/office/drawing/2014/main" id="{35D0765F-3934-0247-8EF7-B1679021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Interdomain routing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Business relationships reflected in interdomain routing, leads to more stable paths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Peering and transit key ideas between providers, peers, and customer AS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Backbone networks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Transit service for customers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Combine inter and intradomain routing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Glue that holds the Internet together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C90DD169-E11D-164B-B679-136F386D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D809EE-7D96-7B47-9C18-4F56D7CC2F9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6D6C66C2-95A1-0A48-A310-C2B5C3038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Peer-Peer Relationship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42F3C05-B243-9247-B5B9-8184464B9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Peers exchange traffic between their customers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 exports only customer routes to a peer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 exports a peer’s routes only to its customers</a:t>
            </a:r>
          </a:p>
        </p:txBody>
      </p:sp>
      <p:sp>
        <p:nvSpPr>
          <p:cNvPr id="84996" name="Oval 4">
            <a:extLst>
              <a:ext uri="{FF2B5EF4-FFF2-40B4-BE49-F238E27FC236}">
                <a16:creationId xmlns:a16="http://schemas.microsoft.com/office/drawing/2014/main" id="{7914EBFB-2C34-7F47-BACC-B35E9F755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648200"/>
            <a:ext cx="571500" cy="609600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997" name="Oval 5">
            <a:extLst>
              <a:ext uri="{FF2B5EF4-FFF2-40B4-BE49-F238E27FC236}">
                <a16:creationId xmlns:a16="http://schemas.microsoft.com/office/drawing/2014/main" id="{4C6D03DA-C351-9348-A5AF-E30B4C397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4648200"/>
            <a:ext cx="571500" cy="600075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998" name="Line 6">
            <a:extLst>
              <a:ext uri="{FF2B5EF4-FFF2-40B4-BE49-F238E27FC236}">
                <a16:creationId xmlns:a16="http://schemas.microsoft.com/office/drawing/2014/main" id="{C648B6B8-E90D-D54F-A07A-D35747D2BD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6500" y="5181600"/>
            <a:ext cx="457200" cy="7620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955CF2A0-37F0-844F-AA82-FD2A437DC678}"/>
              </a:ext>
            </a:extLst>
          </p:cNvPr>
          <p:cNvGrpSpPr>
            <a:grpSpLocks/>
          </p:cNvGrpSpPr>
          <p:nvPr/>
        </p:nvGrpSpPr>
        <p:grpSpPr bwMode="auto">
          <a:xfrm>
            <a:off x="5133975" y="3962400"/>
            <a:ext cx="1295400" cy="1981200"/>
            <a:chOff x="2880" y="2592"/>
            <a:chExt cx="816" cy="1248"/>
          </a:xfrm>
        </p:grpSpPr>
        <p:sp>
          <p:nvSpPr>
            <p:cNvPr id="85014" name="Line 8">
              <a:extLst>
                <a:ext uri="{FF2B5EF4-FFF2-40B4-BE49-F238E27FC236}">
                  <a16:creationId xmlns:a16="http://schemas.microsoft.com/office/drawing/2014/main" id="{CCF4BA3A-E58B-0E4E-ABEE-D95BDB492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92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9">
              <a:extLst>
                <a:ext uri="{FF2B5EF4-FFF2-40B4-BE49-F238E27FC236}">
                  <a16:creationId xmlns:a16="http://schemas.microsoft.com/office/drawing/2014/main" id="{32980B84-8571-554B-AECD-5E1E5DB789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2592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10">
              <a:extLst>
                <a:ext uri="{FF2B5EF4-FFF2-40B4-BE49-F238E27FC236}">
                  <a16:creationId xmlns:a16="http://schemas.microsoft.com/office/drawing/2014/main" id="{4580FFED-F264-AC4B-9993-73DB72D3D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11">
              <a:extLst>
                <a:ext uri="{FF2B5EF4-FFF2-40B4-BE49-F238E27FC236}">
                  <a16:creationId xmlns:a16="http://schemas.microsoft.com/office/drawing/2014/main" id="{881FB760-C83F-694C-A263-CA451CB2E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00" name="Text Box 12">
            <a:extLst>
              <a:ext uri="{FF2B5EF4-FFF2-40B4-BE49-F238E27FC236}">
                <a16:creationId xmlns:a16="http://schemas.microsoft.com/office/drawing/2014/main" id="{08F571B4-6421-0147-AD25-6085FE8C6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4953000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peer</a:t>
            </a:r>
          </a:p>
        </p:txBody>
      </p:sp>
      <p:sp>
        <p:nvSpPr>
          <p:cNvPr id="85001" name="Text Box 13">
            <a:extLst>
              <a:ext uri="{FF2B5EF4-FFF2-40B4-BE49-F238E27FC236}">
                <a16:creationId xmlns:a16="http://schemas.microsoft.com/office/drawing/2014/main" id="{240BDAF5-4025-1343-AB09-A2DF35B79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88" y="4953000"/>
            <a:ext cx="769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peer</a:t>
            </a:r>
          </a:p>
        </p:txBody>
      </p:sp>
      <p:sp>
        <p:nvSpPr>
          <p:cNvPr id="85002" name="Text Box 14">
            <a:extLst>
              <a:ext uri="{FF2B5EF4-FFF2-40B4-BE49-F238E27FC236}">
                <a16:creationId xmlns:a16="http://schemas.microsoft.com/office/drawing/2014/main" id="{2D828B52-25A0-8743-AF10-D27DA093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3200400"/>
            <a:ext cx="640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to/from the peer and its customers</a:t>
            </a:r>
          </a:p>
        </p:txBody>
      </p:sp>
      <p:sp>
        <p:nvSpPr>
          <p:cNvPr id="85003" name="Text Box 15">
            <a:extLst>
              <a:ext uri="{FF2B5EF4-FFF2-40B4-BE49-F238E27FC236}">
                <a16:creationId xmlns:a16="http://schemas.microsoft.com/office/drawing/2014/main" id="{EB31A737-D37B-9849-B8FD-D9423561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943600"/>
            <a:ext cx="377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altLang="en-US" sz="2800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12798D55-24DD-7648-A804-E32A19FAE75A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3886200"/>
            <a:ext cx="2895600" cy="2057400"/>
            <a:chOff x="1440" y="2544"/>
            <a:chExt cx="1824" cy="1296"/>
          </a:xfrm>
        </p:grpSpPr>
        <p:sp>
          <p:nvSpPr>
            <p:cNvPr id="85009" name="Line 17">
              <a:extLst>
                <a:ext uri="{FF2B5EF4-FFF2-40B4-BE49-F238E27FC236}">
                  <a16:creationId xmlns:a16="http://schemas.microsoft.com/office/drawing/2014/main" id="{C0EBA7F5-24A6-9942-8314-D75BB91F5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216"/>
              <a:ext cx="1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8">
              <a:extLst>
                <a:ext uri="{FF2B5EF4-FFF2-40B4-BE49-F238E27FC236}">
                  <a16:creationId xmlns:a16="http://schemas.microsoft.com/office/drawing/2014/main" id="{7E8AAE0C-BEC9-E846-B93D-BF06620DD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544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9">
              <a:extLst>
                <a:ext uri="{FF2B5EF4-FFF2-40B4-BE49-F238E27FC236}">
                  <a16:creationId xmlns:a16="http://schemas.microsoft.com/office/drawing/2014/main" id="{BCD734C2-2CF9-BE47-BE2A-13C8F803C1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544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20">
              <a:extLst>
                <a:ext uri="{FF2B5EF4-FFF2-40B4-BE49-F238E27FC236}">
                  <a16:creationId xmlns:a16="http://schemas.microsoft.com/office/drawing/2014/main" id="{1A186D7C-EAF4-AB48-A1CC-4D7C63D79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Text Box 21">
              <a:extLst>
                <a:ext uri="{FF2B5EF4-FFF2-40B4-BE49-F238E27FC236}">
                  <a16:creationId xmlns:a16="http://schemas.microsoft.com/office/drawing/2014/main" id="{9961DAE1-9978-E849-88C9-8FD4DC1ED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2880"/>
              <a:ext cx="13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advertisements</a:t>
              </a: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7FB1FA4F-4157-4C47-A802-D17E500E5BF0}"/>
              </a:ext>
            </a:extLst>
          </p:cNvPr>
          <p:cNvGrpSpPr>
            <a:grpSpLocks/>
          </p:cNvGrpSpPr>
          <p:nvPr/>
        </p:nvGrpSpPr>
        <p:grpSpPr bwMode="auto">
          <a:xfrm>
            <a:off x="3086100" y="5105400"/>
            <a:ext cx="2971800" cy="838200"/>
            <a:chOff x="1632" y="3312"/>
            <a:chExt cx="1872" cy="528"/>
          </a:xfrm>
        </p:grpSpPr>
        <p:sp>
          <p:nvSpPr>
            <p:cNvPr id="85007" name="Freeform 23">
              <a:extLst>
                <a:ext uri="{FF2B5EF4-FFF2-40B4-BE49-F238E27FC236}">
                  <a16:creationId xmlns:a16="http://schemas.microsoft.com/office/drawing/2014/main" id="{6DC26815-ABA1-E54E-9D78-2A88DA57E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3312"/>
              <a:ext cx="1872" cy="528"/>
            </a:xfrm>
            <a:custGeom>
              <a:avLst/>
              <a:gdLst>
                <a:gd name="T0" fmla="*/ 0 w 1872"/>
                <a:gd name="T1" fmla="*/ 244 h 616"/>
                <a:gd name="T2" fmla="*/ 384 w 1872"/>
                <a:gd name="T3" fmla="*/ 34 h 616"/>
                <a:gd name="T4" fmla="*/ 1440 w 1872"/>
                <a:gd name="T5" fmla="*/ 34 h 616"/>
                <a:gd name="T6" fmla="*/ 1872 w 1872"/>
                <a:gd name="T7" fmla="*/ 244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2"/>
                <a:gd name="T13" fmla="*/ 0 h 616"/>
                <a:gd name="T14" fmla="*/ 1872 w 1872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2" h="616">
                  <a:moveTo>
                    <a:pt x="0" y="616"/>
                  </a:moveTo>
                  <a:cubicBezTo>
                    <a:pt x="72" y="396"/>
                    <a:pt x="144" y="176"/>
                    <a:pt x="384" y="88"/>
                  </a:cubicBezTo>
                  <a:cubicBezTo>
                    <a:pt x="624" y="0"/>
                    <a:pt x="1192" y="0"/>
                    <a:pt x="1440" y="88"/>
                  </a:cubicBezTo>
                  <a:cubicBezTo>
                    <a:pt x="1688" y="176"/>
                    <a:pt x="1780" y="396"/>
                    <a:pt x="1872" y="616"/>
                  </a:cubicBezTo>
                </a:path>
              </a:pathLst>
            </a:custGeom>
            <a:noFill/>
            <a:ln w="50800">
              <a:solidFill>
                <a:srgbClr val="3333FF"/>
              </a:solidFill>
              <a:round/>
              <a:headEnd type="arrow" w="lg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008" name="Text Box 24">
              <a:extLst>
                <a:ext uri="{FF2B5EF4-FFF2-40B4-BE49-F238E27FC236}">
                  <a16:creationId xmlns:a16="http://schemas.microsoft.com/office/drawing/2014/main" id="{5B2DCBA0-98D2-C342-AF84-A361812FB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" y="3360"/>
              <a:ext cx="5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3333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traffic</a:t>
              </a:r>
            </a:p>
          </p:txBody>
        </p:sp>
      </p:grpSp>
      <p:sp>
        <p:nvSpPr>
          <p:cNvPr id="85006" name="Slide Number Placeholder 3">
            <a:extLst>
              <a:ext uri="{FF2B5EF4-FFF2-40B4-BE49-F238E27FC236}">
                <a16:creationId xmlns:a16="http://schemas.microsoft.com/office/drawing/2014/main" id="{591B94E8-D88E-184C-9A41-8B628833EFF2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237646B-03EB-1045-8FCF-4B30FA2F7EBE}" type="slidenum">
              <a:rPr lang="en-US" altLang="en-US" sz="1400"/>
              <a:pPr algn="r" eaLnBrk="1" hangingPunct="1"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6205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EF65219-3F98-AD49-BEA7-D338F511C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Hierarchical AS Relationships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956645B-40B2-404A-A802-8BE655D35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Provider-customer graph is directed and acyclic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u is a customer of v and v is a customer of w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then w is not a customer of u</a:t>
            </a:r>
          </a:p>
        </p:txBody>
      </p:sp>
      <p:sp>
        <p:nvSpPr>
          <p:cNvPr id="87044" name="Oval 5">
            <a:extLst>
              <a:ext uri="{FF2B5EF4-FFF2-40B4-BE49-F238E27FC236}">
                <a16:creationId xmlns:a16="http://schemas.microsoft.com/office/drawing/2014/main" id="{E099EB0C-3757-124F-99A2-08C78FDB1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45720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045" name="Oval 6">
            <a:extLst>
              <a:ext uri="{FF2B5EF4-FFF2-40B4-BE49-F238E27FC236}">
                <a16:creationId xmlns:a16="http://schemas.microsoft.com/office/drawing/2014/main" id="{9F54FF9E-D151-E745-BCEA-772E5B893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4572000"/>
            <a:ext cx="571500" cy="6000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6" name="Line 7">
            <a:extLst>
              <a:ext uri="{FF2B5EF4-FFF2-40B4-BE49-F238E27FC236}">
                <a16:creationId xmlns:a16="http://schemas.microsoft.com/office/drawing/2014/main" id="{38B08444-9894-D24C-B3F6-465D1FA33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200" y="4864100"/>
            <a:ext cx="18923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Line 8">
            <a:extLst>
              <a:ext uri="{FF2B5EF4-FFF2-40B4-BE49-F238E27FC236}">
                <a16:creationId xmlns:a16="http://schemas.microsoft.com/office/drawing/2014/main" id="{73864F70-48E5-9B4F-9499-C6CCF6920C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05125" y="4876800"/>
            <a:ext cx="942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Line 10">
            <a:extLst>
              <a:ext uri="{FF2B5EF4-FFF2-40B4-BE49-F238E27FC236}">
                <a16:creationId xmlns:a16="http://schemas.microsoft.com/office/drawing/2014/main" id="{0B8B5FC5-BA3D-D445-B53C-3A8CB3BEE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9500" y="38100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11">
            <a:extLst>
              <a:ext uri="{FF2B5EF4-FFF2-40B4-BE49-F238E27FC236}">
                <a16:creationId xmlns:a16="http://schemas.microsoft.com/office/drawing/2014/main" id="{C12393A7-05F4-3941-BA4C-06037DB26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1700" y="38862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Line 12">
            <a:extLst>
              <a:ext uri="{FF2B5EF4-FFF2-40B4-BE49-F238E27FC236}">
                <a16:creationId xmlns:a16="http://schemas.microsoft.com/office/drawing/2014/main" id="{72B85F21-D92E-6E40-8222-CC45FDA4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1800" y="38481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1" name="Line 14">
            <a:extLst>
              <a:ext uri="{FF2B5EF4-FFF2-40B4-BE49-F238E27FC236}">
                <a16:creationId xmlns:a16="http://schemas.microsoft.com/office/drawing/2014/main" id="{A46D7D21-0336-4F4B-9B20-8CA531BA97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19500" y="5105400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5">
            <a:extLst>
              <a:ext uri="{FF2B5EF4-FFF2-40B4-BE49-F238E27FC236}">
                <a16:creationId xmlns:a16="http://schemas.microsoft.com/office/drawing/2014/main" id="{1FCA0058-48D9-0E48-B47D-C8389E9A7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51054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7">
            <a:extLst>
              <a:ext uri="{FF2B5EF4-FFF2-40B4-BE49-F238E27FC236}">
                <a16:creationId xmlns:a16="http://schemas.microsoft.com/office/drawing/2014/main" id="{47BBD1F7-6CD5-1E47-B792-2400C5FD63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5500" y="51054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Oval 20">
            <a:extLst>
              <a:ext uri="{FF2B5EF4-FFF2-40B4-BE49-F238E27FC236}">
                <a16:creationId xmlns:a16="http://schemas.microsoft.com/office/drawing/2014/main" id="{DEB91A53-BE25-D645-8BFC-CB1B77F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58674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5" name="Oval 21">
            <a:extLst>
              <a:ext uri="{FF2B5EF4-FFF2-40B4-BE49-F238E27FC236}">
                <a16:creationId xmlns:a16="http://schemas.microsoft.com/office/drawing/2014/main" id="{DD1AB48C-3DB9-0F43-A3FD-CD8584A3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58674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6" name="Line 22">
            <a:extLst>
              <a:ext uri="{FF2B5EF4-FFF2-40B4-BE49-F238E27FC236}">
                <a16:creationId xmlns:a16="http://schemas.microsoft.com/office/drawing/2014/main" id="{AD20D41A-CA33-FB4C-B7CF-B31BE7B29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7300" y="617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Oval 23">
            <a:extLst>
              <a:ext uri="{FF2B5EF4-FFF2-40B4-BE49-F238E27FC236}">
                <a16:creationId xmlns:a16="http://schemas.microsoft.com/office/drawing/2014/main" id="{2B2A96A1-6C3D-4D42-9D55-8150E6CB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58674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058" name="Oval 24">
            <a:extLst>
              <a:ext uri="{FF2B5EF4-FFF2-40B4-BE49-F238E27FC236}">
                <a16:creationId xmlns:a16="http://schemas.microsoft.com/office/drawing/2014/main" id="{784CFA89-8537-434B-B35A-F732EC83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44958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059" name="Line 26">
            <a:extLst>
              <a:ext uri="{FF2B5EF4-FFF2-40B4-BE49-F238E27FC236}">
                <a16:creationId xmlns:a16="http://schemas.microsoft.com/office/drawing/2014/main" id="{BB507440-7A8A-C349-AD8F-E53096146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1300" y="5029200"/>
            <a:ext cx="533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Oval 27">
            <a:extLst>
              <a:ext uri="{FF2B5EF4-FFF2-40B4-BE49-F238E27FC236}">
                <a16:creationId xmlns:a16="http://schemas.microsoft.com/office/drawing/2014/main" id="{CBF62FDF-486D-4142-89F3-B9FFD5976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3276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061" name="Oval 28">
            <a:extLst>
              <a:ext uri="{FF2B5EF4-FFF2-40B4-BE49-F238E27FC236}">
                <a16:creationId xmlns:a16="http://schemas.microsoft.com/office/drawing/2014/main" id="{9D3BF9EC-B543-F248-83CA-DEAB92F49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3276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2" name="Oval 29">
            <a:extLst>
              <a:ext uri="{FF2B5EF4-FFF2-40B4-BE49-F238E27FC236}">
                <a16:creationId xmlns:a16="http://schemas.microsoft.com/office/drawing/2014/main" id="{DF595AC6-A73B-6847-9437-55D0D720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3276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3" name="Line 31">
            <a:extLst>
              <a:ext uri="{FF2B5EF4-FFF2-40B4-BE49-F238E27FC236}">
                <a16:creationId xmlns:a16="http://schemas.microsoft.com/office/drawing/2014/main" id="{0D13EF4A-8178-2A49-BBAE-2171BBE32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5700" y="35814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4" name="Line 32">
            <a:extLst>
              <a:ext uri="{FF2B5EF4-FFF2-40B4-BE49-F238E27FC236}">
                <a16:creationId xmlns:a16="http://schemas.microsoft.com/office/drawing/2014/main" id="{28B2F1AA-0ADC-C24F-9E80-7304EB71D8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7300" y="3581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5" name="Line 34">
            <a:extLst>
              <a:ext uri="{FF2B5EF4-FFF2-40B4-BE49-F238E27FC236}">
                <a16:creationId xmlns:a16="http://schemas.microsoft.com/office/drawing/2014/main" id="{E70E3F85-BE38-0D43-A5D7-27C203463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1300" y="38100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Text Box 35">
            <a:extLst>
              <a:ext uri="{FF2B5EF4-FFF2-40B4-BE49-F238E27FC236}">
                <a16:creationId xmlns:a16="http://schemas.microsoft.com/office/drawing/2014/main" id="{7065C5B7-89CF-AD4C-99F5-FD3567240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5907088"/>
            <a:ext cx="349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87067" name="Text Box 36">
            <a:extLst>
              <a:ext uri="{FF2B5EF4-FFF2-40B4-BE49-F238E27FC236}">
                <a16:creationId xmlns:a16="http://schemas.microsoft.com/office/drawing/2014/main" id="{B722818B-9332-4D49-A395-B714B7DB6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4548188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87068" name="Text Box 37">
            <a:extLst>
              <a:ext uri="{FF2B5EF4-FFF2-40B4-BE49-F238E27FC236}">
                <a16:creationId xmlns:a16="http://schemas.microsoft.com/office/drawing/2014/main" id="{BC93E640-9776-3844-AD77-1C004A207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303588"/>
            <a:ext cx="414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</a:p>
        </p:txBody>
      </p:sp>
      <p:sp>
        <p:nvSpPr>
          <p:cNvPr id="87069" name="Line 38">
            <a:extLst>
              <a:ext uri="{FF2B5EF4-FFF2-40B4-BE49-F238E27FC236}">
                <a16:creationId xmlns:a16="http://schemas.microsoft.com/office/drawing/2014/main" id="{EE3CAA43-84EB-6441-8D45-C83869FC2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1500" y="3810000"/>
            <a:ext cx="1371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0" name="Slide Number Placeholder 3">
            <a:extLst>
              <a:ext uri="{FF2B5EF4-FFF2-40B4-BE49-F238E27FC236}">
                <a16:creationId xmlns:a16="http://schemas.microsoft.com/office/drawing/2014/main" id="{71B8D1A5-671C-1C46-9335-C0D864F3826C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E7D7339-52BC-914F-B54C-7A03494CF9B0}" type="slidenum">
              <a:rPr lang="en-US" altLang="en-US" sz="1400"/>
              <a:pPr algn="r" eaLnBrk="1" hangingPunct="1"/>
              <a:t>6</a:t>
            </a:fld>
            <a:endParaRPr lang="en-US" altLang="en-US" sz="1400"/>
          </a:p>
        </p:txBody>
      </p: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DA9EEE9C-92C0-A341-917C-CD65BF7148C2}"/>
              </a:ext>
            </a:extLst>
          </p:cNvPr>
          <p:cNvCxnSpPr>
            <a:stCxn id="87057" idx="2"/>
            <a:endCxn id="87060" idx="2"/>
          </p:cNvCxnSpPr>
          <p:nvPr/>
        </p:nvCxnSpPr>
        <p:spPr>
          <a:xfrm rot="10800000">
            <a:off x="3162300" y="3581400"/>
            <a:ext cx="1588" cy="2590800"/>
          </a:xfrm>
          <a:prstGeom prst="curvedConnector3">
            <a:avLst>
              <a:gd name="adj1" fmla="val 126360202"/>
            </a:avLst>
          </a:prstGeom>
          <a:ln w="508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72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7">
            <a:extLst>
              <a:ext uri="{FF2B5EF4-FFF2-40B4-BE49-F238E27FC236}">
                <a16:creationId xmlns:a16="http://schemas.microsoft.com/office/drawing/2014/main" id="{6DA3D790-9294-7645-9A5F-92ABBB54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2624138"/>
            <a:ext cx="609600" cy="68421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1" name="Line 8">
            <a:extLst>
              <a:ext uri="{FF2B5EF4-FFF2-40B4-BE49-F238E27FC236}">
                <a16:creationId xmlns:a16="http://schemas.microsoft.com/office/drawing/2014/main" id="{FB24D0F9-BBE9-C34C-91B2-9853C3720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4025" y="3706813"/>
            <a:ext cx="685800" cy="514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Line 9">
            <a:extLst>
              <a:ext uri="{FF2B5EF4-FFF2-40B4-BE49-F238E27FC236}">
                <a16:creationId xmlns:a16="http://schemas.microsoft.com/office/drawing/2014/main" id="{BC365FF4-C756-0E46-A0A0-ED2892D14D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3649663"/>
            <a:ext cx="6096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Line 10">
            <a:extLst>
              <a:ext uri="{FF2B5EF4-FFF2-40B4-BE49-F238E27FC236}">
                <a16:creationId xmlns:a16="http://schemas.microsoft.com/office/drawing/2014/main" id="{B1C00D4D-7621-6B42-8BC0-C84CF3661B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9625" y="3663950"/>
            <a:ext cx="581025" cy="55721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11">
            <a:extLst>
              <a:ext uri="{FF2B5EF4-FFF2-40B4-BE49-F238E27FC236}">
                <a16:creationId xmlns:a16="http://schemas.microsoft.com/office/drawing/2014/main" id="{0CA880E5-FD77-4C4A-8A0F-43F4B1D32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562475"/>
            <a:ext cx="4572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12">
            <a:extLst>
              <a:ext uri="{FF2B5EF4-FFF2-40B4-BE49-F238E27FC236}">
                <a16:creationId xmlns:a16="http://schemas.microsoft.com/office/drawing/2014/main" id="{04EE1B32-6390-AD44-A5C1-1C912B0AB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625" y="4562475"/>
            <a:ext cx="4572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14">
            <a:extLst>
              <a:ext uri="{FF2B5EF4-FFF2-40B4-BE49-F238E27FC236}">
                <a16:creationId xmlns:a16="http://schemas.microsoft.com/office/drawing/2014/main" id="{F31CDDEA-1CD4-C747-8FC3-10FB84699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481263"/>
            <a:ext cx="2271712" cy="827087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9">
            <a:extLst>
              <a:ext uri="{FF2B5EF4-FFF2-40B4-BE49-F238E27FC236}">
                <a16:creationId xmlns:a16="http://schemas.microsoft.com/office/drawing/2014/main" id="{5469A57F-7D60-F84B-9A92-1642DF3D64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2624138"/>
            <a:ext cx="609600" cy="68421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22">
            <a:extLst>
              <a:ext uri="{FF2B5EF4-FFF2-40B4-BE49-F238E27FC236}">
                <a16:creationId xmlns:a16="http://schemas.microsoft.com/office/drawing/2014/main" id="{93B52398-AEB1-9748-B87C-3548B82811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6625" y="4562475"/>
            <a:ext cx="838200" cy="6286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23">
            <a:extLst>
              <a:ext uri="{FF2B5EF4-FFF2-40B4-BE49-F238E27FC236}">
                <a16:creationId xmlns:a16="http://schemas.microsoft.com/office/drawing/2014/main" id="{1E89DE1A-E9CA-7243-BBF5-657DBB9D0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3649663"/>
            <a:ext cx="485775" cy="585787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Rectangle 2">
            <a:extLst>
              <a:ext uri="{FF2B5EF4-FFF2-40B4-BE49-F238E27FC236}">
                <a16:creationId xmlns:a16="http://schemas.microsoft.com/office/drawing/2014/main" id="{E03E7B47-BCA2-354B-A19F-E9BBF169E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Valid and Invalid Paths</a:t>
            </a:r>
          </a:p>
        </p:txBody>
      </p:sp>
      <p:sp>
        <p:nvSpPr>
          <p:cNvPr id="89101" name="Oval 4">
            <a:extLst>
              <a:ext uri="{FF2B5EF4-FFF2-40B4-BE49-F238E27FC236}">
                <a16:creationId xmlns:a16="http://schemas.microsoft.com/office/drawing/2014/main" id="{1AD1A7F5-7337-7543-8CE0-0C9DF792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2" name="Oval 5">
            <a:extLst>
              <a:ext uri="{FF2B5EF4-FFF2-40B4-BE49-F238E27FC236}">
                <a16:creationId xmlns:a16="http://schemas.microsoft.com/office/drawing/2014/main" id="{665592B6-B0CC-0A4F-8220-B54119DB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16401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3" name="Line 6">
            <a:extLst>
              <a:ext uri="{FF2B5EF4-FFF2-40B4-BE49-F238E27FC236}">
                <a16:creationId xmlns:a16="http://schemas.microsoft.com/office/drawing/2014/main" id="{E6A577FC-E157-F84E-8D7D-53E71FD8E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3479800"/>
            <a:ext cx="1265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Oval 13">
            <a:extLst>
              <a:ext uri="{FF2B5EF4-FFF2-40B4-BE49-F238E27FC236}">
                <a16:creationId xmlns:a16="http://schemas.microsoft.com/office/drawing/2014/main" id="{17849C2B-A80A-6B42-8A3C-91D2E9075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2224088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5" name="Oval 15">
            <a:extLst>
              <a:ext uri="{FF2B5EF4-FFF2-40B4-BE49-F238E27FC236}">
                <a16:creationId xmlns:a16="http://schemas.microsoft.com/office/drawing/2014/main" id="{C281B765-7412-704C-AEE3-46753855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6" name="Oval 16">
            <a:extLst>
              <a:ext uri="{FF2B5EF4-FFF2-40B4-BE49-F238E27FC236}">
                <a16:creationId xmlns:a16="http://schemas.microsoft.com/office/drawing/2014/main" id="{D686BA9F-0E84-CC48-A53C-5FA4B7D5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164013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7" name="Oval 17">
            <a:extLst>
              <a:ext uri="{FF2B5EF4-FFF2-40B4-BE49-F238E27FC236}">
                <a16:creationId xmlns:a16="http://schemas.microsoft.com/office/drawing/2014/main" id="{0E1E2F28-8B2E-A946-B1F8-4949530E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8" name="Line 18">
            <a:extLst>
              <a:ext uri="{FF2B5EF4-FFF2-40B4-BE49-F238E27FC236}">
                <a16:creationId xmlns:a16="http://schemas.microsoft.com/office/drawing/2014/main" id="{F5642E21-68F5-7743-B51C-D35A14C0A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9888" y="4391025"/>
            <a:ext cx="1252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20">
            <a:extLst>
              <a:ext uri="{FF2B5EF4-FFF2-40B4-BE49-F238E27FC236}">
                <a16:creationId xmlns:a16="http://schemas.microsoft.com/office/drawing/2014/main" id="{D40C0CF1-988E-0E4C-AFC1-D2D28CC4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507682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0" name="Oval 21">
            <a:extLst>
              <a:ext uri="{FF2B5EF4-FFF2-40B4-BE49-F238E27FC236}">
                <a16:creationId xmlns:a16="http://schemas.microsoft.com/office/drawing/2014/main" id="{1C1A2360-541E-D34A-B03A-CF9DDFC8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425" y="513397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1" name="Oval 24">
            <a:extLst>
              <a:ext uri="{FF2B5EF4-FFF2-40B4-BE49-F238E27FC236}">
                <a16:creationId xmlns:a16="http://schemas.microsoft.com/office/drawing/2014/main" id="{D25D69E2-957E-C140-BF12-8FEE3124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422116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2" name="Text Box 25">
            <a:extLst>
              <a:ext uri="{FF2B5EF4-FFF2-40B4-BE49-F238E27FC236}">
                <a16:creationId xmlns:a16="http://schemas.microsoft.com/office/drawing/2014/main" id="{F4CE72EE-2E34-034A-9D3E-3A4D45450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326548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9113" name="Text Box 26">
            <a:extLst>
              <a:ext uri="{FF2B5EF4-FFF2-40B4-BE49-F238E27FC236}">
                <a16:creationId xmlns:a16="http://schemas.microsoft.com/office/drawing/2014/main" id="{DD06E0BC-1905-774D-8D34-F58BA279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3251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89114" name="Text Box 27">
            <a:extLst>
              <a:ext uri="{FF2B5EF4-FFF2-40B4-BE49-F238E27FC236}">
                <a16:creationId xmlns:a16="http://schemas.microsoft.com/office/drawing/2014/main" id="{74BFE788-D3E6-0547-999E-C34C96613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2098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9115" name="Text Box 28">
            <a:extLst>
              <a:ext uri="{FF2B5EF4-FFF2-40B4-BE49-F238E27FC236}">
                <a16:creationId xmlns:a16="http://schemas.microsoft.com/office/drawing/2014/main" id="{EBD3525D-DBE8-4B4F-9051-0C4F6720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4168775"/>
            <a:ext cx="34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89116" name="Text Box 29">
            <a:extLst>
              <a:ext uri="{FF2B5EF4-FFF2-40B4-BE49-F238E27FC236}">
                <a16:creationId xmlns:a16="http://schemas.microsoft.com/office/drawing/2014/main" id="{C13E79C9-CB3A-A54E-BA12-20CB52E60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32464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89117" name="Text Box 30">
            <a:extLst>
              <a:ext uri="{FF2B5EF4-FFF2-40B4-BE49-F238E27FC236}">
                <a16:creationId xmlns:a16="http://schemas.microsoft.com/office/drawing/2014/main" id="{8ABDB293-1F41-A145-8562-CBDD357BC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3" y="41687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89118" name="Text Box 31">
            <a:extLst>
              <a:ext uri="{FF2B5EF4-FFF2-40B4-BE49-F238E27FC236}">
                <a16:creationId xmlns:a16="http://schemas.microsoft.com/office/drawing/2014/main" id="{A2E7366A-D4B6-0D41-8221-BB6013EB6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9950" y="42068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89119" name="Text Box 32">
            <a:extLst>
              <a:ext uri="{FF2B5EF4-FFF2-40B4-BE49-F238E27FC236}">
                <a16:creationId xmlns:a16="http://schemas.microsoft.com/office/drawing/2014/main" id="{09A7B223-08B9-C44D-8097-226D39A4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0911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89120" name="Text Box 33">
            <a:extLst>
              <a:ext uri="{FF2B5EF4-FFF2-40B4-BE49-F238E27FC236}">
                <a16:creationId xmlns:a16="http://schemas.microsoft.com/office/drawing/2014/main" id="{562B4269-5140-9645-A996-B40BCED7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51292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89121" name="Line 34">
            <a:extLst>
              <a:ext uri="{FF2B5EF4-FFF2-40B4-BE49-F238E27FC236}">
                <a16:creationId xmlns:a16="http://schemas.microsoft.com/office/drawing/2014/main" id="{43457F76-A7B9-0047-81ED-51D7CBD7C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4821238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2" name="Line 35">
            <a:extLst>
              <a:ext uri="{FF2B5EF4-FFF2-40B4-BE49-F238E27FC236}">
                <a16:creationId xmlns:a16="http://schemas.microsoft.com/office/drawing/2014/main" id="{FA2AE5B7-DCD5-7748-A20B-57FDBC7B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5281613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3" name="Text Box 36">
            <a:extLst>
              <a:ext uri="{FF2B5EF4-FFF2-40B4-BE49-F238E27FC236}">
                <a16:creationId xmlns:a16="http://schemas.microsoft.com/office/drawing/2014/main" id="{4A31441D-F416-404F-ADC8-90BCA349C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4572000"/>
            <a:ext cx="218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Provider-Customer</a:t>
            </a:r>
          </a:p>
        </p:txBody>
      </p:sp>
      <p:sp>
        <p:nvSpPr>
          <p:cNvPr id="89124" name="Text Box 37">
            <a:extLst>
              <a:ext uri="{FF2B5EF4-FFF2-40B4-BE49-F238E27FC236}">
                <a16:creationId xmlns:a16="http://schemas.microsoft.com/office/drawing/2014/main" id="{F9ACAE50-15D4-1A4D-9045-38D39A55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501015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Peer-Peer</a:t>
            </a:r>
          </a:p>
        </p:txBody>
      </p:sp>
      <p:sp>
        <p:nvSpPr>
          <p:cNvPr id="298023" name="Text Box 39">
            <a:extLst>
              <a:ext uri="{FF2B5EF4-FFF2-40B4-BE49-F238E27FC236}">
                <a16:creationId xmlns:a16="http://schemas.microsoft.com/office/drawing/2014/main" id="{C7C94F24-9DBA-C94D-9F27-2CC38CAB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219200"/>
            <a:ext cx="19224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1 2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7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5 8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 4 3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8 5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6 5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1 4 3 d</a:t>
            </a:r>
          </a:p>
          <a:p>
            <a:pPr algn="l" eaLnBrk="1" hangingPunct="1"/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24" name="Freeform 40">
            <a:extLst>
              <a:ext uri="{FF2B5EF4-FFF2-40B4-BE49-F238E27FC236}">
                <a16:creationId xmlns:a16="http://schemas.microsoft.com/office/drawing/2014/main" id="{69F6A5F9-ECDB-BF4D-8A8B-5DEAF6E1F27A}"/>
              </a:ext>
            </a:extLst>
          </p:cNvPr>
          <p:cNvSpPr>
            <a:spLocks/>
          </p:cNvSpPr>
          <p:nvPr/>
        </p:nvSpPr>
        <p:spPr bwMode="auto">
          <a:xfrm>
            <a:off x="4525963" y="2824163"/>
            <a:ext cx="582612" cy="1228725"/>
          </a:xfrm>
          <a:custGeom>
            <a:avLst/>
            <a:gdLst>
              <a:gd name="T0" fmla="*/ 2147483647 w 367"/>
              <a:gd name="T1" fmla="*/ 0 h 774"/>
              <a:gd name="T2" fmla="*/ 2147483647 w 367"/>
              <a:gd name="T3" fmla="*/ 2147483647 h 774"/>
              <a:gd name="T4" fmla="*/ 2147483647 w 367"/>
              <a:gd name="T5" fmla="*/ 2147483647 h 774"/>
              <a:gd name="T6" fmla="*/ 0 60000 65536"/>
              <a:gd name="T7" fmla="*/ 0 60000 65536"/>
              <a:gd name="T8" fmla="*/ 0 60000 65536"/>
              <a:gd name="T9" fmla="*/ 0 w 367"/>
              <a:gd name="T10" fmla="*/ 0 h 774"/>
              <a:gd name="T11" fmla="*/ 367 w 367"/>
              <a:gd name="T12" fmla="*/ 774 h 7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" h="774">
                <a:moveTo>
                  <a:pt x="367" y="0"/>
                </a:moveTo>
                <a:cubicBezTo>
                  <a:pt x="187" y="153"/>
                  <a:pt x="8" y="307"/>
                  <a:pt x="4" y="436"/>
                </a:cubicBezTo>
                <a:cubicBezTo>
                  <a:pt x="0" y="565"/>
                  <a:pt x="171" y="669"/>
                  <a:pt x="343" y="77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25" name="Line 41">
            <a:extLst>
              <a:ext uri="{FF2B5EF4-FFF2-40B4-BE49-F238E27FC236}">
                <a16:creationId xmlns:a16="http://schemas.microsoft.com/office/drawing/2014/main" id="{9303087E-D5A9-B845-969A-A056A161E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6238" y="4376738"/>
            <a:ext cx="614362" cy="7286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8" name="Line 44">
            <a:extLst>
              <a:ext uri="{FF2B5EF4-FFF2-40B4-BE49-F238E27FC236}">
                <a16:creationId xmlns:a16="http://schemas.microsoft.com/office/drawing/2014/main" id="{B81D37D3-ABA1-D246-84E4-B52413A972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9638" y="4398963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9" name="Slide Number Placeholder 3">
            <a:extLst>
              <a:ext uri="{FF2B5EF4-FFF2-40B4-BE49-F238E27FC236}">
                <a16:creationId xmlns:a16="http://schemas.microsoft.com/office/drawing/2014/main" id="{824FF13C-27C0-324D-8BC0-E53BEDC2B6A6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1CBE906-E99F-BC40-944C-C60DA5EA7AD6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algn="r" eaLnBrk="1" hangingPunct="1"/>
              <a:t>7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24" grpId="0" animBg="1"/>
      <p:bldP spid="2980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7">
            <a:extLst>
              <a:ext uri="{FF2B5EF4-FFF2-40B4-BE49-F238E27FC236}">
                <a16:creationId xmlns:a16="http://schemas.microsoft.com/office/drawing/2014/main" id="{6DA3D790-9294-7645-9A5F-92ABBB54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2624138"/>
            <a:ext cx="609600" cy="68421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1" name="Line 8">
            <a:extLst>
              <a:ext uri="{FF2B5EF4-FFF2-40B4-BE49-F238E27FC236}">
                <a16:creationId xmlns:a16="http://schemas.microsoft.com/office/drawing/2014/main" id="{FB24D0F9-BBE9-C34C-91B2-9853C3720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4025" y="3706813"/>
            <a:ext cx="685800" cy="514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Line 9">
            <a:extLst>
              <a:ext uri="{FF2B5EF4-FFF2-40B4-BE49-F238E27FC236}">
                <a16:creationId xmlns:a16="http://schemas.microsoft.com/office/drawing/2014/main" id="{BC365FF4-C756-0E46-A0A0-ED2892D14D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3649663"/>
            <a:ext cx="6096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Line 10">
            <a:extLst>
              <a:ext uri="{FF2B5EF4-FFF2-40B4-BE49-F238E27FC236}">
                <a16:creationId xmlns:a16="http://schemas.microsoft.com/office/drawing/2014/main" id="{B1C00D4D-7621-6B42-8BC0-C84CF3661B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9625" y="3663950"/>
            <a:ext cx="581025" cy="557213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11">
            <a:extLst>
              <a:ext uri="{FF2B5EF4-FFF2-40B4-BE49-F238E27FC236}">
                <a16:creationId xmlns:a16="http://schemas.microsoft.com/office/drawing/2014/main" id="{0CA880E5-FD77-4C4A-8A0F-43F4B1D32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562475"/>
            <a:ext cx="4572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12">
            <a:extLst>
              <a:ext uri="{FF2B5EF4-FFF2-40B4-BE49-F238E27FC236}">
                <a16:creationId xmlns:a16="http://schemas.microsoft.com/office/drawing/2014/main" id="{04EE1B32-6390-AD44-A5C1-1C912B0AB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625" y="4562475"/>
            <a:ext cx="457200" cy="5715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14">
            <a:extLst>
              <a:ext uri="{FF2B5EF4-FFF2-40B4-BE49-F238E27FC236}">
                <a16:creationId xmlns:a16="http://schemas.microsoft.com/office/drawing/2014/main" id="{F31CDDEA-1CD4-C747-8FC3-10FB84699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481263"/>
            <a:ext cx="2271712" cy="827087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9">
            <a:extLst>
              <a:ext uri="{FF2B5EF4-FFF2-40B4-BE49-F238E27FC236}">
                <a16:creationId xmlns:a16="http://schemas.microsoft.com/office/drawing/2014/main" id="{5469A57F-7D60-F84B-9A92-1642DF3D64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2624138"/>
            <a:ext cx="609600" cy="68421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22">
            <a:extLst>
              <a:ext uri="{FF2B5EF4-FFF2-40B4-BE49-F238E27FC236}">
                <a16:creationId xmlns:a16="http://schemas.microsoft.com/office/drawing/2014/main" id="{93B52398-AEB1-9748-B87C-3548B82811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6625" y="4562475"/>
            <a:ext cx="838200" cy="6286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23">
            <a:extLst>
              <a:ext uri="{FF2B5EF4-FFF2-40B4-BE49-F238E27FC236}">
                <a16:creationId xmlns:a16="http://schemas.microsoft.com/office/drawing/2014/main" id="{1E89DE1A-E9CA-7243-BBF5-657DBB9D0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3649663"/>
            <a:ext cx="485775" cy="585787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Rectangle 2">
            <a:extLst>
              <a:ext uri="{FF2B5EF4-FFF2-40B4-BE49-F238E27FC236}">
                <a16:creationId xmlns:a16="http://schemas.microsoft.com/office/drawing/2014/main" id="{E03E7B47-BCA2-354B-A19F-E9BBF169E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Valid and Invalid Paths</a:t>
            </a:r>
          </a:p>
        </p:txBody>
      </p:sp>
      <p:sp>
        <p:nvSpPr>
          <p:cNvPr id="89101" name="Oval 4">
            <a:extLst>
              <a:ext uri="{FF2B5EF4-FFF2-40B4-BE49-F238E27FC236}">
                <a16:creationId xmlns:a16="http://schemas.microsoft.com/office/drawing/2014/main" id="{1AD1A7F5-7337-7543-8CE0-0C9DF792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2" name="Oval 5">
            <a:extLst>
              <a:ext uri="{FF2B5EF4-FFF2-40B4-BE49-F238E27FC236}">
                <a16:creationId xmlns:a16="http://schemas.microsoft.com/office/drawing/2014/main" id="{665592B6-B0CC-0A4F-8220-B54119DB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16401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3" name="Line 6">
            <a:extLst>
              <a:ext uri="{FF2B5EF4-FFF2-40B4-BE49-F238E27FC236}">
                <a16:creationId xmlns:a16="http://schemas.microsoft.com/office/drawing/2014/main" id="{E6A577FC-E157-F84E-8D7D-53E71FD8E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3479800"/>
            <a:ext cx="1265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Oval 13">
            <a:extLst>
              <a:ext uri="{FF2B5EF4-FFF2-40B4-BE49-F238E27FC236}">
                <a16:creationId xmlns:a16="http://schemas.microsoft.com/office/drawing/2014/main" id="{17849C2B-A80A-6B42-8A3C-91D2E9075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2224088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5" name="Oval 15">
            <a:extLst>
              <a:ext uri="{FF2B5EF4-FFF2-40B4-BE49-F238E27FC236}">
                <a16:creationId xmlns:a16="http://schemas.microsoft.com/office/drawing/2014/main" id="{C281B765-7412-704C-AEE3-46753855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6" name="Oval 16">
            <a:extLst>
              <a:ext uri="{FF2B5EF4-FFF2-40B4-BE49-F238E27FC236}">
                <a16:creationId xmlns:a16="http://schemas.microsoft.com/office/drawing/2014/main" id="{D686BA9F-0E84-CC48-A53C-5FA4B7D5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164013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7" name="Oval 17">
            <a:extLst>
              <a:ext uri="{FF2B5EF4-FFF2-40B4-BE49-F238E27FC236}">
                <a16:creationId xmlns:a16="http://schemas.microsoft.com/office/drawing/2014/main" id="{0E1E2F28-8B2E-A946-B1F8-4949530E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08" name="Line 18">
            <a:extLst>
              <a:ext uri="{FF2B5EF4-FFF2-40B4-BE49-F238E27FC236}">
                <a16:creationId xmlns:a16="http://schemas.microsoft.com/office/drawing/2014/main" id="{F5642E21-68F5-7743-B51C-D35A14C0A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9888" y="4391025"/>
            <a:ext cx="1252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20">
            <a:extLst>
              <a:ext uri="{FF2B5EF4-FFF2-40B4-BE49-F238E27FC236}">
                <a16:creationId xmlns:a16="http://schemas.microsoft.com/office/drawing/2014/main" id="{D40C0CF1-988E-0E4C-AFC1-D2D28CC4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507682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0" name="Oval 21">
            <a:extLst>
              <a:ext uri="{FF2B5EF4-FFF2-40B4-BE49-F238E27FC236}">
                <a16:creationId xmlns:a16="http://schemas.microsoft.com/office/drawing/2014/main" id="{1C1A2360-541E-D34A-B03A-CF9DDFC8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425" y="513397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1" name="Oval 24">
            <a:extLst>
              <a:ext uri="{FF2B5EF4-FFF2-40B4-BE49-F238E27FC236}">
                <a16:creationId xmlns:a16="http://schemas.microsoft.com/office/drawing/2014/main" id="{D25D69E2-957E-C140-BF12-8FEE3124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422116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12" name="Text Box 25">
            <a:extLst>
              <a:ext uri="{FF2B5EF4-FFF2-40B4-BE49-F238E27FC236}">
                <a16:creationId xmlns:a16="http://schemas.microsoft.com/office/drawing/2014/main" id="{F4CE72EE-2E34-034A-9D3E-3A4D45450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326548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9113" name="Text Box 26">
            <a:extLst>
              <a:ext uri="{FF2B5EF4-FFF2-40B4-BE49-F238E27FC236}">
                <a16:creationId xmlns:a16="http://schemas.microsoft.com/office/drawing/2014/main" id="{DD06E0BC-1905-774D-8D34-F58BA279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3251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89114" name="Text Box 27">
            <a:extLst>
              <a:ext uri="{FF2B5EF4-FFF2-40B4-BE49-F238E27FC236}">
                <a16:creationId xmlns:a16="http://schemas.microsoft.com/office/drawing/2014/main" id="{74BFE788-D3E6-0547-999E-C34C96613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2098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9115" name="Text Box 28">
            <a:extLst>
              <a:ext uri="{FF2B5EF4-FFF2-40B4-BE49-F238E27FC236}">
                <a16:creationId xmlns:a16="http://schemas.microsoft.com/office/drawing/2014/main" id="{EBD3525D-DBE8-4B4F-9051-0C4F6720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4168775"/>
            <a:ext cx="34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89116" name="Text Box 29">
            <a:extLst>
              <a:ext uri="{FF2B5EF4-FFF2-40B4-BE49-F238E27FC236}">
                <a16:creationId xmlns:a16="http://schemas.microsoft.com/office/drawing/2014/main" id="{C13E79C9-CB3A-A54E-BA12-20CB52E60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32464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89117" name="Text Box 30">
            <a:extLst>
              <a:ext uri="{FF2B5EF4-FFF2-40B4-BE49-F238E27FC236}">
                <a16:creationId xmlns:a16="http://schemas.microsoft.com/office/drawing/2014/main" id="{8ABDB293-1F41-A145-8562-CBDD357BC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3" y="41687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89118" name="Text Box 31">
            <a:extLst>
              <a:ext uri="{FF2B5EF4-FFF2-40B4-BE49-F238E27FC236}">
                <a16:creationId xmlns:a16="http://schemas.microsoft.com/office/drawing/2014/main" id="{A2E7366A-D4B6-0D41-8221-BB6013EB6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9950" y="42068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89119" name="Text Box 32">
            <a:extLst>
              <a:ext uri="{FF2B5EF4-FFF2-40B4-BE49-F238E27FC236}">
                <a16:creationId xmlns:a16="http://schemas.microsoft.com/office/drawing/2014/main" id="{09A7B223-08B9-C44D-8097-226D39A4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0911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89120" name="Text Box 33">
            <a:extLst>
              <a:ext uri="{FF2B5EF4-FFF2-40B4-BE49-F238E27FC236}">
                <a16:creationId xmlns:a16="http://schemas.microsoft.com/office/drawing/2014/main" id="{562B4269-5140-9645-A996-B40BCED7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51292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89121" name="Line 34">
            <a:extLst>
              <a:ext uri="{FF2B5EF4-FFF2-40B4-BE49-F238E27FC236}">
                <a16:creationId xmlns:a16="http://schemas.microsoft.com/office/drawing/2014/main" id="{43457F76-A7B9-0047-81ED-51D7CBD7C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4821238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2" name="Line 35">
            <a:extLst>
              <a:ext uri="{FF2B5EF4-FFF2-40B4-BE49-F238E27FC236}">
                <a16:creationId xmlns:a16="http://schemas.microsoft.com/office/drawing/2014/main" id="{FA2AE5B7-DCD5-7748-A20B-57FDBC7B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5281613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3" name="Text Box 36">
            <a:extLst>
              <a:ext uri="{FF2B5EF4-FFF2-40B4-BE49-F238E27FC236}">
                <a16:creationId xmlns:a16="http://schemas.microsoft.com/office/drawing/2014/main" id="{4A31441D-F416-404F-ADC8-90BCA349C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4572000"/>
            <a:ext cx="218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Provider-Customer</a:t>
            </a:r>
          </a:p>
        </p:txBody>
      </p:sp>
      <p:sp>
        <p:nvSpPr>
          <p:cNvPr id="89124" name="Text Box 37">
            <a:extLst>
              <a:ext uri="{FF2B5EF4-FFF2-40B4-BE49-F238E27FC236}">
                <a16:creationId xmlns:a16="http://schemas.microsoft.com/office/drawing/2014/main" id="{F9ACAE50-15D4-1A4D-9045-38D39A55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501015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Peer-Peer</a:t>
            </a:r>
          </a:p>
        </p:txBody>
      </p:sp>
      <p:sp>
        <p:nvSpPr>
          <p:cNvPr id="298023" name="Text Box 39">
            <a:extLst>
              <a:ext uri="{FF2B5EF4-FFF2-40B4-BE49-F238E27FC236}">
                <a16:creationId xmlns:a16="http://schemas.microsoft.com/office/drawing/2014/main" id="{C7C94F24-9DBA-C94D-9F27-2CC38CAB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219200"/>
            <a:ext cx="192246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1 2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7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5 8 d</a:t>
            </a:r>
          </a:p>
          <a:p>
            <a:pPr algn="l" eaLnBrk="1" hangingPunct="1"/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Path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 4 3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8 5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6 5 d</a:t>
            </a:r>
          </a:p>
          <a:p>
            <a:pPr algn="l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Path 1 4 3 d</a:t>
            </a:r>
          </a:p>
        </p:txBody>
      </p:sp>
      <p:sp>
        <p:nvSpPr>
          <p:cNvPr id="298024" name="Freeform 40">
            <a:extLst>
              <a:ext uri="{FF2B5EF4-FFF2-40B4-BE49-F238E27FC236}">
                <a16:creationId xmlns:a16="http://schemas.microsoft.com/office/drawing/2014/main" id="{69F6A5F9-ECDB-BF4D-8A8B-5DEAF6E1F27A}"/>
              </a:ext>
            </a:extLst>
          </p:cNvPr>
          <p:cNvSpPr>
            <a:spLocks/>
          </p:cNvSpPr>
          <p:nvPr/>
        </p:nvSpPr>
        <p:spPr bwMode="auto">
          <a:xfrm>
            <a:off x="4525963" y="2824163"/>
            <a:ext cx="582612" cy="1228725"/>
          </a:xfrm>
          <a:custGeom>
            <a:avLst/>
            <a:gdLst>
              <a:gd name="T0" fmla="*/ 2147483647 w 367"/>
              <a:gd name="T1" fmla="*/ 0 h 774"/>
              <a:gd name="T2" fmla="*/ 2147483647 w 367"/>
              <a:gd name="T3" fmla="*/ 2147483647 h 774"/>
              <a:gd name="T4" fmla="*/ 2147483647 w 367"/>
              <a:gd name="T5" fmla="*/ 2147483647 h 774"/>
              <a:gd name="T6" fmla="*/ 0 60000 65536"/>
              <a:gd name="T7" fmla="*/ 0 60000 65536"/>
              <a:gd name="T8" fmla="*/ 0 60000 65536"/>
              <a:gd name="T9" fmla="*/ 0 w 367"/>
              <a:gd name="T10" fmla="*/ 0 h 774"/>
              <a:gd name="T11" fmla="*/ 367 w 367"/>
              <a:gd name="T12" fmla="*/ 774 h 7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" h="774">
                <a:moveTo>
                  <a:pt x="367" y="0"/>
                </a:moveTo>
                <a:cubicBezTo>
                  <a:pt x="187" y="153"/>
                  <a:pt x="8" y="307"/>
                  <a:pt x="4" y="436"/>
                </a:cubicBezTo>
                <a:cubicBezTo>
                  <a:pt x="0" y="565"/>
                  <a:pt x="171" y="669"/>
                  <a:pt x="343" y="77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25" name="Line 41">
            <a:extLst>
              <a:ext uri="{FF2B5EF4-FFF2-40B4-BE49-F238E27FC236}">
                <a16:creationId xmlns:a16="http://schemas.microsoft.com/office/drawing/2014/main" id="{9303087E-D5A9-B845-969A-A056A161E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6238" y="4376738"/>
            <a:ext cx="614362" cy="7286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8" name="Line 44">
            <a:extLst>
              <a:ext uri="{FF2B5EF4-FFF2-40B4-BE49-F238E27FC236}">
                <a16:creationId xmlns:a16="http://schemas.microsoft.com/office/drawing/2014/main" id="{B81D37D3-ABA1-D246-84E4-B52413A972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9638" y="4398963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9" name="Slide Number Placeholder 3">
            <a:extLst>
              <a:ext uri="{FF2B5EF4-FFF2-40B4-BE49-F238E27FC236}">
                <a16:creationId xmlns:a16="http://schemas.microsoft.com/office/drawing/2014/main" id="{824FF13C-27C0-324D-8BC0-E53BEDC2B6A6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1CBE906-E99F-BC40-944C-C60DA5EA7AD6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algn="r" eaLnBrk="1" hangingPunct="1"/>
              <a:t>8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130" name="TextBox 48">
            <a:extLst>
              <a:ext uri="{FF2B5EF4-FFF2-40B4-BE49-F238E27FC236}">
                <a16:creationId xmlns:a16="http://schemas.microsoft.com/office/drawing/2014/main" id="{BDF44FF7-0E37-CF44-8B7A-8CF99F0BA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421" y="1447800"/>
            <a:ext cx="3132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Y)  Valid   M) Invalid</a:t>
            </a: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9AE94995-D73D-CC40-97A3-E17F9838E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930" y="1204702"/>
            <a:ext cx="19224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Invalid</a:t>
            </a:r>
          </a:p>
          <a:p>
            <a:pPr algn="l" eaLnBrk="1" hangingPunct="1"/>
            <a:r>
              <a:rPr lang="en-US" altLang="en-US" sz="2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Invalid </a:t>
            </a:r>
          </a:p>
        </p:txBody>
      </p:sp>
    </p:spTree>
    <p:extLst>
      <p:ext uri="{BB962C8B-B14F-4D97-AF65-F5344CB8AC3E}">
        <p14:creationId xmlns:p14="http://schemas.microsoft.com/office/powerpoint/2010/main" val="328166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A825572-7047-7B4E-80EF-299BD5C98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Valid and Invalid Paths</a:t>
            </a:r>
          </a:p>
        </p:txBody>
      </p:sp>
      <p:sp>
        <p:nvSpPr>
          <p:cNvPr id="91139" name="Oval 4">
            <a:extLst>
              <a:ext uri="{FF2B5EF4-FFF2-40B4-BE49-F238E27FC236}">
                <a16:creationId xmlns:a16="http://schemas.microsoft.com/office/drawing/2014/main" id="{6F4418F0-1D07-3441-8AA1-EDBFD5CB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40" name="Oval 5">
            <a:extLst>
              <a:ext uri="{FF2B5EF4-FFF2-40B4-BE49-F238E27FC236}">
                <a16:creationId xmlns:a16="http://schemas.microsoft.com/office/drawing/2014/main" id="{66D13ADD-5C8D-7B4C-9C8A-1A537C1D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16401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41" name="Line 6">
            <a:extLst>
              <a:ext uri="{FF2B5EF4-FFF2-40B4-BE49-F238E27FC236}">
                <a16:creationId xmlns:a16="http://schemas.microsoft.com/office/drawing/2014/main" id="{A4DCAB46-3946-634C-82CA-CEABC562B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588" y="3479800"/>
            <a:ext cx="1265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Line 7">
            <a:extLst>
              <a:ext uri="{FF2B5EF4-FFF2-40B4-BE49-F238E27FC236}">
                <a16:creationId xmlns:a16="http://schemas.microsoft.com/office/drawing/2014/main" id="{366A0B5D-42D2-BE4E-A8B7-E23A3A19B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2624138"/>
            <a:ext cx="609600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Line 8">
            <a:extLst>
              <a:ext uri="{FF2B5EF4-FFF2-40B4-BE49-F238E27FC236}">
                <a16:creationId xmlns:a16="http://schemas.microsoft.com/office/drawing/2014/main" id="{EECA9EB3-CE35-5B4D-95FD-FCA6367D3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4025" y="3706813"/>
            <a:ext cx="685800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9">
            <a:extLst>
              <a:ext uri="{FF2B5EF4-FFF2-40B4-BE49-F238E27FC236}">
                <a16:creationId xmlns:a16="http://schemas.microsoft.com/office/drawing/2014/main" id="{E657213A-CB3B-914D-8E13-3974D6B24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3649663"/>
            <a:ext cx="6096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10">
            <a:extLst>
              <a:ext uri="{FF2B5EF4-FFF2-40B4-BE49-F238E27FC236}">
                <a16:creationId xmlns:a16="http://schemas.microsoft.com/office/drawing/2014/main" id="{642919CA-2293-3C42-B595-B2A68F06C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9625" y="3663950"/>
            <a:ext cx="581025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Line 11">
            <a:extLst>
              <a:ext uri="{FF2B5EF4-FFF2-40B4-BE49-F238E27FC236}">
                <a16:creationId xmlns:a16="http://schemas.microsoft.com/office/drawing/2014/main" id="{6A814C52-75D5-204B-B422-B4D499364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562475"/>
            <a:ext cx="4572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7" name="Line 12">
            <a:extLst>
              <a:ext uri="{FF2B5EF4-FFF2-40B4-BE49-F238E27FC236}">
                <a16:creationId xmlns:a16="http://schemas.microsoft.com/office/drawing/2014/main" id="{E0F0D12A-C8E8-A94F-9558-86DFF9CC15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625" y="4562475"/>
            <a:ext cx="4572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Oval 13">
            <a:extLst>
              <a:ext uri="{FF2B5EF4-FFF2-40B4-BE49-F238E27FC236}">
                <a16:creationId xmlns:a16="http://schemas.microsoft.com/office/drawing/2014/main" id="{4ED3C92A-6471-BF41-8CEA-97318E5A7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2224088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49" name="Line 14">
            <a:extLst>
              <a:ext uri="{FF2B5EF4-FFF2-40B4-BE49-F238E27FC236}">
                <a16:creationId xmlns:a16="http://schemas.microsoft.com/office/drawing/2014/main" id="{66D04425-48DC-AC48-B994-9A19865DF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2481263"/>
            <a:ext cx="2271712" cy="827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Oval 15">
            <a:extLst>
              <a:ext uri="{FF2B5EF4-FFF2-40B4-BE49-F238E27FC236}">
                <a16:creationId xmlns:a16="http://schemas.microsoft.com/office/drawing/2014/main" id="{9868374E-9CA0-9746-94F6-B6A88B706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51" name="Oval 16">
            <a:extLst>
              <a:ext uri="{FF2B5EF4-FFF2-40B4-BE49-F238E27FC236}">
                <a16:creationId xmlns:a16="http://schemas.microsoft.com/office/drawing/2014/main" id="{977A8F8D-028D-CE4F-A6F0-00B6F00DD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164013"/>
            <a:ext cx="571500" cy="45561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52" name="Oval 17">
            <a:extLst>
              <a:ext uri="{FF2B5EF4-FFF2-40B4-BE49-F238E27FC236}">
                <a16:creationId xmlns:a16="http://schemas.microsoft.com/office/drawing/2014/main" id="{10C6FBF1-92A2-0344-ADEF-F18CD0B73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3251200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53" name="Line 18">
            <a:extLst>
              <a:ext uri="{FF2B5EF4-FFF2-40B4-BE49-F238E27FC236}">
                <a16:creationId xmlns:a16="http://schemas.microsoft.com/office/drawing/2014/main" id="{E08B4562-44A9-3040-8B42-45954F321C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9888" y="4391025"/>
            <a:ext cx="1252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9">
            <a:extLst>
              <a:ext uri="{FF2B5EF4-FFF2-40B4-BE49-F238E27FC236}">
                <a16:creationId xmlns:a16="http://schemas.microsoft.com/office/drawing/2014/main" id="{C9E77A7A-18FD-4842-8D00-DE0A10AFC2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2624138"/>
            <a:ext cx="609600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Oval 20">
            <a:extLst>
              <a:ext uri="{FF2B5EF4-FFF2-40B4-BE49-F238E27FC236}">
                <a16:creationId xmlns:a16="http://schemas.microsoft.com/office/drawing/2014/main" id="{5BF63406-9602-5749-A925-B7F209B0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507682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56" name="Oval 21">
            <a:extLst>
              <a:ext uri="{FF2B5EF4-FFF2-40B4-BE49-F238E27FC236}">
                <a16:creationId xmlns:a16="http://schemas.microsoft.com/office/drawing/2014/main" id="{76A9FD04-A79D-1E4D-8F3D-0D2F2A126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425" y="5133975"/>
            <a:ext cx="571500" cy="455613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57" name="Line 22">
            <a:extLst>
              <a:ext uri="{FF2B5EF4-FFF2-40B4-BE49-F238E27FC236}">
                <a16:creationId xmlns:a16="http://schemas.microsoft.com/office/drawing/2014/main" id="{12F75C73-E57E-D14E-9BF7-95E6CCA1B7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6625" y="4562475"/>
            <a:ext cx="838200" cy="62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8" name="Line 23">
            <a:extLst>
              <a:ext uri="{FF2B5EF4-FFF2-40B4-BE49-F238E27FC236}">
                <a16:creationId xmlns:a16="http://schemas.microsoft.com/office/drawing/2014/main" id="{8CDA9510-3F71-1D4F-B855-C8FD287AC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3649663"/>
            <a:ext cx="485775" cy="585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9" name="Oval 24">
            <a:extLst>
              <a:ext uri="{FF2B5EF4-FFF2-40B4-BE49-F238E27FC236}">
                <a16:creationId xmlns:a16="http://schemas.microsoft.com/office/drawing/2014/main" id="{D2A40CD4-5E88-AB47-AC70-DF05B507F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4221163"/>
            <a:ext cx="571500" cy="449262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60" name="Text Box 25">
            <a:extLst>
              <a:ext uri="{FF2B5EF4-FFF2-40B4-BE49-F238E27FC236}">
                <a16:creationId xmlns:a16="http://schemas.microsoft.com/office/drawing/2014/main" id="{6282804C-2A05-0B41-9F15-240DF9C0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326548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1161" name="Text Box 26">
            <a:extLst>
              <a:ext uri="{FF2B5EF4-FFF2-40B4-BE49-F238E27FC236}">
                <a16:creationId xmlns:a16="http://schemas.microsoft.com/office/drawing/2014/main" id="{17FEAE8E-64BA-7E40-8E59-570D5658D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3251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91162" name="Text Box 27">
            <a:extLst>
              <a:ext uri="{FF2B5EF4-FFF2-40B4-BE49-F238E27FC236}">
                <a16:creationId xmlns:a16="http://schemas.microsoft.com/office/drawing/2014/main" id="{1BC7F7D9-F655-3D40-B6D7-9C1DCF474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2098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91163" name="Text Box 28">
            <a:extLst>
              <a:ext uri="{FF2B5EF4-FFF2-40B4-BE49-F238E27FC236}">
                <a16:creationId xmlns:a16="http://schemas.microsoft.com/office/drawing/2014/main" id="{60F633FB-098D-ED44-BEED-E0C3477E8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4168775"/>
            <a:ext cx="34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91164" name="Text Box 29">
            <a:extLst>
              <a:ext uri="{FF2B5EF4-FFF2-40B4-BE49-F238E27FC236}">
                <a16:creationId xmlns:a16="http://schemas.microsoft.com/office/drawing/2014/main" id="{0F9BFA24-094A-D544-B238-4FBA11089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3246438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91165" name="Text Box 30">
            <a:extLst>
              <a:ext uri="{FF2B5EF4-FFF2-40B4-BE49-F238E27FC236}">
                <a16:creationId xmlns:a16="http://schemas.microsoft.com/office/drawing/2014/main" id="{0EA5F084-8299-9E45-A06B-7264DBF84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3" y="41687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91166" name="Text Box 31">
            <a:extLst>
              <a:ext uri="{FF2B5EF4-FFF2-40B4-BE49-F238E27FC236}">
                <a16:creationId xmlns:a16="http://schemas.microsoft.com/office/drawing/2014/main" id="{8483849D-77B6-C24C-A859-E4E1EABE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9950" y="42068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1167" name="Text Box 32">
            <a:extLst>
              <a:ext uri="{FF2B5EF4-FFF2-40B4-BE49-F238E27FC236}">
                <a16:creationId xmlns:a16="http://schemas.microsoft.com/office/drawing/2014/main" id="{6ABDE037-195C-D246-9A0B-602C65F82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0911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91168" name="Text Box 33">
            <a:extLst>
              <a:ext uri="{FF2B5EF4-FFF2-40B4-BE49-F238E27FC236}">
                <a16:creationId xmlns:a16="http://schemas.microsoft.com/office/drawing/2014/main" id="{CFA087A9-A344-B045-B9BE-3ADD2F2CC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512921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91169" name="Line 34">
            <a:extLst>
              <a:ext uri="{FF2B5EF4-FFF2-40B4-BE49-F238E27FC236}">
                <a16:creationId xmlns:a16="http://schemas.microsoft.com/office/drawing/2014/main" id="{8D5A8D65-7C1E-F64F-AD88-A2332ECC7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4821238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5">
            <a:extLst>
              <a:ext uri="{FF2B5EF4-FFF2-40B4-BE49-F238E27FC236}">
                <a16:creationId xmlns:a16="http://schemas.microsoft.com/office/drawing/2014/main" id="{D39F51BF-1001-8743-8A9A-522D38106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8" y="5281613"/>
            <a:ext cx="65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6">
            <a:extLst>
              <a:ext uri="{FF2B5EF4-FFF2-40B4-BE49-F238E27FC236}">
                <a16:creationId xmlns:a16="http://schemas.microsoft.com/office/drawing/2014/main" id="{BBE0C5E8-B143-654C-8CE8-23BF84A7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4572000"/>
            <a:ext cx="218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Provider-Customer</a:t>
            </a:r>
          </a:p>
        </p:txBody>
      </p:sp>
      <p:sp>
        <p:nvSpPr>
          <p:cNvPr id="91172" name="Text Box 37">
            <a:extLst>
              <a:ext uri="{FF2B5EF4-FFF2-40B4-BE49-F238E27FC236}">
                <a16:creationId xmlns:a16="http://schemas.microsoft.com/office/drawing/2014/main" id="{1A0D1364-3AE3-AE4C-B08C-9AA48BAB2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501015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Peer-Peer</a:t>
            </a:r>
          </a:p>
        </p:txBody>
      </p:sp>
      <p:sp>
        <p:nvSpPr>
          <p:cNvPr id="298023" name="Text Box 39">
            <a:extLst>
              <a:ext uri="{FF2B5EF4-FFF2-40B4-BE49-F238E27FC236}">
                <a16:creationId xmlns:a16="http://schemas.microsoft.com/office/drawing/2014/main" id="{BB20F049-E9C9-234C-9696-43640C4FE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905000"/>
            <a:ext cx="3914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Valid paths: “1 2 d” and “7 d”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Invalid path: “5 8 d”</a:t>
            </a:r>
          </a:p>
        </p:txBody>
      </p:sp>
      <p:sp>
        <p:nvSpPr>
          <p:cNvPr id="298024" name="Freeform 40">
            <a:extLst>
              <a:ext uri="{FF2B5EF4-FFF2-40B4-BE49-F238E27FC236}">
                <a16:creationId xmlns:a16="http://schemas.microsoft.com/office/drawing/2014/main" id="{FCC5BB16-9E1A-D14A-8D62-4FE484BD9410}"/>
              </a:ext>
            </a:extLst>
          </p:cNvPr>
          <p:cNvSpPr>
            <a:spLocks/>
          </p:cNvSpPr>
          <p:nvPr/>
        </p:nvSpPr>
        <p:spPr bwMode="auto">
          <a:xfrm>
            <a:off x="4525963" y="2824163"/>
            <a:ext cx="582612" cy="1228725"/>
          </a:xfrm>
          <a:custGeom>
            <a:avLst/>
            <a:gdLst>
              <a:gd name="T0" fmla="*/ 2147483647 w 367"/>
              <a:gd name="T1" fmla="*/ 0 h 774"/>
              <a:gd name="T2" fmla="*/ 2147483647 w 367"/>
              <a:gd name="T3" fmla="*/ 2147483647 h 774"/>
              <a:gd name="T4" fmla="*/ 2147483647 w 367"/>
              <a:gd name="T5" fmla="*/ 2147483647 h 774"/>
              <a:gd name="T6" fmla="*/ 0 60000 65536"/>
              <a:gd name="T7" fmla="*/ 0 60000 65536"/>
              <a:gd name="T8" fmla="*/ 0 60000 65536"/>
              <a:gd name="T9" fmla="*/ 0 w 367"/>
              <a:gd name="T10" fmla="*/ 0 h 774"/>
              <a:gd name="T11" fmla="*/ 367 w 367"/>
              <a:gd name="T12" fmla="*/ 774 h 7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" h="774">
                <a:moveTo>
                  <a:pt x="367" y="0"/>
                </a:moveTo>
                <a:cubicBezTo>
                  <a:pt x="187" y="153"/>
                  <a:pt x="8" y="307"/>
                  <a:pt x="4" y="436"/>
                </a:cubicBezTo>
                <a:cubicBezTo>
                  <a:pt x="0" y="565"/>
                  <a:pt x="171" y="669"/>
                  <a:pt x="343" y="77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8025" name="Line 41">
            <a:extLst>
              <a:ext uri="{FF2B5EF4-FFF2-40B4-BE49-F238E27FC236}">
                <a16:creationId xmlns:a16="http://schemas.microsoft.com/office/drawing/2014/main" id="{9D5F2F06-681B-F040-AD73-4824F5E28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1938" y="4322763"/>
            <a:ext cx="614362" cy="7286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6" name="Freeform 42">
            <a:extLst>
              <a:ext uri="{FF2B5EF4-FFF2-40B4-BE49-F238E27FC236}">
                <a16:creationId xmlns:a16="http://schemas.microsoft.com/office/drawing/2014/main" id="{5E8E5B3C-0763-7A4C-845A-56A166F982BF}"/>
              </a:ext>
            </a:extLst>
          </p:cNvPr>
          <p:cNvSpPr>
            <a:spLocks/>
          </p:cNvSpPr>
          <p:nvPr/>
        </p:nvSpPr>
        <p:spPr bwMode="auto">
          <a:xfrm>
            <a:off x="5530850" y="4502150"/>
            <a:ext cx="1114425" cy="511175"/>
          </a:xfrm>
          <a:custGeom>
            <a:avLst/>
            <a:gdLst>
              <a:gd name="T0" fmla="*/ 2147483647 w 702"/>
              <a:gd name="T1" fmla="*/ 0 h 322"/>
              <a:gd name="T2" fmla="*/ 2147483647 w 702"/>
              <a:gd name="T3" fmla="*/ 2147483647 h 322"/>
              <a:gd name="T4" fmla="*/ 0 w 702"/>
              <a:gd name="T5" fmla="*/ 2147483647 h 322"/>
              <a:gd name="T6" fmla="*/ 0 60000 65536"/>
              <a:gd name="T7" fmla="*/ 0 60000 65536"/>
              <a:gd name="T8" fmla="*/ 0 60000 65536"/>
              <a:gd name="T9" fmla="*/ 0 w 702"/>
              <a:gd name="T10" fmla="*/ 0 h 322"/>
              <a:gd name="T11" fmla="*/ 702 w 702"/>
              <a:gd name="T12" fmla="*/ 322 h 3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322">
                <a:moveTo>
                  <a:pt x="702" y="0"/>
                </a:moveTo>
                <a:cubicBezTo>
                  <a:pt x="555" y="153"/>
                  <a:pt x="408" y="306"/>
                  <a:pt x="291" y="314"/>
                </a:cubicBezTo>
                <a:cubicBezTo>
                  <a:pt x="174" y="322"/>
                  <a:pt x="87" y="185"/>
                  <a:pt x="0" y="48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177" name="Line 44">
            <a:extLst>
              <a:ext uri="{FF2B5EF4-FFF2-40B4-BE49-F238E27FC236}">
                <a16:creationId xmlns:a16="http://schemas.microsoft.com/office/drawing/2014/main" id="{9172C0E7-7E13-E242-A513-D280CED607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9638" y="4398963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8" name="Slide Number Placeholder 3">
            <a:extLst>
              <a:ext uri="{FF2B5EF4-FFF2-40B4-BE49-F238E27FC236}">
                <a16:creationId xmlns:a16="http://schemas.microsoft.com/office/drawing/2014/main" id="{BFFE065B-A8C0-4A40-89FE-565AA5617F10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20ED30F-1D5D-F745-A455-811249FFFEB0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algn="r" eaLnBrk="1" hangingPunct="1"/>
              <a:t>9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70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23" grpId="0"/>
      <p:bldP spid="298023" grpId="1"/>
      <p:bldP spid="298024" grpId="0" animBg="1"/>
      <p:bldP spid="298024" grpId="1" animBg="1"/>
      <p:bldP spid="298026" grpId="0" animBg="1"/>
      <p:bldP spid="29802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20049</TotalTime>
  <Words>2043</Words>
  <Application>Microsoft Macintosh PowerPoint</Application>
  <PresentationFormat>On-screen Show (4:3)</PresentationFormat>
  <Paragraphs>655</Paragraphs>
  <Slides>47</Slides>
  <Notes>33</Notes>
  <HiddenSlides>2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Courier New</vt:lpstr>
      <vt:lpstr>ＭＳ Ｐゴシック</vt:lpstr>
      <vt:lpstr>Arial</vt:lpstr>
      <vt:lpstr>Calibri</vt:lpstr>
      <vt:lpstr>Times New Roman</vt:lpstr>
      <vt:lpstr>Helvetica</vt:lpstr>
      <vt:lpstr>Arial Black</vt:lpstr>
      <vt:lpstr>Tahoma</vt:lpstr>
      <vt:lpstr>Office Theme</vt:lpstr>
      <vt:lpstr>/Users/mfreed/teaching/cos461/Desktop/spring10-cos461-exam2.doc!OLE_LINK1</vt:lpstr>
      <vt:lpstr>/Users/mfreed/teaching/cos461/Desktop/spring10-cos461-exam2.doc!OLE_LINK1</vt:lpstr>
      <vt:lpstr>/Users/mfreed/teaching/cos461/Desktop/spring10-cos461-exam2.doc!OLE_LINK1</vt:lpstr>
      <vt:lpstr>/Users/mfreed/teaching/cos461/Desktop/spring10-cos461-exam2.doc!OLE_LINK1</vt:lpstr>
      <vt:lpstr>Microsoft Photo Editor 3.0 Photo</vt:lpstr>
      <vt:lpstr>Interdomain Routing</vt:lpstr>
      <vt:lpstr>How to avoid BGP Instability</vt:lpstr>
      <vt:lpstr>AS (Autonomous System) Business Relationships</vt:lpstr>
      <vt:lpstr>Customer-Provider Relationship</vt:lpstr>
      <vt:lpstr>Peer-Peer Relationship</vt:lpstr>
      <vt:lpstr>Hierarchical AS Relationships</vt:lpstr>
      <vt:lpstr>Valid and Invalid Paths</vt:lpstr>
      <vt:lpstr>Valid and Invalid Paths</vt:lpstr>
      <vt:lpstr>Valid and Invalid Paths</vt:lpstr>
      <vt:lpstr>Valid and Invalid Paths</vt:lpstr>
      <vt:lpstr>Local Control, Global Stability: “Gao-Rexford Conditions”</vt:lpstr>
      <vt:lpstr>How do we implement Interdomain Routing Policy?</vt:lpstr>
      <vt:lpstr>Selecting a Best Path</vt:lpstr>
      <vt:lpstr>Import Policy: Local Preference</vt:lpstr>
      <vt:lpstr>Import Policy: Filtering</vt:lpstr>
      <vt:lpstr>Export Policy: Filtering</vt:lpstr>
      <vt:lpstr>Export Policy: Attribute Manipulation</vt:lpstr>
      <vt:lpstr>Reflect Business Relationships</vt:lpstr>
      <vt:lpstr>BGP Policy</vt:lpstr>
      <vt:lpstr>BGP Policy</vt:lpstr>
      <vt:lpstr>BGP Policy</vt:lpstr>
      <vt:lpstr>BGP Policy</vt:lpstr>
      <vt:lpstr>BGP Policy Configuration</vt:lpstr>
      <vt:lpstr>How do backbone AS operate?</vt:lpstr>
      <vt:lpstr>Backbone Networks</vt:lpstr>
      <vt:lpstr>Abilene Internet2 Backbone</vt:lpstr>
      <vt:lpstr>Points-of-Presence (PoPs)</vt:lpstr>
      <vt:lpstr>Where to Locate Nodes and Links</vt:lpstr>
      <vt:lpstr>Peering</vt:lpstr>
      <vt:lpstr>Combining Intradomain and Interdomain Routing</vt:lpstr>
      <vt:lpstr>Intradomain Routing</vt:lpstr>
      <vt:lpstr>Interdomain Routing</vt:lpstr>
      <vt:lpstr>An AS is Not a Single Node</vt:lpstr>
      <vt:lpstr>Internal BGP and Local Preference</vt:lpstr>
      <vt:lpstr>Hot-Potato (Early-Exit) Routing</vt:lpstr>
      <vt:lpstr>Hot-Potato Routing</vt:lpstr>
      <vt:lpstr>Joining BGP and IGP Information</vt:lpstr>
      <vt:lpstr>Joining BGP with IGP Information</vt:lpstr>
      <vt:lpstr>Joining BGP with IGP Information</vt:lpstr>
      <vt:lpstr>Joining BGP with IGP Information</vt:lpstr>
      <vt:lpstr>Backbone Traffic Engineering</vt:lpstr>
      <vt:lpstr>Routing With “Static” Link Weights</vt:lpstr>
      <vt:lpstr>Setting the Link Weights</vt:lpstr>
      <vt:lpstr>Measure, Model, and Control</vt:lpstr>
      <vt:lpstr>Limitations of Shortest-Path Routing</vt:lpstr>
      <vt:lpstr>Constrained Shortest Path First</vt:lpstr>
      <vt:lpstr>Conclusions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2076</cp:revision>
  <cp:lastPrinted>2020-03-09T05:06:02Z</cp:lastPrinted>
  <dcterms:created xsi:type="dcterms:W3CDTF">2014-04-16T01:46:25Z</dcterms:created>
  <dcterms:modified xsi:type="dcterms:W3CDTF">2020-03-09T05:06:04Z</dcterms:modified>
</cp:coreProperties>
</file>