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52"/>
  </p:notesMasterIdLst>
  <p:handoutMasterIdLst>
    <p:handoutMasterId r:id="rId53"/>
  </p:handoutMasterIdLst>
  <p:sldIdLst>
    <p:sldId id="257" r:id="rId2"/>
    <p:sldId id="396" r:id="rId3"/>
    <p:sldId id="444" r:id="rId4"/>
    <p:sldId id="441" r:id="rId5"/>
    <p:sldId id="435" r:id="rId6"/>
    <p:sldId id="410" r:id="rId7"/>
    <p:sldId id="404" r:id="rId8"/>
    <p:sldId id="443" r:id="rId9"/>
    <p:sldId id="406" r:id="rId10"/>
    <p:sldId id="442" r:id="rId11"/>
    <p:sldId id="439" r:id="rId12"/>
    <p:sldId id="440" r:id="rId13"/>
    <p:sldId id="409" r:id="rId14"/>
    <p:sldId id="411" r:id="rId15"/>
    <p:sldId id="412" r:id="rId16"/>
    <p:sldId id="413" r:id="rId17"/>
    <p:sldId id="423" r:id="rId18"/>
    <p:sldId id="414" r:id="rId19"/>
    <p:sldId id="415" r:id="rId20"/>
    <p:sldId id="416" r:id="rId21"/>
    <p:sldId id="425" r:id="rId22"/>
    <p:sldId id="426" r:id="rId23"/>
    <p:sldId id="427" r:id="rId24"/>
    <p:sldId id="418" r:id="rId25"/>
    <p:sldId id="419" r:id="rId26"/>
    <p:sldId id="392" r:id="rId27"/>
    <p:sldId id="420" r:id="rId28"/>
    <p:sldId id="421" r:id="rId29"/>
    <p:sldId id="280" r:id="rId30"/>
    <p:sldId id="259" r:id="rId31"/>
    <p:sldId id="325" r:id="rId32"/>
    <p:sldId id="394" r:id="rId33"/>
    <p:sldId id="312" r:id="rId34"/>
    <p:sldId id="428" r:id="rId35"/>
    <p:sldId id="430" r:id="rId36"/>
    <p:sldId id="432" r:id="rId37"/>
    <p:sldId id="436" r:id="rId38"/>
    <p:sldId id="316" r:id="rId39"/>
    <p:sldId id="277" r:id="rId40"/>
    <p:sldId id="318" r:id="rId41"/>
    <p:sldId id="322" r:id="rId42"/>
    <p:sldId id="279" r:id="rId43"/>
    <p:sldId id="437" r:id="rId44"/>
    <p:sldId id="285" r:id="rId45"/>
    <p:sldId id="438" r:id="rId46"/>
    <p:sldId id="278" r:id="rId47"/>
    <p:sldId id="260" r:id="rId48"/>
    <p:sldId id="283" r:id="rId49"/>
    <p:sldId id="286" r:id="rId50"/>
    <p:sldId id="288" r:id="rId51"/>
  </p:sldIdLst>
  <p:sldSz cx="12188825" cy="6858000"/>
  <p:notesSz cx="9601200" cy="731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1"/>
    <p:restoredTop sz="93742"/>
  </p:normalViewPr>
  <p:slideViewPr>
    <p:cSldViewPr>
      <p:cViewPr varScale="1">
        <p:scale>
          <a:sx n="65" d="100"/>
          <a:sy n="65" d="100"/>
        </p:scale>
        <p:origin x="232" y="22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496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3312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A493E5D-18BD-2549-B1CD-AEEE2ECB67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4A49B1D3-73B3-8B42-AAC2-69124E07A7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B9DC3574-89A4-1345-871A-9B67CB1A0C4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D2C35566-4AA8-B445-9EBD-BB7F50CC26F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D29D85AD-BF25-F74D-BC46-C262E6356D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9409BF0-80F2-9742-A51B-14F7CDFBCB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6508CB23-73F7-E041-8B99-5B2D872546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F27E220-618D-4D44-9996-30D5914FFF2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CCD1A0D1-13E5-1942-B94F-D0C717CA29D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48F9167C-3F38-FC43-914F-6A8815E71A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689BBB6B-89CA-E648-9EA4-1793C27C6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anose="02020603050405020304" pitchFamily="18" charset="0"/>
              </a:defRPr>
            </a:lvl1pPr>
          </a:lstStyle>
          <a:p>
            <a:fld id="{40758F22-995E-7E4F-A8D6-7F051359ED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4A7B559-7AEF-5442-900B-8787F786C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169E4A-E615-724A-9451-2A995D16A3AA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D836285-CBD3-0444-8C25-0954B7FF3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C4767D0-8069-604A-88C5-977BDD10B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804C860-E778-9E4F-B1E1-FC02DFA1F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75E0534-245A-5F4F-AE7C-AD547BA324D9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33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DB9F09C-74C9-EB43-B30D-DC6042AED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B5C354C-FB95-4148-87D5-30542A55A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A29CCD9-0BCB-5644-9471-985E5292E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0EF29E-2347-A446-9877-7CBE2B99F838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38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0D68AC4-331E-3E4F-8573-B589CDB08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9E18875D-27E2-9D4E-9C21-D07813DDD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39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25" y="411163"/>
            <a:ext cx="3740150" cy="21050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6463" y="2669707"/>
            <a:ext cx="9147629" cy="24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54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0105E66-4A31-AA4D-AA80-E7B128B904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B835E9-E725-D044-A6F6-9E330DE17B5A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40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DF44B20-58A7-9045-A848-CAF769AFF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13411AC-817B-B941-B4C0-F9F91236B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F5FB21C4-67CD-7F46-8C34-14C71523D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B4B38B-BD1B-3F4F-A871-D89134D7C73B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41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59239E07-930B-544E-B9DE-C684B9B6D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3EAFE624-AE3D-DA41-B267-D2FBFA872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42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25" y="411163"/>
            <a:ext cx="3740150" cy="21050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6463" y="2669707"/>
            <a:ext cx="9147629" cy="24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71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43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25" y="411163"/>
            <a:ext cx="3740150" cy="21050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6463" y="2669707"/>
            <a:ext cx="9147629" cy="24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46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44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25" y="411163"/>
            <a:ext cx="3740150" cy="21050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6463" y="2669707"/>
            <a:ext cx="9147629" cy="24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58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F650F03-27E8-3841-A807-BFD26F297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9D3AF0-F029-2942-B8BF-FE97DF2544CB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99BDEFB-D3BD-7740-94A9-690F6F8E1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1F45542-E0D5-CD47-820A-7F1A2F26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346E20A-5980-E846-B1BE-57FCCACDC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6440EB-6ED8-B848-82CA-D70A08F4529A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164A969-EE30-4344-B52A-DE4FE3E7F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45FD4BC-4F0B-3445-A6F3-75883A96A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D82A8F2F-C80F-2A4E-876A-CB648543B1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797308-BDEA-314A-9C9F-537B9D1FFF65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C51EC47-DD7E-864C-B0E6-FBA989896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D6AE1E5-4DD1-6044-B472-64655D30C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148930E-BF5F-9941-845E-D6DFC6A1E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EC53D8-B871-C44E-B9F1-4AAB2C7B9961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4906F6F-E7D9-D349-A383-E400403BEF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1725" y="555625"/>
            <a:ext cx="4864100" cy="273685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FC23DCE-D750-E942-938E-21F1CCBBC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7244" y="3474962"/>
            <a:ext cx="7044630" cy="3289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9F8A285-29CE-354B-B04F-66D701563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CD191E-B30B-8244-AD67-A338B08C9486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7A2321E-8680-6D49-BBF0-DB906D0C4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F456E52-ED8C-7D40-8ECD-CE3545634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76A2096-CA50-EB4F-BB91-38A7BD93D9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9960806-A789-D74B-BFCB-A4A7119BF6E3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C5A61142-1EB4-1843-9A1F-DF26F7AFE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513D704-4FD8-1F47-98C8-7D1013CF3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48CE8B6-014E-9D44-A04A-CFEEC2AE1D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3C5627-FE67-A546-ADE5-3454E8401C06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954BA3C-FB14-A646-ABE5-4691278CD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55850" y="539750"/>
            <a:ext cx="4891088" cy="2751138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9776E28-7576-8C42-BD47-139844F40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7655" y="3477382"/>
            <a:ext cx="7125891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BE271FD-DDED-0C4A-93DB-688CAFE2F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061D66-EA29-BB49-862D-7E9D886ADF87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31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289D376-7647-8F4A-912D-1E78B6A369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C3300CE-DEE3-0E46-9167-D539453F6D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12EC8-FCD1-0E46-B29F-0D7A41E7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195FC1-7627-1243-9295-2440DB605885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0F7E1-7A62-2D45-8D77-BF390C44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555B-A27F-8F4B-8E76-A4F41BE3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48693-9A88-5740-94B9-3A4A54E78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77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24CFC-AD30-F845-AFA8-E360A3A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454CC-446C-A049-BAE4-B4B6CEFB6CE5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EFB83-C41A-9240-9DD6-469322E9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FA379-8238-8048-9711-D4AACB9E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B5AFC-AFDF-2A45-976C-0F728F81B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2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03DF4-BDF2-754E-9E71-30289B22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E807FD-C8DD-D541-8100-162DC77771BA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66E91-18D5-9248-B24F-B3F1B34E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8E425-FCF3-7646-9551-A5B16853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A5DFB-FCE9-0247-866B-7CA4BC3AF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33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F4393-3B60-8D45-BBBD-34CF58DE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F5ADF6-BD6F-144F-AFCA-2C1398513DCA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77310-1457-C74D-BB07-A84A2166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DE78D-8969-F746-BDCA-82F8132F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48CA1-0255-3D4D-BF7E-0D7893BE0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43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87359-232D-1745-AB18-94C4B3A5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EACB7-774D-7847-9B10-3CCED2606903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2EDBD-8919-8740-951E-0166D66A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33873-3877-F74A-B3FF-2FC483BC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7FFAE-7BA6-014C-9260-9FAEC33FC8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14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7FA9B2-9EE7-B34D-A37F-8C9228D6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29617D-805F-904B-ADF3-742B40537D16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86C26-1B18-8549-A7B0-B9628695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823C6C-2BC6-614D-9CF0-8B43B41F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BC93-5659-AD4D-A8F3-A1C57CA6E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21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F803F6-B745-E34C-8ED7-95C44D14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0B49BA-7117-6148-BE3C-87EFC755E749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474C2D-B18D-B84B-8672-AA1DAB01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CF0054-98BA-A34E-9760-E3300A8F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89464-E064-1A48-BE97-00415FAD72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30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9BA757-F2FE-CE47-B3D1-8182BE84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79021D-1A0A-124C-8517-9B7DD0D29163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AA40E2-C56D-7B40-AD12-B4E100BE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F45893-990D-9F4A-9401-DD34067F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5E335-291C-2C42-AD93-B9A6417C4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37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863DA3-91E8-E944-9BC5-F167D4E4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6F0B66-3497-3540-B2F2-777A01D56F15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E5C2BB-B6ED-5041-92FD-0A8769DC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712B3F-D050-B145-A643-ABE0BBA5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FE5A5-D082-5641-9AD4-C14BB13F7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30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93C280-5452-984B-804E-D561ADDF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C6B8AC-8E68-4E4D-AE0B-D8E4FBE1D0FE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8817E3-2BF9-164A-9DAC-35C5362C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3190F-D990-B24C-94B1-25204384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01D5B-A9C0-5040-A4BF-24C811912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918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EF83AE-E403-D945-853A-66EA9F75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C0894-0ACC-2544-9B99-3169508BE3F2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22287F-248D-7640-99DE-5AAB62BC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7029FD-9596-D246-90AC-C3D1B42C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3F55F-2691-514F-AF55-AE06DA0FA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5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3A5EAC-208D-2649-9073-D48B62ACB6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12188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70D728-6A6A-B249-A3F5-0DDEA3DFC1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7868" y="1219201"/>
            <a:ext cx="1137623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00DA1-B34F-7F44-9421-A0F49A231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9FA79C6D-481A-364A-8FD3-38C734369136}" type="datetime1">
              <a:rPr lang="en-US" altLang="en-US"/>
              <a:pPr/>
              <a:t>2/3/20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D31E2-06E3-134B-9493-9D876898F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9F73-E544-414E-BBFF-24A6B5B35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766" y="6492876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A71AFD5-73AE-964E-AD46-ADD646B66C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Global_Internet_usag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en.wikipedia.org/wiki/Global_Internet_us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12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12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6.png"/><Relationship Id="rId12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6.png"/><Relationship Id="rId12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azzza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://www.cnn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lobal_Internet_usage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55C24-CD40-2744-B726-F1908720E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</a:blip>
          <a:srcRect l="8809" r="35625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E3CE421F-F1EF-0E40-BBEC-20282CA32E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89798" y="1585560"/>
            <a:ext cx="9409225" cy="11430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ea typeface="ＭＳ Ｐゴシック" panose="020B0600070205080204" pitchFamily="34" charset="-128"/>
              </a:rPr>
              <a:t>COS 461: Computer Networks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84AA1AE-CD45-4341-AD86-2787681F4D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9277" y="2920585"/>
            <a:ext cx="9144000" cy="34290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42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Mike Freedman</a:t>
            </a:r>
          </a:p>
          <a:p>
            <a:pPr eaLnBrk="1" hangingPunct="1"/>
            <a:r>
              <a:rPr lang="en-US" altLang="en-US" sz="36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Spring 2020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sz="36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Lectures:  MW 1:30-2:50pm in Richardson 002</a:t>
            </a:r>
          </a:p>
          <a:p>
            <a:pPr eaLnBrk="1" hangingPunct="1"/>
            <a:r>
              <a:rPr lang="en-US" altLang="en-US" sz="2600" b="1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http://</a:t>
            </a:r>
            <a:r>
              <a:rPr lang="en-US" altLang="en-US" sz="2600" b="1" dirty="0" err="1">
                <a:solidFill>
                  <a:srgbClr val="262626"/>
                </a:solidFill>
                <a:ea typeface="ＭＳ Ｐゴシック" panose="020B0600070205080204" pitchFamily="34" charset="-128"/>
              </a:rPr>
              <a:t>www.cs.princeton.edu</a:t>
            </a:r>
            <a:r>
              <a:rPr lang="en-US" altLang="en-US" sz="2600" b="1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/courses/archive/spring20/cos461/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17966-88F2-014D-BAD2-CA54EF40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E5A5-D082-5641-9AD4-C14BB13F7B58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B5F4E-396A-1A46-AAE4-34A32747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5"/>
            <a:ext cx="12677024" cy="68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00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77704-9E57-E049-9998-30E78AF5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CA1-0255-3D4D-BF7E-0D7893BE041B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FB39E-F900-CC4F-963E-E4239F76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52" y="462329"/>
            <a:ext cx="9063580" cy="465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59ABB-4E94-1047-B342-E10B0CAE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87" y="5114967"/>
            <a:ext cx="8426365" cy="13890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8E4354-1409-824D-B9CE-3DB93562BE4F}"/>
              </a:ext>
            </a:extLst>
          </p:cNvPr>
          <p:cNvSpPr/>
          <p:nvPr/>
        </p:nvSpPr>
        <p:spPr>
          <a:xfrm>
            <a:off x="-984526" y="6611780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https://en.wikipedia.org/wiki/Global_Internet_usage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3650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77704-9E57-E049-9998-30E78AF5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CA1-0255-3D4D-BF7E-0D7893BE041B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8E4354-1409-824D-B9CE-3DB93562BE4F}"/>
              </a:ext>
            </a:extLst>
          </p:cNvPr>
          <p:cNvSpPr/>
          <p:nvPr/>
        </p:nvSpPr>
        <p:spPr>
          <a:xfrm>
            <a:off x="-984526" y="6611780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https://en.wikipedia.org/wiki/Global_Internet_usage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0E5A2-A93D-5C4E-A32A-EEA51F86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40" y="471815"/>
            <a:ext cx="9293755" cy="4770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FF6AA-23A1-AF43-8D86-98AE2A266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67" y="4592638"/>
            <a:ext cx="10629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7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>
            <a:extLst>
              <a:ext uri="{FF2B5EF4-FFF2-40B4-BE49-F238E27FC236}">
                <a16:creationId xmlns:a16="http://schemas.microsoft.com/office/drawing/2014/main" id="{C0034024-0437-9C42-99E9-29FE97AF5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1612" y="2743201"/>
            <a:ext cx="65532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does the design of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Internet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create </a:t>
            </a:r>
            <a:r>
              <a:rPr lang="en-US" altLang="en-US">
                <a:ea typeface="ＭＳ Ｐゴシック" panose="020B0600070205080204" pitchFamily="34" charset="-128"/>
              </a:rPr>
              <a:t>or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exacerbate</a:t>
            </a:r>
            <a:r>
              <a:rPr lang="en-US" altLang="en-US">
                <a:ea typeface="ＭＳ Ｐゴシック" panose="020B0600070205080204" pitchFamily="34" charset="-128"/>
              </a:rPr>
              <a:t> these tensions?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D2C6DA10-0269-FF4D-A05D-FF308548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A50744E-5C1C-9E45-9B3C-8F1930799699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>
            <a:extLst>
              <a:ext uri="{FF2B5EF4-FFF2-40B4-BE49-F238E27FC236}">
                <a16:creationId xmlns:a16="http://schemas.microsoft.com/office/drawing/2014/main" id="{7FF5B18F-2EC2-F945-A3F4-79A6EDEDB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2" y="2416176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</a:t>
            </a:r>
            <a:r>
              <a:rPr lang="en-US" altLang="en-US" i="1">
                <a:ea typeface="ＭＳ Ｐゴシック" panose="020B0600070205080204" pitchFamily="34" charset="-128"/>
              </a:rPr>
              <a:t>is </a:t>
            </a:r>
            <a:r>
              <a:rPr lang="en-US" altLang="en-US">
                <a:ea typeface="ＭＳ Ｐゴシック" panose="020B0600070205080204" pitchFamily="34" charset="-128"/>
              </a:rPr>
              <a:t>the Internet?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0A80F9D3-6B7E-6547-810A-252F15B7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BB29B6-A18F-2044-A75E-454B34CE6E6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447B77F-4FE5-3441-8923-D391807E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 Can Haz Wikipedia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FFAC2A3E-C970-684F-B57D-EA16B684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217" y="1881678"/>
            <a:ext cx="10050128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Aft>
                <a:spcPts val="3000"/>
              </a:spcAft>
            </a:pP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The Internet is the worldwide, </a:t>
            </a:r>
            <a:r>
              <a:rPr lang="en-US" altLang="en-US" sz="3000" b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publicly accessible </a:t>
            </a: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network of interconnected computer networks that transmit data by </a:t>
            </a:r>
            <a:r>
              <a:rPr lang="en-US" altLang="en-US" sz="3000" b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packet switching </a:t>
            </a: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using the </a:t>
            </a:r>
            <a:r>
              <a:rPr lang="en-US" altLang="en-US" sz="3000" b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standard </a:t>
            </a: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Internet Protocol (IP).</a:t>
            </a:r>
          </a:p>
          <a:p>
            <a:pPr algn="l" eaLnBrk="1" hangingPunct="1">
              <a:spcAft>
                <a:spcPts val="1800"/>
              </a:spcAft>
            </a:pP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It is a </a:t>
            </a:r>
            <a:r>
              <a:rPr lang="en-US" altLang="en-US" sz="3000" b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"network of networks" </a:t>
            </a:r>
            <a:r>
              <a:rPr lang="en-US" altLang="en-US" sz="3000" b="0" dirty="0">
                <a:latin typeface="Calibri" panose="020F0502020204030204" pitchFamily="34" charset="0"/>
                <a:cs typeface="Times New Roman" panose="02020603050405020304" pitchFamily="18" charset="0"/>
              </a:rPr>
              <a:t>that consists of millions of smaller domestic, academic, business, and government networks, which together carry </a:t>
            </a:r>
            <a:r>
              <a:rPr lang="en-US" altLang="en-US" sz="3000" b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various information and services.</a:t>
            </a:r>
            <a:endParaRPr lang="en-US" altLang="en-US" sz="30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9D3B7ABD-516A-4449-8BC6-246BD627F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012" y="5791200"/>
            <a:ext cx="588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http://en.wikipedia.org/wiki/Internet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60195D95-0C05-ED43-A5C1-F1EA2EBB8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2" y="2590800"/>
            <a:ext cx="101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>
            <a:extLst>
              <a:ext uri="{FF2B5EF4-FFF2-40B4-BE49-F238E27FC236}">
                <a16:creationId xmlns:a16="http://schemas.microsoft.com/office/drawing/2014/main" id="{0E5249F2-33A9-D74A-8BD2-8FFAED35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2" y="76200"/>
            <a:ext cx="84582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“Best-Effort Packet Delivery Service”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857B320-E7EE-AB48-ADF2-EB63C82A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405E28-035E-0F45-A2C8-86DC5AD111D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0725" name="Line 28">
            <a:extLst>
              <a:ext uri="{FF2B5EF4-FFF2-40B4-BE49-F238E27FC236}">
                <a16:creationId xmlns:a16="http://schemas.microsoft.com/office/drawing/2014/main" id="{D020E467-D2C3-7541-AA91-555CA8AF58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8776" y="3505200"/>
            <a:ext cx="1595437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DAD8222-8631-2943-8E0E-E9CE3FC9E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2" y="1828800"/>
            <a:ext cx="4114800" cy="3276600"/>
          </a:xfrm>
          <a:custGeom>
            <a:avLst/>
            <a:gdLst>
              <a:gd name="T0" fmla="*/ 4111371 w 43200"/>
              <a:gd name="T1" fmla="*/ 1638300 h 43200"/>
              <a:gd name="T2" fmla="*/ 2057400 w 43200"/>
              <a:gd name="T3" fmla="*/ 3273111 h 43200"/>
              <a:gd name="T4" fmla="*/ 12764 w 43200"/>
              <a:gd name="T5" fmla="*/ 1638300 h 43200"/>
              <a:gd name="T6" fmla="*/ 2057400 w 43200"/>
              <a:gd name="T7" fmla="*/ 187343 h 43200"/>
              <a:gd name="T8" fmla="*/ 0 60000 65536"/>
              <a:gd name="T9" fmla="*/ 1 60000 65536"/>
              <a:gd name="T10" fmla="*/ 2 60000 65536"/>
              <a:gd name="T11" fmla="*/ 3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rgbClr val="800000"/>
                </a:solidFill>
                <a:latin typeface="+mn-lt"/>
                <a:ea typeface="+mn-ea"/>
              </a:rPr>
              <a:t>THE</a:t>
            </a:r>
          </a:p>
          <a:p>
            <a:pPr>
              <a:defRPr/>
            </a:pPr>
            <a:r>
              <a:rPr lang="en-US" sz="4400" dirty="0">
                <a:solidFill>
                  <a:srgbClr val="800000"/>
                </a:solidFill>
                <a:latin typeface="+mn-lt"/>
                <a:ea typeface="+mn-ea"/>
              </a:rPr>
              <a:t>INTERNET</a:t>
            </a:r>
          </a:p>
        </p:txBody>
      </p:sp>
      <p:sp>
        <p:nvSpPr>
          <p:cNvPr id="30727" name="Line 27">
            <a:extLst>
              <a:ext uri="{FF2B5EF4-FFF2-40B4-BE49-F238E27FC236}">
                <a16:creationId xmlns:a16="http://schemas.microsoft.com/office/drawing/2014/main" id="{79956FF1-61C8-0F42-80BA-F7FD17D03D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09012" y="3429000"/>
            <a:ext cx="12192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28" name="Group 47">
            <a:extLst>
              <a:ext uri="{FF2B5EF4-FFF2-40B4-BE49-F238E27FC236}">
                <a16:creationId xmlns:a16="http://schemas.microsoft.com/office/drawing/2014/main" id="{C1205992-8B91-9647-A119-059BC120F4F2}"/>
              </a:ext>
            </a:extLst>
          </p:cNvPr>
          <p:cNvGrpSpPr>
            <a:grpSpLocks/>
          </p:cNvGrpSpPr>
          <p:nvPr/>
        </p:nvGrpSpPr>
        <p:grpSpPr bwMode="auto">
          <a:xfrm>
            <a:off x="3351213" y="2895600"/>
            <a:ext cx="327025" cy="457200"/>
            <a:chOff x="2584450" y="5260975"/>
            <a:chExt cx="327026" cy="457200"/>
          </a:xfrm>
        </p:grpSpPr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90200D00-2686-2040-8A01-A44A3A83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  <p:sp>
          <p:nvSpPr>
            <p:cNvPr id="47" name="Rectangle 30">
              <a:extLst>
                <a:ext uri="{FF2B5EF4-FFF2-40B4-BE49-F238E27FC236}">
                  <a16:creationId xmlns:a16="http://schemas.microsoft.com/office/drawing/2014/main" id="{E58BB04F-FD30-9245-8A47-20CE2586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</p:grpSp>
      <p:grpSp>
        <p:nvGrpSpPr>
          <p:cNvPr id="30729" name="Group 51">
            <a:extLst>
              <a:ext uri="{FF2B5EF4-FFF2-40B4-BE49-F238E27FC236}">
                <a16:creationId xmlns:a16="http://schemas.microsoft.com/office/drawing/2014/main" id="{1620B18B-FB18-9044-AA2E-D2B28683D152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2895600"/>
            <a:ext cx="327025" cy="457200"/>
            <a:chOff x="2584450" y="5260975"/>
            <a:chExt cx="327026" cy="457200"/>
          </a:xfrm>
        </p:grpSpPr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FC58E409-C1BA-1541-BEFD-6D3CF583F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459BEAB4-FEF9-B947-9117-936B89D0F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</p:grpSp>
      <p:grpSp>
        <p:nvGrpSpPr>
          <p:cNvPr id="30730" name="Group 54">
            <a:extLst>
              <a:ext uri="{FF2B5EF4-FFF2-40B4-BE49-F238E27FC236}">
                <a16:creationId xmlns:a16="http://schemas.microsoft.com/office/drawing/2014/main" id="{5F9CA347-C402-E84A-A936-9CBBE3E52F00}"/>
              </a:ext>
            </a:extLst>
          </p:cNvPr>
          <p:cNvGrpSpPr>
            <a:grpSpLocks/>
          </p:cNvGrpSpPr>
          <p:nvPr/>
        </p:nvGrpSpPr>
        <p:grpSpPr bwMode="auto">
          <a:xfrm>
            <a:off x="8967788" y="2819400"/>
            <a:ext cx="327025" cy="457200"/>
            <a:chOff x="2584450" y="5260975"/>
            <a:chExt cx="327026" cy="457200"/>
          </a:xfrm>
        </p:grpSpPr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925EFED3-1858-AC43-80C3-F4FF3E6EE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  <p:sp>
          <p:nvSpPr>
            <p:cNvPr id="57" name="Rectangle 30">
              <a:extLst>
                <a:ext uri="{FF2B5EF4-FFF2-40B4-BE49-F238E27FC236}">
                  <a16:creationId xmlns:a16="http://schemas.microsoft.com/office/drawing/2014/main" id="{054BA4E4-4A52-B54A-A7EC-47940A98C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urier New" pitchFamily="1" charset="0"/>
                <a:ea typeface="+mn-ea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DA584DD-2092-D649-B0BC-74B7021A217C}"/>
              </a:ext>
            </a:extLst>
          </p:cNvPr>
          <p:cNvSpPr txBox="1"/>
          <p:nvPr/>
        </p:nvSpPr>
        <p:spPr>
          <a:xfrm>
            <a:off x="3046412" y="2133601"/>
            <a:ext cx="13414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packets</a:t>
            </a:r>
          </a:p>
        </p:txBody>
      </p:sp>
      <p:pic>
        <p:nvPicPr>
          <p:cNvPr id="30732" name="Picture 4" descr="j0285750">
            <a:extLst>
              <a:ext uri="{FF2B5EF4-FFF2-40B4-BE49-F238E27FC236}">
                <a16:creationId xmlns:a16="http://schemas.microsoft.com/office/drawing/2014/main" id="{2BBFE25F-92B4-5E4B-9473-5C44543212C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46213" y="2895600"/>
            <a:ext cx="1730375" cy="106203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3A60B8D-0E82-A349-B738-5026A9873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cs typeface="Calibri" panose="020F0502020204030204" pitchFamily="34" charset="0"/>
              </a:rPr>
              <a:t>Power at the Edge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4738DF46-9665-1747-86CB-1AC00120E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1460501"/>
            <a:ext cx="79359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0" u="sng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End-to-End Principle</a:t>
            </a:r>
          </a:p>
          <a:p>
            <a:pPr eaLnBrk="1" hangingPunct="1"/>
            <a:r>
              <a:rPr lang="en-US" altLang="en-US" sz="3200" b="0">
                <a:latin typeface="Calibri" panose="020F0502020204030204" pitchFamily="34" charset="0"/>
                <a:cs typeface="Times New Roman" panose="02020603050405020304" pitchFamily="18" charset="0"/>
              </a:rPr>
              <a:t>Whenever possible, communications protocol operations should be defined to occur at the </a:t>
            </a:r>
            <a:r>
              <a:rPr lang="en-US" altLang="en-US" sz="32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end-points </a:t>
            </a:r>
            <a:r>
              <a:rPr lang="en-US" altLang="en-US" sz="3200" b="0">
                <a:latin typeface="Calibri" panose="020F0502020204030204" pitchFamily="34" charset="0"/>
                <a:cs typeface="Times New Roman" panose="02020603050405020304" pitchFamily="18" charset="0"/>
              </a:rPr>
              <a:t>of a communications system</a:t>
            </a:r>
            <a:r>
              <a:rPr lang="en-US" altLang="en-US" sz="2400" b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611333" name="Text Box 5">
            <a:extLst>
              <a:ext uri="{FF2B5EF4-FFF2-40B4-BE49-F238E27FC236}">
                <a16:creationId xmlns:a16="http://schemas.microsoft.com/office/drawing/2014/main" id="{D58DFAC2-538E-474E-8E2D-E9FC3B38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3835400"/>
            <a:ext cx="79359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0" u="sng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Programmability</a:t>
            </a:r>
          </a:p>
          <a:p>
            <a:pPr eaLnBrk="1" hangingPunct="1"/>
            <a:r>
              <a:rPr lang="en-US" altLang="en-US" sz="3200" b="0">
                <a:latin typeface="Calibri" panose="020F0502020204030204" pitchFamily="34" charset="0"/>
                <a:cs typeface="Times New Roman" panose="02020603050405020304" pitchFamily="18" charset="0"/>
              </a:rPr>
              <a:t>With programmable end hosts, new network services can be added at </a:t>
            </a:r>
            <a:r>
              <a:rPr lang="en-US" altLang="en-US" sz="32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any time, by anyone</a:t>
            </a:r>
            <a:r>
              <a:rPr lang="en-US" altLang="en-US" sz="3200" b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1334" name="Text Box 6">
            <a:extLst>
              <a:ext uri="{FF2B5EF4-FFF2-40B4-BE49-F238E27FC236}">
                <a16:creationId xmlns:a16="http://schemas.microsoft.com/office/drawing/2014/main" id="{27B45778-85E4-0049-9EA2-8A1BB4C71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6" y="5791200"/>
            <a:ext cx="8543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end hosts became powerful and ubiquitous….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/>
      <p:bldP spid="6113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Title 1">
            <a:extLst>
              <a:ext uri="{FF2B5EF4-FFF2-40B4-BE49-F238E27FC236}">
                <a16:creationId xmlns:a16="http://schemas.microsoft.com/office/drawing/2014/main" id="{5E6BA707-D1C1-AB43-9F92-6A953A73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“A Network of Networks”</a:t>
            </a:r>
          </a:p>
        </p:txBody>
      </p:sp>
      <p:sp>
        <p:nvSpPr>
          <p:cNvPr id="33802" name="Slide Number Placeholder 3">
            <a:extLst>
              <a:ext uri="{FF2B5EF4-FFF2-40B4-BE49-F238E27FC236}">
                <a16:creationId xmlns:a16="http://schemas.microsoft.com/office/drawing/2014/main" id="{4A80C771-E282-614C-BBA4-A6A7E28B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2C0112E-BF79-BB45-9E41-FC8EF6AE631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6839E8A5-6B40-4649-B4BD-0E3069D79F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5812" y="1524000"/>
          <a:ext cx="2465388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5"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1524000"/>
                        <a:ext cx="2465388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>
            <a:extLst>
              <a:ext uri="{FF2B5EF4-FFF2-40B4-BE49-F238E27FC236}">
                <a16:creationId xmlns:a16="http://schemas.microsoft.com/office/drawing/2014/main" id="{ECD6A6AC-4DA5-4145-B42C-34605FAD9B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6351" y="1908176"/>
          <a:ext cx="246062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6"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1908176"/>
                        <a:ext cx="2460625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E2E4C730-1BC5-3646-BDE6-B6E3BB55E1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3526" y="3062288"/>
          <a:ext cx="2465387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7"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526" y="3062288"/>
                        <a:ext cx="2465387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3" name="Text Box 7">
            <a:extLst>
              <a:ext uri="{FF2B5EF4-FFF2-40B4-BE49-F238E27FC236}">
                <a16:creationId xmlns:a16="http://schemas.microsoft.com/office/drawing/2014/main" id="{044F878A-6788-4F44-9C3A-836DA11BE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5814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3797" name="Object 5">
            <a:extLst>
              <a:ext uri="{FF2B5EF4-FFF2-40B4-BE49-F238E27FC236}">
                <a16:creationId xmlns:a16="http://schemas.microsoft.com/office/drawing/2014/main" id="{76D208E2-B9D7-C54B-A76E-E0BFDA1EA6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4025" y="2640014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8" name="Photo Editor Photo" r:id="rId8" imgW="1270000" imgH="927100" progId="MSPhotoEd.3">
                  <p:embed/>
                </p:oleObj>
              </mc:Choice>
              <mc:Fallback>
                <p:oleObj name="Photo Editor Photo" r:id="rId8" imgW="1270000" imgH="927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25" y="2640014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4" name="Line 13">
            <a:extLst>
              <a:ext uri="{FF2B5EF4-FFF2-40B4-BE49-F238E27FC236}">
                <a16:creationId xmlns:a16="http://schemas.microsoft.com/office/drawing/2014/main" id="{D430B771-9041-9548-AF89-21D46F8F87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2984500"/>
            <a:ext cx="119062" cy="273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15">
            <a:extLst>
              <a:ext uri="{FF2B5EF4-FFF2-40B4-BE49-F238E27FC236}">
                <a16:creationId xmlns:a16="http://schemas.microsoft.com/office/drawing/2014/main" id="{231C7A44-E3A1-AA4F-BB2B-B0917DB59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7" y="1849439"/>
            <a:ext cx="1792288" cy="14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Line 16">
            <a:extLst>
              <a:ext uri="{FF2B5EF4-FFF2-40B4-BE49-F238E27FC236}">
                <a16:creationId xmlns:a16="http://schemas.microsoft.com/office/drawing/2014/main" id="{1D36EB94-877A-5348-98DD-96724EA48C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3776" y="2132013"/>
            <a:ext cx="1235075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Line 18">
            <a:extLst>
              <a:ext uri="{FF2B5EF4-FFF2-40B4-BE49-F238E27FC236}">
                <a16:creationId xmlns:a16="http://schemas.microsoft.com/office/drawing/2014/main" id="{8D7A5891-C550-3648-84A0-5EA57CEFD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4088" y="2686051"/>
            <a:ext cx="1592263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Line 19">
            <a:extLst>
              <a:ext uri="{FF2B5EF4-FFF2-40B4-BE49-F238E27FC236}">
                <a16:creationId xmlns:a16="http://schemas.microsoft.com/office/drawing/2014/main" id="{2D2B9A9A-1B82-2747-96D0-07FF80E78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2914650"/>
            <a:ext cx="1312863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Line 20">
            <a:extLst>
              <a:ext uri="{FF2B5EF4-FFF2-40B4-BE49-F238E27FC236}">
                <a16:creationId xmlns:a16="http://schemas.microsoft.com/office/drawing/2014/main" id="{EB391C63-9652-2B43-B1F3-34815CFB6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2984501"/>
            <a:ext cx="1447800" cy="652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Line 21">
            <a:extLst>
              <a:ext uri="{FF2B5EF4-FFF2-40B4-BE49-F238E27FC236}">
                <a16:creationId xmlns:a16="http://schemas.microsoft.com/office/drawing/2014/main" id="{9F00E9B2-2D73-3740-9D02-FD30406A2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625" y="2298700"/>
            <a:ext cx="584200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Line 23">
            <a:extLst>
              <a:ext uri="{FF2B5EF4-FFF2-40B4-BE49-F238E27FC236}">
                <a16:creationId xmlns:a16="http://schemas.microsoft.com/office/drawing/2014/main" id="{69165CE4-C239-974C-AC93-814892C097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9976" y="3100389"/>
            <a:ext cx="676275" cy="166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Line 24">
            <a:extLst>
              <a:ext uri="{FF2B5EF4-FFF2-40B4-BE49-F238E27FC236}">
                <a16:creationId xmlns:a16="http://schemas.microsoft.com/office/drawing/2014/main" id="{5F2753B9-9F80-1144-832E-69A4E49E66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5712" y="3232151"/>
            <a:ext cx="795338" cy="315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Line 25">
            <a:extLst>
              <a:ext uri="{FF2B5EF4-FFF2-40B4-BE49-F238E27FC236}">
                <a16:creationId xmlns:a16="http://schemas.microsoft.com/office/drawing/2014/main" id="{C15B7841-C852-9E47-B1A1-77A770507CE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5588" y="3063876"/>
            <a:ext cx="530225" cy="1508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Line 29">
            <a:extLst>
              <a:ext uri="{FF2B5EF4-FFF2-40B4-BE49-F238E27FC236}">
                <a16:creationId xmlns:a16="http://schemas.microsoft.com/office/drawing/2014/main" id="{D1521A0B-EAA9-6146-A970-D370212225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6687" y="2693989"/>
            <a:ext cx="26988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Line 30">
            <a:extLst>
              <a:ext uri="{FF2B5EF4-FFF2-40B4-BE49-F238E27FC236}">
                <a16:creationId xmlns:a16="http://schemas.microsoft.com/office/drawing/2014/main" id="{8FD6F129-2E68-9749-AE17-4E7216DDD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2962" y="2782889"/>
            <a:ext cx="0" cy="369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Text Box 33">
            <a:extLst>
              <a:ext uri="{FF2B5EF4-FFF2-40B4-BE49-F238E27FC236}">
                <a16:creationId xmlns:a16="http://schemas.microsoft.com/office/drawing/2014/main" id="{37D15761-0BA0-4742-9EB4-660E4113A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7" y="235743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3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3817" name="Text Box 34">
            <a:extLst>
              <a:ext uri="{FF2B5EF4-FFF2-40B4-BE49-F238E27FC236}">
                <a16:creationId xmlns:a16="http://schemas.microsoft.com/office/drawing/2014/main" id="{78A66B2C-5F61-F440-8B2D-1851A9C29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20240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4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3818" name="Text Box 35">
            <a:extLst>
              <a:ext uri="{FF2B5EF4-FFF2-40B4-BE49-F238E27FC236}">
                <a16:creationId xmlns:a16="http://schemas.microsoft.com/office/drawing/2014/main" id="{ED141CB4-6298-0246-A986-6AAFF61C9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28241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5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3819" name="Text Box 37">
            <a:extLst>
              <a:ext uri="{FF2B5EF4-FFF2-40B4-BE49-F238E27FC236}">
                <a16:creationId xmlns:a16="http://schemas.microsoft.com/office/drawing/2014/main" id="{ADA7A105-2B71-274D-A31B-46E86017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7" y="352901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7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3822" name="Line 25">
            <a:extLst>
              <a:ext uri="{FF2B5EF4-FFF2-40B4-BE49-F238E27FC236}">
                <a16:creationId xmlns:a16="http://schemas.microsoft.com/office/drawing/2014/main" id="{49D4EC2E-B9C2-F348-9647-EFB3635760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9212" y="35052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3798" name="Object 6">
            <a:extLst>
              <a:ext uri="{FF2B5EF4-FFF2-40B4-BE49-F238E27FC236}">
                <a16:creationId xmlns:a16="http://schemas.microsoft.com/office/drawing/2014/main" id="{7880907C-009B-A14E-A208-F2DB597702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5562" y="3457576"/>
          <a:ext cx="774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9" name="Photo Editor Photo" r:id="rId9" imgW="1270000" imgH="927100" progId="MSPhotoEd.3">
                  <p:embed/>
                </p:oleObj>
              </mc:Choice>
              <mc:Fallback>
                <p:oleObj name="Photo Editor Photo" r:id="rId9" imgW="1270000" imgH="927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562" y="3457576"/>
                        <a:ext cx="7747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3" name="Text Box 36">
            <a:extLst>
              <a:ext uri="{FF2B5EF4-FFF2-40B4-BE49-F238E27FC236}">
                <a16:creationId xmlns:a16="http://schemas.microsoft.com/office/drawing/2014/main" id="{7AFE0054-FF2B-E442-BD2B-6C3ABD32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35194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6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3799" name="Object 7">
            <a:extLst>
              <a:ext uri="{FF2B5EF4-FFF2-40B4-BE49-F238E27FC236}">
                <a16:creationId xmlns:a16="http://schemas.microsoft.com/office/drawing/2014/main" id="{0C7C5AE4-3226-7B44-BE7C-098B7C2200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8262" y="3189289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0" name="Photo Editor Photo" r:id="rId10" imgW="1270000" imgH="927100" progId="MSPhotoEd.3">
                  <p:embed/>
                </p:oleObj>
              </mc:Choice>
              <mc:Fallback>
                <p:oleObj name="Photo Editor Photo" r:id="rId10" imgW="1270000" imgH="92710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2" y="3189289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8">
            <a:extLst>
              <a:ext uri="{FF2B5EF4-FFF2-40B4-BE49-F238E27FC236}">
                <a16:creationId xmlns:a16="http://schemas.microsoft.com/office/drawing/2014/main" id="{0BE7A82E-873C-AD4B-8AD6-8676AB4BD1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8387" y="4024313"/>
          <a:ext cx="774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1" name="Photo Editor Photo" r:id="rId11" imgW="1270000" imgH="927100" progId="MSPhotoEd.3">
                  <p:embed/>
                </p:oleObj>
              </mc:Choice>
              <mc:Fallback>
                <p:oleObj name="Photo Editor Photo" r:id="rId11" imgW="1270000" imgH="9271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7" y="4024313"/>
                        <a:ext cx="774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4" name="Text Box 31">
            <a:extLst>
              <a:ext uri="{FF2B5EF4-FFF2-40B4-BE49-F238E27FC236}">
                <a16:creationId xmlns:a16="http://schemas.microsoft.com/office/drawing/2014/main" id="{B9D24846-BEAC-8A42-8DAD-5141CA18A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407987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1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3825" name="Text Box 32">
            <a:extLst>
              <a:ext uri="{FF2B5EF4-FFF2-40B4-BE49-F238E27FC236}">
                <a16:creationId xmlns:a16="http://schemas.microsoft.com/office/drawing/2014/main" id="{1B12F68B-6866-2342-88FB-63A52BDF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7" y="335915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2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033CFD3-843E-7E45-89AC-A7ABE9F49425}"/>
              </a:ext>
            </a:extLst>
          </p:cNvPr>
          <p:cNvSpPr txBox="1">
            <a:spLocks/>
          </p:cNvSpPr>
          <p:nvPr/>
        </p:nvSpPr>
        <p:spPr bwMode="auto">
          <a:xfrm>
            <a:off x="3916362" y="5130801"/>
            <a:ext cx="655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altLang="en-US" sz="3200" b="0" dirty="0">
                <a:solidFill>
                  <a:srgbClr val="000090"/>
                </a:solidFill>
                <a:latin typeface="Calibri" panose="020F0502020204030204" pitchFamily="34" charset="0"/>
              </a:rPr>
              <a:t>  How do you name?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 sz="3200" b="0" dirty="0">
                <a:solidFill>
                  <a:srgbClr val="000090"/>
                </a:solidFill>
                <a:latin typeface="Calibri" panose="020F0502020204030204" pitchFamily="34" charset="0"/>
              </a:rPr>
              <a:t>  How do you find a name?</a:t>
            </a:r>
          </a:p>
        </p:txBody>
      </p:sp>
      <p:sp>
        <p:nvSpPr>
          <p:cNvPr id="38" name="Text Box 38">
            <a:extLst>
              <a:ext uri="{FF2B5EF4-FFF2-40B4-BE49-F238E27FC236}">
                <a16:creationId xmlns:a16="http://schemas.microsoft.com/office/drawing/2014/main" id="{7AB918A8-B366-4047-8F94-76B8CD72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74" y="4913314"/>
            <a:ext cx="19800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0" dirty="0">
                <a:latin typeface="Times New Roman" panose="02020603050405020304" pitchFamily="18" charset="0"/>
              </a:rPr>
              <a:t>Client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Browser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@ Princeton</a:t>
            </a:r>
            <a:endParaRPr lang="en-US" altLang="en-US" sz="2800" b="0" dirty="0">
              <a:latin typeface="Times" pitchFamily="2" charset="0"/>
            </a:endParaRPr>
          </a:p>
        </p:txBody>
      </p:sp>
      <p:sp>
        <p:nvSpPr>
          <p:cNvPr id="39" name="Text Box 39">
            <a:extLst>
              <a:ext uri="{FF2B5EF4-FFF2-40B4-BE49-F238E27FC236}">
                <a16:creationId xmlns:a16="http://schemas.microsoft.com/office/drawing/2014/main" id="{DF3B68BA-A21F-AB4A-915A-EFF25EA8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612" y="4572001"/>
            <a:ext cx="1799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Web server</a:t>
            </a:r>
          </a:p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@ Google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D9E0CD3-C5D7-5647-AFB9-2AEAB04A3D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9044" y="3922012"/>
            <a:ext cx="485325" cy="649989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2723A71F-0E2D-B548-B32A-9F44BC6D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2" y="1278732"/>
            <a:ext cx="9220200" cy="3810000"/>
          </a:xfrm>
          <a:custGeom>
            <a:avLst/>
            <a:gdLst>
              <a:gd name="T0" fmla="*/ 9212517 w 43200"/>
              <a:gd name="T1" fmla="*/ 1905000 h 43200"/>
              <a:gd name="T2" fmla="*/ 4610100 w 43200"/>
              <a:gd name="T3" fmla="*/ 3805943 h 43200"/>
              <a:gd name="T4" fmla="*/ 28600 w 43200"/>
              <a:gd name="T5" fmla="*/ 1905000 h 43200"/>
              <a:gd name="T6" fmla="*/ 4610100 w 43200"/>
              <a:gd name="T7" fmla="*/ 217840 h 43200"/>
              <a:gd name="T8" fmla="*/ 0 60000 65536"/>
              <a:gd name="T9" fmla="*/ 1 60000 65536"/>
              <a:gd name="T10" fmla="*/ 2 60000 65536"/>
              <a:gd name="T11" fmla="*/ 3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rgbClr val="800000"/>
                </a:solidFill>
                <a:latin typeface="+mn-lt"/>
                <a:ea typeface="+mn-ea"/>
              </a:rPr>
              <a:t>THE </a:t>
            </a:r>
          </a:p>
          <a:p>
            <a:pPr>
              <a:defRPr/>
            </a:pPr>
            <a:r>
              <a:rPr lang="en-US" sz="4400" dirty="0">
                <a:solidFill>
                  <a:srgbClr val="800000"/>
                </a:solidFill>
                <a:latin typeface="+mn-lt"/>
                <a:ea typeface="+mn-ea"/>
              </a:rPr>
              <a:t>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itle 1">
            <a:extLst>
              <a:ext uri="{FF2B5EF4-FFF2-40B4-BE49-F238E27FC236}">
                <a16:creationId xmlns:a16="http://schemas.microsoft.com/office/drawing/2014/main" id="{248A2F3D-023F-094C-B04D-A8DCF3AE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Announcing a Route</a:t>
            </a:r>
          </a:p>
        </p:txBody>
      </p:sp>
      <p:sp>
        <p:nvSpPr>
          <p:cNvPr id="34826" name="Slide Number Placeholder 3">
            <a:extLst>
              <a:ext uri="{FF2B5EF4-FFF2-40B4-BE49-F238E27FC236}">
                <a16:creationId xmlns:a16="http://schemas.microsoft.com/office/drawing/2014/main" id="{E4CD0DD2-E459-6D4E-8781-625B2877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5B20CE-A39E-484A-BB6A-89C746AECC5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71747917-420F-7E47-92DD-180FF4A073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5812" y="1524000"/>
          <a:ext cx="2465388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1"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1524000"/>
                        <a:ext cx="2465388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3">
            <a:extLst>
              <a:ext uri="{FF2B5EF4-FFF2-40B4-BE49-F238E27FC236}">
                <a16:creationId xmlns:a16="http://schemas.microsoft.com/office/drawing/2014/main" id="{AEFEBA44-E9E6-8D46-8897-AE5D7BCAE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6351" y="1908176"/>
          <a:ext cx="246062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2"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1908176"/>
                        <a:ext cx="2460625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55ABAE50-2294-4F41-93CC-4514BB8B84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3526" y="3062288"/>
          <a:ext cx="2465387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3"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526" y="3062288"/>
                        <a:ext cx="2465387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Text Box 7">
            <a:extLst>
              <a:ext uri="{FF2B5EF4-FFF2-40B4-BE49-F238E27FC236}">
                <a16:creationId xmlns:a16="http://schemas.microsoft.com/office/drawing/2014/main" id="{6C3F0EEC-FAB5-1547-8AC3-6F384071C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5814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4821" name="Object 5">
            <a:extLst>
              <a:ext uri="{FF2B5EF4-FFF2-40B4-BE49-F238E27FC236}">
                <a16:creationId xmlns:a16="http://schemas.microsoft.com/office/drawing/2014/main" id="{F26ED485-69EB-A94A-A0C6-0436FEA74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4025" y="2640014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4" name="Photo Editor Photo" r:id="rId8" imgW="1270000" imgH="927100" progId="MSPhotoEd.3">
                  <p:embed/>
                </p:oleObj>
              </mc:Choice>
              <mc:Fallback>
                <p:oleObj name="Photo Editor Photo" r:id="rId8" imgW="1270000" imgH="927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25" y="2640014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8" name="Line 13">
            <a:extLst>
              <a:ext uri="{FF2B5EF4-FFF2-40B4-BE49-F238E27FC236}">
                <a16:creationId xmlns:a16="http://schemas.microsoft.com/office/drawing/2014/main" id="{E0CD61DB-E7E0-4B48-9BA3-02C6F4CB19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2984500"/>
            <a:ext cx="119062" cy="273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5">
            <a:extLst>
              <a:ext uri="{FF2B5EF4-FFF2-40B4-BE49-F238E27FC236}">
                <a16:creationId xmlns:a16="http://schemas.microsoft.com/office/drawing/2014/main" id="{EB4D05BA-968E-764F-AF4C-F18CF2C091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7" y="1849439"/>
            <a:ext cx="1792288" cy="14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6">
            <a:extLst>
              <a:ext uri="{FF2B5EF4-FFF2-40B4-BE49-F238E27FC236}">
                <a16:creationId xmlns:a16="http://schemas.microsoft.com/office/drawing/2014/main" id="{1C0EA2BA-E94F-134B-8F0D-546CB3941B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3776" y="2132013"/>
            <a:ext cx="1235075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8">
            <a:extLst>
              <a:ext uri="{FF2B5EF4-FFF2-40B4-BE49-F238E27FC236}">
                <a16:creationId xmlns:a16="http://schemas.microsoft.com/office/drawing/2014/main" id="{1CA8A78D-E597-1246-8A70-A54D710D0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4088" y="2686051"/>
            <a:ext cx="1592263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9">
            <a:extLst>
              <a:ext uri="{FF2B5EF4-FFF2-40B4-BE49-F238E27FC236}">
                <a16:creationId xmlns:a16="http://schemas.microsoft.com/office/drawing/2014/main" id="{A93C7CBF-C06D-5644-BFB5-F6F69A6E2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2914650"/>
            <a:ext cx="1312863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20">
            <a:extLst>
              <a:ext uri="{FF2B5EF4-FFF2-40B4-BE49-F238E27FC236}">
                <a16:creationId xmlns:a16="http://schemas.microsoft.com/office/drawing/2014/main" id="{9D39A14F-E9C0-CA4C-BD54-68A5498BA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2984501"/>
            <a:ext cx="1447800" cy="652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Line 21">
            <a:extLst>
              <a:ext uri="{FF2B5EF4-FFF2-40B4-BE49-F238E27FC236}">
                <a16:creationId xmlns:a16="http://schemas.microsoft.com/office/drawing/2014/main" id="{1ECA5ADE-394B-D945-AB66-F746209B0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625" y="2298700"/>
            <a:ext cx="584200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Line 23">
            <a:extLst>
              <a:ext uri="{FF2B5EF4-FFF2-40B4-BE49-F238E27FC236}">
                <a16:creationId xmlns:a16="http://schemas.microsoft.com/office/drawing/2014/main" id="{9F35CC63-AEDF-2341-AABD-269C236D57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9976" y="3100389"/>
            <a:ext cx="676275" cy="166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Line 24">
            <a:extLst>
              <a:ext uri="{FF2B5EF4-FFF2-40B4-BE49-F238E27FC236}">
                <a16:creationId xmlns:a16="http://schemas.microsoft.com/office/drawing/2014/main" id="{C6E51499-5695-7B46-B29F-9B86501371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5712" y="3232151"/>
            <a:ext cx="795338" cy="315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Line 25">
            <a:extLst>
              <a:ext uri="{FF2B5EF4-FFF2-40B4-BE49-F238E27FC236}">
                <a16:creationId xmlns:a16="http://schemas.microsoft.com/office/drawing/2014/main" id="{679D7A85-568B-154E-A860-3D7143972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5588" y="3063876"/>
            <a:ext cx="530225" cy="1508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29">
            <a:extLst>
              <a:ext uri="{FF2B5EF4-FFF2-40B4-BE49-F238E27FC236}">
                <a16:creationId xmlns:a16="http://schemas.microsoft.com/office/drawing/2014/main" id="{56DBF215-495B-5148-B9DD-DA5263C368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6687" y="2693989"/>
            <a:ext cx="26988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30">
            <a:extLst>
              <a:ext uri="{FF2B5EF4-FFF2-40B4-BE49-F238E27FC236}">
                <a16:creationId xmlns:a16="http://schemas.microsoft.com/office/drawing/2014/main" id="{069B79ED-0F6D-4D45-948D-AE3DEA1178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2962" y="2782889"/>
            <a:ext cx="0" cy="369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0" name="Text Box 33">
            <a:extLst>
              <a:ext uri="{FF2B5EF4-FFF2-40B4-BE49-F238E27FC236}">
                <a16:creationId xmlns:a16="http://schemas.microsoft.com/office/drawing/2014/main" id="{31128C51-0581-C141-A299-AA95CBB0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7" y="235743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3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4841" name="Text Box 34">
            <a:extLst>
              <a:ext uri="{FF2B5EF4-FFF2-40B4-BE49-F238E27FC236}">
                <a16:creationId xmlns:a16="http://schemas.microsoft.com/office/drawing/2014/main" id="{CC33B10A-1A17-DA46-95D4-9EFF86E5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20240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4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4842" name="Text Box 35">
            <a:extLst>
              <a:ext uri="{FF2B5EF4-FFF2-40B4-BE49-F238E27FC236}">
                <a16:creationId xmlns:a16="http://schemas.microsoft.com/office/drawing/2014/main" id="{54B8DDEF-7B99-4F4A-B534-79C6F892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28241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5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4843" name="Text Box 37">
            <a:extLst>
              <a:ext uri="{FF2B5EF4-FFF2-40B4-BE49-F238E27FC236}">
                <a16:creationId xmlns:a16="http://schemas.microsoft.com/office/drawing/2014/main" id="{9D2F5C74-1A84-834E-83A3-D6D4C18E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7" y="352901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7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4844" name="Text Box 38">
            <a:extLst>
              <a:ext uri="{FF2B5EF4-FFF2-40B4-BE49-F238E27FC236}">
                <a16:creationId xmlns:a16="http://schemas.microsoft.com/office/drawing/2014/main" id="{71EE6A9A-1790-094F-9C79-5F7625551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74" y="4913314"/>
            <a:ext cx="19800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0" dirty="0">
                <a:latin typeface="Times New Roman" panose="02020603050405020304" pitchFamily="18" charset="0"/>
              </a:rPr>
              <a:t>Client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Browser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@ Princeton</a:t>
            </a:r>
            <a:endParaRPr lang="en-US" altLang="en-US" sz="2800" b="0" dirty="0">
              <a:latin typeface="Times" pitchFamily="2" charset="0"/>
            </a:endParaRPr>
          </a:p>
        </p:txBody>
      </p:sp>
      <p:sp>
        <p:nvSpPr>
          <p:cNvPr id="34845" name="Text Box 39">
            <a:extLst>
              <a:ext uri="{FF2B5EF4-FFF2-40B4-BE49-F238E27FC236}">
                <a16:creationId xmlns:a16="http://schemas.microsoft.com/office/drawing/2014/main" id="{4B681F79-F2C6-2C4C-BFDC-55AD9B9D8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612" y="4572001"/>
            <a:ext cx="1799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Web server</a:t>
            </a:r>
          </a:p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@ Google</a:t>
            </a:r>
          </a:p>
        </p:txBody>
      </p:sp>
      <p:sp>
        <p:nvSpPr>
          <p:cNvPr id="34846" name="Line 25">
            <a:extLst>
              <a:ext uri="{FF2B5EF4-FFF2-40B4-BE49-F238E27FC236}">
                <a16:creationId xmlns:a16="http://schemas.microsoft.com/office/drawing/2014/main" id="{4CF4769E-CA14-BC4B-8238-6E5B65DDD7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9212" y="35052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4822" name="Object 6">
            <a:extLst>
              <a:ext uri="{FF2B5EF4-FFF2-40B4-BE49-F238E27FC236}">
                <a16:creationId xmlns:a16="http://schemas.microsoft.com/office/drawing/2014/main" id="{A2A86589-60BD-5844-B9BD-A3B8EE465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5562" y="3457576"/>
          <a:ext cx="774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5" name="Photo Editor Photo" r:id="rId9" imgW="1270000" imgH="927100" progId="MSPhotoEd.3">
                  <p:embed/>
                </p:oleObj>
              </mc:Choice>
              <mc:Fallback>
                <p:oleObj name="Photo Editor Photo" r:id="rId9" imgW="1270000" imgH="927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562" y="3457576"/>
                        <a:ext cx="7747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47" name="Text Box 36">
            <a:extLst>
              <a:ext uri="{FF2B5EF4-FFF2-40B4-BE49-F238E27FC236}">
                <a16:creationId xmlns:a16="http://schemas.microsoft.com/office/drawing/2014/main" id="{0FABE963-A10F-B442-AA86-D6771E98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35194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6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4823" name="Object 7">
            <a:extLst>
              <a:ext uri="{FF2B5EF4-FFF2-40B4-BE49-F238E27FC236}">
                <a16:creationId xmlns:a16="http://schemas.microsoft.com/office/drawing/2014/main" id="{F613517B-CD98-7C47-A42E-A33084803A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8262" y="3189289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6" name="Photo Editor Photo" r:id="rId10" imgW="1270000" imgH="927100" progId="MSPhotoEd.3">
                  <p:embed/>
                </p:oleObj>
              </mc:Choice>
              <mc:Fallback>
                <p:oleObj name="Photo Editor Photo" r:id="rId10" imgW="1270000" imgH="92710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2" y="3189289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8">
            <a:extLst>
              <a:ext uri="{FF2B5EF4-FFF2-40B4-BE49-F238E27FC236}">
                <a16:creationId xmlns:a16="http://schemas.microsoft.com/office/drawing/2014/main" id="{6918F16F-0C5E-5340-AE61-1F5A0E1DB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8387" y="4024313"/>
          <a:ext cx="774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7" name="Photo Editor Photo" r:id="rId11" imgW="1270000" imgH="927100" progId="MSPhotoEd.3">
                  <p:embed/>
                </p:oleObj>
              </mc:Choice>
              <mc:Fallback>
                <p:oleObj name="Photo Editor Photo" r:id="rId11" imgW="1270000" imgH="9271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7" y="4024313"/>
                        <a:ext cx="774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48" name="Text Box 31">
            <a:extLst>
              <a:ext uri="{FF2B5EF4-FFF2-40B4-BE49-F238E27FC236}">
                <a16:creationId xmlns:a16="http://schemas.microsoft.com/office/drawing/2014/main" id="{27D55420-71CB-144E-A28B-3CF6197C3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407987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1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4849" name="Text Box 32">
            <a:extLst>
              <a:ext uri="{FF2B5EF4-FFF2-40B4-BE49-F238E27FC236}">
                <a16:creationId xmlns:a16="http://schemas.microsoft.com/office/drawing/2014/main" id="{2BF199DD-E774-F74F-80C2-EF59CB0B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7" y="335915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2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64487F7-7AB7-554A-B75D-826C26E17669}"/>
              </a:ext>
            </a:extLst>
          </p:cNvPr>
          <p:cNvSpPr txBox="1">
            <a:spLocks/>
          </p:cNvSpPr>
          <p:nvPr/>
        </p:nvSpPr>
        <p:spPr bwMode="auto">
          <a:xfrm>
            <a:off x="3921173" y="5351465"/>
            <a:ext cx="7010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3600" b="0" dirty="0">
                <a:solidFill>
                  <a:srgbClr val="000090"/>
                </a:solidFill>
                <a:latin typeface="Calibri" panose="020F0502020204030204" pitchFamily="34" charset="0"/>
              </a:rPr>
              <a:t>“Princeton is in this direction”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D76E6A0-624A-8E49-A940-4F566BF07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2676" y="3390901"/>
            <a:ext cx="485325" cy="64998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809E58F-D0FD-1143-ABF2-4DED5057E8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7938" y="3309473"/>
            <a:ext cx="485325" cy="6499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316051-D665-2442-B1B0-EF2FACB7DC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426" y="2656538"/>
            <a:ext cx="485325" cy="64998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E7E9D1-3759-2C49-9246-726C6B009D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056" y="1872899"/>
            <a:ext cx="485325" cy="64998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8F39D1-9E69-0D4B-95BF-558A83B64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5848" y="2273393"/>
            <a:ext cx="485325" cy="6499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8B3D14C-BC9A-844D-BE90-9A7ADA10B4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975" y="3215344"/>
            <a:ext cx="485325" cy="6499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97D8EBA-210A-AF4E-B3DF-D3258802A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9044" y="3922012"/>
            <a:ext cx="485325" cy="64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>
            <a:extLst>
              <a:ext uri="{FF2B5EF4-FFF2-40B4-BE49-F238E27FC236}">
                <a16:creationId xmlns:a16="http://schemas.microsoft.com/office/drawing/2014/main" id="{B06106F6-6BA6-154A-B748-3B69A5725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887" y="2660900"/>
            <a:ext cx="82296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Internet is an Exciting Place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7601A5A-9F03-B842-8E33-BCFDCE41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91026F-808E-6F4E-8E6A-0A7B3E7701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itle 1">
            <a:extLst>
              <a:ext uri="{FF2B5EF4-FFF2-40B4-BE49-F238E27FC236}">
                <a16:creationId xmlns:a16="http://schemas.microsoft.com/office/drawing/2014/main" id="{556573FF-3245-CD4B-B556-C099FB6F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Forwarding Traffic</a:t>
            </a:r>
          </a:p>
        </p:txBody>
      </p:sp>
      <p:sp>
        <p:nvSpPr>
          <p:cNvPr id="35850" name="Slide Number Placeholder 3">
            <a:extLst>
              <a:ext uri="{FF2B5EF4-FFF2-40B4-BE49-F238E27FC236}">
                <a16:creationId xmlns:a16="http://schemas.microsoft.com/office/drawing/2014/main" id="{63787372-3AD3-494B-BEC4-BCB0835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81F047-690D-0E4C-8BA6-2B3093E36D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4C28171F-AFC3-264E-B257-64360F7310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5812" y="1524000"/>
          <a:ext cx="2465388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"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1524000"/>
                        <a:ext cx="2465388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>
            <a:extLst>
              <a:ext uri="{FF2B5EF4-FFF2-40B4-BE49-F238E27FC236}">
                <a16:creationId xmlns:a16="http://schemas.microsoft.com/office/drawing/2014/main" id="{A48D9541-6924-2044-8265-3D6415BA6C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6351" y="1908176"/>
          <a:ext cx="246062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6"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1908176"/>
                        <a:ext cx="2460625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4EF36B46-4880-7944-A834-D74308CBC0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3526" y="3062288"/>
          <a:ext cx="2465387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"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526" y="3062288"/>
                        <a:ext cx="2465387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Text Box 7">
            <a:extLst>
              <a:ext uri="{FF2B5EF4-FFF2-40B4-BE49-F238E27FC236}">
                <a16:creationId xmlns:a16="http://schemas.microsoft.com/office/drawing/2014/main" id="{D83C1C4F-F507-ED48-9710-EA584668D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5814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5845" name="Object 5">
            <a:extLst>
              <a:ext uri="{FF2B5EF4-FFF2-40B4-BE49-F238E27FC236}">
                <a16:creationId xmlns:a16="http://schemas.microsoft.com/office/drawing/2014/main" id="{8A8D252D-AADF-7843-B71E-6F5350B403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4025" y="2640014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8" name="Photo Editor Photo" r:id="rId8" imgW="1270000" imgH="927100" progId="MSPhotoEd.3">
                  <p:embed/>
                </p:oleObj>
              </mc:Choice>
              <mc:Fallback>
                <p:oleObj name="Photo Editor Photo" r:id="rId8" imgW="1270000" imgH="927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25" y="2640014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Line 13">
            <a:extLst>
              <a:ext uri="{FF2B5EF4-FFF2-40B4-BE49-F238E27FC236}">
                <a16:creationId xmlns:a16="http://schemas.microsoft.com/office/drawing/2014/main" id="{39E9866E-A904-A24E-B738-1B69F1BA2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2984500"/>
            <a:ext cx="119062" cy="273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5">
            <a:extLst>
              <a:ext uri="{FF2B5EF4-FFF2-40B4-BE49-F238E27FC236}">
                <a16:creationId xmlns:a16="http://schemas.microsoft.com/office/drawing/2014/main" id="{769516D9-8473-B543-A3A2-AEF3C8B4F9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7" y="1849439"/>
            <a:ext cx="1792288" cy="14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6">
            <a:extLst>
              <a:ext uri="{FF2B5EF4-FFF2-40B4-BE49-F238E27FC236}">
                <a16:creationId xmlns:a16="http://schemas.microsoft.com/office/drawing/2014/main" id="{9584F8B7-8D3D-6E41-9824-3910826E44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3776" y="2132013"/>
            <a:ext cx="1235075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8">
            <a:extLst>
              <a:ext uri="{FF2B5EF4-FFF2-40B4-BE49-F238E27FC236}">
                <a16:creationId xmlns:a16="http://schemas.microsoft.com/office/drawing/2014/main" id="{C5503B1B-74D5-2E44-BFD2-E4C513B45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4088" y="2686051"/>
            <a:ext cx="1592263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9">
            <a:extLst>
              <a:ext uri="{FF2B5EF4-FFF2-40B4-BE49-F238E27FC236}">
                <a16:creationId xmlns:a16="http://schemas.microsoft.com/office/drawing/2014/main" id="{DCAA13A3-CA08-C94C-BCB5-05A552D598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2914650"/>
            <a:ext cx="1312863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20">
            <a:extLst>
              <a:ext uri="{FF2B5EF4-FFF2-40B4-BE49-F238E27FC236}">
                <a16:creationId xmlns:a16="http://schemas.microsoft.com/office/drawing/2014/main" id="{4CACCE82-898F-604F-A415-344CB5012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2984501"/>
            <a:ext cx="1447800" cy="652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21">
            <a:extLst>
              <a:ext uri="{FF2B5EF4-FFF2-40B4-BE49-F238E27FC236}">
                <a16:creationId xmlns:a16="http://schemas.microsoft.com/office/drawing/2014/main" id="{31CFA711-AC5D-4241-AC52-4D56D36F1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625" y="2298700"/>
            <a:ext cx="584200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23">
            <a:extLst>
              <a:ext uri="{FF2B5EF4-FFF2-40B4-BE49-F238E27FC236}">
                <a16:creationId xmlns:a16="http://schemas.microsoft.com/office/drawing/2014/main" id="{84C5FE5A-7CF4-D74F-B3A9-B82495EF5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9976" y="3100389"/>
            <a:ext cx="676275" cy="166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4">
            <a:extLst>
              <a:ext uri="{FF2B5EF4-FFF2-40B4-BE49-F238E27FC236}">
                <a16:creationId xmlns:a16="http://schemas.microsoft.com/office/drawing/2014/main" id="{1FAE421A-ACFB-654B-AE3F-1B8E4F75E4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5712" y="3232151"/>
            <a:ext cx="795338" cy="315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Line 25">
            <a:extLst>
              <a:ext uri="{FF2B5EF4-FFF2-40B4-BE49-F238E27FC236}">
                <a16:creationId xmlns:a16="http://schemas.microsoft.com/office/drawing/2014/main" id="{2BC20706-5C2A-3F42-827B-657660290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5588" y="3063876"/>
            <a:ext cx="530225" cy="1508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Line 29">
            <a:extLst>
              <a:ext uri="{FF2B5EF4-FFF2-40B4-BE49-F238E27FC236}">
                <a16:creationId xmlns:a16="http://schemas.microsoft.com/office/drawing/2014/main" id="{673CDF25-EE4C-C94D-8F4B-340962376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6687" y="2693989"/>
            <a:ext cx="26988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30">
            <a:extLst>
              <a:ext uri="{FF2B5EF4-FFF2-40B4-BE49-F238E27FC236}">
                <a16:creationId xmlns:a16="http://schemas.microsoft.com/office/drawing/2014/main" id="{90ACA110-E057-A145-B7F2-A382734E5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2962" y="2782889"/>
            <a:ext cx="0" cy="369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Text Box 33">
            <a:extLst>
              <a:ext uri="{FF2B5EF4-FFF2-40B4-BE49-F238E27FC236}">
                <a16:creationId xmlns:a16="http://schemas.microsoft.com/office/drawing/2014/main" id="{FEBAF9B5-FF7D-1147-BC36-FCE4FC6A7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7" y="235743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3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5865" name="Text Box 34">
            <a:extLst>
              <a:ext uri="{FF2B5EF4-FFF2-40B4-BE49-F238E27FC236}">
                <a16:creationId xmlns:a16="http://schemas.microsoft.com/office/drawing/2014/main" id="{77634EBC-94C5-F24E-9229-CEF8B477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20240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4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5866" name="Text Box 35">
            <a:extLst>
              <a:ext uri="{FF2B5EF4-FFF2-40B4-BE49-F238E27FC236}">
                <a16:creationId xmlns:a16="http://schemas.microsoft.com/office/drawing/2014/main" id="{A7A9FC49-533D-8143-89AB-37F1E1FCC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28241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5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5867" name="Text Box 37">
            <a:extLst>
              <a:ext uri="{FF2B5EF4-FFF2-40B4-BE49-F238E27FC236}">
                <a16:creationId xmlns:a16="http://schemas.microsoft.com/office/drawing/2014/main" id="{E846801B-F5B8-744A-8056-007BB42E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7" y="352901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7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5870" name="Line 25">
            <a:extLst>
              <a:ext uri="{FF2B5EF4-FFF2-40B4-BE49-F238E27FC236}">
                <a16:creationId xmlns:a16="http://schemas.microsoft.com/office/drawing/2014/main" id="{6A21DEBC-9496-CB4D-B981-DC301C522B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9212" y="35052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5846" name="Object 6">
            <a:extLst>
              <a:ext uri="{FF2B5EF4-FFF2-40B4-BE49-F238E27FC236}">
                <a16:creationId xmlns:a16="http://schemas.microsoft.com/office/drawing/2014/main" id="{8E4D4C0C-4E0C-A94F-9B68-8B72A91E6F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5562" y="3457576"/>
          <a:ext cx="774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9" name="Photo Editor Photo" r:id="rId9" imgW="1270000" imgH="927100" progId="MSPhotoEd.3">
                  <p:embed/>
                </p:oleObj>
              </mc:Choice>
              <mc:Fallback>
                <p:oleObj name="Photo Editor Photo" r:id="rId9" imgW="1270000" imgH="927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562" y="3457576"/>
                        <a:ext cx="7747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1" name="Text Box 36">
            <a:extLst>
              <a:ext uri="{FF2B5EF4-FFF2-40B4-BE49-F238E27FC236}">
                <a16:creationId xmlns:a16="http://schemas.microsoft.com/office/drawing/2014/main" id="{2ABE6435-CDBC-5F4A-A8AF-2BA36A9B3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35194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6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5847" name="Object 7">
            <a:extLst>
              <a:ext uri="{FF2B5EF4-FFF2-40B4-BE49-F238E27FC236}">
                <a16:creationId xmlns:a16="http://schemas.microsoft.com/office/drawing/2014/main" id="{D92346AD-327D-0A4F-BC8D-3A429FFAF3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8262" y="3189289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0" name="Photo Editor Photo" r:id="rId10" imgW="1270000" imgH="927100" progId="MSPhotoEd.3">
                  <p:embed/>
                </p:oleObj>
              </mc:Choice>
              <mc:Fallback>
                <p:oleObj name="Photo Editor Photo" r:id="rId10" imgW="1270000" imgH="92710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2" y="3189289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8">
            <a:extLst>
              <a:ext uri="{FF2B5EF4-FFF2-40B4-BE49-F238E27FC236}">
                <a16:creationId xmlns:a16="http://schemas.microsoft.com/office/drawing/2014/main" id="{796AA9C5-8C77-664C-BAE1-1CD5BD33F8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8387" y="4024313"/>
          <a:ext cx="774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1" name="Photo Editor Photo" r:id="rId11" imgW="1270000" imgH="927100" progId="MSPhotoEd.3">
                  <p:embed/>
                </p:oleObj>
              </mc:Choice>
              <mc:Fallback>
                <p:oleObj name="Photo Editor Photo" r:id="rId11" imgW="1270000" imgH="9271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7" y="4024313"/>
                        <a:ext cx="774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2" name="Text Box 31">
            <a:extLst>
              <a:ext uri="{FF2B5EF4-FFF2-40B4-BE49-F238E27FC236}">
                <a16:creationId xmlns:a16="http://schemas.microsoft.com/office/drawing/2014/main" id="{95B343E1-8934-784C-B79C-0E3FE4FD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407987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1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5873" name="Text Box 32">
            <a:extLst>
              <a:ext uri="{FF2B5EF4-FFF2-40B4-BE49-F238E27FC236}">
                <a16:creationId xmlns:a16="http://schemas.microsoft.com/office/drawing/2014/main" id="{66F6F687-0B5A-7B42-9A64-11DA0600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7" y="335915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2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53221-3D17-D24B-B5CC-0435131C70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2676" y="3390901"/>
            <a:ext cx="485325" cy="6499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EEA2AA-014F-0343-9236-0E83979F1F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7938" y="3309473"/>
            <a:ext cx="485325" cy="6499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7CBF57-AEF4-EC4D-8C2E-9D58726767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426" y="2656538"/>
            <a:ext cx="485325" cy="64998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53D631-E160-3E4A-A872-861A1A3DF9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056" y="1872899"/>
            <a:ext cx="485325" cy="649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D27FB4-205E-A44C-B89A-D5989FCD03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5848" y="2273393"/>
            <a:ext cx="485325" cy="6499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81EFCA4-A78F-B946-9E8E-1D00EDAC0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975" y="3215344"/>
            <a:ext cx="485325" cy="64998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6075CA2-649F-4643-82C2-CFDF81BCEF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9044" y="3922012"/>
            <a:ext cx="485325" cy="649989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A9A8DAAF-AF7A-6947-B5B7-2421DE1EA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913" y="2055813"/>
            <a:ext cx="7445375" cy="2881312"/>
          </a:xfrm>
          <a:custGeom>
            <a:avLst/>
            <a:gdLst>
              <a:gd name="T0" fmla="*/ 7445375 w 7445375"/>
              <a:gd name="T1" fmla="*/ 2468562 h 2881312"/>
              <a:gd name="T2" fmla="*/ 6207125 w 7445375"/>
              <a:gd name="T3" fmla="*/ 468312 h 2881312"/>
              <a:gd name="T4" fmla="*/ 4572000 w 7445375"/>
              <a:gd name="T5" fmla="*/ 7937 h 2881312"/>
              <a:gd name="T6" fmla="*/ 1428750 w 7445375"/>
              <a:gd name="T7" fmla="*/ 515937 h 2881312"/>
              <a:gd name="T8" fmla="*/ 0 w 7445375"/>
              <a:gd name="T9" fmla="*/ 2881312 h 2881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5375"/>
              <a:gd name="T16" fmla="*/ 0 h 2881312"/>
              <a:gd name="T17" fmla="*/ 7445375 w 7445375"/>
              <a:gd name="T18" fmla="*/ 2881312 h 28813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5375" h="2881312">
                <a:moveTo>
                  <a:pt x="7445375" y="2468562"/>
                </a:moveTo>
                <a:cubicBezTo>
                  <a:pt x="7065698" y="1673489"/>
                  <a:pt x="6686021" y="878416"/>
                  <a:pt x="6207125" y="468312"/>
                </a:cubicBezTo>
                <a:cubicBezTo>
                  <a:pt x="5728229" y="58208"/>
                  <a:pt x="5368396" y="0"/>
                  <a:pt x="4572000" y="7937"/>
                </a:cubicBezTo>
                <a:cubicBezTo>
                  <a:pt x="3775604" y="15874"/>
                  <a:pt x="2190750" y="37041"/>
                  <a:pt x="1428750" y="515937"/>
                </a:cubicBezTo>
                <a:cubicBezTo>
                  <a:pt x="666750" y="994833"/>
                  <a:pt x="0" y="2881312"/>
                  <a:pt x="0" y="2881312"/>
                </a:cubicBezTo>
              </a:path>
            </a:pathLst>
          </a:custGeom>
          <a:noFill/>
          <a:ln w="50800">
            <a:solidFill>
              <a:srgbClr val="0000FF"/>
            </a:solidFill>
            <a:prstDash val="sysDash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2" name="Text Box 38">
            <a:extLst>
              <a:ext uri="{FF2B5EF4-FFF2-40B4-BE49-F238E27FC236}">
                <a16:creationId xmlns:a16="http://schemas.microsoft.com/office/drawing/2014/main" id="{15CE4E13-55E3-DC43-AD44-3FFABB621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74" y="4913314"/>
            <a:ext cx="19800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0" dirty="0">
                <a:latin typeface="Times New Roman" panose="02020603050405020304" pitchFamily="18" charset="0"/>
              </a:rPr>
              <a:t>Client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Browser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@ Princeton</a:t>
            </a:r>
            <a:endParaRPr lang="en-US" altLang="en-US" sz="2800" b="0" dirty="0">
              <a:latin typeface="Times" pitchFamily="2" charset="0"/>
            </a:endParaRPr>
          </a:p>
        </p:txBody>
      </p:sp>
      <p:sp>
        <p:nvSpPr>
          <p:cNvPr id="53" name="Text Box 39">
            <a:extLst>
              <a:ext uri="{FF2B5EF4-FFF2-40B4-BE49-F238E27FC236}">
                <a16:creationId xmlns:a16="http://schemas.microsoft.com/office/drawing/2014/main" id="{05CD5BE8-A908-4249-B9ED-E7DF75B1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612" y="4572001"/>
            <a:ext cx="1799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Web server</a:t>
            </a:r>
          </a:p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@ 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Title 1">
            <a:extLst>
              <a:ext uri="{FF2B5EF4-FFF2-40B4-BE49-F238E27FC236}">
                <a16:creationId xmlns:a16="http://schemas.microsoft.com/office/drawing/2014/main" id="{F8896696-E3D4-D040-A74B-19BAC85D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Withdrawing a traffic route</a:t>
            </a:r>
          </a:p>
        </p:txBody>
      </p:sp>
      <p:sp>
        <p:nvSpPr>
          <p:cNvPr id="36874" name="Slide Number Placeholder 3">
            <a:extLst>
              <a:ext uri="{FF2B5EF4-FFF2-40B4-BE49-F238E27FC236}">
                <a16:creationId xmlns:a16="http://schemas.microsoft.com/office/drawing/2014/main" id="{8BDE796D-3446-004B-AF99-06ADC2AE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91C0C4-6887-CC40-9654-D44B8D14E21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36866" name="Object 2">
            <a:extLst>
              <a:ext uri="{FF2B5EF4-FFF2-40B4-BE49-F238E27FC236}">
                <a16:creationId xmlns:a16="http://schemas.microsoft.com/office/drawing/2014/main" id="{D299C7F6-CC1A-8943-9179-9D2AFD224F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5812" y="1524000"/>
          <a:ext cx="2465388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1"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2" y="1524000"/>
                        <a:ext cx="2465388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>
            <a:extLst>
              <a:ext uri="{FF2B5EF4-FFF2-40B4-BE49-F238E27FC236}">
                <a16:creationId xmlns:a16="http://schemas.microsoft.com/office/drawing/2014/main" id="{DA108390-CF4E-B446-836C-645D1E0FEB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6351" y="1908176"/>
          <a:ext cx="246062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2"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1908176"/>
                        <a:ext cx="2460625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E114F2C2-CEDF-B44A-A2FF-E7A6E37997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3526" y="3062288"/>
          <a:ext cx="2465387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3"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526" y="3062288"/>
                        <a:ext cx="2465387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5" name="Text Box 7">
            <a:extLst>
              <a:ext uri="{FF2B5EF4-FFF2-40B4-BE49-F238E27FC236}">
                <a16:creationId xmlns:a16="http://schemas.microsoft.com/office/drawing/2014/main" id="{DAA6CE80-9624-7246-BF08-212B13D57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5814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F36E8DEC-D0D0-6C4D-8601-D7D49D3061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4025" y="2640014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4" name="Photo Editor Photo" r:id="rId8" imgW="1270000" imgH="927100" progId="MSPhotoEd.3">
                  <p:embed/>
                </p:oleObj>
              </mc:Choice>
              <mc:Fallback>
                <p:oleObj name="Photo Editor Photo" r:id="rId8" imgW="1270000" imgH="9271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25" y="2640014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6" name="Line 13">
            <a:extLst>
              <a:ext uri="{FF2B5EF4-FFF2-40B4-BE49-F238E27FC236}">
                <a16:creationId xmlns:a16="http://schemas.microsoft.com/office/drawing/2014/main" id="{1A630F7F-794A-9E47-A151-156672C4BF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2984500"/>
            <a:ext cx="119062" cy="273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Line 15">
            <a:extLst>
              <a:ext uri="{FF2B5EF4-FFF2-40B4-BE49-F238E27FC236}">
                <a16:creationId xmlns:a16="http://schemas.microsoft.com/office/drawing/2014/main" id="{4E301A58-4ABB-1246-9A36-C1A033034F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7" y="1849439"/>
            <a:ext cx="1792288" cy="14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Line 16">
            <a:extLst>
              <a:ext uri="{FF2B5EF4-FFF2-40B4-BE49-F238E27FC236}">
                <a16:creationId xmlns:a16="http://schemas.microsoft.com/office/drawing/2014/main" id="{BC381B66-2FA6-4A42-9032-5911139EC6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3776" y="2132013"/>
            <a:ext cx="1235075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Line 18">
            <a:extLst>
              <a:ext uri="{FF2B5EF4-FFF2-40B4-BE49-F238E27FC236}">
                <a16:creationId xmlns:a16="http://schemas.microsoft.com/office/drawing/2014/main" id="{6415851B-BB34-2943-9CAB-BA02E61BF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4088" y="2686051"/>
            <a:ext cx="1592263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0" name="Line 19">
            <a:extLst>
              <a:ext uri="{FF2B5EF4-FFF2-40B4-BE49-F238E27FC236}">
                <a16:creationId xmlns:a16="http://schemas.microsoft.com/office/drawing/2014/main" id="{FC5F0BA7-5A0A-1C4C-B042-3A9370F2C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2914650"/>
            <a:ext cx="1312863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1" name="Line 20">
            <a:extLst>
              <a:ext uri="{FF2B5EF4-FFF2-40B4-BE49-F238E27FC236}">
                <a16:creationId xmlns:a16="http://schemas.microsoft.com/office/drawing/2014/main" id="{3BD05565-E505-2445-BDEC-B3B42110B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2984501"/>
            <a:ext cx="1447800" cy="652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2" name="Line 21">
            <a:extLst>
              <a:ext uri="{FF2B5EF4-FFF2-40B4-BE49-F238E27FC236}">
                <a16:creationId xmlns:a16="http://schemas.microsoft.com/office/drawing/2014/main" id="{C3559205-CB70-BE4B-9352-68F099C1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625" y="2298700"/>
            <a:ext cx="584200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3" name="Line 23">
            <a:extLst>
              <a:ext uri="{FF2B5EF4-FFF2-40B4-BE49-F238E27FC236}">
                <a16:creationId xmlns:a16="http://schemas.microsoft.com/office/drawing/2014/main" id="{0586C590-9F23-284D-ACB9-57EBCEBF01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9976" y="3100389"/>
            <a:ext cx="676275" cy="166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4" name="Line 24">
            <a:extLst>
              <a:ext uri="{FF2B5EF4-FFF2-40B4-BE49-F238E27FC236}">
                <a16:creationId xmlns:a16="http://schemas.microsoft.com/office/drawing/2014/main" id="{1BE52DB9-D981-3141-977D-631CC655B8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5712" y="3232151"/>
            <a:ext cx="795338" cy="315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Line 25">
            <a:extLst>
              <a:ext uri="{FF2B5EF4-FFF2-40B4-BE49-F238E27FC236}">
                <a16:creationId xmlns:a16="http://schemas.microsoft.com/office/drawing/2014/main" id="{B62D75E3-5814-6E47-A34C-142C35BA2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5588" y="3063876"/>
            <a:ext cx="530225" cy="1508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29">
            <a:extLst>
              <a:ext uri="{FF2B5EF4-FFF2-40B4-BE49-F238E27FC236}">
                <a16:creationId xmlns:a16="http://schemas.microsoft.com/office/drawing/2014/main" id="{F8DBFF00-FD26-B64C-9EBE-4EB70668C9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6687" y="2693989"/>
            <a:ext cx="26988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7" name="Line 30">
            <a:extLst>
              <a:ext uri="{FF2B5EF4-FFF2-40B4-BE49-F238E27FC236}">
                <a16:creationId xmlns:a16="http://schemas.microsoft.com/office/drawing/2014/main" id="{4D811508-F4C2-B040-808D-465183786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2962" y="2782889"/>
            <a:ext cx="0" cy="369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8" name="Text Box 33">
            <a:extLst>
              <a:ext uri="{FF2B5EF4-FFF2-40B4-BE49-F238E27FC236}">
                <a16:creationId xmlns:a16="http://schemas.microsoft.com/office/drawing/2014/main" id="{2F58FDD8-B8AA-E141-9850-C3AE29D6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7" y="235743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3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889" name="Text Box 34">
            <a:extLst>
              <a:ext uri="{FF2B5EF4-FFF2-40B4-BE49-F238E27FC236}">
                <a16:creationId xmlns:a16="http://schemas.microsoft.com/office/drawing/2014/main" id="{56679A61-0459-7B46-B21F-577739235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20240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4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890" name="Text Box 35">
            <a:extLst>
              <a:ext uri="{FF2B5EF4-FFF2-40B4-BE49-F238E27FC236}">
                <a16:creationId xmlns:a16="http://schemas.microsoft.com/office/drawing/2014/main" id="{E0F9DE85-D2FE-1A4C-A6E3-158626D9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282416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5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891" name="Text Box 37">
            <a:extLst>
              <a:ext uri="{FF2B5EF4-FFF2-40B4-BE49-F238E27FC236}">
                <a16:creationId xmlns:a16="http://schemas.microsoft.com/office/drawing/2014/main" id="{22E42BFA-F6E1-1D42-A712-526946828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7" y="352901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7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894" name="Line 25">
            <a:extLst>
              <a:ext uri="{FF2B5EF4-FFF2-40B4-BE49-F238E27FC236}">
                <a16:creationId xmlns:a16="http://schemas.microsoft.com/office/drawing/2014/main" id="{E86494B6-D19F-2745-B0ED-A219D8536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9212" y="35052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6870" name="Object 6">
            <a:extLst>
              <a:ext uri="{FF2B5EF4-FFF2-40B4-BE49-F238E27FC236}">
                <a16:creationId xmlns:a16="http://schemas.microsoft.com/office/drawing/2014/main" id="{20C50B89-5691-9A4F-BD42-29B132E3AB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5562" y="3457576"/>
          <a:ext cx="774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5" name="Photo Editor Photo" r:id="rId9" imgW="1270000" imgH="927100" progId="MSPhotoEd.3">
                  <p:embed/>
                </p:oleObj>
              </mc:Choice>
              <mc:Fallback>
                <p:oleObj name="Photo Editor Photo" r:id="rId9" imgW="1270000" imgH="9271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562" y="3457576"/>
                        <a:ext cx="7747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95" name="Text Box 36">
            <a:extLst>
              <a:ext uri="{FF2B5EF4-FFF2-40B4-BE49-F238E27FC236}">
                <a16:creationId xmlns:a16="http://schemas.microsoft.com/office/drawing/2014/main" id="{889393CF-4144-C849-A073-06225A7BC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35194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6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graphicFrame>
        <p:nvGraphicFramePr>
          <p:cNvPr id="36871" name="Object 7">
            <a:extLst>
              <a:ext uri="{FF2B5EF4-FFF2-40B4-BE49-F238E27FC236}">
                <a16:creationId xmlns:a16="http://schemas.microsoft.com/office/drawing/2014/main" id="{6BDBD802-ABBF-3B40-AED8-A8A5226B31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8262" y="3189289"/>
          <a:ext cx="1200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6" name="Photo Editor Photo" r:id="rId10" imgW="1270000" imgH="927100" progId="MSPhotoEd.3">
                  <p:embed/>
                </p:oleObj>
              </mc:Choice>
              <mc:Fallback>
                <p:oleObj name="Photo Editor Photo" r:id="rId10" imgW="1270000" imgH="92710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2" y="3189289"/>
                        <a:ext cx="1200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8">
            <a:extLst>
              <a:ext uri="{FF2B5EF4-FFF2-40B4-BE49-F238E27FC236}">
                <a16:creationId xmlns:a16="http://schemas.microsoft.com/office/drawing/2014/main" id="{D6B2C792-F784-524D-8806-03EDBCE29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8387" y="4024313"/>
          <a:ext cx="774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7" name="Photo Editor Photo" r:id="rId11" imgW="1270000" imgH="927100" progId="MSPhotoEd.3">
                  <p:embed/>
                </p:oleObj>
              </mc:Choice>
              <mc:Fallback>
                <p:oleObj name="Photo Editor Photo" r:id="rId11" imgW="1270000" imgH="9271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7" y="4024313"/>
                        <a:ext cx="774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96" name="Text Box 31">
            <a:extLst>
              <a:ext uri="{FF2B5EF4-FFF2-40B4-BE49-F238E27FC236}">
                <a16:creationId xmlns:a16="http://schemas.microsoft.com/office/drawing/2014/main" id="{E70E466B-856D-0245-BD1A-1182A2E0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407987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1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6897" name="Text Box 32">
            <a:extLst>
              <a:ext uri="{FF2B5EF4-FFF2-40B4-BE49-F238E27FC236}">
                <a16:creationId xmlns:a16="http://schemas.microsoft.com/office/drawing/2014/main" id="{38BBB98B-B155-5C44-B9D4-A55DAE8A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7" y="335915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latin typeface="Times New Roman" panose="02020603050405020304" pitchFamily="18" charset="0"/>
              </a:rPr>
              <a:t>2</a:t>
            </a:r>
            <a:endParaRPr lang="en-US" altLang="en-US" sz="1600" b="0">
              <a:latin typeface="Times New Roman" panose="02020603050405020304" pitchFamily="18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5326DD7-65A7-3C4B-840E-ED3D3F2829D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253842" y="3537435"/>
            <a:ext cx="476250" cy="228600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B40CD91-854A-2E41-999E-40A7736DB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4413" y="3962401"/>
            <a:ext cx="576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9AF27F-1329-2A40-B819-4DE99A92B7D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9561512" y="4229100"/>
            <a:ext cx="609600" cy="228600"/>
          </a:xfrm>
          <a:prstGeom prst="straightConnector1">
            <a:avLst/>
          </a:prstGeom>
          <a:noFill/>
          <a:ln w="50800">
            <a:solidFill>
              <a:srgbClr val="0000FF"/>
            </a:solidFill>
            <a:prstDash val="sys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1C5077A-2282-6444-85A4-36AE8286DC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91542" y="2472599"/>
            <a:ext cx="537710" cy="725971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EC9AC16-1860-F249-A252-9E118D5566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60812" y="1828800"/>
            <a:ext cx="2819400" cy="400050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70B3125-4865-F849-AD1E-5E8EF7F670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0812" y="2667000"/>
            <a:ext cx="2286000" cy="762000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59BC3FF-8A2B-9D44-9031-ADB4AC26B0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42212" y="1828800"/>
            <a:ext cx="1600200" cy="762000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4A83DE6-805F-ED44-AF87-D2E452806D9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9294812" y="2743200"/>
            <a:ext cx="609600" cy="609600"/>
          </a:xfrm>
          <a:prstGeom prst="straightConnector1">
            <a:avLst/>
          </a:pr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 Box 38">
            <a:extLst>
              <a:ext uri="{FF2B5EF4-FFF2-40B4-BE49-F238E27FC236}">
                <a16:creationId xmlns:a16="http://schemas.microsoft.com/office/drawing/2014/main" id="{E1D9153F-64DC-A84B-B865-1C0A721A5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74" y="4913314"/>
            <a:ext cx="19800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0" dirty="0">
                <a:latin typeface="Times New Roman" panose="02020603050405020304" pitchFamily="18" charset="0"/>
              </a:rPr>
              <a:t>Client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Browser</a:t>
            </a:r>
          </a:p>
          <a:p>
            <a:r>
              <a:rPr lang="en-US" altLang="en-US" sz="2800" b="0" dirty="0">
                <a:latin typeface="Times New Roman" panose="02020603050405020304" pitchFamily="18" charset="0"/>
              </a:rPr>
              <a:t>@ Princeton</a:t>
            </a:r>
            <a:endParaRPr lang="en-US" altLang="en-US" sz="2800" b="0" dirty="0">
              <a:latin typeface="Times" pitchFamily="2" charset="0"/>
            </a:endParaRPr>
          </a:p>
        </p:txBody>
      </p:sp>
      <p:sp>
        <p:nvSpPr>
          <p:cNvPr id="58" name="Text Box 39">
            <a:extLst>
              <a:ext uri="{FF2B5EF4-FFF2-40B4-BE49-F238E27FC236}">
                <a16:creationId xmlns:a16="http://schemas.microsoft.com/office/drawing/2014/main" id="{C9A30B94-AD26-9D44-8D5D-269A808FA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612" y="4572001"/>
            <a:ext cx="1799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Web server</a:t>
            </a:r>
          </a:p>
          <a:p>
            <a:pPr algn="l"/>
            <a:r>
              <a:rPr lang="en-US" altLang="en-US" sz="2800" b="0" dirty="0">
                <a:latin typeface="Times New Roman" panose="02020603050405020304" pitchFamily="18" charset="0"/>
              </a:rPr>
              <a:t>@ Google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95D83FDE-2611-6C4C-996D-E47F14309A0B}"/>
              </a:ext>
            </a:extLst>
          </p:cNvPr>
          <p:cNvSpPr txBox="1">
            <a:spLocks/>
          </p:cNvSpPr>
          <p:nvPr/>
        </p:nvSpPr>
        <p:spPr bwMode="auto">
          <a:xfrm>
            <a:off x="3921173" y="5351465"/>
            <a:ext cx="7010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3600" b="0" dirty="0">
                <a:solidFill>
                  <a:srgbClr val="000090"/>
                </a:solidFill>
                <a:latin typeface="Calibri" panose="020F0502020204030204" pitchFamily="34" charset="0"/>
              </a:rPr>
              <a:t>“Princeton is NOT in this direction”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E9F792E-F2BF-C347-9EE7-FD6A415A0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2676" y="3390901"/>
            <a:ext cx="485325" cy="64998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483294F-DE7A-1045-A915-38A3378545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7938" y="3309473"/>
            <a:ext cx="485325" cy="6499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54ABBB7-5625-7C4D-83C0-8CF422DF0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426" y="2656538"/>
            <a:ext cx="485325" cy="6499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F72C343-8AEA-3E45-A45B-764E7E9B2F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056" y="1872899"/>
            <a:ext cx="485325" cy="6499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37A61A5-C1D6-1848-A48A-8264320493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5848" y="2273393"/>
            <a:ext cx="485325" cy="6499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0D93E8-0040-E44A-872B-455C3C91CE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975" y="3215344"/>
            <a:ext cx="485325" cy="6499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C3D477E-ADC0-C04D-879F-C70D3D5800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9044" y="3922012"/>
            <a:ext cx="485325" cy="64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>
            <a:extLst>
              <a:ext uri="{FF2B5EF4-FFF2-40B4-BE49-F238E27FC236}">
                <a16:creationId xmlns:a16="http://schemas.microsoft.com/office/drawing/2014/main" id="{31AFAD69-A8B3-F54D-8174-16B922000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33" y="1239915"/>
            <a:ext cx="6260815" cy="48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>
            <a:extLst>
              <a:ext uri="{FF2B5EF4-FFF2-40B4-BE49-F238E27FC236}">
                <a16:creationId xmlns:a16="http://schemas.microsoft.com/office/drawing/2014/main" id="{2FD7AB4B-894C-2E49-8825-2F934300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2" y="309014"/>
            <a:ext cx="4971536" cy="133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>
            <a:extLst>
              <a:ext uri="{FF2B5EF4-FFF2-40B4-BE49-F238E27FC236}">
                <a16:creationId xmlns:a16="http://schemas.microsoft.com/office/drawing/2014/main" id="{E3D2DE92-C840-F240-ACDE-1869A087D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7" y="1393535"/>
            <a:ext cx="4741836" cy="87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>
            <a:extLst>
              <a:ext uri="{FF2B5EF4-FFF2-40B4-BE49-F238E27FC236}">
                <a16:creationId xmlns:a16="http://schemas.microsoft.com/office/drawing/2014/main" id="{70E983CD-BDAE-DE4E-98F7-39E9EC5CC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99"/>
          <a:stretch>
            <a:fillRect/>
          </a:stretch>
        </p:blipFill>
        <p:spPr bwMode="auto">
          <a:xfrm>
            <a:off x="498332" y="2724377"/>
            <a:ext cx="4846001" cy="343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>
            <a:extLst>
              <a:ext uri="{FF2B5EF4-FFF2-40B4-BE49-F238E27FC236}">
                <a16:creationId xmlns:a16="http://schemas.microsoft.com/office/drawing/2014/main" id="{64345852-CDE4-2A4E-823E-43F5AFDDD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2" y="2416176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Central concepts in networking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BEAD3F7-95AD-0249-95EA-45EEA259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AD3325-2E6B-3040-A8B9-7A86CF965381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B39B690-6BD7-1343-8D48-90C5C96D6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2" y="135320"/>
            <a:ext cx="12188825" cy="1143000"/>
          </a:xfrm>
        </p:spPr>
        <p:txBody>
          <a:bodyPr/>
          <a:lstStyle/>
          <a:p>
            <a:pPr eaLnBrk="1" hangingPunct="1"/>
            <a:r>
              <a:rPr lang="en-US" altLang="en-US" sz="4200">
                <a:ea typeface="ＭＳ Ｐゴシック" panose="020B0600070205080204" pitchFamily="34" charset="-128"/>
              </a:rPr>
              <a:t>Abstraction through Protocol Layering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4432FE6-F400-FF4D-B047-8CEF800B6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6117" y="1470345"/>
            <a:ext cx="5107864" cy="2978150"/>
          </a:xfrm>
        </p:spPr>
        <p:txBody>
          <a:bodyPr/>
          <a:lstStyle/>
          <a:p>
            <a:r>
              <a:rPr lang="en-US" dirty="0">
                <a:ea typeface="ＭＳ Ｐゴシック" pitchFamily="-1" charset="-128"/>
                <a:cs typeface="Calibri"/>
              </a:rPr>
              <a:t>Layers partition the system</a:t>
            </a:r>
          </a:p>
          <a:p>
            <a:pPr lvl="1"/>
            <a:r>
              <a:rPr lang="en-US" sz="2400" dirty="0">
                <a:cs typeface="Calibri"/>
              </a:rPr>
              <a:t>Each layer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solely</a:t>
            </a:r>
            <a:r>
              <a:rPr lang="en-US" sz="2400" dirty="0">
                <a:cs typeface="Calibri"/>
              </a:rPr>
              <a:t> relies on services from layer below 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cs typeface="Calibri"/>
              </a:rPr>
              <a:t>Each layer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solely</a:t>
            </a:r>
            <a:r>
              <a:rPr lang="en-US" sz="2400" dirty="0">
                <a:cs typeface="Calibri"/>
              </a:rPr>
              <a:t> exports services to layer above</a:t>
            </a:r>
            <a:endParaRPr lang="en-US" sz="2400" dirty="0">
              <a:ea typeface="ＭＳ Ｐゴシック" pitchFamily="-1" charset="-128"/>
              <a:cs typeface="Calibri"/>
            </a:endParaRPr>
          </a:p>
          <a:p>
            <a:r>
              <a:rPr lang="en-US" dirty="0">
                <a:ea typeface="ＭＳ Ｐゴシック" pitchFamily="-1" charset="-128"/>
                <a:cs typeface="Calibri"/>
              </a:rPr>
              <a:t>Interface between layers defines interaction</a:t>
            </a:r>
          </a:p>
          <a:p>
            <a:pPr lvl="1"/>
            <a:r>
              <a:rPr lang="en-US" sz="2400" dirty="0">
                <a:cs typeface="Calibri"/>
              </a:rPr>
              <a:t>Hides implementation details</a:t>
            </a:r>
          </a:p>
          <a:p>
            <a:pPr lvl="1"/>
            <a:r>
              <a:rPr lang="en-US" sz="2400" dirty="0">
                <a:cs typeface="Calibri"/>
              </a:rPr>
              <a:t>Layers can change without disturbing other layers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4C318814-74E7-5443-98C2-A0A928F3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9BB4F3-AF3C-FF49-AD22-A59767932F8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BD2A7415-2125-354C-9C9C-A0436FD97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057" y="4297675"/>
            <a:ext cx="4800600" cy="609600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Link hardware</a:t>
            </a:r>
          </a:p>
        </p:txBody>
      </p:sp>
      <p:sp>
        <p:nvSpPr>
          <p:cNvPr id="39942" name="Rectangle 5">
            <a:extLst>
              <a:ext uri="{FF2B5EF4-FFF2-40B4-BE49-F238E27FC236}">
                <a16:creationId xmlns:a16="http://schemas.microsoft.com/office/drawing/2014/main" id="{14AF883B-55B4-A84C-BB9A-E07409571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057" y="3689663"/>
            <a:ext cx="4800600" cy="608012"/>
          </a:xfrm>
          <a:prstGeom prst="rect">
            <a:avLst/>
          </a:prstGeom>
          <a:solidFill>
            <a:srgbClr val="3C82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Host-to-host connectivity</a:t>
            </a:r>
          </a:p>
        </p:txBody>
      </p:sp>
      <p:sp>
        <p:nvSpPr>
          <p:cNvPr id="39943" name="Rectangle 6">
            <a:extLst>
              <a:ext uri="{FF2B5EF4-FFF2-40B4-BE49-F238E27FC236}">
                <a16:creationId xmlns:a16="http://schemas.microsoft.com/office/drawing/2014/main" id="{EB97AC2C-B4CE-5B48-B3BD-CD663C5D9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057" y="3080063"/>
            <a:ext cx="4800600" cy="609600"/>
          </a:xfrm>
          <a:prstGeom prst="rect">
            <a:avLst/>
          </a:prstGeom>
          <a:solidFill>
            <a:srgbClr val="D64A4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Application-to-application channels</a:t>
            </a:r>
          </a:p>
        </p:txBody>
      </p:sp>
      <p:sp>
        <p:nvSpPr>
          <p:cNvPr id="39944" name="Rectangle 7">
            <a:extLst>
              <a:ext uri="{FF2B5EF4-FFF2-40B4-BE49-F238E27FC236}">
                <a16:creationId xmlns:a16="http://schemas.microsoft.com/office/drawing/2014/main" id="{2E594EC2-32DA-7D43-871F-917F95152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057" y="2468875"/>
            <a:ext cx="4800600" cy="611188"/>
          </a:xfrm>
          <a:prstGeom prst="rect">
            <a:avLst/>
          </a:prstGeom>
          <a:solidFill>
            <a:srgbClr val="00D16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>
                <a:latin typeface="Arial" panose="020B0604020202020204" pitchFamily="34" charset="0"/>
              </a:rPr>
              <a:t>Application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DAF70932-72CE-8040-88F0-B7CE5F715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2412" y="66675"/>
            <a:ext cx="9144000" cy="1143000"/>
          </a:xfrm>
          <a:noFill/>
        </p:spPr>
        <p:txBody>
          <a:bodyPr vert="horz" wrap="square" lIns="90452" tIns="44434" rIns="90452" bIns="44434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Internet Protocol Suite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42622391-907B-7E43-B313-B049ABB7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A2F007-2E16-8D48-939E-6A7046FD7C58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94274" name="Rectangle 2">
            <a:extLst>
              <a:ext uri="{FF2B5EF4-FFF2-40B4-BE49-F238E27FC236}">
                <a16:creationId xmlns:a16="http://schemas.microsoft.com/office/drawing/2014/main" id="{C3D5FC1F-0F83-B04E-AF7D-DE9B5F302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2" y="1687513"/>
            <a:ext cx="8077200" cy="3810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urier New" pitchFamily="-105" charset="0"/>
              <a:ea typeface="+mn-ea"/>
            </a:endParaRPr>
          </a:p>
        </p:txBody>
      </p:sp>
      <p:sp>
        <p:nvSpPr>
          <p:cNvPr id="41989" name="Line 4">
            <a:extLst>
              <a:ext uri="{FF2B5EF4-FFF2-40B4-BE49-F238E27FC236}">
                <a16:creationId xmlns:a16="http://schemas.microsoft.com/office/drawing/2014/main" id="{F3F127F0-3243-9E43-82B7-B3B15C148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4212" y="3744913"/>
            <a:ext cx="281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Arc 5">
            <a:extLst>
              <a:ext uri="{FF2B5EF4-FFF2-40B4-BE49-F238E27FC236}">
                <a16:creationId xmlns:a16="http://schemas.microsoft.com/office/drawing/2014/main" id="{B1AF5D69-82A8-8744-9DA8-90BF43802E1E}"/>
              </a:ext>
            </a:extLst>
          </p:cNvPr>
          <p:cNvSpPr>
            <a:spLocks/>
          </p:cNvSpPr>
          <p:nvPr/>
        </p:nvSpPr>
        <p:spPr bwMode="auto">
          <a:xfrm>
            <a:off x="8075612" y="3702050"/>
            <a:ext cx="1181100" cy="134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6600"/>
          </a:solidFill>
          <a:ln w="76200" cap="rnd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1" name="Arc 6">
            <a:extLst>
              <a:ext uri="{FF2B5EF4-FFF2-40B4-BE49-F238E27FC236}">
                <a16:creationId xmlns:a16="http://schemas.microsoft.com/office/drawing/2014/main" id="{BA42358F-904E-9A4A-97F9-4907385E7672}"/>
              </a:ext>
            </a:extLst>
          </p:cNvPr>
          <p:cNvSpPr>
            <a:spLocks/>
          </p:cNvSpPr>
          <p:nvPr/>
        </p:nvSpPr>
        <p:spPr bwMode="auto">
          <a:xfrm>
            <a:off x="6896100" y="3702050"/>
            <a:ext cx="1181100" cy="13462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81"/>
                  <a:pt x="9652" y="16"/>
                  <a:pt x="21571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1"/>
                  <a:pt x="9652" y="16"/>
                  <a:pt x="2157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6600"/>
          </a:solidFill>
          <a:ln w="76200" cap="rnd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2" name="Arc 7">
            <a:extLst>
              <a:ext uri="{FF2B5EF4-FFF2-40B4-BE49-F238E27FC236}">
                <a16:creationId xmlns:a16="http://schemas.microsoft.com/office/drawing/2014/main" id="{07F013D7-4977-2C4F-9B68-8AEDF4D53304}"/>
              </a:ext>
            </a:extLst>
          </p:cNvPr>
          <p:cNvSpPr>
            <a:spLocks/>
          </p:cNvSpPr>
          <p:nvPr/>
        </p:nvSpPr>
        <p:spPr bwMode="auto">
          <a:xfrm rot="10800000">
            <a:off x="8066088" y="1916114"/>
            <a:ext cx="1230313" cy="1677987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81"/>
                  <a:pt x="9652" y="16"/>
                  <a:pt x="21571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1"/>
                  <a:pt x="9652" y="16"/>
                  <a:pt x="2157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6600"/>
          </a:solidFill>
          <a:ln w="76200" cap="rnd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3" name="Arc 8">
            <a:extLst>
              <a:ext uri="{FF2B5EF4-FFF2-40B4-BE49-F238E27FC236}">
                <a16:creationId xmlns:a16="http://schemas.microsoft.com/office/drawing/2014/main" id="{6A1A2E83-CF6B-5243-90FB-D0A30EEDDEEA}"/>
              </a:ext>
            </a:extLst>
          </p:cNvPr>
          <p:cNvSpPr>
            <a:spLocks/>
          </p:cNvSpPr>
          <p:nvPr/>
        </p:nvSpPr>
        <p:spPr bwMode="auto">
          <a:xfrm rot="10800000">
            <a:off x="6856413" y="1916114"/>
            <a:ext cx="1209675" cy="16779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6600"/>
          </a:solidFill>
          <a:ln w="76200" cap="rnd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4" name="Line 9">
            <a:extLst>
              <a:ext uri="{FF2B5EF4-FFF2-40B4-BE49-F238E27FC236}">
                <a16:creationId xmlns:a16="http://schemas.microsoft.com/office/drawing/2014/main" id="{63C93576-B65F-3549-A0F8-45BF52CF8A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8476" y="1916113"/>
            <a:ext cx="2435225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Line 10">
            <a:extLst>
              <a:ext uri="{FF2B5EF4-FFF2-40B4-BE49-F238E27FC236}">
                <a16:creationId xmlns:a16="http://schemas.microsoft.com/office/drawing/2014/main" id="{B791E6EF-9B73-4C4B-8EB0-06E10CD5A8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8476" y="5035550"/>
            <a:ext cx="2359025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Rectangle 11">
            <a:extLst>
              <a:ext uri="{FF2B5EF4-FFF2-40B4-BE49-F238E27FC236}">
                <a16:creationId xmlns:a16="http://schemas.microsoft.com/office/drawing/2014/main" id="{D320068F-C9A5-894C-B88D-0C5E46F7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2" y="3519489"/>
            <a:ext cx="304800" cy="2174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1997" name="Group 12">
            <a:extLst>
              <a:ext uri="{FF2B5EF4-FFF2-40B4-BE49-F238E27FC236}">
                <a16:creationId xmlns:a16="http://schemas.microsoft.com/office/drawing/2014/main" id="{21A43C9E-E4E8-9447-8A78-D60E88A5BFD2}"/>
              </a:ext>
            </a:extLst>
          </p:cNvPr>
          <p:cNvGrpSpPr>
            <a:grpSpLocks/>
          </p:cNvGrpSpPr>
          <p:nvPr/>
        </p:nvGrpSpPr>
        <p:grpSpPr bwMode="auto">
          <a:xfrm>
            <a:off x="7458076" y="2754314"/>
            <a:ext cx="1247775" cy="365125"/>
            <a:chOff x="3739" y="2290"/>
            <a:chExt cx="786" cy="240"/>
          </a:xfrm>
        </p:grpSpPr>
        <p:sp>
          <p:nvSpPr>
            <p:cNvPr id="42024" name="Rectangle 13">
              <a:extLst>
                <a:ext uri="{FF2B5EF4-FFF2-40B4-BE49-F238E27FC236}">
                  <a16:creationId xmlns:a16="http://schemas.microsoft.com/office/drawing/2014/main" id="{F375A103-4CD3-C641-96E7-24AAD7A46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" y="2290"/>
              <a:ext cx="41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43" tIns="44430" rIns="90443" bIns="4443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>
                  <a:latin typeface="Arial" panose="020B0604020202020204" pitchFamily="34" charset="0"/>
                </a:rPr>
                <a:t>UDP</a:t>
              </a:r>
            </a:p>
          </p:txBody>
        </p:sp>
        <p:sp>
          <p:nvSpPr>
            <p:cNvPr id="42025" name="Rectangle 14">
              <a:extLst>
                <a:ext uri="{FF2B5EF4-FFF2-40B4-BE49-F238E27FC236}">
                  <a16:creationId xmlns:a16="http://schemas.microsoft.com/office/drawing/2014/main" id="{516DB15B-7DEA-AA48-80C3-AF8F32203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" y="2290"/>
              <a:ext cx="40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43" tIns="44430" rIns="90443" bIns="4443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>
                  <a:latin typeface="Arial" panose="020B0604020202020204" pitchFamily="34" charset="0"/>
                </a:rPr>
                <a:t>TCP</a:t>
              </a:r>
            </a:p>
          </p:txBody>
        </p:sp>
      </p:grp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38275219-C8CB-0247-8518-87EFB367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6" y="4079875"/>
            <a:ext cx="1209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52" tIns="44434" rIns="90452" bIns="44434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latin typeface="Arial" panose="020B0604020202020204" pitchFamily="34" charset="0"/>
              </a:rPr>
              <a:t>Data Link</a:t>
            </a: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C9F28533-54DD-D349-A34F-12A3841E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6" y="4514850"/>
            <a:ext cx="11080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52" tIns="44434" rIns="90452" bIns="44434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latin typeface="Arial" panose="020B0604020202020204" pitchFamily="34" charset="0"/>
              </a:rPr>
              <a:t>Physical</a:t>
            </a: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E97B1AF5-8A5B-2B46-AE5E-D114EDA53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6" y="2117725"/>
            <a:ext cx="15525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52" tIns="44434" rIns="90452" bIns="44434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latin typeface="Arial" panose="020B0604020202020204" pitchFamily="34" charset="0"/>
              </a:rPr>
              <a:t>Applications</a:t>
            </a:r>
          </a:p>
        </p:txBody>
      </p:sp>
      <p:sp>
        <p:nvSpPr>
          <p:cNvPr id="42001" name="Text Box 18">
            <a:extLst>
              <a:ext uri="{FF2B5EF4-FFF2-40B4-BE49-F238E27FC236}">
                <a16:creationId xmlns:a16="http://schemas.microsoft.com/office/drawing/2014/main" id="{FBAD7BD3-4C4F-1E44-83B3-C680FEFD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2" y="5038726"/>
            <a:ext cx="3294142" cy="46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7" tIns="45632" rIns="91267" bIns="45632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400">
                <a:latin typeface="Arial" panose="020B0604020202020204" pitchFamily="34" charset="0"/>
              </a:rPr>
              <a:t>The Hourglass Model</a:t>
            </a:r>
          </a:p>
        </p:txBody>
      </p:sp>
      <p:sp>
        <p:nvSpPr>
          <p:cNvPr id="42002" name="Text Box 19">
            <a:extLst>
              <a:ext uri="{FF2B5EF4-FFF2-40B4-BE49-F238E27FC236}">
                <a16:creationId xmlns:a16="http://schemas.microsoft.com/office/drawing/2014/main" id="{21AE1436-A4BF-CC4C-AA1D-17990DCB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813" y="3287713"/>
            <a:ext cx="1597025" cy="52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2" rIns="91267" bIns="45632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b="0">
                <a:latin typeface="Arial" panose="020B0604020202020204" pitchFamily="34" charset="0"/>
              </a:rPr>
              <a:t>Waist</a:t>
            </a:r>
          </a:p>
        </p:txBody>
      </p:sp>
      <p:sp>
        <p:nvSpPr>
          <p:cNvPr id="38931" name="Text Box 20">
            <a:extLst>
              <a:ext uri="{FF2B5EF4-FFF2-40B4-BE49-F238E27FC236}">
                <a16:creationId xmlns:a16="http://schemas.microsoft.com/office/drawing/2014/main" id="{067B40FB-51C0-EB49-9EE8-DE1641FB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2" y="5802314"/>
            <a:ext cx="7848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2" rIns="91267" bIns="45632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The “narrow waist” facilitates interoperability</a:t>
            </a: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89D93CFA-D1B6-FF44-8DF6-D24192B4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812" y="2144713"/>
            <a:ext cx="685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latin typeface="Arial" panose="020B0604020202020204" pitchFamily="34" charset="0"/>
              </a:rPr>
              <a:t>FTP</a:t>
            </a: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895636C9-CB0A-344D-8FC5-9F40A5B1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2" y="2144713"/>
            <a:ext cx="685800" cy="381000"/>
          </a:xfrm>
          <a:prstGeom prst="rect">
            <a:avLst/>
          </a:prstGeom>
          <a:solidFill>
            <a:srgbClr val="00D1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HTTP</a:t>
            </a: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BA973C1B-309E-0A4C-9FB8-84024330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2" y="2144713"/>
            <a:ext cx="6858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TFTP</a:t>
            </a: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4AC7C259-6096-A749-A233-54FC3952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2" y="2144713"/>
            <a:ext cx="6858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NV</a:t>
            </a: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535AFEA9-E61F-3D47-89C3-165D82C32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2" y="2830513"/>
            <a:ext cx="6858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Arial" panose="020B0604020202020204" pitchFamily="34" charset="0"/>
              </a:rPr>
              <a:t>TCP</a:t>
            </a: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C048640F-C496-C34B-ABEF-918839F6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2" y="2830513"/>
            <a:ext cx="6858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UDP</a:t>
            </a: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DF8DD194-A1FF-464C-90C9-DD2B34148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2" y="3592513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Arial" panose="020B0604020202020204" pitchFamily="34" charset="0"/>
              </a:rPr>
              <a:t>IP</a:t>
            </a:r>
          </a:p>
        </p:txBody>
      </p:sp>
      <p:sp>
        <p:nvSpPr>
          <p:cNvPr id="42011" name="Rectangle 28">
            <a:extLst>
              <a:ext uri="{FF2B5EF4-FFF2-40B4-BE49-F238E27FC236}">
                <a16:creationId xmlns:a16="http://schemas.microsoft.com/office/drawing/2014/main" id="{98ED91EB-3997-9D4B-A0F3-063DB4CB6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2" y="4354513"/>
            <a:ext cx="6858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Arial" panose="020B0604020202020204" pitchFamily="34" charset="0"/>
              </a:rPr>
              <a:t>NET</a:t>
            </a:r>
            <a:r>
              <a:rPr lang="en-US" altLang="en-US" b="0" baseline="-250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D8C38F16-3274-994B-8BC0-000B36E5A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2" y="4354513"/>
            <a:ext cx="6858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NET</a:t>
            </a:r>
            <a:r>
              <a:rPr lang="en-US" altLang="en-US" b="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C7E5E1E6-5030-0245-B00A-786DC5CD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2" y="4354513"/>
            <a:ext cx="6858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NET</a:t>
            </a:r>
            <a:r>
              <a:rPr lang="en-US" altLang="en-US" b="0" baseline="-2500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533ABF06-5A18-8A4F-A906-62468F32F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2" y="4354513"/>
            <a:ext cx="685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  <a:endParaRPr lang="en-US" altLang="en-US" b="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42015" name="AutoShape 32">
            <a:extLst>
              <a:ext uri="{FF2B5EF4-FFF2-40B4-BE49-F238E27FC236}">
                <a16:creationId xmlns:a16="http://schemas.microsoft.com/office/drawing/2014/main" id="{C502F4AC-9075-044D-BDB5-EA61B22AB1F2}"/>
              </a:ext>
            </a:extLst>
          </p:cNvPr>
          <p:cNvCxnSpPr>
            <a:cxnSpLocks noChangeShapeType="1"/>
            <a:stCxn id="42004" idx="2"/>
            <a:endCxn id="42008" idx="0"/>
          </p:cNvCxnSpPr>
          <p:nvPr/>
        </p:nvCxnSpPr>
        <p:spPr bwMode="auto">
          <a:xfrm>
            <a:off x="2779712" y="2525713"/>
            <a:ext cx="3810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6" name="AutoShape 33">
            <a:extLst>
              <a:ext uri="{FF2B5EF4-FFF2-40B4-BE49-F238E27FC236}">
                <a16:creationId xmlns:a16="http://schemas.microsoft.com/office/drawing/2014/main" id="{9B866F36-E354-3447-9B35-9EC57308E4C3}"/>
              </a:ext>
            </a:extLst>
          </p:cNvPr>
          <p:cNvCxnSpPr>
            <a:cxnSpLocks noChangeShapeType="1"/>
            <a:endCxn id="42008" idx="0"/>
          </p:cNvCxnSpPr>
          <p:nvPr/>
        </p:nvCxnSpPr>
        <p:spPr bwMode="auto">
          <a:xfrm flipH="1">
            <a:off x="3160712" y="2525713"/>
            <a:ext cx="4191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7" name="AutoShape 34">
            <a:extLst>
              <a:ext uri="{FF2B5EF4-FFF2-40B4-BE49-F238E27FC236}">
                <a16:creationId xmlns:a16="http://schemas.microsoft.com/office/drawing/2014/main" id="{C0B523BC-512A-3C42-958C-24EA1715715E}"/>
              </a:ext>
            </a:extLst>
          </p:cNvPr>
          <p:cNvCxnSpPr>
            <a:cxnSpLocks noChangeShapeType="1"/>
            <a:stCxn id="42007" idx="2"/>
          </p:cNvCxnSpPr>
          <p:nvPr/>
        </p:nvCxnSpPr>
        <p:spPr bwMode="auto">
          <a:xfrm>
            <a:off x="4456112" y="2525713"/>
            <a:ext cx="4191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8" name="AutoShape 35">
            <a:extLst>
              <a:ext uri="{FF2B5EF4-FFF2-40B4-BE49-F238E27FC236}">
                <a16:creationId xmlns:a16="http://schemas.microsoft.com/office/drawing/2014/main" id="{BB54D10E-67FB-9E44-AD46-0A637D220E1F}"/>
              </a:ext>
            </a:extLst>
          </p:cNvPr>
          <p:cNvCxnSpPr>
            <a:cxnSpLocks noChangeShapeType="1"/>
            <a:stCxn id="42006" idx="2"/>
          </p:cNvCxnSpPr>
          <p:nvPr/>
        </p:nvCxnSpPr>
        <p:spPr bwMode="auto">
          <a:xfrm flipH="1">
            <a:off x="4875212" y="2525713"/>
            <a:ext cx="4191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9" name="AutoShape 36">
            <a:extLst>
              <a:ext uri="{FF2B5EF4-FFF2-40B4-BE49-F238E27FC236}">
                <a16:creationId xmlns:a16="http://schemas.microsoft.com/office/drawing/2014/main" id="{50C370A1-6476-DE4D-8F7B-9EC2A261FDEE}"/>
              </a:ext>
            </a:extLst>
          </p:cNvPr>
          <p:cNvCxnSpPr>
            <a:cxnSpLocks noChangeShapeType="1"/>
            <a:stCxn id="42008" idx="2"/>
            <a:endCxn id="42010" idx="0"/>
          </p:cNvCxnSpPr>
          <p:nvPr/>
        </p:nvCxnSpPr>
        <p:spPr bwMode="auto">
          <a:xfrm>
            <a:off x="3160712" y="3211513"/>
            <a:ext cx="9144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20" name="AutoShape 37">
            <a:extLst>
              <a:ext uri="{FF2B5EF4-FFF2-40B4-BE49-F238E27FC236}">
                <a16:creationId xmlns:a16="http://schemas.microsoft.com/office/drawing/2014/main" id="{7E1F69FC-D71D-944C-8F41-F2D8147D1A44}"/>
              </a:ext>
            </a:extLst>
          </p:cNvPr>
          <p:cNvCxnSpPr>
            <a:cxnSpLocks noChangeShapeType="1"/>
            <a:stCxn id="42009" idx="2"/>
            <a:endCxn id="42010" idx="0"/>
          </p:cNvCxnSpPr>
          <p:nvPr/>
        </p:nvCxnSpPr>
        <p:spPr bwMode="auto">
          <a:xfrm flipH="1">
            <a:off x="4075112" y="3211513"/>
            <a:ext cx="8382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21" name="AutoShape 38">
            <a:extLst>
              <a:ext uri="{FF2B5EF4-FFF2-40B4-BE49-F238E27FC236}">
                <a16:creationId xmlns:a16="http://schemas.microsoft.com/office/drawing/2014/main" id="{1F75CEE9-9230-B348-89FF-8D3EAA9642F2}"/>
              </a:ext>
            </a:extLst>
          </p:cNvPr>
          <p:cNvCxnSpPr>
            <a:cxnSpLocks noChangeShapeType="1"/>
            <a:stCxn id="42010" idx="2"/>
            <a:endCxn id="42013" idx="0"/>
          </p:cNvCxnSpPr>
          <p:nvPr/>
        </p:nvCxnSpPr>
        <p:spPr bwMode="auto">
          <a:xfrm>
            <a:off x="4075112" y="3973513"/>
            <a:ext cx="13716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22" name="AutoShape 39">
            <a:extLst>
              <a:ext uri="{FF2B5EF4-FFF2-40B4-BE49-F238E27FC236}">
                <a16:creationId xmlns:a16="http://schemas.microsoft.com/office/drawing/2014/main" id="{6B94662C-FD70-C14D-A949-B4F9A35E2E43}"/>
              </a:ext>
            </a:extLst>
          </p:cNvPr>
          <p:cNvCxnSpPr>
            <a:cxnSpLocks noChangeShapeType="1"/>
            <a:stCxn id="42010" idx="2"/>
            <a:endCxn id="42011" idx="0"/>
          </p:cNvCxnSpPr>
          <p:nvPr/>
        </p:nvCxnSpPr>
        <p:spPr bwMode="auto">
          <a:xfrm flipH="1">
            <a:off x="2703512" y="3973513"/>
            <a:ext cx="13716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23" name="AutoShape 40">
            <a:extLst>
              <a:ext uri="{FF2B5EF4-FFF2-40B4-BE49-F238E27FC236}">
                <a16:creationId xmlns:a16="http://schemas.microsoft.com/office/drawing/2014/main" id="{EB25F88F-EF7D-B94E-BC15-BC68AEC741EA}"/>
              </a:ext>
            </a:extLst>
          </p:cNvPr>
          <p:cNvCxnSpPr>
            <a:cxnSpLocks noChangeShapeType="1"/>
            <a:stCxn id="42010" idx="2"/>
            <a:endCxn id="42012" idx="0"/>
          </p:cNvCxnSpPr>
          <p:nvPr/>
        </p:nvCxnSpPr>
        <p:spPr bwMode="auto">
          <a:xfrm flipH="1">
            <a:off x="3846512" y="3973513"/>
            <a:ext cx="228600" cy="381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8A88C77-72BC-C345-847E-1B5C4ED18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2412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Application: 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HyperText</a:t>
            </a:r>
            <a:r>
              <a:rPr lang="en-US" altLang="en-US" sz="4000" dirty="0">
                <a:ea typeface="ＭＳ Ｐゴシック" panose="020B0600070205080204" pitchFamily="34" charset="-128"/>
              </a:rPr>
              <a:t> Transfer Protocol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CEC5EBD4-9E64-C24A-8321-A8A350B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AADD30C-E827-7243-B2E0-5F1BF4CC5C7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52975742-5032-8347-B02A-66C8EED62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666875"/>
            <a:ext cx="7185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400" b="0" dirty="0">
                <a:solidFill>
                  <a:srgbClr val="0000FF"/>
                </a:solidFill>
                <a:latin typeface="Tahoma" panose="020B0604030504040204" pitchFamily="34" charset="0"/>
              </a:rPr>
              <a:t>GET /courses/archive/spr20/cos461/ HTTP/1.1</a:t>
            </a:r>
          </a:p>
          <a:p>
            <a:pPr algn="l" eaLnBrk="1" hangingPunct="1"/>
            <a:r>
              <a:rPr lang="en-US" altLang="en-US" sz="2400" b="0" dirty="0">
                <a:latin typeface="Tahoma" panose="020B0604030504040204" pitchFamily="34" charset="0"/>
              </a:rPr>
              <a:t>Host: </a:t>
            </a:r>
            <a:r>
              <a:rPr lang="en-US" altLang="en-US" sz="2400" b="0" dirty="0" err="1">
                <a:latin typeface="Tahoma" panose="020B0604030504040204" pitchFamily="34" charset="0"/>
              </a:rPr>
              <a:t>www.cs.princeton.edu</a:t>
            </a:r>
            <a:endParaRPr lang="en-US" altLang="en-US" sz="2400" b="0" dirty="0">
              <a:latin typeface="Tahoma" panose="020B0604030504040204" pitchFamily="34" charset="0"/>
            </a:endParaRPr>
          </a:p>
          <a:p>
            <a:pPr algn="l" eaLnBrk="1" hangingPunct="1"/>
            <a:r>
              <a:rPr lang="en-US" altLang="en-US" sz="2400" b="0" dirty="0">
                <a:solidFill>
                  <a:schemeClr val="tx2"/>
                </a:solidFill>
                <a:latin typeface="Tahoma" panose="020B0604030504040204" pitchFamily="34" charset="0"/>
              </a:rPr>
              <a:t>User-Agent: Mozilla/4.03</a:t>
            </a:r>
          </a:p>
          <a:p>
            <a:pPr algn="l" eaLnBrk="1" hangingPunct="1"/>
            <a:r>
              <a:rPr lang="en-US" altLang="en-US" sz="2400" b="0" dirty="0">
                <a:latin typeface="Tahoma" panose="020B0604030504040204" pitchFamily="34" charset="0"/>
              </a:rPr>
              <a:t>CRLF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50D7D5E9-7660-A341-8EEF-24BF1974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1624014"/>
            <a:ext cx="6950075" cy="1652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1990" name="Text Box 6">
            <a:extLst>
              <a:ext uri="{FF2B5EF4-FFF2-40B4-BE49-F238E27FC236}">
                <a16:creationId xmlns:a16="http://schemas.microsoft.com/office/drawing/2014/main" id="{86BBEACF-9AE7-274F-B859-E045FD7E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2" y="3644901"/>
            <a:ext cx="66230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400" b="0">
                <a:solidFill>
                  <a:srgbClr val="0000FF"/>
                </a:solidFill>
                <a:latin typeface="Tahoma" panose="020B0604030504040204" pitchFamily="34" charset="0"/>
              </a:rPr>
              <a:t>HTTP/1.1 200 OK</a:t>
            </a:r>
          </a:p>
          <a:p>
            <a:pPr algn="l" eaLnBrk="1" hangingPunct="1"/>
            <a:r>
              <a:rPr lang="en-US" altLang="en-US" sz="2400" b="0">
                <a:latin typeface="Tahoma" panose="020B0604030504040204" pitchFamily="34" charset="0"/>
              </a:rPr>
              <a:t>Date: Mon, 4 Feb 2013 11:09:03 GMT</a:t>
            </a:r>
          </a:p>
          <a:p>
            <a:pPr algn="l" eaLnBrk="1" hangingPunct="1"/>
            <a:r>
              <a:rPr lang="en-US" altLang="en-US" sz="2400" b="0">
                <a:latin typeface="Tahoma" panose="020B0604030504040204" pitchFamily="34" charset="0"/>
              </a:rPr>
              <a:t>Server: Netscape-Enterprise/3.5.1</a:t>
            </a:r>
          </a:p>
          <a:p>
            <a:pPr algn="l" eaLnBrk="1" hangingPunct="1"/>
            <a:r>
              <a:rPr lang="en-US" altLang="en-US" sz="2400" b="0">
                <a:latin typeface="Tahoma" panose="020B0604030504040204" pitchFamily="34" charset="0"/>
              </a:rPr>
              <a:t>Last-Modified: Mon, 2 Feb  2013 19:12:23 GMT</a:t>
            </a:r>
          </a:p>
          <a:p>
            <a:pPr algn="l" eaLnBrk="1" hangingPunct="1"/>
            <a:r>
              <a:rPr lang="en-US" altLang="en-US" sz="2400" b="0">
                <a:latin typeface="Tahoma" panose="020B0604030504040204" pitchFamily="34" charset="0"/>
              </a:rPr>
              <a:t>Content-Length: 21</a:t>
            </a:r>
          </a:p>
          <a:p>
            <a:pPr algn="l" eaLnBrk="1" hangingPunct="1"/>
            <a:r>
              <a:rPr lang="en-US" altLang="en-US" sz="2400" b="0">
                <a:latin typeface="Tahoma" panose="020B0604030504040204" pitchFamily="34" charset="0"/>
              </a:rPr>
              <a:t>CRLF</a:t>
            </a:r>
          </a:p>
          <a:p>
            <a:pPr algn="l" eaLnBrk="1" hangingPunct="1"/>
            <a:r>
              <a:rPr lang="en-US" altLang="en-US" sz="2400" b="0">
                <a:solidFill>
                  <a:srgbClr val="FF3300"/>
                </a:solidFill>
                <a:latin typeface="Tahoma" panose="020B0604030504040204" pitchFamily="34" charset="0"/>
              </a:rPr>
              <a:t>Site under construction</a:t>
            </a:r>
          </a:p>
        </p:txBody>
      </p:sp>
      <p:sp>
        <p:nvSpPr>
          <p:cNvPr id="681991" name="Rectangle 7">
            <a:extLst>
              <a:ext uri="{FF2B5EF4-FFF2-40B4-BE49-F238E27FC236}">
                <a16:creationId xmlns:a16="http://schemas.microsoft.com/office/drawing/2014/main" id="{B084D047-AE77-F848-A6BF-7CB65D56B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6" y="3582988"/>
            <a:ext cx="6815137" cy="2686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FBF68FC7-0C62-7442-9740-96CA9ADBC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825" y="2200276"/>
            <a:ext cx="1452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0">
                <a:latin typeface="Tahoma" panose="020B0604030504040204" pitchFamily="34" charset="0"/>
              </a:rPr>
              <a:t>Request</a:t>
            </a:r>
          </a:p>
        </p:txBody>
      </p:sp>
      <p:sp>
        <p:nvSpPr>
          <p:cNvPr id="681993" name="Text Box 9">
            <a:extLst>
              <a:ext uri="{FF2B5EF4-FFF2-40B4-BE49-F238E27FC236}">
                <a16:creationId xmlns:a16="http://schemas.microsoft.com/office/drawing/2014/main" id="{7D3DC235-A8E4-A74B-A74B-89045A99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4976813"/>
            <a:ext cx="1685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0">
                <a:latin typeface="Tahoma" panose="020B0604030504040204" pitchFamily="34" charset="0"/>
              </a:rPr>
              <a:t>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0" grpId="0"/>
      <p:bldP spid="681991" grpId="0" animBg="1"/>
      <p:bldP spid="6819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009A1071-1ACC-C042-A2AD-96FC44C0B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212" y="152400"/>
            <a:ext cx="6781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Layer Encapsulation in HTTP</a:t>
            </a:r>
          </a:p>
        </p:txBody>
      </p:sp>
      <p:sp>
        <p:nvSpPr>
          <p:cNvPr id="46083" name="Slide Number Placeholder 2">
            <a:extLst>
              <a:ext uri="{FF2B5EF4-FFF2-40B4-BE49-F238E27FC236}">
                <a16:creationId xmlns:a16="http://schemas.microsoft.com/office/drawing/2014/main" id="{E2399963-A29C-8F4D-9651-1E5E15B7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67700" y="6356351"/>
            <a:ext cx="19415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092B0F-F270-9F4A-BE35-77E1C63BA1B8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6084" name="Rectangle 14">
            <a:extLst>
              <a:ext uri="{FF2B5EF4-FFF2-40B4-BE49-F238E27FC236}">
                <a16:creationId xmlns:a16="http://schemas.microsoft.com/office/drawing/2014/main" id="{C2DBF13D-9F28-EC41-8C34-73DC46BB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4267200"/>
            <a:ext cx="1317625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85" name="Rectangle 15">
            <a:extLst>
              <a:ext uri="{FF2B5EF4-FFF2-40B4-BE49-F238E27FC236}">
                <a16:creationId xmlns:a16="http://schemas.microsoft.com/office/drawing/2014/main" id="{C8B27CD3-53D9-D148-8336-27D3CBB0B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4724400"/>
            <a:ext cx="1317625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86" name="Rectangle 16">
            <a:extLst>
              <a:ext uri="{FF2B5EF4-FFF2-40B4-BE49-F238E27FC236}">
                <a16:creationId xmlns:a16="http://schemas.microsoft.com/office/drawing/2014/main" id="{EB15B83B-04FE-4A41-A555-602190697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588" y="4267200"/>
            <a:ext cx="1317625" cy="457200"/>
          </a:xfrm>
          <a:prstGeom prst="rect">
            <a:avLst/>
          </a:prstGeom>
          <a:solidFill>
            <a:srgbClr val="3C82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87" name="Rectangle 17">
            <a:extLst>
              <a:ext uri="{FF2B5EF4-FFF2-40B4-BE49-F238E27FC236}">
                <a16:creationId xmlns:a16="http://schemas.microsoft.com/office/drawing/2014/main" id="{082B989B-F0B7-E24D-A539-F01B7036F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588" y="4724400"/>
            <a:ext cx="1317625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88" name="Rectangle 18">
            <a:extLst>
              <a:ext uri="{FF2B5EF4-FFF2-40B4-BE49-F238E27FC236}">
                <a16:creationId xmlns:a16="http://schemas.microsoft.com/office/drawing/2014/main" id="{8BF11828-86AE-1F49-A96C-83010048D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3429000"/>
            <a:ext cx="1317625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89" name="Rectangle 19">
            <a:extLst>
              <a:ext uri="{FF2B5EF4-FFF2-40B4-BE49-F238E27FC236}">
                <a16:creationId xmlns:a16="http://schemas.microsoft.com/office/drawing/2014/main" id="{83AD38AF-7DFC-C846-A1A5-3D59FB11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2743200"/>
            <a:ext cx="1317625" cy="6858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0" name="Rectangle 20">
            <a:extLst>
              <a:ext uri="{FF2B5EF4-FFF2-40B4-BE49-F238E27FC236}">
                <a16:creationId xmlns:a16="http://schemas.microsoft.com/office/drawing/2014/main" id="{D2BB33E1-ACB0-4048-A4AA-89846603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588" y="3429000"/>
            <a:ext cx="1317625" cy="838200"/>
          </a:xfrm>
          <a:prstGeom prst="rect">
            <a:avLst/>
          </a:prstGeom>
          <a:solidFill>
            <a:srgbClr val="D64A4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1" name="Rectangle 21">
            <a:extLst>
              <a:ext uri="{FF2B5EF4-FFF2-40B4-BE49-F238E27FC236}">
                <a16:creationId xmlns:a16="http://schemas.microsoft.com/office/drawing/2014/main" id="{30411185-05D1-AE48-9CB5-858CAA7E9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588" y="2743200"/>
            <a:ext cx="1317625" cy="685800"/>
          </a:xfrm>
          <a:prstGeom prst="rect">
            <a:avLst/>
          </a:prstGeom>
          <a:solidFill>
            <a:srgbClr val="00D1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2" name="Line 22">
            <a:extLst>
              <a:ext uri="{FF2B5EF4-FFF2-40B4-BE49-F238E27FC236}">
                <a16:creationId xmlns:a16="http://schemas.microsoft.com/office/drawing/2014/main" id="{8520EA9B-7952-0849-B4D3-60E894D98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412" y="24384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23">
            <a:extLst>
              <a:ext uri="{FF2B5EF4-FFF2-40B4-BE49-F238E27FC236}">
                <a16:creationId xmlns:a16="http://schemas.microsoft.com/office/drawing/2014/main" id="{6F374EE8-28D9-AD42-A4FC-F6A1843BD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2412" y="24384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24">
            <a:extLst>
              <a:ext uri="{FF2B5EF4-FFF2-40B4-BE49-F238E27FC236}">
                <a16:creationId xmlns:a16="http://schemas.microsoft.com/office/drawing/2014/main" id="{710CC0EB-4C11-994E-BB8C-F80826D22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412" y="5562600"/>
            <a:ext cx="533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25">
            <a:extLst>
              <a:ext uri="{FF2B5EF4-FFF2-40B4-BE49-F238E27FC236}">
                <a16:creationId xmlns:a16="http://schemas.microsoft.com/office/drawing/2014/main" id="{C275FC88-A684-FF4D-B2C8-ADD1121A4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412" y="5181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26">
            <a:extLst>
              <a:ext uri="{FF2B5EF4-FFF2-40B4-BE49-F238E27FC236}">
                <a16:creationId xmlns:a16="http://schemas.microsoft.com/office/drawing/2014/main" id="{CB7D5C3A-EE43-D842-A343-1EF0B72DA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2412" y="5181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97" name="Group 52">
            <a:extLst>
              <a:ext uri="{FF2B5EF4-FFF2-40B4-BE49-F238E27FC236}">
                <a16:creationId xmlns:a16="http://schemas.microsoft.com/office/drawing/2014/main" id="{36C3D166-B1DF-8341-B567-D1864B905D18}"/>
              </a:ext>
            </a:extLst>
          </p:cNvPr>
          <p:cNvGrpSpPr>
            <a:grpSpLocks/>
          </p:cNvGrpSpPr>
          <p:nvPr/>
        </p:nvGrpSpPr>
        <p:grpSpPr bwMode="auto">
          <a:xfrm>
            <a:off x="4737100" y="2895601"/>
            <a:ext cx="3643312" cy="2212975"/>
            <a:chOff x="3214131" y="2895600"/>
            <a:chExt cx="3643869" cy="2212760"/>
          </a:xfrm>
        </p:grpSpPr>
        <p:sp>
          <p:nvSpPr>
            <p:cNvPr id="46105" name="Rectangle 4">
              <a:extLst>
                <a:ext uri="{FF2B5EF4-FFF2-40B4-BE49-F238E27FC236}">
                  <a16:creationId xmlns:a16="http://schemas.microsoft.com/office/drawing/2014/main" id="{CD1B2A57-8D7C-B24A-8224-91F8756CC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319" y="29718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06" name="Rectangle 5">
              <a:extLst>
                <a:ext uri="{FF2B5EF4-FFF2-40B4-BE49-F238E27FC236}">
                  <a16:creationId xmlns:a16="http://schemas.microsoft.com/office/drawing/2014/main" id="{8A0AAF52-3F25-EC49-AC10-B8B7E3777F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06132" y="37338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07" name="Rectangle 6">
              <a:extLst>
                <a:ext uri="{FF2B5EF4-FFF2-40B4-BE49-F238E27FC236}">
                  <a16:creationId xmlns:a16="http://schemas.microsoft.com/office/drawing/2014/main" id="{17FD8073-5288-454C-9BDD-3593A2F940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19408" y="3733800"/>
              <a:ext cx="208005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08" name="Rectangle 7">
              <a:extLst>
                <a:ext uri="{FF2B5EF4-FFF2-40B4-BE49-F238E27FC236}">
                  <a16:creationId xmlns:a16="http://schemas.microsoft.com/office/drawing/2014/main" id="{DF813A5F-FA8A-BC41-A00A-1DA2ACD0B2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560119" y="43434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09" name="Rectangle 8">
              <a:extLst>
                <a:ext uri="{FF2B5EF4-FFF2-40B4-BE49-F238E27FC236}">
                  <a16:creationId xmlns:a16="http://schemas.microsoft.com/office/drawing/2014/main" id="{56BDD91F-C236-E247-AD5B-CC52E81E2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304059" y="4343400"/>
              <a:ext cx="277341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0" name="Rectangle 9">
              <a:extLst>
                <a:ext uri="{FF2B5EF4-FFF2-40B4-BE49-F238E27FC236}">
                  <a16:creationId xmlns:a16="http://schemas.microsoft.com/office/drawing/2014/main" id="{5699C2E8-ED8E-5F4E-9165-FD7100E39E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14131" y="4343400"/>
              <a:ext cx="13867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1" name="Rectangle 10">
              <a:extLst>
                <a:ext uri="{FF2B5EF4-FFF2-40B4-BE49-F238E27FC236}">
                  <a16:creationId xmlns:a16="http://schemas.microsoft.com/office/drawing/2014/main" id="{A6240268-6BF2-B142-AB3A-04BBE67F32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788719" y="48006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2" name="Rectangle 11">
              <a:extLst>
                <a:ext uri="{FF2B5EF4-FFF2-40B4-BE49-F238E27FC236}">
                  <a16:creationId xmlns:a16="http://schemas.microsoft.com/office/drawing/2014/main" id="{E18303B5-80D3-0E46-81CA-BB731741B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532659" y="4800600"/>
              <a:ext cx="277341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3" name="Rectangle 12">
              <a:extLst>
                <a:ext uri="{FF2B5EF4-FFF2-40B4-BE49-F238E27FC236}">
                  <a16:creationId xmlns:a16="http://schemas.microsoft.com/office/drawing/2014/main" id="{3CFBFF7D-3E72-6C47-A604-AFE5B6A51D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304059" y="4800600"/>
              <a:ext cx="277341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4" name="Rectangle 13">
              <a:extLst>
                <a:ext uri="{FF2B5EF4-FFF2-40B4-BE49-F238E27FC236}">
                  <a16:creationId xmlns:a16="http://schemas.microsoft.com/office/drawing/2014/main" id="{D6CCE8F9-72E5-7C41-99F0-17FC46DF0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20995" y="4800600"/>
              <a:ext cx="208005" cy="3048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5" name="Rectangle 27">
              <a:extLst>
                <a:ext uri="{FF2B5EF4-FFF2-40B4-BE49-F238E27FC236}">
                  <a16:creationId xmlns:a16="http://schemas.microsoft.com/office/drawing/2014/main" id="{4BD511E5-EFEA-E548-8DFE-E1B54BFDD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8706" y="29718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6" name="Rectangle 28">
              <a:extLst>
                <a:ext uri="{FF2B5EF4-FFF2-40B4-BE49-F238E27FC236}">
                  <a16:creationId xmlns:a16="http://schemas.microsoft.com/office/drawing/2014/main" id="{1CA6A98B-0058-D843-B82A-2072B249B1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303319" y="37338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7" name="Rectangle 29">
              <a:extLst>
                <a:ext uri="{FF2B5EF4-FFF2-40B4-BE49-F238E27FC236}">
                  <a16:creationId xmlns:a16="http://schemas.microsoft.com/office/drawing/2014/main" id="{AFB68619-2D77-5744-B40B-946E0DA6F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116595" y="3733800"/>
              <a:ext cx="208005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8" name="Rectangle 30">
              <a:extLst>
                <a:ext uri="{FF2B5EF4-FFF2-40B4-BE49-F238E27FC236}">
                  <a16:creationId xmlns:a16="http://schemas.microsoft.com/office/drawing/2014/main" id="{A91062AD-976B-4043-9978-D061F21DA2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303319" y="43434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19" name="Rectangle 31">
              <a:extLst>
                <a:ext uri="{FF2B5EF4-FFF2-40B4-BE49-F238E27FC236}">
                  <a16:creationId xmlns:a16="http://schemas.microsoft.com/office/drawing/2014/main" id="{85C891C7-DCAB-E94C-8C70-27F01A015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047259" y="4343400"/>
              <a:ext cx="277341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0" name="Rectangle 32">
              <a:extLst>
                <a:ext uri="{FF2B5EF4-FFF2-40B4-BE49-F238E27FC236}">
                  <a16:creationId xmlns:a16="http://schemas.microsoft.com/office/drawing/2014/main" id="{EB2AD93A-FA3F-2B4C-9CA3-E7D72BD4F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57331" y="4343400"/>
              <a:ext cx="13867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1" name="Rectangle 33">
              <a:extLst>
                <a:ext uri="{FF2B5EF4-FFF2-40B4-BE49-F238E27FC236}">
                  <a16:creationId xmlns:a16="http://schemas.microsoft.com/office/drawing/2014/main" id="{0CA4CB32-147D-A74D-9195-A5846074CF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303319" y="4800600"/>
              <a:ext cx="554681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2" name="Rectangle 34">
              <a:extLst>
                <a:ext uri="{FF2B5EF4-FFF2-40B4-BE49-F238E27FC236}">
                  <a16:creationId xmlns:a16="http://schemas.microsoft.com/office/drawing/2014/main" id="{3DAB060D-F310-E649-9523-519970952F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047259" y="4800600"/>
              <a:ext cx="277341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3" name="Rectangle 35">
              <a:extLst>
                <a:ext uri="{FF2B5EF4-FFF2-40B4-BE49-F238E27FC236}">
                  <a16:creationId xmlns:a16="http://schemas.microsoft.com/office/drawing/2014/main" id="{091FA6F1-0D88-C24C-A9F3-B85EA6D080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818659" y="4800600"/>
              <a:ext cx="277341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4" name="Rectangle 36">
              <a:extLst>
                <a:ext uri="{FF2B5EF4-FFF2-40B4-BE49-F238E27FC236}">
                  <a16:creationId xmlns:a16="http://schemas.microsoft.com/office/drawing/2014/main" id="{96F3C8DC-4301-544F-A286-8F5E90DE0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35595" y="4800600"/>
              <a:ext cx="208005" cy="3048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125" name="Text Box 37">
              <a:extLst>
                <a:ext uri="{FF2B5EF4-FFF2-40B4-BE49-F238E27FC236}">
                  <a16:creationId xmlns:a16="http://schemas.microsoft.com/office/drawing/2014/main" id="{5CA50619-8192-6D4C-AF69-541DAA0CE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463" y="2895600"/>
              <a:ext cx="1560084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2" rIns="91420" bIns="45712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Get index.html</a:t>
              </a:r>
            </a:p>
          </p:txBody>
        </p:sp>
        <p:sp>
          <p:nvSpPr>
            <p:cNvPr id="46126" name="Text Box 38">
              <a:extLst>
                <a:ext uri="{FF2B5EF4-FFF2-40B4-BE49-F238E27FC236}">
                  <a16:creationId xmlns:a16="http://schemas.microsoft.com/office/drawing/2014/main" id="{AF6E0D6A-8FFD-F54A-8139-D4BF4C5D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097" y="3657600"/>
              <a:ext cx="1526816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2" rIns="91420" bIns="45712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Connection ID</a:t>
              </a:r>
            </a:p>
          </p:txBody>
        </p:sp>
        <p:sp>
          <p:nvSpPr>
            <p:cNvPr id="46127" name="Text Box 39">
              <a:extLst>
                <a:ext uri="{FF2B5EF4-FFF2-40B4-BE49-F238E27FC236}">
                  <a16:creationId xmlns:a16="http://schemas.microsoft.com/office/drawing/2014/main" id="{944E2906-833F-974F-B542-72176596C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4343400"/>
              <a:ext cx="198381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2" rIns="91420" bIns="45712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Source/Destination</a:t>
              </a:r>
            </a:p>
          </p:txBody>
        </p:sp>
        <p:sp>
          <p:nvSpPr>
            <p:cNvPr id="46128" name="Text Box 40">
              <a:extLst>
                <a:ext uri="{FF2B5EF4-FFF2-40B4-BE49-F238E27FC236}">
                  <a16:creationId xmlns:a16="http://schemas.microsoft.com/office/drawing/2014/main" id="{748C6D0F-75A6-904C-961D-DED90D741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9995" y="4800600"/>
              <a:ext cx="144102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2" rIns="91420" bIns="45712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Link Address</a:t>
              </a:r>
            </a:p>
          </p:txBody>
        </p:sp>
      </p:grpSp>
      <p:sp>
        <p:nvSpPr>
          <p:cNvPr id="46098" name="Text Box 41">
            <a:extLst>
              <a:ext uri="{FF2B5EF4-FFF2-40B4-BE49-F238E27FC236}">
                <a16:creationId xmlns:a16="http://schemas.microsoft.com/office/drawing/2014/main" id="{E9664CA2-003D-4D4C-AD7A-0423048A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2057401"/>
            <a:ext cx="134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2" rIns="91420" bIns="45712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400" b="0">
                <a:solidFill>
                  <a:srgbClr val="FF0000"/>
                </a:solidFill>
                <a:latin typeface="Arial" panose="020B0604020202020204" pitchFamily="34" charset="0"/>
              </a:rPr>
              <a:t>User A</a:t>
            </a:r>
          </a:p>
        </p:txBody>
      </p:sp>
      <p:sp>
        <p:nvSpPr>
          <p:cNvPr id="46099" name="Text Box 42">
            <a:extLst>
              <a:ext uri="{FF2B5EF4-FFF2-40B4-BE49-F238E27FC236}">
                <a16:creationId xmlns:a16="http://schemas.microsoft.com/office/drawing/2014/main" id="{DFE05EE8-A5D8-A44A-BAF1-9FE34DD50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2" y="20574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2" rIns="91420" bIns="45712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400" b="0">
                <a:solidFill>
                  <a:srgbClr val="FF0000"/>
                </a:solidFill>
                <a:latin typeface="Arial" panose="020B0604020202020204" pitchFamily="34" charset="0"/>
              </a:rPr>
              <a:t>User B</a:t>
            </a:r>
          </a:p>
        </p:txBody>
      </p:sp>
      <p:pic>
        <p:nvPicPr>
          <p:cNvPr id="46100" name="Picture 43" descr="MCj03040810000[1]">
            <a:extLst>
              <a:ext uri="{FF2B5EF4-FFF2-40B4-BE49-F238E27FC236}">
                <a16:creationId xmlns:a16="http://schemas.microsoft.com/office/drawing/2014/main" id="{9E5976C9-7B65-5A44-948B-F7B97160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6" y="241300"/>
            <a:ext cx="18430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1" name="Rectangle 4">
            <a:extLst>
              <a:ext uri="{FF2B5EF4-FFF2-40B4-BE49-F238E27FC236}">
                <a16:creationId xmlns:a16="http://schemas.microsoft.com/office/drawing/2014/main" id="{75E78C47-EF29-D845-B2DB-613873A6C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2" y="4724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Link hardware</a:t>
            </a:r>
          </a:p>
        </p:txBody>
      </p:sp>
      <p:sp>
        <p:nvSpPr>
          <p:cNvPr id="46102" name="Rectangle 5">
            <a:extLst>
              <a:ext uri="{FF2B5EF4-FFF2-40B4-BE49-F238E27FC236}">
                <a16:creationId xmlns:a16="http://schemas.microsoft.com/office/drawing/2014/main" id="{8EC1E00A-C8B0-1A4D-ADC3-47345D2C1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4192588"/>
            <a:ext cx="16764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Host-to-host </a:t>
            </a:r>
          </a:p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connectivity</a:t>
            </a:r>
          </a:p>
        </p:txBody>
      </p:sp>
      <p:sp>
        <p:nvSpPr>
          <p:cNvPr id="46103" name="Rectangle 6">
            <a:extLst>
              <a:ext uri="{FF2B5EF4-FFF2-40B4-BE49-F238E27FC236}">
                <a16:creationId xmlns:a16="http://schemas.microsoft.com/office/drawing/2014/main" id="{6399BA12-D8C9-7842-9639-32FBE8189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3505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App-to-app </a:t>
            </a:r>
          </a:p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channels</a:t>
            </a:r>
          </a:p>
        </p:txBody>
      </p:sp>
      <p:sp>
        <p:nvSpPr>
          <p:cNvPr id="46104" name="Rectangle 7">
            <a:extLst>
              <a:ext uri="{FF2B5EF4-FFF2-40B4-BE49-F238E27FC236}">
                <a16:creationId xmlns:a16="http://schemas.microsoft.com/office/drawing/2014/main" id="{CDEE1BDB-45EA-6D41-9F58-D0A7ECDB4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2817814"/>
            <a:ext cx="16764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2" rIns="91420" bIns="45712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Application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04E8C1A-ADE3-6345-9B38-DE9180CFE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 Hosts vs. Routers</a:t>
            </a:r>
          </a:p>
        </p:txBody>
      </p:sp>
      <p:sp>
        <p:nvSpPr>
          <p:cNvPr id="48131" name="Slide Number Placeholder 2">
            <a:extLst>
              <a:ext uri="{FF2B5EF4-FFF2-40B4-BE49-F238E27FC236}">
                <a16:creationId xmlns:a16="http://schemas.microsoft.com/office/drawing/2014/main" id="{B33DFBA1-529B-5443-BC2B-E7F30728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8542EC-531E-2845-8DF9-688862AC632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F267786-00FC-4345-BBB9-61EB8A71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1739901"/>
            <a:ext cx="914400" cy="58261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A60ACED5-BA28-1443-BB43-9B405029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932113"/>
            <a:ext cx="914400" cy="5826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4" name="Text Box 5">
            <a:extLst>
              <a:ext uri="{FF2B5EF4-FFF2-40B4-BE49-F238E27FC236}">
                <a16:creationId xmlns:a16="http://schemas.microsoft.com/office/drawing/2014/main" id="{9FE5336B-3D24-974D-8001-639CC8133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2" y="18399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Times New Roman" panose="02020603050405020304" pitchFamily="18" charset="0"/>
              </a:rPr>
              <a:t>HTTP</a:t>
            </a:r>
          </a:p>
        </p:txBody>
      </p:sp>
      <p:sp>
        <p:nvSpPr>
          <p:cNvPr id="48135" name="Text Box 6">
            <a:extLst>
              <a:ext uri="{FF2B5EF4-FFF2-40B4-BE49-F238E27FC236}">
                <a16:creationId xmlns:a16="http://schemas.microsoft.com/office/drawing/2014/main" id="{22F6CCEC-AE7B-FF40-9BF0-72F96183A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303053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Times New Roman" panose="02020603050405020304" pitchFamily="18" charset="0"/>
              </a:rPr>
              <a:t>TCP</a:t>
            </a:r>
          </a:p>
        </p:txBody>
      </p:sp>
      <p:grpSp>
        <p:nvGrpSpPr>
          <p:cNvPr id="48136" name="Group 7">
            <a:extLst>
              <a:ext uri="{FF2B5EF4-FFF2-40B4-BE49-F238E27FC236}">
                <a16:creationId xmlns:a16="http://schemas.microsoft.com/office/drawing/2014/main" id="{8766DFAC-C420-1642-9804-2D83017C2380}"/>
              </a:ext>
            </a:extLst>
          </p:cNvPr>
          <p:cNvGrpSpPr>
            <a:grpSpLocks/>
          </p:cNvGrpSpPr>
          <p:nvPr/>
        </p:nvGrpSpPr>
        <p:grpSpPr bwMode="auto">
          <a:xfrm>
            <a:off x="2211387" y="4119563"/>
            <a:ext cx="914400" cy="582612"/>
            <a:chOff x="323" y="2664"/>
            <a:chExt cx="576" cy="367"/>
          </a:xfrm>
        </p:grpSpPr>
        <p:sp>
          <p:nvSpPr>
            <p:cNvPr id="48199" name="Rectangle 8">
              <a:extLst>
                <a:ext uri="{FF2B5EF4-FFF2-40B4-BE49-F238E27FC236}">
                  <a16:creationId xmlns:a16="http://schemas.microsoft.com/office/drawing/2014/main" id="{D57C8294-E587-534E-A88D-13078DAD5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200" name="Text Box 9">
              <a:extLst>
                <a:ext uri="{FF2B5EF4-FFF2-40B4-BE49-F238E27FC236}">
                  <a16:creationId xmlns:a16="http://schemas.microsoft.com/office/drawing/2014/main" id="{D71F60F7-F6AE-9145-8E37-4E05E2302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44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sp>
        <p:nvSpPr>
          <p:cNvPr id="48137" name="Rectangle 11">
            <a:extLst>
              <a:ext uri="{FF2B5EF4-FFF2-40B4-BE49-F238E27FC236}">
                <a16:creationId xmlns:a16="http://schemas.microsoft.com/office/drawing/2014/main" id="{19098226-9B5F-4C41-ADE5-75586445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5349876"/>
            <a:ext cx="906463" cy="606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8" name="Text Box 12">
            <a:extLst>
              <a:ext uri="{FF2B5EF4-FFF2-40B4-BE49-F238E27FC236}">
                <a16:creationId xmlns:a16="http://schemas.microsoft.com/office/drawing/2014/main" id="{3B941ECE-F680-BC47-966B-A9E8A482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6" y="5387976"/>
            <a:ext cx="8985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39" name="Line 13">
            <a:extLst>
              <a:ext uri="{FF2B5EF4-FFF2-40B4-BE49-F238E27FC236}">
                <a16:creationId xmlns:a16="http://schemas.microsoft.com/office/drawing/2014/main" id="{6BFC3505-E87D-6A43-B8E9-45CF8A267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0175" y="2314575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4">
            <a:extLst>
              <a:ext uri="{FF2B5EF4-FFF2-40B4-BE49-F238E27FC236}">
                <a16:creationId xmlns:a16="http://schemas.microsoft.com/office/drawing/2014/main" id="{C8E9EAF8-516D-964A-87FA-55BD37AA8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0175" y="3521075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Line 15">
            <a:extLst>
              <a:ext uri="{FF2B5EF4-FFF2-40B4-BE49-F238E27FC236}">
                <a16:creationId xmlns:a16="http://schemas.microsoft.com/office/drawing/2014/main" id="{C5B5BC42-E517-444F-8093-C508EF992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0175" y="4713288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Rectangle 16">
            <a:extLst>
              <a:ext uri="{FF2B5EF4-FFF2-40B4-BE49-F238E27FC236}">
                <a16:creationId xmlns:a16="http://schemas.microsoft.com/office/drawing/2014/main" id="{1BF9EEC0-99A7-C347-8155-E8CC2CB9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6" y="1538289"/>
            <a:ext cx="1303337" cy="4848225"/>
          </a:xfrm>
          <a:prstGeom prst="rect">
            <a:avLst/>
          </a:prstGeom>
          <a:noFill/>
          <a:ln w="9525">
            <a:solidFill>
              <a:srgbClr val="3333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3" name="Rectangle 17">
            <a:extLst>
              <a:ext uri="{FF2B5EF4-FFF2-40B4-BE49-F238E27FC236}">
                <a16:creationId xmlns:a16="http://schemas.microsoft.com/office/drawing/2014/main" id="{F0AE2B0C-18AC-B340-BFAD-3C03081F7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87" y="1739901"/>
            <a:ext cx="914400" cy="58261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4" name="Rectangle 18">
            <a:extLst>
              <a:ext uri="{FF2B5EF4-FFF2-40B4-BE49-F238E27FC236}">
                <a16:creationId xmlns:a16="http://schemas.microsoft.com/office/drawing/2014/main" id="{B2C628EB-0B6F-974C-A0C0-78C8D2B61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512" y="2932113"/>
            <a:ext cx="914400" cy="5826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5" name="Rectangle 19">
            <a:extLst>
              <a:ext uri="{FF2B5EF4-FFF2-40B4-BE49-F238E27FC236}">
                <a16:creationId xmlns:a16="http://schemas.microsoft.com/office/drawing/2014/main" id="{14632242-7012-604C-A3B4-F70CCBDED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225" y="4119563"/>
            <a:ext cx="914400" cy="58261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6" name="Rectangle 20">
            <a:extLst>
              <a:ext uri="{FF2B5EF4-FFF2-40B4-BE49-F238E27FC236}">
                <a16:creationId xmlns:a16="http://schemas.microsoft.com/office/drawing/2014/main" id="{44E2E932-E6BB-0D4B-B3D9-59134D8C0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100" y="5310189"/>
            <a:ext cx="906462" cy="606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7" name="Text Box 21">
            <a:extLst>
              <a:ext uri="{FF2B5EF4-FFF2-40B4-BE49-F238E27FC236}">
                <a16:creationId xmlns:a16="http://schemas.microsoft.com/office/drawing/2014/main" id="{2800BA3E-814A-524A-B242-B1A5DF2D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0" y="18399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Times New Roman" panose="02020603050405020304" pitchFamily="18" charset="0"/>
              </a:rPr>
              <a:t>HTTP</a:t>
            </a:r>
          </a:p>
        </p:txBody>
      </p:sp>
      <p:sp>
        <p:nvSpPr>
          <p:cNvPr id="48148" name="Text Box 22">
            <a:extLst>
              <a:ext uri="{FF2B5EF4-FFF2-40B4-BE49-F238E27FC236}">
                <a16:creationId xmlns:a16="http://schemas.microsoft.com/office/drawing/2014/main" id="{A655A8B1-41FE-D141-A908-40BE5070C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837" y="303053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Times New Roman" panose="02020603050405020304" pitchFamily="18" charset="0"/>
              </a:rPr>
              <a:t>TCP</a:t>
            </a:r>
          </a:p>
        </p:txBody>
      </p:sp>
      <p:sp>
        <p:nvSpPr>
          <p:cNvPr id="48149" name="Text Box 23">
            <a:extLst>
              <a:ext uri="{FF2B5EF4-FFF2-40B4-BE49-F238E27FC236}">
                <a16:creationId xmlns:a16="http://schemas.microsoft.com/office/drawing/2014/main" id="{44AB817E-F825-2E4F-BDEF-B35A2994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087" y="42354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Times New Roman" panose="02020603050405020304" pitchFamily="18" charset="0"/>
              </a:rPr>
              <a:t>IP</a:t>
            </a:r>
          </a:p>
        </p:txBody>
      </p:sp>
      <p:sp>
        <p:nvSpPr>
          <p:cNvPr id="48150" name="Text Box 24">
            <a:extLst>
              <a:ext uri="{FF2B5EF4-FFF2-40B4-BE49-F238E27FC236}">
                <a16:creationId xmlns:a16="http://schemas.microsoft.com/office/drawing/2014/main" id="{1531505C-A958-ED4D-A129-F54A5708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3" y="5349875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51" name="Line 25">
            <a:extLst>
              <a:ext uri="{FF2B5EF4-FFF2-40B4-BE49-F238E27FC236}">
                <a16:creationId xmlns:a16="http://schemas.microsoft.com/office/drawing/2014/main" id="{EAEDC1BF-2D9B-1242-BC0B-C076AE0DF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2" y="2314575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6">
            <a:extLst>
              <a:ext uri="{FF2B5EF4-FFF2-40B4-BE49-F238E27FC236}">
                <a16:creationId xmlns:a16="http://schemas.microsoft.com/office/drawing/2014/main" id="{7EE7956B-5CBF-1140-A907-BF6F3501E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2" y="3521075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7">
            <a:extLst>
              <a:ext uri="{FF2B5EF4-FFF2-40B4-BE49-F238E27FC236}">
                <a16:creationId xmlns:a16="http://schemas.microsoft.com/office/drawing/2014/main" id="{FAA99251-C353-C640-9BD8-882E32C57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2" y="4713288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Rectangle 28">
            <a:extLst>
              <a:ext uri="{FF2B5EF4-FFF2-40B4-BE49-F238E27FC236}">
                <a16:creationId xmlns:a16="http://schemas.microsoft.com/office/drawing/2014/main" id="{2187D551-70E4-0F4A-8604-74166032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2" y="1538289"/>
            <a:ext cx="1303338" cy="4848225"/>
          </a:xfrm>
          <a:prstGeom prst="rect">
            <a:avLst/>
          </a:prstGeom>
          <a:noFill/>
          <a:ln w="9525">
            <a:solidFill>
              <a:srgbClr val="3333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55" name="Line 29">
            <a:extLst>
              <a:ext uri="{FF2B5EF4-FFF2-40B4-BE49-F238E27FC236}">
                <a16:creationId xmlns:a16="http://schemas.microsoft.com/office/drawing/2014/main" id="{5A741072-80BE-9D48-90D0-CF8790553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2237" y="5935663"/>
            <a:ext cx="0" cy="373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30">
            <a:extLst>
              <a:ext uri="{FF2B5EF4-FFF2-40B4-BE49-F238E27FC236}">
                <a16:creationId xmlns:a16="http://schemas.microsoft.com/office/drawing/2014/main" id="{15613D1B-63AA-484C-8D92-235DA2F78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0451" y="6308725"/>
            <a:ext cx="2327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57" name="Group 31">
            <a:extLst>
              <a:ext uri="{FF2B5EF4-FFF2-40B4-BE49-F238E27FC236}">
                <a16:creationId xmlns:a16="http://schemas.microsoft.com/office/drawing/2014/main" id="{7B103E06-EC28-8E44-96B8-DA8354284681}"/>
              </a:ext>
            </a:extLst>
          </p:cNvPr>
          <p:cNvGrpSpPr>
            <a:grpSpLocks/>
          </p:cNvGrpSpPr>
          <p:nvPr/>
        </p:nvGrpSpPr>
        <p:grpSpPr bwMode="auto">
          <a:xfrm>
            <a:off x="4427537" y="4148138"/>
            <a:ext cx="914400" cy="582612"/>
            <a:chOff x="323" y="2664"/>
            <a:chExt cx="576" cy="367"/>
          </a:xfrm>
        </p:grpSpPr>
        <p:sp>
          <p:nvSpPr>
            <p:cNvPr id="48197" name="Rectangle 32">
              <a:extLst>
                <a:ext uri="{FF2B5EF4-FFF2-40B4-BE49-F238E27FC236}">
                  <a16:creationId xmlns:a16="http://schemas.microsoft.com/office/drawing/2014/main" id="{1E7DA2FF-D6D2-A343-8B17-D4F5D1E85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98" name="Text Box 33">
              <a:extLst>
                <a:ext uri="{FF2B5EF4-FFF2-40B4-BE49-F238E27FC236}">
                  <a16:creationId xmlns:a16="http://schemas.microsoft.com/office/drawing/2014/main" id="{DEA68C23-10E6-854D-9EA3-550BBB1E9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44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grpSp>
        <p:nvGrpSpPr>
          <p:cNvPr id="48158" name="Group 34">
            <a:extLst>
              <a:ext uri="{FF2B5EF4-FFF2-40B4-BE49-F238E27FC236}">
                <a16:creationId xmlns:a16="http://schemas.microsoft.com/office/drawing/2014/main" id="{A287CEEC-34D7-2741-B87C-90D27FF657BA}"/>
              </a:ext>
            </a:extLst>
          </p:cNvPr>
          <p:cNvGrpSpPr>
            <a:grpSpLocks/>
          </p:cNvGrpSpPr>
          <p:nvPr/>
        </p:nvGrpSpPr>
        <p:grpSpPr bwMode="auto">
          <a:xfrm>
            <a:off x="7072312" y="4148138"/>
            <a:ext cx="914400" cy="582612"/>
            <a:chOff x="323" y="2664"/>
            <a:chExt cx="576" cy="367"/>
          </a:xfrm>
        </p:grpSpPr>
        <p:sp>
          <p:nvSpPr>
            <p:cNvPr id="48195" name="Rectangle 35">
              <a:extLst>
                <a:ext uri="{FF2B5EF4-FFF2-40B4-BE49-F238E27FC236}">
                  <a16:creationId xmlns:a16="http://schemas.microsoft.com/office/drawing/2014/main" id="{632C9CD9-9AC4-C042-8934-B27CE7CDE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96" name="Text Box 36">
              <a:extLst>
                <a:ext uri="{FF2B5EF4-FFF2-40B4-BE49-F238E27FC236}">
                  <a16:creationId xmlns:a16="http://schemas.microsoft.com/office/drawing/2014/main" id="{05F79C74-AA5E-B945-9183-EC747EE68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44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sp>
        <p:nvSpPr>
          <p:cNvPr id="48159" name="Rectangle 38">
            <a:extLst>
              <a:ext uri="{FF2B5EF4-FFF2-40B4-BE49-F238E27FC236}">
                <a16:creationId xmlns:a16="http://schemas.microsoft.com/office/drawing/2014/main" id="{07E8BAA4-07F7-E947-A348-393F55D03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5349876"/>
            <a:ext cx="906462" cy="606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60" name="Text Box 39">
            <a:extLst>
              <a:ext uri="{FF2B5EF4-FFF2-40B4-BE49-F238E27FC236}">
                <a16:creationId xmlns:a16="http://schemas.microsoft.com/office/drawing/2014/main" id="{319A8265-FBAE-064A-AF54-C881404D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1" y="5349876"/>
            <a:ext cx="8985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interface</a:t>
            </a:r>
          </a:p>
        </p:txBody>
      </p:sp>
      <p:grpSp>
        <p:nvGrpSpPr>
          <p:cNvPr id="48161" name="Group 40">
            <a:extLst>
              <a:ext uri="{FF2B5EF4-FFF2-40B4-BE49-F238E27FC236}">
                <a16:creationId xmlns:a16="http://schemas.microsoft.com/office/drawing/2014/main" id="{C1B9D1E0-96DF-5148-928A-77C2744E79DA}"/>
              </a:ext>
            </a:extLst>
          </p:cNvPr>
          <p:cNvGrpSpPr>
            <a:grpSpLocks/>
          </p:cNvGrpSpPr>
          <p:nvPr/>
        </p:nvGrpSpPr>
        <p:grpSpPr bwMode="auto">
          <a:xfrm>
            <a:off x="7727950" y="5324476"/>
            <a:ext cx="914400" cy="606425"/>
            <a:chOff x="323" y="3421"/>
            <a:chExt cx="581" cy="367"/>
          </a:xfrm>
        </p:grpSpPr>
        <p:sp>
          <p:nvSpPr>
            <p:cNvPr id="48193" name="Rectangle 41">
              <a:extLst>
                <a:ext uri="{FF2B5EF4-FFF2-40B4-BE49-F238E27FC236}">
                  <a16:creationId xmlns:a16="http://schemas.microsoft.com/office/drawing/2014/main" id="{5CE54454-A9C3-DA43-8617-A884188BB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3421"/>
              <a:ext cx="576" cy="36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94" name="Text Box 42">
              <a:extLst>
                <a:ext uri="{FF2B5EF4-FFF2-40B4-BE49-F238E27FC236}">
                  <a16:creationId xmlns:a16="http://schemas.microsoft.com/office/drawing/2014/main" id="{1C0AD66F-868A-004A-A0B5-A2F0C40B2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" y="3429"/>
              <a:ext cx="571" cy="32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600" b="0">
                  <a:latin typeface="Times New Roman" panose="02020603050405020304" pitchFamily="18" charset="0"/>
                </a:rPr>
                <a:t>Ethernet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0">
                  <a:latin typeface="Times New Roman" panose="02020603050405020304" pitchFamily="18" charset="0"/>
                </a:rPr>
                <a:t>interface</a:t>
              </a:r>
            </a:p>
          </p:txBody>
        </p:sp>
      </p:grpSp>
      <p:sp>
        <p:nvSpPr>
          <p:cNvPr id="48162" name="Line 43">
            <a:extLst>
              <a:ext uri="{FF2B5EF4-FFF2-40B4-BE49-F238E27FC236}">
                <a16:creationId xmlns:a16="http://schemas.microsoft.com/office/drawing/2014/main" id="{36BA1672-81DB-6446-BF2A-0AD20CD66F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1" y="5964238"/>
            <a:ext cx="1587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Line 44">
            <a:extLst>
              <a:ext uri="{FF2B5EF4-FFF2-40B4-BE49-F238E27FC236}">
                <a16:creationId xmlns:a16="http://schemas.microsoft.com/office/drawing/2014/main" id="{46E46E6E-4E77-8246-8E96-6D329A0F25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8151" y="4727575"/>
            <a:ext cx="541337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Line 45">
            <a:extLst>
              <a:ext uri="{FF2B5EF4-FFF2-40B4-BE49-F238E27FC236}">
                <a16:creationId xmlns:a16="http://schemas.microsoft.com/office/drawing/2014/main" id="{48D026B1-6751-5146-962A-713710496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426" y="4741863"/>
            <a:ext cx="541337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Rectangle 46">
            <a:extLst>
              <a:ext uri="{FF2B5EF4-FFF2-40B4-BE49-F238E27FC236}">
                <a16:creationId xmlns:a16="http://schemas.microsoft.com/office/drawing/2014/main" id="{0F2669F5-E603-E746-8112-BA142C22D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5324476"/>
            <a:ext cx="906462" cy="606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66" name="Text Box 47">
            <a:extLst>
              <a:ext uri="{FF2B5EF4-FFF2-40B4-BE49-F238E27FC236}">
                <a16:creationId xmlns:a16="http://schemas.microsoft.com/office/drawing/2014/main" id="{0C267841-2A21-5141-9D29-8F6D8B624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5349875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SONET</a:t>
            </a:r>
          </a:p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67" name="Rectangle 48">
            <a:extLst>
              <a:ext uri="{FF2B5EF4-FFF2-40B4-BE49-F238E27FC236}">
                <a16:creationId xmlns:a16="http://schemas.microsoft.com/office/drawing/2014/main" id="{1CAA874F-1B20-D549-9317-DE9A11B3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5337176"/>
            <a:ext cx="906463" cy="606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68" name="Text Box 49">
            <a:extLst>
              <a:ext uri="{FF2B5EF4-FFF2-40B4-BE49-F238E27FC236}">
                <a16:creationId xmlns:a16="http://schemas.microsoft.com/office/drawing/2014/main" id="{F34FEEB5-B8CE-D247-9E74-7C2F3AD2F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5387975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SONET</a:t>
            </a:r>
          </a:p>
          <a:p>
            <a:pPr>
              <a:lnSpc>
                <a:spcPct val="90000"/>
              </a:lnSpc>
            </a:pPr>
            <a:r>
              <a:rPr lang="en-US" altLang="en-US" sz="16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69" name="Line 50">
            <a:extLst>
              <a:ext uri="{FF2B5EF4-FFF2-40B4-BE49-F238E27FC236}">
                <a16:creationId xmlns:a16="http://schemas.microsoft.com/office/drawing/2014/main" id="{2E259063-2AF1-4345-98EE-885C3BDE9E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02612" y="5924551"/>
            <a:ext cx="0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Line 51">
            <a:extLst>
              <a:ext uri="{FF2B5EF4-FFF2-40B4-BE49-F238E27FC236}">
                <a16:creationId xmlns:a16="http://schemas.microsoft.com/office/drawing/2014/main" id="{5C80A093-8BF9-E344-9476-CB1FBFE79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5413" y="6270625"/>
            <a:ext cx="2327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Line 52">
            <a:extLst>
              <a:ext uri="{FF2B5EF4-FFF2-40B4-BE49-F238E27FC236}">
                <a16:creationId xmlns:a16="http://schemas.microsoft.com/office/drawing/2014/main" id="{4690844C-31CD-A94B-A801-84FC86CAE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55176" y="5927725"/>
            <a:ext cx="1587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Line 53">
            <a:extLst>
              <a:ext uri="{FF2B5EF4-FFF2-40B4-BE49-F238E27FC236}">
                <a16:creationId xmlns:a16="http://schemas.microsoft.com/office/drawing/2014/main" id="{DB486251-311C-0E45-8B2E-6183F341CE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24662" y="4754563"/>
            <a:ext cx="541338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Line 54">
            <a:extLst>
              <a:ext uri="{FF2B5EF4-FFF2-40B4-BE49-F238E27FC236}">
                <a16:creationId xmlns:a16="http://schemas.microsoft.com/office/drawing/2014/main" id="{7E4B2750-61EB-0E45-9490-CF098A3C6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2225" y="4754563"/>
            <a:ext cx="527050" cy="59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Rectangle 55">
            <a:extLst>
              <a:ext uri="{FF2B5EF4-FFF2-40B4-BE49-F238E27FC236}">
                <a16:creationId xmlns:a16="http://schemas.microsoft.com/office/drawing/2014/main" id="{09DBC50D-6A0C-0344-9012-2A18E7AAD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6" y="3948114"/>
            <a:ext cx="2522537" cy="216217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75" name="Rectangle 56">
            <a:extLst>
              <a:ext uri="{FF2B5EF4-FFF2-40B4-BE49-F238E27FC236}">
                <a16:creationId xmlns:a16="http://schemas.microsoft.com/office/drawing/2014/main" id="{13779C60-6680-614B-A1BD-E29DB843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1" y="3948114"/>
            <a:ext cx="2522537" cy="216217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76" name="Line 57">
            <a:extLst>
              <a:ext uri="{FF2B5EF4-FFF2-40B4-BE49-F238E27FC236}">
                <a16:creationId xmlns:a16="http://schemas.microsoft.com/office/drawing/2014/main" id="{BF3FC378-C99E-9140-9A27-8F3F03E52A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6887" y="5926138"/>
            <a:ext cx="1588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Line 58">
            <a:extLst>
              <a:ext uri="{FF2B5EF4-FFF2-40B4-BE49-F238E27FC236}">
                <a16:creationId xmlns:a16="http://schemas.microsoft.com/office/drawing/2014/main" id="{6117C6C5-1BA9-B649-88BB-78638894CC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7362" y="5938838"/>
            <a:ext cx="1588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Line 59">
            <a:extLst>
              <a:ext uri="{FF2B5EF4-FFF2-40B4-BE49-F238E27FC236}">
                <a16:creationId xmlns:a16="http://schemas.microsoft.com/office/drawing/2014/main" id="{8E214541-B878-4D49-8424-492B7E248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1" y="6270625"/>
            <a:ext cx="1246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Text Box 60">
            <a:extLst>
              <a:ext uri="{FF2B5EF4-FFF2-40B4-BE49-F238E27FC236}">
                <a16:creationId xmlns:a16="http://schemas.microsoft.com/office/drawing/2014/main" id="{AE9E74D5-04C5-7340-B31F-B8A15E67C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6" y="1162050"/>
            <a:ext cx="72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48180" name="Text Box 61">
            <a:extLst>
              <a:ext uri="{FF2B5EF4-FFF2-40B4-BE49-F238E27FC236}">
                <a16:creationId xmlns:a16="http://schemas.microsoft.com/office/drawing/2014/main" id="{0C4AAD1C-F3FE-544A-9A44-D7121ADD5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1" y="1147763"/>
            <a:ext cx="72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48181" name="Text Box 62">
            <a:extLst>
              <a:ext uri="{FF2B5EF4-FFF2-40B4-BE49-F238E27FC236}">
                <a16:creationId xmlns:a16="http://schemas.microsoft.com/office/drawing/2014/main" id="{EF3720C0-9884-D544-BC89-A0F16381A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7" y="3544888"/>
            <a:ext cx="92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8182" name="Text Box 63">
            <a:extLst>
              <a:ext uri="{FF2B5EF4-FFF2-40B4-BE49-F238E27FC236}">
                <a16:creationId xmlns:a16="http://schemas.microsoft.com/office/drawing/2014/main" id="{95CA35DB-4253-C947-925B-77B0032B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6" y="3559175"/>
            <a:ext cx="928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8183" name="Line 64">
            <a:extLst>
              <a:ext uri="{FF2B5EF4-FFF2-40B4-BE49-F238E27FC236}">
                <a16:creationId xmlns:a16="http://schemas.microsoft.com/office/drawing/2014/main" id="{5470EB43-C3DC-B24F-AFE0-300E945B7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1662" y="2036763"/>
            <a:ext cx="60404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Line 65">
            <a:extLst>
              <a:ext uri="{FF2B5EF4-FFF2-40B4-BE49-F238E27FC236}">
                <a16:creationId xmlns:a16="http://schemas.microsoft.com/office/drawing/2014/main" id="{8DBBE51B-0A63-6343-81CE-CB51C02E4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0237" y="3227388"/>
            <a:ext cx="60404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Text Box 66">
            <a:extLst>
              <a:ext uri="{FF2B5EF4-FFF2-40B4-BE49-F238E27FC236}">
                <a16:creationId xmlns:a16="http://schemas.microsoft.com/office/drawing/2014/main" id="{A623D973-5D6F-5D4B-8CD1-97A1FDDB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7" y="1600200"/>
            <a:ext cx="201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 message</a:t>
            </a:r>
          </a:p>
        </p:txBody>
      </p:sp>
      <p:sp>
        <p:nvSpPr>
          <p:cNvPr id="48186" name="Text Box 67">
            <a:extLst>
              <a:ext uri="{FF2B5EF4-FFF2-40B4-BE49-F238E27FC236}">
                <a16:creationId xmlns:a16="http://schemas.microsoft.com/office/drawing/2014/main" id="{72FCE22D-8A22-F74B-9A8C-B75A1F4D3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413" y="2805113"/>
            <a:ext cx="1819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segment</a:t>
            </a:r>
          </a:p>
        </p:txBody>
      </p:sp>
      <p:sp>
        <p:nvSpPr>
          <p:cNvPr id="48187" name="Line 68">
            <a:extLst>
              <a:ext uri="{FF2B5EF4-FFF2-40B4-BE49-F238E27FC236}">
                <a16:creationId xmlns:a16="http://schemas.microsoft.com/office/drawing/2014/main" id="{0CAE905B-C54F-1144-A0A8-B3BB48BEC7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0" y="44323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8" name="Line 69">
            <a:extLst>
              <a:ext uri="{FF2B5EF4-FFF2-40B4-BE49-F238E27FC236}">
                <a16:creationId xmlns:a16="http://schemas.microsoft.com/office/drawing/2014/main" id="{2953A16D-CDF6-3949-A5AD-B0F218D9F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3688" y="4446588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9" name="Line 70">
            <a:extLst>
              <a:ext uri="{FF2B5EF4-FFF2-40B4-BE49-F238E27FC236}">
                <a16:creationId xmlns:a16="http://schemas.microsoft.com/office/drawing/2014/main" id="{909D3D20-C5D8-2841-BE4D-60FFC6EB83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91476" y="4432300"/>
            <a:ext cx="11763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0" name="Text Box 71">
            <a:extLst>
              <a:ext uri="{FF2B5EF4-FFF2-40B4-BE49-F238E27FC236}">
                <a16:creationId xmlns:a16="http://schemas.microsoft.com/office/drawing/2014/main" id="{2C046841-09CF-6C4A-B75A-4211E7A24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4078289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  <p:sp>
        <p:nvSpPr>
          <p:cNvPr id="48191" name="Text Box 72">
            <a:extLst>
              <a:ext uri="{FF2B5EF4-FFF2-40B4-BE49-F238E27FC236}">
                <a16:creationId xmlns:a16="http://schemas.microsoft.com/office/drawing/2014/main" id="{45E88165-EA02-034F-AEAC-D75E2F569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4078289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  <p:sp>
        <p:nvSpPr>
          <p:cNvPr id="48192" name="Text Box 73">
            <a:extLst>
              <a:ext uri="{FF2B5EF4-FFF2-40B4-BE49-F238E27FC236}">
                <a16:creationId xmlns:a16="http://schemas.microsoft.com/office/drawing/2014/main" id="{3A3D8B64-8F16-5E43-8604-78F8E6DAE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4078289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54D9903-DA67-5143-8FFA-D290917E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 dirty="0">
                <a:ea typeface="ＭＳ Ｐゴシック" panose="020B0600070205080204" pitchFamily="34" charset="-128"/>
              </a:rPr>
              <a:t>Socket and Process Communication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82C22C6-9F0D-AA40-A70E-F32C6AF12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1" y="5638801"/>
            <a:ext cx="860818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800000"/>
                </a:solidFill>
                <a:latin typeface="Calibri" panose="020F0502020204030204" pitchFamily="34" charset="0"/>
              </a:rPr>
              <a:t>   The interface that the OS provides to its networking subsystem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012EF06-D581-9C40-A602-A0D027F5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01" y="2857500"/>
            <a:ext cx="2746375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nl-NL" altLang="en-US" sz="1400" b="1"/>
              <a:t>application layer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277FB7E9-DE07-3F46-8C37-F133CC0F4EB2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4005264"/>
            <a:ext cx="2746375" cy="928687"/>
            <a:chOff x="768" y="2316"/>
            <a:chExt cx="1536" cy="585"/>
          </a:xfrm>
        </p:grpSpPr>
        <p:sp>
          <p:nvSpPr>
            <p:cNvPr id="15388" name="Text Box 6">
              <a:extLst>
                <a:ext uri="{FF2B5EF4-FFF2-40B4-BE49-F238E27FC236}">
                  <a16:creationId xmlns:a16="http://schemas.microsoft.com/office/drawing/2014/main" id="{E210DF69-7916-8E4E-9B5F-0DE7B2997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316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transport layer (TCP/UDP)</a:t>
              </a:r>
            </a:p>
          </p:txBody>
        </p:sp>
        <p:sp>
          <p:nvSpPr>
            <p:cNvPr id="15389" name="Text Box 7">
              <a:extLst>
                <a:ext uri="{FF2B5EF4-FFF2-40B4-BE49-F238E27FC236}">
                  <a16:creationId xmlns:a16="http://schemas.microsoft.com/office/drawing/2014/main" id="{5BDE0B26-A951-6F46-9319-547FC118E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508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network layer (IP)</a:t>
              </a:r>
            </a:p>
          </p:txBody>
        </p:sp>
        <p:sp>
          <p:nvSpPr>
            <p:cNvPr id="15390" name="Text Box 8">
              <a:extLst>
                <a:ext uri="{FF2B5EF4-FFF2-40B4-BE49-F238E27FC236}">
                  <a16:creationId xmlns:a16="http://schemas.microsoft.com/office/drawing/2014/main" id="{83F5981C-4624-6E44-AD48-06B72237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703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link layer (e.g. ethernet)</a:t>
              </a:r>
            </a:p>
          </p:txBody>
        </p:sp>
      </p:grpSp>
      <p:sp>
        <p:nvSpPr>
          <p:cNvPr id="11" name="Text Box 10">
            <a:extLst>
              <a:ext uri="{FF2B5EF4-FFF2-40B4-BE49-F238E27FC236}">
                <a16:creationId xmlns:a16="http://schemas.microsoft.com/office/drawing/2014/main" id="{B942E6DD-DAA1-F34F-9F38-844DC629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2867025"/>
            <a:ext cx="2593975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nl-NL" altLang="en-US" sz="1400" b="1"/>
              <a:t>application layer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AE20DDB4-1418-FD44-9410-F5CD3039C34E}"/>
              </a:ext>
            </a:extLst>
          </p:cNvPr>
          <p:cNvGrpSpPr>
            <a:grpSpLocks/>
          </p:cNvGrpSpPr>
          <p:nvPr/>
        </p:nvGrpSpPr>
        <p:grpSpPr bwMode="auto">
          <a:xfrm>
            <a:off x="2586038" y="4014789"/>
            <a:ext cx="2593975" cy="928687"/>
            <a:chOff x="768" y="2316"/>
            <a:chExt cx="1536" cy="585"/>
          </a:xfrm>
        </p:grpSpPr>
        <p:sp>
          <p:nvSpPr>
            <p:cNvPr id="15385" name="Text Box 12">
              <a:extLst>
                <a:ext uri="{FF2B5EF4-FFF2-40B4-BE49-F238E27FC236}">
                  <a16:creationId xmlns:a16="http://schemas.microsoft.com/office/drawing/2014/main" id="{8516659E-A7E4-534A-BF6D-79B674006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316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transport layer (TCP/UDP)</a:t>
              </a:r>
            </a:p>
          </p:txBody>
        </p:sp>
        <p:sp>
          <p:nvSpPr>
            <p:cNvPr id="15386" name="Text Box 13">
              <a:extLst>
                <a:ext uri="{FF2B5EF4-FFF2-40B4-BE49-F238E27FC236}">
                  <a16:creationId xmlns:a16="http://schemas.microsoft.com/office/drawing/2014/main" id="{681A24F6-61FD-D24E-8D9E-75AD7C983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508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network layer (IP)</a:t>
              </a:r>
            </a:p>
          </p:txBody>
        </p:sp>
        <p:sp>
          <p:nvSpPr>
            <p:cNvPr id="15387" name="Text Box 14">
              <a:extLst>
                <a:ext uri="{FF2B5EF4-FFF2-40B4-BE49-F238E27FC236}">
                  <a16:creationId xmlns:a16="http://schemas.microsoft.com/office/drawing/2014/main" id="{C93CAFF1-57FA-5B49-876D-574E528DA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703"/>
              <a:ext cx="1536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F0000"/>
                </a:buClr>
              </a:pPr>
              <a:r>
                <a:rPr lang="nl-NL" altLang="en-US" sz="1400" b="1"/>
                <a:t>link layer (e.g. ethernet)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5B5BD-0490-744C-8A07-009DF594F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2" y="3943350"/>
            <a:ext cx="1676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OS network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stack</a:t>
            </a:r>
            <a:endParaRPr lang="ru-RU" altLang="en-US" sz="1800" b="1"/>
          </a:p>
        </p:txBody>
      </p:sp>
      <p:pic>
        <p:nvPicPr>
          <p:cNvPr id="18" name="Picture 18" descr="01j">
            <a:extLst>
              <a:ext uri="{FF2B5EF4-FFF2-40B4-BE49-F238E27FC236}">
                <a16:creationId xmlns:a16="http://schemas.microsoft.com/office/drawing/2014/main" id="{E780BDC3-3FC3-DF4E-8D13-414EB03C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1700214"/>
            <a:ext cx="1285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Oval 19">
            <a:extLst>
              <a:ext uri="{FF2B5EF4-FFF2-40B4-BE49-F238E27FC236}">
                <a16:creationId xmlns:a16="http://schemas.microsoft.com/office/drawing/2014/main" id="{4EF6D2A5-C288-7743-8415-6A57DD60C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7" y="3124200"/>
            <a:ext cx="2330450" cy="5222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User Process</a:t>
            </a:r>
            <a:endParaRPr lang="ru-RU" altLang="en-US" sz="1800" b="1"/>
          </a:p>
        </p:txBody>
      </p:sp>
      <p:sp>
        <p:nvSpPr>
          <p:cNvPr id="15371" name="Oval 20">
            <a:extLst>
              <a:ext uri="{FF2B5EF4-FFF2-40B4-BE49-F238E27FC236}">
                <a16:creationId xmlns:a16="http://schemas.microsoft.com/office/drawing/2014/main" id="{5ADFBC09-B5AC-9A4A-806B-6320FA7A7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7" y="3132139"/>
            <a:ext cx="2330450" cy="5222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User Process</a:t>
            </a:r>
            <a:endParaRPr lang="ru-RU" altLang="en-US" sz="1800" b="1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D8822A8-FDE7-A146-B0CB-7C67B4867F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350" y="34242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2" name="Picture 22" descr="01j">
            <a:extLst>
              <a:ext uri="{FF2B5EF4-FFF2-40B4-BE49-F238E27FC236}">
                <a16:creationId xmlns:a16="http://schemas.microsoft.com/office/drawing/2014/main" id="{63C40EA9-8884-6F4E-8523-B332822E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1681164"/>
            <a:ext cx="1285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3">
            <a:extLst>
              <a:ext uri="{FF2B5EF4-FFF2-40B4-BE49-F238E27FC236}">
                <a16:creationId xmlns:a16="http://schemas.microsoft.com/office/drawing/2014/main" id="{402DFBD7-4941-084C-B2C2-8D3645A8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3562351"/>
            <a:ext cx="939800" cy="492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Socket</a:t>
            </a:r>
            <a:endParaRPr lang="ru-RU" altLang="en-US" sz="1800" b="1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D45282F8-4CA7-8844-AAAE-259999D9F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612" y="3943350"/>
            <a:ext cx="1676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OS network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stack</a:t>
            </a:r>
            <a:endParaRPr lang="ru-RU" altLang="en-US" sz="1800" b="1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203EAE5E-9433-FA47-9210-3C41897E1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212" y="3562351"/>
            <a:ext cx="939800" cy="492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n-US" altLang="en-US" sz="1800" b="1"/>
              <a:t>Socket</a:t>
            </a:r>
            <a:endParaRPr lang="ru-RU" altLang="en-US" sz="1800" b="1"/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6139F039-745E-EA4A-ADA2-2379B7E80A5A}"/>
              </a:ext>
            </a:extLst>
          </p:cNvPr>
          <p:cNvGrpSpPr>
            <a:grpSpLocks/>
          </p:cNvGrpSpPr>
          <p:nvPr/>
        </p:nvGrpSpPr>
        <p:grpSpPr bwMode="auto">
          <a:xfrm>
            <a:off x="4841875" y="4171955"/>
            <a:ext cx="2743200" cy="371476"/>
            <a:chOff x="2091" y="2160"/>
            <a:chExt cx="1728" cy="234"/>
          </a:xfrm>
        </p:grpSpPr>
        <p:sp>
          <p:nvSpPr>
            <p:cNvPr id="15383" name="Line 27">
              <a:extLst>
                <a:ext uri="{FF2B5EF4-FFF2-40B4-BE49-F238E27FC236}">
                  <a16:creationId xmlns:a16="http://schemas.microsoft.com/office/drawing/2014/main" id="{D3F43EE1-0660-4342-8A2C-FF0463DE0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1" y="235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5384" name="Text Box 28">
              <a:extLst>
                <a:ext uri="{FF2B5EF4-FFF2-40B4-BE49-F238E27FC236}">
                  <a16:creationId xmlns:a16="http://schemas.microsoft.com/office/drawing/2014/main" id="{93FD55EE-490D-B044-B592-B68CA8D8D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" y="2160"/>
              <a:ext cx="64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0000"/>
                </a:buClr>
              </a:pPr>
              <a:r>
                <a:rPr lang="en-US" altLang="en-US" sz="1800" b="1"/>
                <a:t>Internet</a:t>
              </a:r>
              <a:endParaRPr lang="ru-RU" altLang="en-US" sz="1800" b="1"/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940E6E7C-271C-5140-AA34-7DB8DC9EFC01}"/>
              </a:ext>
            </a:extLst>
          </p:cNvPr>
          <p:cNvGrpSpPr>
            <a:grpSpLocks/>
          </p:cNvGrpSpPr>
          <p:nvPr/>
        </p:nvGrpSpPr>
        <p:grpSpPr bwMode="auto">
          <a:xfrm>
            <a:off x="4949825" y="4508506"/>
            <a:ext cx="2468562" cy="371476"/>
            <a:chOff x="2404" y="2925"/>
            <a:chExt cx="1196" cy="234"/>
          </a:xfrm>
        </p:grpSpPr>
        <p:sp>
          <p:nvSpPr>
            <p:cNvPr id="15381" name="Line 30">
              <a:extLst>
                <a:ext uri="{FF2B5EF4-FFF2-40B4-BE49-F238E27FC236}">
                  <a16:creationId xmlns:a16="http://schemas.microsoft.com/office/drawing/2014/main" id="{9C12944C-33A9-6C46-A97F-D0D51EAE4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4" y="3129"/>
              <a:ext cx="11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5382" name="Text Box 31">
              <a:extLst>
                <a:ext uri="{FF2B5EF4-FFF2-40B4-BE49-F238E27FC236}">
                  <a16:creationId xmlns:a16="http://schemas.microsoft.com/office/drawing/2014/main" id="{25DC17B5-C42E-564D-A38C-9423505F5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7" y="2925"/>
              <a:ext cx="667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FF0000"/>
                </a:buClr>
              </a:pPr>
              <a:r>
                <a:rPr lang="en-US" altLang="en-US" sz="1800" b="1"/>
                <a:t>Internet</a:t>
              </a:r>
              <a:endParaRPr lang="ru-RU" altLang="en-US" sz="1800" b="1"/>
            </a:p>
          </p:txBody>
        </p: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6B19E33D-CF44-4542-AEBA-2DA54522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3122614"/>
            <a:ext cx="1028143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b="1"/>
              <a:t>Internet</a:t>
            </a:r>
            <a:endParaRPr lang="ru-RU" altLang="en-US" sz="1800" b="1"/>
          </a:p>
        </p:txBody>
      </p:sp>
      <p:sp>
        <p:nvSpPr>
          <p:cNvPr id="15380" name="Slide Number Placeholder 3">
            <a:extLst>
              <a:ext uri="{FF2B5EF4-FFF2-40B4-BE49-F238E27FC236}">
                <a16:creationId xmlns:a16="http://schemas.microsoft.com/office/drawing/2014/main" id="{AE8B3CC2-3B47-AA46-BC50-5F185FA2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10463B-D24B-2D48-AB51-6B6070434A61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29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3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 animBg="1"/>
      <p:bldP spid="17" grpId="1" animBg="1"/>
      <p:bldP spid="23" grpId="0" animBg="1"/>
      <p:bldP spid="24" grpId="0" animBg="1"/>
      <p:bldP spid="24" grpId="1" animBg="1"/>
      <p:bldP spid="25" grpId="0" animBg="1"/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D46EE-2348-484B-950A-F14FBC38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E5A5-D082-5641-9AD4-C14BB13F7B58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6D159-93B2-6A41-9CD5-8B2B40307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77" y="-142667"/>
            <a:ext cx="5376700" cy="7168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31A3C-D428-2743-9D64-18D92930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707" y="1124700"/>
            <a:ext cx="7977110" cy="44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00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D08D3D0-BF65-4244-9938-80F671AE6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 dirty="0">
                <a:ea typeface="ＭＳ Ｐゴシック" panose="020B0600070205080204" pitchFamily="34" charset="-128"/>
              </a:rPr>
              <a:t>Socket and Process Communication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EA3EDA4-C3CA-2841-A775-96D5900386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3165" y="1313424"/>
            <a:ext cx="4917123" cy="51816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ea typeface="ＭＳ Ｐゴシック" panose="020B0600070205080204" pitchFamily="34" charset="-128"/>
              </a:rPr>
              <a:t>Receiving host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Destination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address</a:t>
            </a:r>
            <a:r>
              <a:rPr lang="en-US" altLang="en-US" sz="2600" dirty="0">
                <a:ea typeface="ＭＳ Ｐゴシック" panose="020B0600070205080204" pitchFamily="34" charset="-128"/>
              </a:rPr>
              <a:t> that uniquely identifies host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IP address</a:t>
            </a:r>
            <a:r>
              <a:rPr lang="en-US" altLang="en-US" sz="2600" dirty="0">
                <a:ea typeface="ＭＳ Ｐゴシック" panose="020B0600070205080204" pitchFamily="34" charset="-128"/>
              </a:rPr>
              <a:t>: 32-bit quantity (“1.2.3.4”)</a:t>
            </a:r>
          </a:p>
          <a:p>
            <a:pPr eaLnBrk="1" hangingPunct="1"/>
            <a:r>
              <a:rPr lang="en-US" altLang="en-US" sz="3000" dirty="0">
                <a:ea typeface="ＭＳ Ｐゴシック" panose="020B0600070205080204" pitchFamily="34" charset="-128"/>
              </a:rPr>
              <a:t>Receiving socket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Host may be running many different processes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Destination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port</a:t>
            </a:r>
            <a:r>
              <a:rPr lang="en-US" altLang="en-US" sz="2600" dirty="0">
                <a:ea typeface="ＭＳ Ｐゴシック" panose="020B0600070205080204" pitchFamily="34" charset="-128"/>
              </a:rPr>
              <a:t> that uniquely identifies socket</a:t>
            </a:r>
          </a:p>
          <a:p>
            <a:pPr lvl="1" eaLnBrk="1" hangingPunct="1"/>
            <a:r>
              <a:rPr lang="en-US" altLang="en-US" sz="2600" b="1" dirty="0">
                <a:ea typeface="ＭＳ Ｐゴシック" panose="020B0600070205080204" pitchFamily="34" charset="-128"/>
              </a:rPr>
              <a:t>Port number: </a:t>
            </a:r>
            <a:r>
              <a:rPr lang="en-US" altLang="en-US" sz="2600" dirty="0">
                <a:ea typeface="ＭＳ Ｐゴシック" panose="020B0600070205080204" pitchFamily="34" charset="-128"/>
              </a:rPr>
              <a:t>16-bits (“80”)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E9C9626F-4D95-7B48-9685-4E84B862B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903" y="3549651"/>
            <a:ext cx="1455738" cy="523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13716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Helvetica" pitchFamily="2" charset="0"/>
              </a:rPr>
              <a:t>TCP/UDP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DEEC8626-EE55-7A4A-96D5-B19B6032E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903" y="4389439"/>
            <a:ext cx="1455738" cy="523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13716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Helvetica" pitchFamily="2" charset="0"/>
              </a:rPr>
              <a:t>IP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CFAA89EC-93C5-9044-9E85-CEBF6CDB5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528" y="5508625"/>
            <a:ext cx="2114550" cy="590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13716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Helvetica" pitchFamily="2" charset="0"/>
              </a:rPr>
              <a:t>Ethernet Adapter</a:t>
            </a:r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17B64AC3-1E74-3740-85F4-5AFD72A5F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9753" y="4073525"/>
            <a:ext cx="15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BB6259C3-6531-FA45-AAAC-89750DD75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2453" y="4937125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13" name="Line 10">
            <a:extLst>
              <a:ext uri="{FF2B5EF4-FFF2-40B4-BE49-F238E27FC236}">
                <a16:creationId xmlns:a16="http://schemas.microsoft.com/office/drawing/2014/main" id="{F9E979CB-2A81-BB48-A529-F32EFB268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617" y="3276600"/>
            <a:ext cx="30321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14" name="Rectangle 11">
            <a:extLst>
              <a:ext uri="{FF2B5EF4-FFF2-40B4-BE49-F238E27FC236}">
                <a16:creationId xmlns:a16="http://schemas.microsoft.com/office/drawing/2014/main" id="{220B0202-D6C6-1F40-8B5D-5708B1B3F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867" y="1382713"/>
            <a:ext cx="3063875" cy="494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600" tIns="50800" rIns="101600" bIns="50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1515" name="Oval 12">
            <a:extLst>
              <a:ext uri="{FF2B5EF4-FFF2-40B4-BE49-F238E27FC236}">
                <a16:creationId xmlns:a16="http://schemas.microsoft.com/office/drawing/2014/main" id="{65C2F582-1A3A-DC49-A659-CDFD5233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479" y="2565400"/>
            <a:ext cx="220663" cy="2222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01600" tIns="50800" rIns="101600" bIns="50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1516" name="Line 13">
            <a:extLst>
              <a:ext uri="{FF2B5EF4-FFF2-40B4-BE49-F238E27FC236}">
                <a16:creationId xmlns:a16="http://schemas.microsoft.com/office/drawing/2014/main" id="{5DF5E48B-430E-5642-A5E7-E89E87F4E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2878" y="2787650"/>
            <a:ext cx="236538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17" name="Oval 14">
            <a:extLst>
              <a:ext uri="{FF2B5EF4-FFF2-40B4-BE49-F238E27FC236}">
                <a16:creationId xmlns:a16="http://schemas.microsoft.com/office/drawing/2014/main" id="{A33F26B4-4E52-774A-BBFC-1A36E1FE5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279" y="2565400"/>
            <a:ext cx="220663" cy="22225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01600" tIns="50800" rIns="101600" bIns="508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1518" name="Line 15">
            <a:extLst>
              <a:ext uri="{FF2B5EF4-FFF2-40B4-BE49-F238E27FC236}">
                <a16:creationId xmlns:a16="http://schemas.microsoft.com/office/drawing/2014/main" id="{7BC08268-486B-3943-B6F8-3CA611AA20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17067" y="2746376"/>
            <a:ext cx="471487" cy="803275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19" name="Line 16">
            <a:extLst>
              <a:ext uri="{FF2B5EF4-FFF2-40B4-BE49-F238E27FC236}">
                <a16:creationId xmlns:a16="http://schemas.microsoft.com/office/drawing/2014/main" id="{7E07DD56-BDF2-9A4D-AAA5-5D992F359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453" y="5226050"/>
            <a:ext cx="30432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1600" tIns="50800" rIns="101600" bIns="50800" anchor="ctr"/>
          <a:lstStyle/>
          <a:p>
            <a:endParaRPr lang="en-US"/>
          </a:p>
        </p:txBody>
      </p:sp>
      <p:sp>
        <p:nvSpPr>
          <p:cNvPr id="21520" name="Text Box 17">
            <a:extLst>
              <a:ext uri="{FF2B5EF4-FFF2-40B4-BE49-F238E27FC236}">
                <a16:creationId xmlns:a16="http://schemas.microsoft.com/office/drawing/2014/main" id="{46AAB74E-EFEA-5648-80B5-55FD6ADB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278" y="1803400"/>
            <a:ext cx="10668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13716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Helvetica" pitchFamily="2" charset="0"/>
              </a:rPr>
              <a:t>Process</a:t>
            </a:r>
          </a:p>
          <a:p>
            <a:pPr algn="ctr"/>
            <a:r>
              <a:rPr lang="en-US" altLang="en-US" sz="2000">
                <a:latin typeface="Helvetica" pitchFamily="2" charset="0"/>
              </a:rPr>
              <a:t>A</a:t>
            </a:r>
          </a:p>
        </p:txBody>
      </p:sp>
      <p:sp>
        <p:nvSpPr>
          <p:cNvPr id="21521" name="Text Box 18">
            <a:extLst>
              <a:ext uri="{FF2B5EF4-FFF2-40B4-BE49-F238E27FC236}">
                <a16:creationId xmlns:a16="http://schemas.microsoft.com/office/drawing/2014/main" id="{33F0596E-5213-1043-BBC3-30BE0DB6D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078" y="1803400"/>
            <a:ext cx="10668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13716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Helvetica" pitchFamily="2" charset="0"/>
              </a:rPr>
              <a:t>Process</a:t>
            </a:r>
          </a:p>
          <a:p>
            <a:pPr algn="ctr"/>
            <a:r>
              <a:rPr lang="en-US" altLang="en-US" sz="2000">
                <a:latin typeface="Helvetica" pitchFamily="2" charset="0"/>
              </a:rPr>
              <a:t>B</a:t>
            </a:r>
          </a:p>
        </p:txBody>
      </p:sp>
      <p:sp>
        <p:nvSpPr>
          <p:cNvPr id="21522" name="Rectangle 19">
            <a:extLst>
              <a:ext uri="{FF2B5EF4-FFF2-40B4-BE49-F238E27FC236}">
                <a16:creationId xmlns:a16="http://schemas.microsoft.com/office/drawing/2014/main" id="{4C5AF4E5-D3DB-C34F-8803-4E7A26BB5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354" y="2670176"/>
            <a:ext cx="753411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600" tIns="50800" rIns="101600" bIns="50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i="1">
                <a:latin typeface="Helvetica" pitchFamily="2" charset="0"/>
              </a:rPr>
              <a:t>port X</a:t>
            </a:r>
          </a:p>
        </p:txBody>
      </p:sp>
      <p:sp>
        <p:nvSpPr>
          <p:cNvPr id="21523" name="Rectangle 21">
            <a:extLst>
              <a:ext uri="{FF2B5EF4-FFF2-40B4-BE49-F238E27FC236}">
                <a16:creationId xmlns:a16="http://schemas.microsoft.com/office/drawing/2014/main" id="{72FD5A96-E8DA-CD4B-BA73-EA2F4640D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454" y="2787651"/>
            <a:ext cx="749821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600" tIns="50800" rIns="101600" bIns="50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i="1">
                <a:latin typeface="Helvetica" pitchFamily="2" charset="0"/>
              </a:rPr>
              <a:t>port 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AE372E-1056-B145-9A9B-30A7FBF09A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04492" y="4652963"/>
            <a:ext cx="833437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5" name="Rectangle 23">
            <a:extLst>
              <a:ext uri="{FF2B5EF4-FFF2-40B4-BE49-F238E27FC236}">
                <a16:creationId xmlns:a16="http://schemas.microsoft.com/office/drawing/2014/main" id="{265CC9DA-4A33-074D-8FAF-3C5D71786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042" y="4392613"/>
            <a:ext cx="103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Helvetica" pitchFamily="2" charset="0"/>
              </a:rPr>
              <a:t>Host </a:t>
            </a:r>
          </a:p>
          <a:p>
            <a:pPr algn="ctr" eaLnBrk="1" hangingPunct="1"/>
            <a:r>
              <a:rPr lang="en-US" altLang="en-US" sz="1800">
                <a:latin typeface="Helvetica" pitchFamily="2" charset="0"/>
              </a:rPr>
              <a:t>Address</a:t>
            </a:r>
            <a:endParaRPr lang="en-US" altLang="en-US" sz="18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63FE50-34DA-7B44-A411-8D7A9F7C7B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74328" y="3846513"/>
            <a:ext cx="8318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7" name="Rectangle 26">
            <a:extLst>
              <a:ext uri="{FF2B5EF4-FFF2-40B4-BE49-F238E27FC236}">
                <a16:creationId xmlns:a16="http://schemas.microsoft.com/office/drawing/2014/main" id="{8A3C4B82-B5FF-A940-8D43-EE722ACFB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042" y="3643313"/>
            <a:ext cx="103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Helvetica" pitchFamily="2" charset="0"/>
              </a:rPr>
              <a:t>Protocol</a:t>
            </a:r>
            <a:endParaRPr lang="en-US" altLang="en-US" sz="18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691F65-303C-B34E-B58C-8F9A940B4E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90254" y="2876550"/>
            <a:ext cx="652463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9" name="Rectangle 28">
            <a:extLst>
              <a:ext uri="{FF2B5EF4-FFF2-40B4-BE49-F238E27FC236}">
                <a16:creationId xmlns:a16="http://schemas.microsoft.com/office/drawing/2014/main" id="{3EDC353D-B4E6-B343-B892-52E397EF0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042" y="2593976"/>
            <a:ext cx="100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Helvetica" pitchFamily="2" charset="0"/>
              </a:rPr>
              <a:t>Port </a:t>
            </a:r>
          </a:p>
          <a:p>
            <a:pPr algn="ctr" eaLnBrk="1" hangingPunct="1"/>
            <a:r>
              <a:rPr lang="en-US" altLang="en-US" sz="1800">
                <a:latin typeface="Helvetica" pitchFamily="2" charset="0"/>
              </a:rPr>
              <a:t>Number</a:t>
            </a:r>
            <a:endParaRPr lang="en-US" altLang="en-US" sz="1800"/>
          </a:p>
        </p:txBody>
      </p:sp>
      <p:sp>
        <p:nvSpPr>
          <p:cNvPr id="21530" name="Slide Number Placeholder 3">
            <a:extLst>
              <a:ext uri="{FF2B5EF4-FFF2-40B4-BE49-F238E27FC236}">
                <a16:creationId xmlns:a16="http://schemas.microsoft.com/office/drawing/2014/main" id="{018A1034-100D-CF46-8CD4-92A5002A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8144A1E-441F-624F-BEB8-008FD4B97BDF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30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5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5920A65D-D2DD-4D42-A3EB-9D02DDAD8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Key Concepts in Networking</a:t>
            </a: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272C467D-8D19-7542-A22A-8BB08C597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3412" y="1066800"/>
            <a:ext cx="85344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Naming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What to call computers, services, protocols, …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Layering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Abstraction is the key to managing complexity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Protocols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Speaking the same language</a:t>
            </a:r>
          </a:p>
          <a:p>
            <a:pPr lvl="1">
              <a:spcAft>
                <a:spcPts val="6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Syntax and semantics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Resource allocation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Dividing scare resources among competing parties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Memory, link bandwidth, wireless spectrum, paths 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204E7740-9E03-0A48-AB8D-6E2EC3D8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F9EE56-964E-9F4A-AE28-0F98E54AFDD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>
            <a:extLst>
              <a:ext uri="{FF2B5EF4-FFF2-40B4-BE49-F238E27FC236}">
                <a16:creationId xmlns:a16="http://schemas.microsoft.com/office/drawing/2014/main" id="{B9AB493C-1166-B449-ADA5-401D335A5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Course Summary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BA1A7875-A754-7A41-8FB0-58CDBC3F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A7A213-7035-D040-9A6B-4E0665286995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04D4A2C-FF9C-BF49-B17E-75E890BCD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You Learn in This Course</a:t>
            </a:r>
          </a:p>
        </p:txBody>
      </p:sp>
      <p:sp>
        <p:nvSpPr>
          <p:cNvPr id="659459" name="Rectangle 3">
            <a:extLst>
              <a:ext uri="{FF2B5EF4-FFF2-40B4-BE49-F238E27FC236}">
                <a16:creationId xmlns:a16="http://schemas.microsoft.com/office/drawing/2014/main" id="{41BAA885-FE87-5042-A772-2588063F0D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3412" y="1143000"/>
            <a:ext cx="8534400" cy="5334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Knowledge: </a:t>
            </a:r>
            <a:r>
              <a:rPr lang="en-US" altLang="en-US" dirty="0">
                <a:ea typeface="ＭＳ Ｐゴシック" panose="020B0600070205080204" pitchFamily="34" charset="-128"/>
              </a:rPr>
              <a:t>how the Internet works, and why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Protocol stack: link, network, transport, application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Resource allocation: congestion control, routing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Applications: Web, P2P, …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Networks: enterprise, cloud, backbone, wireless, …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Insight: </a:t>
            </a:r>
            <a:r>
              <a:rPr lang="en-US" altLang="en-US" dirty="0">
                <a:ea typeface="ＭＳ Ｐゴシック" panose="020B0600070205080204" pitchFamily="34" charset="-128"/>
              </a:rPr>
              <a:t>key concepts in networking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Naming, layering, protocols, resource allocation, …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Skill: </a:t>
            </a:r>
            <a:r>
              <a:rPr lang="en-US" altLang="en-US" dirty="0">
                <a:ea typeface="ＭＳ Ｐゴシック" panose="020B0600070205080204" pitchFamily="34" charset="-128"/>
              </a:rPr>
              <a:t>network programming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Many nodes are general-purpose computers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Can innovate and develop new uses of networks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6C8FAE50-3DB8-BA46-A044-F00012EC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F2E302-7AB5-5643-BC3F-38D196B98FD1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5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3A1BE52B-E35C-6C44-88F6-59930EC9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meClickers:  Quick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2B7E1-0504-B44C-8E8F-1302CD2D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411" y="1219201"/>
            <a:ext cx="9682915" cy="4906963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altLang="en-US" sz="3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Growth/innovation  vs.  create/exacerbate tensions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Does Internet design prevent misuse?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Individual endpoints can only use addresses given to them when connect to the network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Individual end-points can “spoof” any IP address</a:t>
            </a:r>
          </a:p>
          <a:p>
            <a:pPr marL="971550" lvl="1" indent="-514350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34F54F37-262E-2749-ACB1-ABF65621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B15246-EB19-6A49-8B8F-DDA24331890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87B68C57-958A-694A-90BB-ECD5AB0A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meClickers:  Quick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7F3D-652D-8145-A300-543E672AC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412" y="1219201"/>
            <a:ext cx="8763000" cy="4906963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altLang="en-US" sz="3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Growth/innovation  vs.  create/exacerbate tensions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Does Internet design prevent misuse?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Networks are assigned unique IP address blocks from a central authority (“IANA”):  Princeton has 128.112.*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Network can only announce assigned addresses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Networks can spoof any address</a:t>
            </a:r>
          </a:p>
          <a:p>
            <a:pPr marL="971550" lvl="1" indent="-514350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300A6CD2-1C6A-AA4A-A77B-358DB80A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9051BD-A15D-D348-82B1-802DC389CC5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5A2BDCF7-A8C4-BA44-8F99-A9B8BDA4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meClickers:  Quick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47D1-CBD6-B848-93C7-67B393DF5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412" y="1219201"/>
            <a:ext cx="8763000" cy="4906963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altLang="en-US" sz="3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Growth/innovation  vs.  create/exacerbate tensions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Does “Internet” provide reliable packet delivery?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Yes, that’s necessary for protocols like HTTP that require in-order streams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No, packets may be arbitrary dropped or reordered</a:t>
            </a:r>
          </a:p>
          <a:p>
            <a:pPr marL="971550" lvl="1" indent="-514350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9B89B17-5CC4-D248-96E6-FD44F40C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2A04BEA-312C-4D4C-967E-D07699632F4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>
            <a:extLst>
              <a:ext uri="{FF2B5EF4-FFF2-40B4-BE49-F238E27FC236}">
                <a16:creationId xmlns:a16="http://schemas.microsoft.com/office/drawing/2014/main" id="{B9AB493C-1166-B449-ADA5-401D335A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Course Organization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BA1A7875-A754-7A41-8FB0-58CDBC3F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A7A213-7035-D040-9A6B-4E0665286995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61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>
            <a:extLst>
              <a:ext uri="{FF2B5EF4-FFF2-40B4-BE49-F238E27FC236}">
                <a16:creationId xmlns:a16="http://schemas.microsoft.com/office/drawing/2014/main" id="{CC5A0F7C-491C-2A44-A2E7-29506C375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Learning the Material: People</a:t>
            </a:r>
          </a:p>
        </p:txBody>
      </p:sp>
      <p:sp>
        <p:nvSpPr>
          <p:cNvPr id="58371" name="Rectangle 6">
            <a:extLst>
              <a:ext uri="{FF2B5EF4-FFF2-40B4-BE49-F238E27FC236}">
                <a16:creationId xmlns:a16="http://schemas.microsoft.com/office/drawing/2014/main" id="{C59AB113-4B21-7F4E-A79E-19473289D1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12912" y="1443885"/>
            <a:ext cx="8763000" cy="4906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Instructor:  Prof. Mike Freedman</a:t>
            </a:r>
          </a:p>
          <a:p>
            <a:pPr lvl="1"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Slides available online at course Web site</a:t>
            </a:r>
          </a:p>
          <a:p>
            <a:pPr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TAs: David Liu, Ashwini Raina, </a:t>
            </a:r>
            <a:r>
              <a:rPr lang="en-US" dirty="0" err="1"/>
              <a:t>Srikar</a:t>
            </a:r>
            <a:r>
              <a:rPr lang="en-US" dirty="0"/>
              <a:t> Kasi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Q&amp;A forum: 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www.piazza.com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No anonymous posts or questions, can DM instructors</a:t>
            </a:r>
          </a:p>
          <a:p>
            <a:pPr lvl="1"/>
            <a:r>
              <a:rPr lang="en-US" sz="2600" dirty="0"/>
              <a:t>Setting expectation:  TAs will monitor/respond to Piazza 1-2 times per day in a burst of activity</a:t>
            </a:r>
          </a:p>
          <a:p>
            <a:pPr lvl="1"/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03446A27-C64A-A541-A140-27A16FD0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155195-E937-E04E-9C7E-7B75E0BF0F8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the Material:  Lectures!  </a:t>
            </a:r>
            <a:r>
              <a:rPr lang="en-US" altLang="en-US" sz="3800" dirty="0"/>
              <a:t>(primary)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73707" y="1219200"/>
            <a:ext cx="8791514" cy="5257006"/>
          </a:xfrm>
        </p:spPr>
        <p:txBody>
          <a:bodyPr>
            <a:noAutofit/>
          </a:bodyPr>
          <a:lstStyle/>
          <a:p>
            <a:r>
              <a:rPr lang="en-US" altLang="en-US" dirty="0"/>
              <a:t>Lectures: MW 1:30 – 2:50, Robertson 002</a:t>
            </a:r>
          </a:p>
          <a:p>
            <a:endParaRPr lang="en-US" altLang="en-US" sz="1000" dirty="0"/>
          </a:p>
          <a:p>
            <a:r>
              <a:rPr lang="en-US" altLang="en-US" dirty="0"/>
              <a:t>Attend lectures and take notes!</a:t>
            </a:r>
          </a:p>
          <a:p>
            <a:pPr lvl="1">
              <a:lnSpc>
                <a:spcPct val="110000"/>
              </a:lnSpc>
            </a:pPr>
            <a:r>
              <a:rPr lang="en-US" altLang="en-US" sz="2599" dirty="0"/>
              <a:t>Lecture slides posted day/night before</a:t>
            </a:r>
          </a:p>
          <a:p>
            <a:pPr lvl="1">
              <a:lnSpc>
                <a:spcPct val="110000"/>
              </a:lnSpc>
            </a:pPr>
            <a:r>
              <a:rPr lang="en-US" altLang="en-US" sz="2599" dirty="0"/>
              <a:t>Recommendation:  Print slides &amp; take notes</a:t>
            </a:r>
            <a:endParaRPr lang="en-US" altLang="en-US" sz="2199" dirty="0"/>
          </a:p>
          <a:p>
            <a:pPr lvl="1">
              <a:lnSpc>
                <a:spcPct val="110000"/>
              </a:lnSpc>
            </a:pPr>
            <a:r>
              <a:rPr lang="en-US" altLang="en-US" sz="2599" dirty="0"/>
              <a:t>Not everything covered in class is on slides</a:t>
            </a:r>
          </a:p>
          <a:p>
            <a:pPr lvl="1">
              <a:lnSpc>
                <a:spcPct val="110000"/>
              </a:lnSpc>
            </a:pPr>
            <a:r>
              <a:rPr lang="en-US" altLang="en-US" sz="2599" dirty="0"/>
              <a:t>You are responsible for everything covered in class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20345" indent="-37463283"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063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126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189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251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0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C8AD61-FAFC-6147-A899-4BED7612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E5A5-D082-5641-9AD4-C14BB13F7B58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7A973-70E0-BF4E-B40F-45F85EBF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52" y="224870"/>
            <a:ext cx="8649640" cy="6457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602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1EFACF3-53C5-C846-BE77-9C8E68115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Learning the Material: Books </a:t>
            </a:r>
            <a:r>
              <a:rPr lang="en-US" altLang="en-US" sz="3800" dirty="0">
                <a:ea typeface="ＭＳ Ｐゴシック" panose="020B0600070205080204" pitchFamily="34" charset="-128"/>
              </a:rPr>
              <a:t>(secondary)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145F54D-EC74-9848-82BB-CE66586151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2067" y="1229624"/>
            <a:ext cx="11982360" cy="473262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Main textbook</a:t>
            </a:r>
          </a:p>
          <a:p>
            <a:pPr lvl="1"/>
            <a:r>
              <a:rPr lang="en-US" altLang="en-US" i="1" dirty="0">
                <a:ea typeface="ＭＳ Ｐゴシック" panose="020B0600070205080204" pitchFamily="34" charset="-128"/>
              </a:rPr>
              <a:t>Computer Networks: A Systems Approach</a:t>
            </a:r>
            <a:r>
              <a:rPr lang="en-US" altLang="en-US" dirty="0">
                <a:ea typeface="ＭＳ Ｐゴシック" panose="020B0600070205080204" pitchFamily="34" charset="-128"/>
              </a:rPr>
              <a:t>, by Peterson and Davie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Also online:   </a:t>
            </a:r>
            <a:r>
              <a:rPr lang="en-US" dirty="0">
                <a:hlinkClick r:id="rId3"/>
              </a:rPr>
              <a:t>https://book.systemsapproach.org/</a:t>
            </a:r>
            <a:endParaRPr lang="en-US" dirty="0"/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Additional books (may be of interest)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Networking textbooks</a:t>
            </a:r>
          </a:p>
          <a:p>
            <a:pPr lvl="2"/>
            <a:r>
              <a:rPr lang="en-US" altLang="en-US" sz="2200" i="1" dirty="0">
                <a:ea typeface="ＭＳ Ｐゴシック" panose="020B0600070205080204" pitchFamily="34" charset="-128"/>
              </a:rPr>
              <a:t>Computer Networking: A Top-Down Approach Featuring the Internet</a:t>
            </a:r>
            <a:r>
              <a:rPr lang="en-US" altLang="en-US" sz="2200" dirty="0">
                <a:ea typeface="ＭＳ Ｐゴシック" panose="020B0600070205080204" pitchFamily="34" charset="-128"/>
              </a:rPr>
              <a:t>, by Kurose and Ross </a:t>
            </a:r>
          </a:p>
          <a:p>
            <a:pPr lvl="2"/>
            <a:r>
              <a:rPr lang="en-US" altLang="en-US" sz="2200" i="1" dirty="0">
                <a:ea typeface="ＭＳ Ｐゴシック" panose="020B0600070205080204" pitchFamily="34" charset="-128"/>
              </a:rPr>
              <a:t>Computer Networks</a:t>
            </a:r>
            <a:r>
              <a:rPr lang="en-US" altLang="en-US" sz="2200" dirty="0">
                <a:ea typeface="ＭＳ Ｐゴシック" panose="020B0600070205080204" pitchFamily="34" charset="-128"/>
              </a:rPr>
              <a:t>, by Tanenbaum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Network programming references</a:t>
            </a:r>
          </a:p>
          <a:p>
            <a:pPr lvl="2"/>
            <a:r>
              <a:rPr lang="en-US" altLang="en-US" sz="2200" i="1" dirty="0">
                <a:ea typeface="ＭＳ Ｐゴシック" panose="020B0600070205080204" pitchFamily="34" charset="-128"/>
              </a:rPr>
              <a:t>TCP/IP Illustrated, Volume 1: The Protocols</a:t>
            </a:r>
            <a:r>
              <a:rPr lang="en-US" altLang="en-US" sz="2200" dirty="0">
                <a:ea typeface="ＭＳ Ｐゴシック" panose="020B0600070205080204" pitchFamily="34" charset="-128"/>
              </a:rPr>
              <a:t>, by Stevens</a:t>
            </a:r>
          </a:p>
          <a:p>
            <a:pPr lvl="2"/>
            <a:r>
              <a:rPr lang="en-US" altLang="en-US" sz="2200" i="1" dirty="0">
                <a:ea typeface="ＭＳ Ｐゴシック" panose="020B0600070205080204" pitchFamily="34" charset="-128"/>
              </a:rPr>
              <a:t>Unix Network Programming, Vol 1:  Sockets Networking API</a:t>
            </a:r>
            <a:r>
              <a:rPr lang="en-US" altLang="en-US" sz="2200" dirty="0">
                <a:ea typeface="ＭＳ Ｐゴシック" panose="020B0600070205080204" pitchFamily="34" charset="-128"/>
              </a:rPr>
              <a:t>, by Stevens,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Fenner</a:t>
            </a:r>
            <a:r>
              <a:rPr lang="en-US" altLang="en-US" sz="2200" dirty="0">
                <a:ea typeface="ＭＳ Ｐゴシック" panose="020B0600070205080204" pitchFamily="34" charset="-128"/>
              </a:rPr>
              <a:t>, &amp; Rudolf</a:t>
            </a: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2B2FD6ED-0696-D949-B9D1-6C47167C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9A655E-7F96-4F44-830D-686247A1DB7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E741C8F-06F9-544A-929E-4EDF9E1E8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88825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Grading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21A6FC-2284-CC41-BAAC-B1D524CE77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1422" y="1614954"/>
            <a:ext cx="8645980" cy="48779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Six assignments (9% each)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90% 24 hours late, 80% 2 days late, 50% &gt;5 days late</a:t>
            </a:r>
          </a:p>
          <a:p>
            <a:pPr lvl="1">
              <a:lnSpc>
                <a:spcPct val="110000"/>
              </a:lnSpc>
            </a:pPr>
            <a:r>
              <a:rPr lang="en-US" altLang="en-US" sz="2600" b="1" dirty="0"/>
              <a:t>Three</a:t>
            </a:r>
            <a:r>
              <a:rPr lang="en-US" altLang="en-US" sz="2600" dirty="0"/>
              <a:t> free late days (we’ll figure which one is best)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Only failing grades I’ve given are for students who don’t / try to do assignments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Two exams (46% total)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Midterm exam before spring break (20%)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Final exam during exam period (26%)</a:t>
            </a: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E01BCF1C-B2AB-9840-BF0D-817A7285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E6A4A1-DFAB-7148-A650-3C7EDA896F1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2980"/>
            <a:ext cx="12188825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Policy: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03255" y="1691141"/>
            <a:ext cx="10106262" cy="4664447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tx1"/>
                </a:solidFill>
              </a:rPr>
              <a:t>Programming is an individual creative process.  At first, discussions with friends is fine.  When writing code, unless stated otherwise, the program must be your own work.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tx1"/>
                </a:solidFill>
              </a:rPr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tx1"/>
                </a:solidFill>
              </a:rPr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tx1"/>
                </a:solidFill>
              </a:rPr>
              <a:t>Do not publish your code e.g., on </a:t>
            </a:r>
            <a:r>
              <a:rPr lang="en-US" altLang="en-US" sz="2399" dirty="0" err="1">
                <a:solidFill>
                  <a:schemeClr val="tx1"/>
                </a:solidFill>
              </a:rPr>
              <a:t>github</a:t>
            </a:r>
            <a:r>
              <a:rPr lang="en-US" altLang="en-US" sz="2399" dirty="0">
                <a:solidFill>
                  <a:schemeClr val="tx1"/>
                </a:solidFill>
              </a:rPr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20345" indent="-37463283"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063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126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189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251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2980"/>
            <a:ext cx="12188825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Policy: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03255" y="1691141"/>
            <a:ext cx="10106262" cy="4664447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unless stated otherwise, the program must be your own work.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799"/>
              </a:spcAft>
              <a:buNone/>
            </a:pPr>
            <a:r>
              <a:rPr lang="en-US" altLang="en-US" sz="2399" dirty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399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399" dirty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20345" indent="-37463283"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063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126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189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251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5A983-C77E-2244-BD59-C5D6710779BF}"/>
              </a:ext>
            </a:extLst>
          </p:cNvPr>
          <p:cNvSpPr txBox="1"/>
          <p:nvPr/>
        </p:nvSpPr>
        <p:spPr>
          <a:xfrm rot="19717582">
            <a:off x="2447451" y="3244059"/>
            <a:ext cx="7415484" cy="119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8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2071306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80709" y="1796700"/>
            <a:ext cx="10389247" cy="487873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Try to figure out yourself</a:t>
            </a:r>
          </a:p>
          <a:p>
            <a:r>
              <a:rPr lang="en-US" altLang="en-US" sz="2800" dirty="0"/>
              <a:t>Piazza not designed for debugging</a:t>
            </a:r>
          </a:p>
          <a:p>
            <a:pPr lvl="1"/>
            <a:r>
              <a:rPr lang="en-US" altLang="en-US" sz="2400" dirty="0"/>
              <a:t>Utilize right venue:  Go to TA office hours </a:t>
            </a:r>
          </a:p>
          <a:p>
            <a:pPr lvl="1"/>
            <a:r>
              <a:rPr lang="en-US" altLang="en-US" sz="2400" dirty="0"/>
              <a:t>Send detailed Q’s / bug reports, not “no idea what’s wrong”	</a:t>
            </a:r>
          </a:p>
          <a:p>
            <a:r>
              <a:rPr lang="en-US" altLang="en-US" sz="2800" dirty="0"/>
              <a:t>Instructors are not on pager duty 24 x 7</a:t>
            </a:r>
          </a:p>
          <a:p>
            <a:pPr lvl="1"/>
            <a:r>
              <a:rPr lang="en-US" altLang="en-US" sz="2400" dirty="0"/>
              <a:t>Don’t expect response before next business day</a:t>
            </a:r>
          </a:p>
          <a:p>
            <a:pPr lvl="1">
              <a:lnSpc>
                <a:spcPct val="95000"/>
              </a:lnSpc>
            </a:pPr>
            <a:r>
              <a:rPr lang="en-US" altLang="en-US" sz="2400" dirty="0"/>
              <a:t>Questions Friday night @ 11pm should not expect fast responses.  Be happy with something before Monday.</a:t>
            </a:r>
          </a:p>
          <a:p>
            <a:r>
              <a:rPr lang="en-US" altLang="en-US" sz="2800" dirty="0"/>
              <a:t>Implications</a:t>
            </a:r>
          </a:p>
          <a:p>
            <a:pPr lvl="1"/>
            <a:r>
              <a:rPr lang="en-US" altLang="en-US" sz="2400" dirty="0"/>
              <a:t>Students should answer each other;  start your assignments early!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20345" indent="-37463283"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063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126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189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251" eaLnBrk="0" fontAlgn="base" hangingPunct="0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15" y="431582"/>
            <a:ext cx="4320101" cy="21324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1332" y="391051"/>
            <a:ext cx="5563366" cy="1066522"/>
          </a:xfrm>
        </p:spPr>
        <p:txBody>
          <a:bodyPr anchor="t">
            <a:noAutofit/>
          </a:bodyPr>
          <a:lstStyle/>
          <a:p>
            <a:pPr algn="l">
              <a:lnSpc>
                <a:spcPts val="3999"/>
              </a:lnSpc>
            </a:pPr>
            <a:r>
              <a:rPr lang="en-US" altLang="en-US" sz="3800" dirty="0"/>
              <a:t>Setting Expectations:</a:t>
            </a:r>
            <a:br>
              <a:rPr lang="en-US" altLang="en-US" sz="3800" dirty="0"/>
            </a:br>
            <a:r>
              <a:rPr lang="en-US" altLang="en-US" sz="3200" dirty="0"/>
              <a:t>Don’t expect 24x7 answers</a:t>
            </a:r>
          </a:p>
        </p:txBody>
      </p:sp>
    </p:spTree>
    <p:extLst>
      <p:ext uri="{BB962C8B-B14F-4D97-AF65-F5344CB8AC3E}">
        <p14:creationId xmlns:p14="http://schemas.microsoft.com/office/powerpoint/2010/main" val="795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>
            <a:extLst>
              <a:ext uri="{FF2B5EF4-FFF2-40B4-BE49-F238E27FC236}">
                <a16:creationId xmlns:a16="http://schemas.microsoft.com/office/drawing/2014/main" id="{B9AB493C-1166-B449-ADA5-401D335A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737" y="2392065"/>
            <a:ext cx="10360501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Assignment 1: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Socket Programming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BA1A7875-A754-7A41-8FB0-58CDBC3F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A7A213-7035-D040-9A6B-4E0665286995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6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5D401CD-E515-F542-82CA-311D3CDD4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Client-Server Communication</a:t>
            </a:r>
          </a:p>
        </p:txBody>
      </p:sp>
      <p:sp>
        <p:nvSpPr>
          <p:cNvPr id="731139" name="Rectangle 3">
            <a:extLst>
              <a:ext uri="{FF2B5EF4-FFF2-40B4-BE49-F238E27FC236}">
                <a16:creationId xmlns:a16="http://schemas.microsoft.com/office/drawing/2014/main" id="{CE6E1B0F-E779-934C-8F8E-A05E8DCBCD4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99306" y="1233487"/>
            <a:ext cx="4969668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Client </a:t>
            </a:r>
            <a:r>
              <a:rPr lang="en-US" altLang="ja-JP" dirty="0">
                <a:ea typeface="ＭＳ Ｐゴシック" panose="020B0600070205080204" pitchFamily="34" charset="-128"/>
              </a:rPr>
              <a:t>"sometimes on"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Initiates a request to the server when interested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E.g., Web browser on your laptop or cell phone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Doesn</a:t>
            </a:r>
            <a:r>
              <a:rPr lang="en-US" altLang="ja-JP" dirty="0">
                <a:ea typeface="ＭＳ Ｐゴシック" panose="020B0600070205080204" pitchFamily="34" charset="-128"/>
              </a:rPr>
              <a:t>'t communicate directly with other clients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Needs to know server</a:t>
            </a:r>
            <a:r>
              <a:rPr lang="en-US" altLang="ja-JP" dirty="0">
                <a:ea typeface="ＭＳ Ｐゴシック" panose="020B0600070205080204" pitchFamily="34" charset="-128"/>
              </a:rPr>
              <a:t>'s address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31140" name="Rectangle 4">
            <a:extLst>
              <a:ext uri="{FF2B5EF4-FFF2-40B4-BE49-F238E27FC236}">
                <a16:creationId xmlns:a16="http://schemas.microsoft.com/office/drawing/2014/main" id="{1BB7E215-E23E-3347-9439-194F8540F3B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715126" y="1219200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Server is </a:t>
            </a:r>
            <a:r>
              <a:rPr lang="en-US" altLang="ja-JP" dirty="0">
                <a:ea typeface="ＭＳ Ｐゴシック" panose="020B0600070205080204" pitchFamily="34" charset="-128"/>
              </a:rPr>
              <a:t>"always on"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Handles services requests from many client hosts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E.g., Web server for the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www.cnn.com</a:t>
            </a:r>
            <a:r>
              <a:rPr lang="en-US" altLang="en-US" dirty="0">
                <a:ea typeface="ＭＳ Ｐゴシック" panose="020B0600070205080204" pitchFamily="34" charset="-128"/>
              </a:rPr>
              <a:t> Web site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Doesn</a:t>
            </a:r>
            <a:r>
              <a:rPr lang="en-US" altLang="ja-JP" dirty="0">
                <a:ea typeface="ＭＳ Ｐゴシック" panose="020B0600070205080204" pitchFamily="34" charset="-128"/>
              </a:rPr>
              <a:t>'t initiate contact with the clients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Needs fixed, known address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2533" name="Slide Number Placeholder 4">
            <a:extLst>
              <a:ext uri="{FF2B5EF4-FFF2-40B4-BE49-F238E27FC236}">
                <a16:creationId xmlns:a16="http://schemas.microsoft.com/office/drawing/2014/main" id="{DA60C6AB-129B-A140-B182-CEA23508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F1C418-67FB-EB48-8893-DDC4484EB604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46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2534" name="Picture 5" descr="j0292020">
            <a:extLst>
              <a:ext uri="{FF2B5EF4-FFF2-40B4-BE49-F238E27FC236}">
                <a16:creationId xmlns:a16="http://schemas.microsoft.com/office/drawing/2014/main" id="{AC2720B8-CCD8-BF4B-894F-966F513A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2" y="4875214"/>
            <a:ext cx="16002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j0285750">
            <a:extLst>
              <a:ext uri="{FF2B5EF4-FFF2-40B4-BE49-F238E27FC236}">
                <a16:creationId xmlns:a16="http://schemas.microsoft.com/office/drawing/2014/main" id="{8D12CD1F-8EEE-6244-9E50-D427D3C3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135564"/>
            <a:ext cx="21383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Freeform 7">
            <a:extLst>
              <a:ext uri="{FF2B5EF4-FFF2-40B4-BE49-F238E27FC236}">
                <a16:creationId xmlns:a16="http://schemas.microsoft.com/office/drawing/2014/main" id="{F8BD5B5C-9DAC-8B4D-B0DC-0A0F2CB04FA9}"/>
              </a:ext>
            </a:extLst>
          </p:cNvPr>
          <p:cNvSpPr>
            <a:spLocks/>
          </p:cNvSpPr>
          <p:nvPr/>
        </p:nvSpPr>
        <p:spPr bwMode="auto">
          <a:xfrm>
            <a:off x="4848225" y="5135563"/>
            <a:ext cx="3059112" cy="487362"/>
          </a:xfrm>
          <a:custGeom>
            <a:avLst/>
            <a:gdLst>
              <a:gd name="T0" fmla="*/ 0 w 2250"/>
              <a:gd name="T1" fmla="*/ 2147483647 h 488"/>
              <a:gd name="T2" fmla="*/ 2147483647 w 2250"/>
              <a:gd name="T3" fmla="*/ 2147483647 h 488"/>
              <a:gd name="T4" fmla="*/ 2147483647 w 2250"/>
              <a:gd name="T5" fmla="*/ 2147483647 h 488"/>
              <a:gd name="T6" fmla="*/ 0 60000 65536"/>
              <a:gd name="T7" fmla="*/ 0 60000 65536"/>
              <a:gd name="T8" fmla="*/ 0 60000 65536"/>
              <a:gd name="T9" fmla="*/ 0 w 2250"/>
              <a:gd name="T10" fmla="*/ 0 h 488"/>
              <a:gd name="T11" fmla="*/ 2250 w 2250"/>
              <a:gd name="T12" fmla="*/ 488 h 4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0" h="488">
                <a:moveTo>
                  <a:pt x="0" y="488"/>
                </a:moveTo>
                <a:cubicBezTo>
                  <a:pt x="357" y="248"/>
                  <a:pt x="714" y="8"/>
                  <a:pt x="1089" y="4"/>
                </a:cubicBezTo>
                <a:cubicBezTo>
                  <a:pt x="1464" y="0"/>
                  <a:pt x="1857" y="232"/>
                  <a:pt x="2250" y="46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2537" name="Freeform 8">
            <a:extLst>
              <a:ext uri="{FF2B5EF4-FFF2-40B4-BE49-F238E27FC236}">
                <a16:creationId xmlns:a16="http://schemas.microsoft.com/office/drawing/2014/main" id="{A5AF7697-C6D7-3048-8101-C82F7738AA98}"/>
              </a:ext>
            </a:extLst>
          </p:cNvPr>
          <p:cNvSpPr>
            <a:spLocks/>
          </p:cNvSpPr>
          <p:nvPr/>
        </p:nvSpPr>
        <p:spPr bwMode="auto">
          <a:xfrm flipH="1" flipV="1">
            <a:off x="4848225" y="5759450"/>
            <a:ext cx="3059112" cy="511519"/>
          </a:xfrm>
          <a:custGeom>
            <a:avLst/>
            <a:gdLst>
              <a:gd name="T0" fmla="*/ 0 w 2250"/>
              <a:gd name="T1" fmla="*/ 2147483647 h 488"/>
              <a:gd name="T2" fmla="*/ 2147483647 w 2250"/>
              <a:gd name="T3" fmla="*/ 2147483647 h 488"/>
              <a:gd name="T4" fmla="*/ 2147483647 w 2250"/>
              <a:gd name="T5" fmla="*/ 2147483647 h 488"/>
              <a:gd name="T6" fmla="*/ 0 60000 65536"/>
              <a:gd name="T7" fmla="*/ 0 60000 65536"/>
              <a:gd name="T8" fmla="*/ 0 60000 65536"/>
              <a:gd name="T9" fmla="*/ 0 w 2250"/>
              <a:gd name="T10" fmla="*/ 0 h 488"/>
              <a:gd name="T11" fmla="*/ 2250 w 2250"/>
              <a:gd name="T12" fmla="*/ 488 h 4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0" h="488">
                <a:moveTo>
                  <a:pt x="0" y="488"/>
                </a:moveTo>
                <a:cubicBezTo>
                  <a:pt x="357" y="248"/>
                  <a:pt x="714" y="8"/>
                  <a:pt x="1089" y="4"/>
                </a:cubicBezTo>
                <a:cubicBezTo>
                  <a:pt x="1464" y="0"/>
                  <a:pt x="1857" y="232"/>
                  <a:pt x="2250" y="46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469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1A76E1A4-B12D-0B44-A333-837AF345B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Using IP + Ports to Identify Services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B7E7FA26-0241-A241-A2FE-BBBF954F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21CB34-D916-E44D-91D4-22EDDC69C8AB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47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8B58528D-8E7E-1D4D-ADA8-A49C54D3A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7" y="2184400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468FD07C-DD4E-BD4A-B5AA-EE39E34B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637" y="1708150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4582" name="Rectangle 4">
            <a:extLst>
              <a:ext uri="{FF2B5EF4-FFF2-40B4-BE49-F238E27FC236}">
                <a16:creationId xmlns:a16="http://schemas.microsoft.com/office/drawing/2014/main" id="{CD21746A-62BF-E74D-BC3A-C6F143064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7" y="5111750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4583" name="Rectangle 5">
            <a:extLst>
              <a:ext uri="{FF2B5EF4-FFF2-40B4-BE49-F238E27FC236}">
                <a16:creationId xmlns:a16="http://schemas.microsoft.com/office/drawing/2014/main" id="{500C997C-1FFB-A34E-85FA-8567A9442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637" y="4635500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4584" name="Oval 7">
            <a:extLst>
              <a:ext uri="{FF2B5EF4-FFF2-40B4-BE49-F238E27FC236}">
                <a16:creationId xmlns:a16="http://schemas.microsoft.com/office/drawing/2014/main" id="{8F0132F1-A63F-7041-B118-434D4911F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1827214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Web server</a:t>
            </a:r>
          </a:p>
          <a:p>
            <a:r>
              <a:rPr lang="en-US" altLang="en-US" sz="1600">
                <a:latin typeface="Helvetica" pitchFamily="2" charset="0"/>
              </a:rPr>
              <a:t>(</a:t>
            </a:r>
            <a:r>
              <a:rPr lang="en-US" altLang="en-US" sz="1600">
                <a:solidFill>
                  <a:srgbClr val="0000FF"/>
                </a:solidFill>
                <a:latin typeface="Helvetica" pitchFamily="2" charset="0"/>
              </a:rPr>
              <a:t>port 80</a:t>
            </a:r>
            <a:r>
              <a:rPr lang="en-US" altLang="en-US" sz="1600">
                <a:latin typeface="Helvetica" pitchFamily="2" charset="0"/>
              </a:rPr>
              <a:t>)</a:t>
            </a:r>
          </a:p>
        </p:txBody>
      </p:sp>
      <p:sp>
        <p:nvSpPr>
          <p:cNvPr id="24585" name="Text Box 8">
            <a:extLst>
              <a:ext uri="{FF2B5EF4-FFF2-40B4-BE49-F238E27FC236}">
                <a16:creationId xmlns:a16="http://schemas.microsoft.com/office/drawing/2014/main" id="{CCFC2410-0CFD-BE4A-842B-3BC7C5B2F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2" y="1792288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Helvetica" pitchFamily="2" charset="0"/>
              </a:rPr>
              <a:t>Client host</a:t>
            </a:r>
          </a:p>
        </p:txBody>
      </p:sp>
      <p:sp>
        <p:nvSpPr>
          <p:cNvPr id="24586" name="Text Box 9">
            <a:extLst>
              <a:ext uri="{FF2B5EF4-FFF2-40B4-BE49-F238E27FC236}">
                <a16:creationId xmlns:a16="http://schemas.microsoft.com/office/drawing/2014/main" id="{46527451-7FFF-2945-BFD4-DA0B5BD7F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7" y="1335088"/>
            <a:ext cx="296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Helvetica" pitchFamily="2" charset="0"/>
              </a:rPr>
              <a:t>Server host </a:t>
            </a:r>
            <a:r>
              <a:rPr lang="en-US" altLang="en-US" sz="1800">
                <a:solidFill>
                  <a:srgbClr val="009900"/>
                </a:solidFill>
                <a:latin typeface="Helvetica" pitchFamily="2" charset="0"/>
              </a:rPr>
              <a:t>128.2.194.242</a:t>
            </a:r>
          </a:p>
        </p:txBody>
      </p:sp>
      <p:sp>
        <p:nvSpPr>
          <p:cNvPr id="24587" name="Line 10">
            <a:extLst>
              <a:ext uri="{FF2B5EF4-FFF2-40B4-BE49-F238E27FC236}">
                <a16:creationId xmlns:a16="http://schemas.microsoft.com/office/drawing/2014/main" id="{6F29FAE7-E0E2-2B45-80D3-B8DCB8C59C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21037" y="26987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1">
            <a:extLst>
              <a:ext uri="{FF2B5EF4-FFF2-40B4-BE49-F238E27FC236}">
                <a16:creationId xmlns:a16="http://schemas.microsoft.com/office/drawing/2014/main" id="{07F50924-1B95-9740-AFEA-1F0AE7146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637" y="2774951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Echo server</a:t>
            </a:r>
          </a:p>
          <a:p>
            <a:r>
              <a:rPr lang="en-US" altLang="en-US" sz="1600">
                <a:latin typeface="Helvetica" pitchFamily="2" charset="0"/>
              </a:rPr>
              <a:t>(port 7)</a:t>
            </a:r>
          </a:p>
        </p:txBody>
      </p:sp>
      <p:sp>
        <p:nvSpPr>
          <p:cNvPr id="24589" name="Text Box 12">
            <a:extLst>
              <a:ext uri="{FF2B5EF4-FFF2-40B4-BE49-F238E27FC236}">
                <a16:creationId xmlns:a16="http://schemas.microsoft.com/office/drawing/2014/main" id="{85074FD2-D976-7346-9C82-D5E5C82D8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6" y="1647825"/>
            <a:ext cx="29352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Helvetica" pitchFamily="2" charset="0"/>
              </a:rPr>
              <a:t>Service request for</a:t>
            </a:r>
          </a:p>
          <a:p>
            <a:r>
              <a:rPr lang="en-US" altLang="en-US" sz="1800">
                <a:solidFill>
                  <a:srgbClr val="009900"/>
                </a:solidFill>
                <a:latin typeface="Helvetica" pitchFamily="2" charset="0"/>
              </a:rPr>
              <a:t>128.2.194.242</a:t>
            </a:r>
            <a:r>
              <a:rPr lang="en-US" altLang="en-US" sz="1800">
                <a:latin typeface="Helvetica" pitchFamily="2" charset="0"/>
              </a:rPr>
              <a:t>:</a:t>
            </a:r>
            <a:r>
              <a:rPr lang="en-US" altLang="en-US" sz="1800">
                <a:solidFill>
                  <a:srgbClr val="0000FF"/>
                </a:solidFill>
                <a:latin typeface="Helvetica" pitchFamily="2" charset="0"/>
              </a:rPr>
              <a:t>80</a:t>
            </a:r>
          </a:p>
          <a:p>
            <a:r>
              <a:rPr lang="en-US" altLang="en-US" sz="1800">
                <a:latin typeface="Helvetica" pitchFamily="2" charset="0"/>
              </a:rPr>
              <a:t>(i.e., the Web server)</a:t>
            </a:r>
          </a:p>
        </p:txBody>
      </p:sp>
      <p:sp>
        <p:nvSpPr>
          <p:cNvPr id="24590" name="Line 13">
            <a:extLst>
              <a:ext uri="{FF2B5EF4-FFF2-40B4-BE49-F238E27FC236}">
                <a16:creationId xmlns:a16="http://schemas.microsoft.com/office/drawing/2014/main" id="{D4E8726D-F115-7648-B81B-45B07891FB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0637" y="2393950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Oval 14">
            <a:extLst>
              <a:ext uri="{FF2B5EF4-FFF2-40B4-BE49-F238E27FC236}">
                <a16:creationId xmlns:a16="http://schemas.microsoft.com/office/drawing/2014/main" id="{0A44BC16-4CF0-074D-8C64-DFAD724F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4754564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Web server</a:t>
            </a:r>
          </a:p>
          <a:p>
            <a:r>
              <a:rPr lang="en-US" altLang="en-US" sz="1600">
                <a:latin typeface="Helvetica" pitchFamily="2" charset="0"/>
              </a:rPr>
              <a:t>(port 80)</a:t>
            </a:r>
          </a:p>
        </p:txBody>
      </p:sp>
      <p:sp>
        <p:nvSpPr>
          <p:cNvPr id="24592" name="Line 15">
            <a:extLst>
              <a:ext uri="{FF2B5EF4-FFF2-40B4-BE49-F238E27FC236}">
                <a16:creationId xmlns:a16="http://schemas.microsoft.com/office/drawing/2014/main" id="{28E838F6-4D19-5B4F-B5EA-A704715FD4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21037" y="56261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Oval 16">
            <a:extLst>
              <a:ext uri="{FF2B5EF4-FFF2-40B4-BE49-F238E27FC236}">
                <a16:creationId xmlns:a16="http://schemas.microsoft.com/office/drawing/2014/main" id="{E3033DFE-B74F-8E45-A526-5E3170327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637" y="5702301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Echo server</a:t>
            </a:r>
          </a:p>
          <a:p>
            <a:r>
              <a:rPr lang="en-US" altLang="en-US" sz="1600">
                <a:latin typeface="Helvetica" pitchFamily="2" charset="0"/>
              </a:rPr>
              <a:t>(</a:t>
            </a:r>
            <a:r>
              <a:rPr lang="en-US" altLang="en-US" sz="1600">
                <a:solidFill>
                  <a:srgbClr val="FF3300"/>
                </a:solidFill>
                <a:latin typeface="Helvetica" pitchFamily="2" charset="0"/>
              </a:rPr>
              <a:t>port 7</a:t>
            </a:r>
            <a:r>
              <a:rPr lang="en-US" altLang="en-US" sz="1600">
                <a:latin typeface="Helvetica" pitchFamily="2" charset="0"/>
              </a:rPr>
              <a:t>)</a:t>
            </a:r>
          </a:p>
        </p:txBody>
      </p:sp>
      <p:sp>
        <p:nvSpPr>
          <p:cNvPr id="24594" name="Text Box 17">
            <a:extLst>
              <a:ext uri="{FF2B5EF4-FFF2-40B4-BE49-F238E27FC236}">
                <a16:creationId xmlns:a16="http://schemas.microsoft.com/office/drawing/2014/main" id="{964A43C9-0961-A14D-A8BB-2CDC1479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7" y="4605338"/>
            <a:ext cx="2364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Helvetica" pitchFamily="2" charset="0"/>
              </a:rPr>
              <a:t>Service request for</a:t>
            </a:r>
          </a:p>
          <a:p>
            <a:r>
              <a:rPr lang="en-US" altLang="en-US" sz="1800">
                <a:solidFill>
                  <a:srgbClr val="009900"/>
                </a:solidFill>
                <a:latin typeface="Helvetica" pitchFamily="2" charset="0"/>
              </a:rPr>
              <a:t>128.2.194.242</a:t>
            </a:r>
            <a:r>
              <a:rPr lang="en-US" altLang="en-US" sz="1800">
                <a:latin typeface="Helvetica" pitchFamily="2" charset="0"/>
              </a:rPr>
              <a:t>:</a:t>
            </a:r>
            <a:r>
              <a:rPr lang="en-US" altLang="en-US" sz="1800">
                <a:solidFill>
                  <a:srgbClr val="FF3300"/>
                </a:solidFill>
                <a:latin typeface="Helvetica" pitchFamily="2" charset="0"/>
              </a:rPr>
              <a:t>7</a:t>
            </a:r>
          </a:p>
          <a:p>
            <a:r>
              <a:rPr lang="en-US" altLang="en-US" sz="1800">
                <a:latin typeface="Helvetica" pitchFamily="2" charset="0"/>
              </a:rPr>
              <a:t>(i.e., the echo server)</a:t>
            </a:r>
          </a:p>
        </p:txBody>
      </p:sp>
      <p:sp>
        <p:nvSpPr>
          <p:cNvPr id="24595" name="Line 18">
            <a:extLst>
              <a:ext uri="{FF2B5EF4-FFF2-40B4-BE49-F238E27FC236}">
                <a16:creationId xmlns:a16="http://schemas.microsoft.com/office/drawing/2014/main" id="{CD691038-3295-BA4C-8604-BF6F4DCE9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1112" y="5694363"/>
            <a:ext cx="457200" cy="2286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AutoShape 19">
            <a:extLst>
              <a:ext uri="{FF2B5EF4-FFF2-40B4-BE49-F238E27FC236}">
                <a16:creationId xmlns:a16="http://schemas.microsoft.com/office/drawing/2014/main" id="{5DCAD8E9-4806-6946-98CD-7058EE51E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637" y="3598943"/>
            <a:ext cx="366960" cy="458629"/>
          </a:xfrm>
          <a:prstGeom prst="downArrow">
            <a:avLst>
              <a:gd name="adj1" fmla="val 50000"/>
              <a:gd name="adj2" fmla="val 50245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4597" name="Oval 20">
            <a:extLst>
              <a:ext uri="{FF2B5EF4-FFF2-40B4-BE49-F238E27FC236}">
                <a16:creationId xmlns:a16="http://schemas.microsoft.com/office/drawing/2014/main" id="{FD17D84B-EC53-0143-A0B2-14E6E8D59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2470150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OS</a:t>
            </a:r>
          </a:p>
        </p:txBody>
      </p:sp>
      <p:sp>
        <p:nvSpPr>
          <p:cNvPr id="24598" name="Oval 21">
            <a:extLst>
              <a:ext uri="{FF2B5EF4-FFF2-40B4-BE49-F238E27FC236}">
                <a16:creationId xmlns:a16="http://schemas.microsoft.com/office/drawing/2014/main" id="{B9E916FC-2159-B946-B57E-6CF258429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7" y="5397500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OS</a:t>
            </a:r>
          </a:p>
        </p:txBody>
      </p:sp>
      <p:sp>
        <p:nvSpPr>
          <p:cNvPr id="24599" name="Oval 22">
            <a:extLst>
              <a:ext uri="{FF2B5EF4-FFF2-40B4-BE49-F238E27FC236}">
                <a16:creationId xmlns:a16="http://schemas.microsoft.com/office/drawing/2014/main" id="{48CD5534-A7D1-8844-93EC-7F0E436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2" y="2497233"/>
            <a:ext cx="994492" cy="47606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Client</a:t>
            </a:r>
          </a:p>
        </p:txBody>
      </p:sp>
      <p:sp>
        <p:nvSpPr>
          <p:cNvPr id="24600" name="Oval 23">
            <a:extLst>
              <a:ext uri="{FF2B5EF4-FFF2-40B4-BE49-F238E27FC236}">
                <a16:creationId xmlns:a16="http://schemas.microsoft.com/office/drawing/2014/main" id="{0D733DD1-4F52-494E-9EF5-F91846FBE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2" y="5424583"/>
            <a:ext cx="994492" cy="47606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Helvetica" pitchFamily="2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8739018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F33F23F-BEE5-DC4E-A0B4-5C9B223D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77" y="510220"/>
            <a:ext cx="11252665" cy="1143000"/>
          </a:xfrm>
        </p:spPr>
        <p:txBody>
          <a:bodyPr/>
          <a:lstStyle/>
          <a:p>
            <a:r>
              <a:rPr lang="en-US" altLang="en-US" sz="3800" dirty="0">
                <a:ea typeface="ＭＳ Ｐゴシック" panose="020B0600070205080204" pitchFamily="34" charset="-128"/>
              </a:rPr>
              <a:t>Two Types of Application Processes Communication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5D47E429-A477-6249-9E1B-3ED01854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927" y="2481309"/>
            <a:ext cx="4856849" cy="3828066"/>
          </a:xfrm>
        </p:spPr>
        <p:txBody>
          <a:bodyPr anchor="t"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Datagram Socket (UDP)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 Collection of messages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 Best effort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 Connectionless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26C4BFA-7CE4-E240-AD46-20F4B8A6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7A5CEA-D132-5E45-9E2F-54F1DE8420FF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48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20ECFA-7033-D54E-82ED-A26EF3A41245}"/>
              </a:ext>
            </a:extLst>
          </p:cNvPr>
          <p:cNvSpPr txBox="1">
            <a:spLocks/>
          </p:cNvSpPr>
          <p:nvPr/>
        </p:nvSpPr>
        <p:spPr bwMode="auto">
          <a:xfrm>
            <a:off x="6419471" y="2481309"/>
            <a:ext cx="4856849" cy="382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b="0" dirty="0">
                <a:ea typeface="ＭＳ Ｐゴシック" panose="020B0600070205080204" pitchFamily="34" charset="-128"/>
              </a:rPr>
              <a:t>Stream Socket (TCP)</a:t>
            </a:r>
          </a:p>
          <a:p>
            <a:pPr lvl="1"/>
            <a:r>
              <a:rPr lang="en-US" altLang="en-US" sz="3200" b="0" dirty="0">
                <a:ea typeface="ＭＳ Ｐゴシック" panose="020B0600070205080204" pitchFamily="34" charset="-128"/>
              </a:rPr>
              <a:t>Stream of bytes</a:t>
            </a:r>
          </a:p>
          <a:p>
            <a:pPr lvl="1"/>
            <a:r>
              <a:rPr lang="en-US" altLang="en-US" sz="3200" b="0" dirty="0">
                <a:ea typeface="ＭＳ Ｐゴシック" panose="020B0600070205080204" pitchFamily="34" charset="-128"/>
              </a:rPr>
              <a:t>Reliable</a:t>
            </a:r>
          </a:p>
          <a:p>
            <a:pPr lvl="1"/>
            <a:r>
              <a:rPr lang="en-US" altLang="en-US" sz="3200" b="0" dirty="0">
                <a:ea typeface="ＭＳ Ｐゴシック" panose="020B0600070205080204" pitchFamily="34" charset="-128"/>
              </a:rPr>
              <a:t>Connection-oriented</a:t>
            </a:r>
          </a:p>
        </p:txBody>
      </p:sp>
    </p:spTree>
    <p:extLst>
      <p:ext uri="{BB962C8B-B14F-4D97-AF65-F5344CB8AC3E}">
        <p14:creationId xmlns:p14="http://schemas.microsoft.com/office/powerpoint/2010/main" val="2501124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9DFCE7F1-3FD2-7646-B55C-F224E2E2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8" y="76200"/>
            <a:ext cx="8664575" cy="1143000"/>
          </a:xfrm>
        </p:spPr>
        <p:txBody>
          <a:bodyPr/>
          <a:lstStyle/>
          <a:p>
            <a:r>
              <a:rPr lang="en-US" altLang="en-US" sz="3800">
                <a:ea typeface="ＭＳ Ｐゴシック" panose="020B0600070205080204" pitchFamily="34" charset="-128"/>
              </a:rPr>
              <a:t>Client-Server Communication </a:t>
            </a:r>
            <a:br>
              <a:rPr lang="en-US" altLang="en-US" sz="3800">
                <a:ea typeface="ＭＳ Ｐゴシック" panose="020B0600070205080204" pitchFamily="34" charset="-128"/>
              </a:rPr>
            </a:br>
            <a:r>
              <a:rPr lang="en-US" altLang="en-US" sz="3800">
                <a:ea typeface="ＭＳ Ｐゴシック" panose="020B0600070205080204" pitchFamily="34" charset="-128"/>
              </a:rPr>
              <a:t>Datagram Sockets (UDP): Connectionless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63AC6BE7-258D-014E-917B-30AA2384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2400300"/>
            <a:ext cx="18796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Create a socket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8778777B-F9C4-C047-803E-CF4FA0328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3092450"/>
            <a:ext cx="18796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Bind the socket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1F974EB9-76D9-604E-A62E-115B4C79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4351339"/>
            <a:ext cx="1879600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Receive Request</a:t>
            </a:r>
          </a:p>
        </p:txBody>
      </p:sp>
      <p:sp>
        <p:nvSpPr>
          <p:cNvPr id="27654" name="Text Box 9">
            <a:extLst>
              <a:ext uri="{FF2B5EF4-FFF2-40B4-BE49-F238E27FC236}">
                <a16:creationId xmlns:a16="http://schemas.microsoft.com/office/drawing/2014/main" id="{F87482BC-2373-0748-82D4-09F16CB67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5335589"/>
            <a:ext cx="1879600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Send response</a:t>
            </a:r>
          </a:p>
        </p:txBody>
      </p:sp>
      <p:sp>
        <p:nvSpPr>
          <p:cNvPr id="27655" name="Text Box 10">
            <a:extLst>
              <a:ext uri="{FF2B5EF4-FFF2-40B4-BE49-F238E27FC236}">
                <a16:creationId xmlns:a16="http://schemas.microsoft.com/office/drawing/2014/main" id="{B6D875D3-3540-1247-95E0-E5D8BFCC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1795463"/>
            <a:ext cx="98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u="sng">
                <a:solidFill>
                  <a:srgbClr val="FF0000"/>
                </a:solidFill>
                <a:latin typeface="Calibri" panose="020F0502020204030204" pitchFamily="34" charset="0"/>
              </a:rPr>
              <a:t>Server</a:t>
            </a:r>
          </a:p>
        </p:txBody>
      </p:sp>
      <p:sp>
        <p:nvSpPr>
          <p:cNvPr id="27656" name="Line 11">
            <a:extLst>
              <a:ext uri="{FF2B5EF4-FFF2-40B4-BE49-F238E27FC236}">
                <a16:creationId xmlns:a16="http://schemas.microsoft.com/office/drawing/2014/main" id="{7FC29753-FD21-AB4F-B779-BFC6007CB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650" y="2784476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12">
            <a:extLst>
              <a:ext uri="{FF2B5EF4-FFF2-40B4-BE49-F238E27FC236}">
                <a16:creationId xmlns:a16="http://schemas.microsoft.com/office/drawing/2014/main" id="{483CF755-E060-AC49-93F2-022F6C47BC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650" y="3473450"/>
            <a:ext cx="0" cy="877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4">
            <a:extLst>
              <a:ext uri="{FF2B5EF4-FFF2-40B4-BE49-F238E27FC236}">
                <a16:creationId xmlns:a16="http://schemas.microsoft.com/office/drawing/2014/main" id="{66E8394A-B64F-F040-A419-F0355388C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650" y="4721226"/>
            <a:ext cx="0" cy="614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Text Box 19">
            <a:extLst>
              <a:ext uri="{FF2B5EF4-FFF2-40B4-BE49-F238E27FC236}">
                <a16:creationId xmlns:a16="http://schemas.microsoft.com/office/drawing/2014/main" id="{A07DB4C0-AB94-2847-BF1F-103E1C0E1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2082801"/>
            <a:ext cx="90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u="sng">
                <a:solidFill>
                  <a:srgbClr val="FF0000"/>
                </a:solidFill>
                <a:latin typeface="Calibri" panose="020F0502020204030204" pitchFamily="34" charset="0"/>
              </a:rPr>
              <a:t>Client</a:t>
            </a:r>
          </a:p>
        </p:txBody>
      </p:sp>
      <p:sp>
        <p:nvSpPr>
          <p:cNvPr id="27660" name="Text Box 20">
            <a:extLst>
              <a:ext uri="{FF2B5EF4-FFF2-40B4-BE49-F238E27FC236}">
                <a16:creationId xmlns:a16="http://schemas.microsoft.com/office/drawing/2014/main" id="{E6EB1A1B-B126-7140-8C35-304755ED8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0" y="2667000"/>
            <a:ext cx="17399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Create a socket</a:t>
            </a:r>
          </a:p>
        </p:txBody>
      </p:sp>
      <p:sp>
        <p:nvSpPr>
          <p:cNvPr id="27661" name="Text Box 21">
            <a:extLst>
              <a:ext uri="{FF2B5EF4-FFF2-40B4-BE49-F238E27FC236}">
                <a16:creationId xmlns:a16="http://schemas.microsoft.com/office/drawing/2014/main" id="{976AB319-44A9-FC4E-894F-E395B0C5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0" y="3359150"/>
            <a:ext cx="17399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Bind the socket</a:t>
            </a:r>
          </a:p>
        </p:txBody>
      </p:sp>
      <p:sp>
        <p:nvSpPr>
          <p:cNvPr id="27662" name="Text Box 22">
            <a:extLst>
              <a:ext uri="{FF2B5EF4-FFF2-40B4-BE49-F238E27FC236}">
                <a16:creationId xmlns:a16="http://schemas.microsoft.com/office/drawing/2014/main" id="{8C0E3BEC-5447-854F-8153-2579C8158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4075114"/>
            <a:ext cx="1905000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Send the request</a:t>
            </a:r>
          </a:p>
        </p:txBody>
      </p:sp>
      <p:sp>
        <p:nvSpPr>
          <p:cNvPr id="27663" name="Line 23">
            <a:extLst>
              <a:ext uri="{FF2B5EF4-FFF2-40B4-BE49-F238E27FC236}">
                <a16:creationId xmlns:a16="http://schemas.microsoft.com/office/drawing/2014/main" id="{D9A13254-4350-044C-B658-ADBE6D2A3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7350" y="3051176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24">
            <a:extLst>
              <a:ext uri="{FF2B5EF4-FFF2-40B4-BE49-F238E27FC236}">
                <a16:creationId xmlns:a16="http://schemas.microsoft.com/office/drawing/2014/main" id="{D80E58DB-E883-FA4D-9418-9DAAB5209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7350" y="3741739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27">
            <a:extLst>
              <a:ext uri="{FF2B5EF4-FFF2-40B4-BE49-F238E27FC236}">
                <a16:creationId xmlns:a16="http://schemas.microsoft.com/office/drawing/2014/main" id="{8337825F-8D3E-654A-8013-A2E4BB2F67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50" y="4227514"/>
            <a:ext cx="2184400" cy="217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Text Box 29">
            <a:extLst>
              <a:ext uri="{FF2B5EF4-FFF2-40B4-BE49-F238E27FC236}">
                <a16:creationId xmlns:a16="http://schemas.microsoft.com/office/drawing/2014/main" id="{03BF65FF-5653-934E-B83F-0D7B4D2E7FD8}"/>
              </a:ext>
            </a:extLst>
          </p:cNvPr>
          <p:cNvSpPr txBox="1">
            <a:spLocks noChangeArrowheads="1"/>
          </p:cNvSpPr>
          <p:nvPr/>
        </p:nvSpPr>
        <p:spPr bwMode="auto">
          <a:xfrm rot="21261932">
            <a:off x="5246687" y="3943350"/>
            <a:ext cx="151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data (request)</a:t>
            </a:r>
          </a:p>
        </p:txBody>
      </p:sp>
      <p:sp>
        <p:nvSpPr>
          <p:cNvPr id="27667" name="Text Box 31">
            <a:extLst>
              <a:ext uri="{FF2B5EF4-FFF2-40B4-BE49-F238E27FC236}">
                <a16:creationId xmlns:a16="http://schemas.microsoft.com/office/drawing/2014/main" id="{20B9F515-0E63-F447-B407-BA9F77CF3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5538789"/>
            <a:ext cx="1905000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Receive response</a:t>
            </a:r>
          </a:p>
        </p:txBody>
      </p:sp>
      <p:sp>
        <p:nvSpPr>
          <p:cNvPr id="27668" name="Line 32">
            <a:extLst>
              <a:ext uri="{FF2B5EF4-FFF2-40B4-BE49-F238E27FC236}">
                <a16:creationId xmlns:a16="http://schemas.microsoft.com/office/drawing/2014/main" id="{D1EA5485-206C-F643-91ED-6C781B0C5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0450" y="5481638"/>
            <a:ext cx="2184400" cy="234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Text Box 33">
            <a:extLst>
              <a:ext uri="{FF2B5EF4-FFF2-40B4-BE49-F238E27FC236}">
                <a16:creationId xmlns:a16="http://schemas.microsoft.com/office/drawing/2014/main" id="{8B347C26-B9A3-794A-9109-A517485ABDD7}"/>
              </a:ext>
            </a:extLst>
          </p:cNvPr>
          <p:cNvSpPr txBox="1">
            <a:spLocks noChangeArrowheads="1"/>
          </p:cNvSpPr>
          <p:nvPr/>
        </p:nvSpPr>
        <p:spPr bwMode="auto">
          <a:xfrm rot="247832">
            <a:off x="5427662" y="5151438"/>
            <a:ext cx="127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data (reply)</a:t>
            </a:r>
          </a:p>
        </p:txBody>
      </p:sp>
      <p:sp>
        <p:nvSpPr>
          <p:cNvPr id="27670" name="Line 34">
            <a:extLst>
              <a:ext uri="{FF2B5EF4-FFF2-40B4-BE49-F238E27FC236}">
                <a16:creationId xmlns:a16="http://schemas.microsoft.com/office/drawing/2014/main" id="{38BE7AE4-082E-F248-80BD-B089B69C9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7350" y="4445001"/>
            <a:ext cx="0" cy="1025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Slide Number Placeholder 3">
            <a:extLst>
              <a:ext uri="{FF2B5EF4-FFF2-40B4-BE49-F238E27FC236}">
                <a16:creationId xmlns:a16="http://schemas.microsoft.com/office/drawing/2014/main" id="{894FD833-0E2E-074C-8A78-328F4A45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724AE1-F135-A346-BA73-F4B3612C5298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E644185C-83FC-2C4C-887F-E4282D977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405064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>
                <a:latin typeface="Calibri" panose="020F0502020204030204" pitchFamily="34" charset="0"/>
              </a:rPr>
              <a:t>socket()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6B1382CE-3648-6048-AA5B-1A9C5EC8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357" y="3144839"/>
            <a:ext cx="178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bind(</a:t>
            </a:r>
            <a:r>
              <a:rPr lang="en-US" altLang="en-US" sz="1800" dirty="0" err="1">
                <a:latin typeface="Calibri" panose="020F0502020204030204" pitchFamily="34" charset="0"/>
              </a:rPr>
              <a:t>addr</a:t>
            </a:r>
            <a:r>
              <a:rPr lang="en-US" altLang="en-US" sz="1800" dirty="0">
                <a:latin typeface="Calibri" panose="020F0502020204030204" pitchFamily="34" charset="0"/>
              </a:rPr>
              <a:t>, port)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07C13A2C-C13B-474B-9402-41114BC4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4343400"/>
            <a:ext cx="1217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err="1">
                <a:latin typeface="Calibri" panose="020F0502020204030204" pitchFamily="34" charset="0"/>
              </a:rPr>
              <a:t>recvfrom</a:t>
            </a:r>
            <a:r>
              <a:rPr lang="en-US" altLang="en-US" sz="1800" dirty="0">
                <a:latin typeface="Calibri" panose="020F0502020204030204" pitchFamily="34" charset="0"/>
              </a:rPr>
              <a:t>()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C79A905-FA1A-5044-9559-46266EBD3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5330825"/>
            <a:ext cx="2046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err="1">
                <a:latin typeface="Calibri" panose="020F0502020204030204" pitchFamily="34" charset="0"/>
              </a:rPr>
              <a:t>sendto</a:t>
            </a:r>
            <a:r>
              <a:rPr lang="en-US" altLang="en-US" sz="1800" dirty="0">
                <a:latin typeface="Calibri" panose="020F0502020204030204" pitchFamily="34" charset="0"/>
              </a:rPr>
              <a:t>(</a:t>
            </a:r>
            <a:r>
              <a:rPr lang="en-US" altLang="en-US" sz="1800" dirty="0" err="1">
                <a:latin typeface="Calibri" panose="020F0502020204030204" pitchFamily="34" charset="0"/>
              </a:rPr>
              <a:t>addr</a:t>
            </a:r>
            <a:r>
              <a:rPr lang="en-US" altLang="en-US" sz="1800" dirty="0">
                <a:latin typeface="Calibri" panose="020F0502020204030204" pitchFamily="34" charset="0"/>
              </a:rPr>
              <a:t>, port)</a:t>
            </a:r>
          </a:p>
        </p:txBody>
      </p:sp>
      <p:sp>
        <p:nvSpPr>
          <p:cNvPr id="28" name="Text Box 20">
            <a:extLst>
              <a:ext uri="{FF2B5EF4-FFF2-40B4-BE49-F238E27FC236}">
                <a16:creationId xmlns:a16="http://schemas.microsoft.com/office/drawing/2014/main" id="{B39EA488-285D-8140-9CE9-09BC7DDD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7" y="2667000"/>
            <a:ext cx="1195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socket()</a:t>
            </a: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A6BAC9BB-4235-C04F-91FC-0934228D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7" y="3370264"/>
            <a:ext cx="1195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bind()</a:t>
            </a:r>
          </a:p>
        </p:txBody>
      </p:sp>
      <p:sp>
        <p:nvSpPr>
          <p:cNvPr id="30" name="Text Box 22">
            <a:extLst>
              <a:ext uri="{FF2B5EF4-FFF2-40B4-BE49-F238E27FC236}">
                <a16:creationId xmlns:a16="http://schemas.microsoft.com/office/drawing/2014/main" id="{E0E1DBD0-C5CC-2242-A62C-297DF135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7" y="4056064"/>
            <a:ext cx="2125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Calibri" panose="020F0502020204030204" pitchFamily="34" charset="0"/>
              </a:rPr>
              <a:t>sendto</a:t>
            </a:r>
            <a:r>
              <a:rPr lang="en-US" altLang="en-US" sz="1800" dirty="0">
                <a:latin typeface="Calibri" panose="020F0502020204030204" pitchFamily="34" charset="0"/>
              </a:rPr>
              <a:t>(</a:t>
            </a:r>
            <a:r>
              <a:rPr lang="en-US" altLang="en-US" sz="1800" dirty="0" err="1">
                <a:latin typeface="Calibri" panose="020F0502020204030204" pitchFamily="34" charset="0"/>
              </a:rPr>
              <a:t>addr</a:t>
            </a:r>
            <a:r>
              <a:rPr lang="en-US" altLang="en-US" sz="1800" dirty="0">
                <a:latin typeface="Calibri" panose="020F0502020204030204" pitchFamily="34" charset="0"/>
              </a:rPr>
              <a:t>, port)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97F93C10-DB95-DB48-8445-4A38D2CD8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7" y="5527675"/>
            <a:ext cx="1195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recvfrom()</a:t>
            </a:r>
          </a:p>
        </p:txBody>
      </p:sp>
    </p:spTree>
    <p:extLst>
      <p:ext uri="{BB962C8B-B14F-4D97-AF65-F5344CB8AC3E}">
        <p14:creationId xmlns:p14="http://schemas.microsoft.com/office/powerpoint/2010/main" val="3287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7" name="Slide Number Placeholder 3">
            <a:extLst>
              <a:ext uri="{FF2B5EF4-FFF2-40B4-BE49-F238E27FC236}">
                <a16:creationId xmlns:a16="http://schemas.microsoft.com/office/drawing/2014/main" id="{5260808A-3D2D-2A42-9A0D-56238D4B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F88741-150D-6247-B96E-69EFE54268F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60D36-65C2-AD44-AE7B-7B085D8F3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62" y="-15781"/>
            <a:ext cx="8255000" cy="660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E441BE-6017-B446-9BB7-613BC1B1D0C4}"/>
              </a:ext>
            </a:extLst>
          </p:cNvPr>
          <p:cNvSpPr/>
          <p:nvPr/>
        </p:nvSpPr>
        <p:spPr>
          <a:xfrm>
            <a:off x="-984526" y="6611780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https://en.wikipedia.org/wiki/Global_Internet_usage</a:t>
            </a:r>
            <a:endParaRPr lang="en-US" sz="1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C65A0B8-08A2-F740-A0BB-C527D1F5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76200"/>
            <a:ext cx="8839200" cy="1143000"/>
          </a:xfrm>
        </p:spPr>
        <p:txBody>
          <a:bodyPr/>
          <a:lstStyle/>
          <a:p>
            <a:r>
              <a:rPr lang="en-US" altLang="en-US" sz="3800">
                <a:ea typeface="ＭＳ Ｐゴシック" panose="020B0600070205080204" pitchFamily="34" charset="-128"/>
              </a:rPr>
              <a:t>Client-Server Communication</a:t>
            </a:r>
            <a:br>
              <a:rPr lang="en-US" altLang="en-US" sz="3800">
                <a:ea typeface="ＭＳ Ｐゴシック" panose="020B0600070205080204" pitchFamily="34" charset="-128"/>
              </a:rPr>
            </a:br>
            <a:r>
              <a:rPr lang="en-US" altLang="en-US" sz="3800">
                <a:ea typeface="ＭＳ Ｐゴシック" panose="020B0600070205080204" pitchFamily="34" charset="-128"/>
              </a:rPr>
              <a:t>Stream Sockets (TCP): Connection-oriented 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1AC5CFDA-8CD7-184F-BB31-CF8C1F73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1" y="1741489"/>
            <a:ext cx="1671637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Create a socket</a:t>
            </a: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E2E8A41E-D816-884E-A33D-3B54F3CC6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2" y="2365376"/>
            <a:ext cx="1917700" cy="6000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Bind the socket </a:t>
            </a:r>
          </a:p>
          <a:p>
            <a:pPr algn="ctr" eaLnBrk="1" hangingPunct="1"/>
            <a:r>
              <a:rPr lang="en-US" altLang="en-US" sz="1500">
                <a:latin typeface="Calibri" panose="020F0502020204030204" pitchFamily="34" charset="0"/>
              </a:rPr>
              <a:t>(what port am I on?)</a:t>
            </a: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B2293169-6629-5D44-9001-39F72B79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6" y="3268664"/>
            <a:ext cx="2693987" cy="6000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</a:rPr>
              <a:t>Listen for client</a:t>
            </a:r>
          </a:p>
          <a:p>
            <a:pPr algn="ctr" eaLnBrk="1" hangingPunct="1"/>
            <a:r>
              <a:rPr lang="en-US" altLang="en-US" sz="1500" dirty="0">
                <a:latin typeface="Calibri" panose="020F0502020204030204" pitchFamily="34" charset="0"/>
              </a:rPr>
              <a:t>(</a:t>
            </a:r>
            <a:r>
              <a:rPr lang="en-US" altLang="en-US" sz="1400" dirty="0">
                <a:latin typeface="Calibri" panose="020F0502020204030204" pitchFamily="34" charset="0"/>
              </a:rPr>
              <a:t>Wait for incoming connections)</a:t>
            </a: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7FB0669D-9531-B647-BD55-CED0C3957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4276725"/>
            <a:ext cx="2017713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Accept connection</a:t>
            </a:r>
          </a:p>
        </p:txBody>
      </p:sp>
      <p:sp>
        <p:nvSpPr>
          <p:cNvPr id="26631" name="Text Box 8">
            <a:extLst>
              <a:ext uri="{FF2B5EF4-FFF2-40B4-BE49-F238E27FC236}">
                <a16:creationId xmlns:a16="http://schemas.microsoft.com/office/drawing/2014/main" id="{1A71A833-D38C-974C-A81F-340D2F8AD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1" y="5076825"/>
            <a:ext cx="1812925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Receive Request</a:t>
            </a:r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23AE9AF6-1F1A-6448-9220-E6C19CB8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1" y="5905500"/>
            <a:ext cx="1673225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Send response</a:t>
            </a:r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1C87EC22-D3BE-FE4C-AB0D-8F6612727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1" y="1196976"/>
            <a:ext cx="985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u="sng">
                <a:solidFill>
                  <a:srgbClr val="FF0000"/>
                </a:solidFill>
                <a:latin typeface="Calibri" panose="020F0502020204030204" pitchFamily="34" charset="0"/>
              </a:rPr>
              <a:t>Server</a:t>
            </a:r>
          </a:p>
        </p:txBody>
      </p:sp>
      <p:sp>
        <p:nvSpPr>
          <p:cNvPr id="26634" name="Line 11">
            <a:extLst>
              <a:ext uri="{FF2B5EF4-FFF2-40B4-BE49-F238E27FC236}">
                <a16:creationId xmlns:a16="http://schemas.microsoft.com/office/drawing/2014/main" id="{7051F890-2122-0C4B-852A-C9CF2A515B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4162" y="2119314"/>
            <a:ext cx="0" cy="250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2">
            <a:extLst>
              <a:ext uri="{FF2B5EF4-FFF2-40B4-BE49-F238E27FC236}">
                <a16:creationId xmlns:a16="http://schemas.microsoft.com/office/drawing/2014/main" id="{2F57A312-92BA-6D4A-8D8D-68715015CF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4637" y="2965451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E67369FB-8327-754D-AC87-9AB1EBB6E1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4162" y="3848100"/>
            <a:ext cx="0" cy="4206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14">
            <a:extLst>
              <a:ext uri="{FF2B5EF4-FFF2-40B4-BE49-F238E27FC236}">
                <a16:creationId xmlns:a16="http://schemas.microsoft.com/office/drawing/2014/main" id="{BD15C412-7050-0E4E-992E-B18715EBCE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162" y="4660900"/>
            <a:ext cx="0" cy="407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15">
            <a:extLst>
              <a:ext uri="{FF2B5EF4-FFF2-40B4-BE49-F238E27FC236}">
                <a16:creationId xmlns:a16="http://schemas.microsoft.com/office/drawing/2014/main" id="{CB3F8F4E-48A0-A541-B53F-636E49A8DC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03687" y="5438776"/>
            <a:ext cx="0" cy="466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19">
            <a:extLst>
              <a:ext uri="{FF2B5EF4-FFF2-40B4-BE49-F238E27FC236}">
                <a16:creationId xmlns:a16="http://schemas.microsoft.com/office/drawing/2014/main" id="{582B5CAB-9920-7746-B92D-244EC765D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1" y="2373313"/>
            <a:ext cx="90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u="sng">
                <a:solidFill>
                  <a:srgbClr val="FF0000"/>
                </a:solidFill>
                <a:latin typeface="Calibri" panose="020F0502020204030204" pitchFamily="34" charset="0"/>
              </a:rPr>
              <a:t>Client</a:t>
            </a:r>
          </a:p>
        </p:txBody>
      </p:sp>
      <p:sp>
        <p:nvSpPr>
          <p:cNvPr id="26640" name="Text Box 20">
            <a:extLst>
              <a:ext uri="{FF2B5EF4-FFF2-40B4-BE49-F238E27FC236}">
                <a16:creationId xmlns:a16="http://schemas.microsoft.com/office/drawing/2014/main" id="{67747CCD-A1E9-9947-8EB8-7B88E45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1" y="3013075"/>
            <a:ext cx="1862137" cy="3683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Create a socket</a:t>
            </a:r>
          </a:p>
        </p:txBody>
      </p:sp>
      <p:sp>
        <p:nvSpPr>
          <p:cNvPr id="26641" name="Text Box 21">
            <a:extLst>
              <a:ext uri="{FF2B5EF4-FFF2-40B4-BE49-F238E27FC236}">
                <a16:creationId xmlns:a16="http://schemas.microsoft.com/office/drawing/2014/main" id="{174EC597-C182-404E-9680-A3BECB1BA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1" y="3729038"/>
            <a:ext cx="1862137" cy="3683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Connect to server</a:t>
            </a:r>
          </a:p>
        </p:txBody>
      </p:sp>
      <p:sp>
        <p:nvSpPr>
          <p:cNvPr id="26642" name="Text Box 22">
            <a:extLst>
              <a:ext uri="{FF2B5EF4-FFF2-40B4-BE49-F238E27FC236}">
                <a16:creationId xmlns:a16="http://schemas.microsoft.com/office/drawing/2014/main" id="{D890D5F1-61F8-C446-9538-B9EA8386C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1" y="4767264"/>
            <a:ext cx="1862137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Send the request</a:t>
            </a:r>
          </a:p>
        </p:txBody>
      </p:sp>
      <p:sp>
        <p:nvSpPr>
          <p:cNvPr id="26643" name="Line 23">
            <a:extLst>
              <a:ext uri="{FF2B5EF4-FFF2-40B4-BE49-F238E27FC236}">
                <a16:creationId xmlns:a16="http://schemas.microsoft.com/office/drawing/2014/main" id="{969B6A21-8EFD-0B42-94E3-CF72CE3D4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7725" y="3406776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4">
            <a:extLst>
              <a:ext uri="{FF2B5EF4-FFF2-40B4-BE49-F238E27FC236}">
                <a16:creationId xmlns:a16="http://schemas.microsoft.com/office/drawing/2014/main" id="{BA8879CC-49E8-724D-87A5-D951376594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7725" y="4097339"/>
            <a:ext cx="0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Line 25">
            <a:extLst>
              <a:ext uri="{FF2B5EF4-FFF2-40B4-BE49-F238E27FC236}">
                <a16:creationId xmlns:a16="http://schemas.microsoft.com/office/drawing/2014/main" id="{1851D3A8-F0CE-634F-B050-BCDFE64856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2225" y="3965575"/>
            <a:ext cx="2425700" cy="509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Text Box 26">
            <a:extLst>
              <a:ext uri="{FF2B5EF4-FFF2-40B4-BE49-F238E27FC236}">
                <a16:creationId xmlns:a16="http://schemas.microsoft.com/office/drawing/2014/main" id="{AE45BAA2-52D2-C141-ADA3-5BFB0A55B1CA}"/>
              </a:ext>
            </a:extLst>
          </p:cNvPr>
          <p:cNvSpPr txBox="1">
            <a:spLocks noChangeArrowheads="1"/>
          </p:cNvSpPr>
          <p:nvPr/>
        </p:nvSpPr>
        <p:spPr bwMode="auto">
          <a:xfrm rot="20910958">
            <a:off x="5232401" y="3825875"/>
            <a:ext cx="228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establish connection</a:t>
            </a:r>
          </a:p>
        </p:txBody>
      </p:sp>
      <p:sp>
        <p:nvSpPr>
          <p:cNvPr id="26647" name="Line 27">
            <a:extLst>
              <a:ext uri="{FF2B5EF4-FFF2-40B4-BE49-F238E27FC236}">
                <a16:creationId xmlns:a16="http://schemas.microsoft.com/office/drawing/2014/main" id="{7DA585A6-CBA4-C842-B30F-40153DEE56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53012" y="4921251"/>
            <a:ext cx="2476500" cy="352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Text Box 29">
            <a:extLst>
              <a:ext uri="{FF2B5EF4-FFF2-40B4-BE49-F238E27FC236}">
                <a16:creationId xmlns:a16="http://schemas.microsoft.com/office/drawing/2014/main" id="{A5970B4D-CB2A-AB4C-8DBA-98C21E6550A1}"/>
              </a:ext>
            </a:extLst>
          </p:cNvPr>
          <p:cNvSpPr txBox="1">
            <a:spLocks noChangeArrowheads="1"/>
          </p:cNvSpPr>
          <p:nvPr/>
        </p:nvSpPr>
        <p:spPr bwMode="auto">
          <a:xfrm rot="20971734">
            <a:off x="5508625" y="4703763"/>
            <a:ext cx="1516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data (request)</a:t>
            </a:r>
          </a:p>
        </p:txBody>
      </p:sp>
      <p:sp>
        <p:nvSpPr>
          <p:cNvPr id="26649" name="Text Box 31">
            <a:extLst>
              <a:ext uri="{FF2B5EF4-FFF2-40B4-BE49-F238E27FC236}">
                <a16:creationId xmlns:a16="http://schemas.microsoft.com/office/drawing/2014/main" id="{C52B0A0C-BA2B-6C42-A570-B2F3B462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1" y="6173789"/>
            <a:ext cx="1862137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Receive response</a:t>
            </a:r>
          </a:p>
        </p:txBody>
      </p:sp>
      <p:sp>
        <p:nvSpPr>
          <p:cNvPr id="26650" name="Line 32">
            <a:extLst>
              <a:ext uri="{FF2B5EF4-FFF2-40B4-BE49-F238E27FC236}">
                <a16:creationId xmlns:a16="http://schemas.microsoft.com/office/drawing/2014/main" id="{DF6F5619-12FC-7049-9906-864672F6D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776" y="6145214"/>
            <a:ext cx="2598737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1" name="Text Box 33">
            <a:extLst>
              <a:ext uri="{FF2B5EF4-FFF2-40B4-BE49-F238E27FC236}">
                <a16:creationId xmlns:a16="http://schemas.microsoft.com/office/drawing/2014/main" id="{1AE57CB2-DD02-9B47-B261-DE756E42839C}"/>
              </a:ext>
            </a:extLst>
          </p:cNvPr>
          <p:cNvSpPr txBox="1">
            <a:spLocks noChangeArrowheads="1"/>
          </p:cNvSpPr>
          <p:nvPr/>
        </p:nvSpPr>
        <p:spPr bwMode="auto">
          <a:xfrm rot="247832">
            <a:off x="5653087" y="5854700"/>
            <a:ext cx="1271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data (reply)</a:t>
            </a:r>
          </a:p>
        </p:txBody>
      </p:sp>
      <p:sp>
        <p:nvSpPr>
          <p:cNvPr id="26652" name="Line 34">
            <a:extLst>
              <a:ext uri="{FF2B5EF4-FFF2-40B4-BE49-F238E27FC236}">
                <a16:creationId xmlns:a16="http://schemas.microsoft.com/office/drawing/2014/main" id="{585D033D-B882-D04A-B703-B1F1F07C46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7725" y="5119689"/>
            <a:ext cx="0" cy="1025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3" name="Slide Number Placeholder 3">
            <a:extLst>
              <a:ext uri="{FF2B5EF4-FFF2-40B4-BE49-F238E27FC236}">
                <a16:creationId xmlns:a16="http://schemas.microsoft.com/office/drawing/2014/main" id="{9D3FB4D5-EB06-E646-9BA8-20ABC7F8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80412" y="63150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D00DA1-46DA-034A-9AF6-C97B661925AD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eaLnBrk="1" hangingPunct="1"/>
              <a:t>50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6281E2E8-DBE5-1248-81F0-5B21ECAF7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1741489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>
                <a:latin typeface="Calibri" panose="020F0502020204030204" pitchFamily="34" charset="0"/>
              </a:rPr>
              <a:t>socket()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31FC6C8B-9475-C94F-B7A0-FEBAEF9B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37" y="2479675"/>
            <a:ext cx="1830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bind(</a:t>
            </a:r>
            <a:r>
              <a:rPr lang="en-US" altLang="en-US" sz="1800" dirty="0" err="1">
                <a:latin typeface="Calibri" panose="020F0502020204030204" pitchFamily="34" charset="0"/>
              </a:rPr>
              <a:t>addr</a:t>
            </a:r>
            <a:r>
              <a:rPr lang="en-US" altLang="en-US" sz="1800" dirty="0">
                <a:latin typeface="Calibri" panose="020F0502020204030204" pitchFamily="34" charset="0"/>
              </a:rPr>
              <a:t>, port)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1AAE709A-B94D-4B43-80FC-2D1FC5704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3384550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>
                <a:latin typeface="Calibri" panose="020F0502020204030204" pitchFamily="34" charset="0"/>
              </a:rPr>
              <a:t>listen()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90294C8B-BDE7-DF41-B5E7-0F63C778F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5" y="4276726"/>
            <a:ext cx="208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conn = accept()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C5B82C07-11C5-E64D-BECF-043F3233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977" y="5076825"/>
            <a:ext cx="152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err="1">
                <a:latin typeface="Calibri" panose="020F0502020204030204" pitchFamily="34" charset="0"/>
              </a:rPr>
              <a:t>recv</a:t>
            </a:r>
            <a:r>
              <a:rPr lang="en-US" altLang="en-US" sz="1800" dirty="0">
                <a:latin typeface="Calibri" panose="020F0502020204030204" pitchFamily="34" charset="0"/>
              </a:rPr>
              <a:t>(conn)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C8A04693-5D42-2947-A915-714FD4BF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977" y="5905500"/>
            <a:ext cx="152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send(conn)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E8996950-97F1-C04F-A415-07F5A2DA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6" y="3019425"/>
            <a:ext cx="1195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socket()</a:t>
            </a:r>
          </a:p>
        </p:txBody>
      </p:sp>
      <p:sp>
        <p:nvSpPr>
          <p:cNvPr id="43" name="Text Box 21">
            <a:extLst>
              <a:ext uri="{FF2B5EF4-FFF2-40B4-BE49-F238E27FC236}">
                <a16:creationId xmlns:a16="http://schemas.microsoft.com/office/drawing/2014/main" id="{F1A8D4C9-9696-EB47-95FD-3D96C968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6" y="3722689"/>
            <a:ext cx="2768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conn = connect(</a:t>
            </a:r>
            <a:r>
              <a:rPr lang="en-US" altLang="en-US" sz="1800" dirty="0" err="1">
                <a:latin typeface="Calibri" panose="020F0502020204030204" pitchFamily="34" charset="0"/>
              </a:rPr>
              <a:t>addr</a:t>
            </a:r>
            <a:r>
              <a:rPr lang="en-US" altLang="en-US" sz="1800" dirty="0">
                <a:latin typeface="Calibri" panose="020F0502020204030204" pitchFamily="34" charset="0"/>
              </a:rPr>
              <a:t>, port)</a:t>
            </a:r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05912238-C299-3440-9C59-AC8085422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6" y="4738689"/>
            <a:ext cx="1401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send(conn)</a:t>
            </a:r>
          </a:p>
        </p:txBody>
      </p:sp>
      <p:sp>
        <p:nvSpPr>
          <p:cNvPr id="45" name="Text Box 31">
            <a:extLst>
              <a:ext uri="{FF2B5EF4-FFF2-40B4-BE49-F238E27FC236}">
                <a16:creationId xmlns:a16="http://schemas.microsoft.com/office/drawing/2014/main" id="{C65D1F43-6549-2342-ABCF-61EC7736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6" y="6186489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err="1">
                <a:latin typeface="Calibri" panose="020F0502020204030204" pitchFamily="34" charset="0"/>
              </a:rPr>
              <a:t>recv</a:t>
            </a:r>
            <a:r>
              <a:rPr lang="en-US" altLang="en-US" sz="1800" dirty="0">
                <a:latin typeface="Calibri" panose="020F0502020204030204" pitchFamily="34" charset="0"/>
              </a:rPr>
              <a:t>(conn)</a:t>
            </a:r>
          </a:p>
        </p:txBody>
      </p:sp>
    </p:spTree>
    <p:extLst>
      <p:ext uri="{BB962C8B-B14F-4D97-AF65-F5344CB8AC3E}">
        <p14:creationId xmlns:p14="http://schemas.microsoft.com/office/powerpoint/2010/main" val="4734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>
            <a:extLst>
              <a:ext uri="{FF2B5EF4-FFF2-40B4-BE49-F238E27FC236}">
                <a16:creationId xmlns:a16="http://schemas.microsoft.com/office/drawing/2014/main" id="{006D05F6-5F75-384D-84A4-48C5786B6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2" y="2590801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does the design of the Internet support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growth </a:t>
            </a:r>
            <a:r>
              <a:rPr lang="en-US" altLang="en-US">
                <a:ea typeface="ＭＳ Ｐゴシック" panose="020B0600070205080204" pitchFamily="34" charset="-128"/>
              </a:rPr>
              <a:t>and foster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innovation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6AEF229F-7BB2-E745-A5CF-11A85AEB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299728E-CD24-2F4E-B79B-7F80F97B007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>
            <a:extLst>
              <a:ext uri="{FF2B5EF4-FFF2-40B4-BE49-F238E27FC236}">
                <a16:creationId xmlns:a16="http://schemas.microsoft.com/office/drawing/2014/main" id="{68C4B05F-57E6-574D-B399-C999B9663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737" y="2814520"/>
            <a:ext cx="10360501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Internet is a Tense Place</a:t>
            </a:r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F1CC6CB6-203D-2B40-9256-E668FBE87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8D285E-2DA8-9946-A28A-4331A8D36381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6F57B6-4722-2845-B324-E5AEA1D8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E5A5-D082-5641-9AD4-C14BB13F7B58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17746-C7CA-474F-B31A-84DCBA95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7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Slide Number Placeholder 3">
            <a:extLst>
              <a:ext uri="{FF2B5EF4-FFF2-40B4-BE49-F238E27FC236}">
                <a16:creationId xmlns:a16="http://schemas.microsoft.com/office/drawing/2014/main" id="{A0DDE2B0-2DE6-3540-A8C5-2A72A2B3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8960651-0AA8-5F46-9D74-FED039EEB9B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C6EB3-E73A-DB4D-B1C2-A607862D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98" y="0"/>
            <a:ext cx="13341362" cy="69288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16125</TotalTime>
  <Words>2009</Words>
  <Application>Microsoft Macintosh PowerPoint</Application>
  <PresentationFormat>Custom</PresentationFormat>
  <Paragraphs>468</Paragraphs>
  <Slides>50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ＭＳ Ｐゴシック</vt:lpstr>
      <vt:lpstr>Arial</vt:lpstr>
      <vt:lpstr>Calibri</vt:lpstr>
      <vt:lpstr>Courier New</vt:lpstr>
      <vt:lpstr>Helvetica</vt:lpstr>
      <vt:lpstr>Tahoma</vt:lpstr>
      <vt:lpstr>Times</vt:lpstr>
      <vt:lpstr>Times New Roman</vt:lpstr>
      <vt:lpstr>Office Theme</vt:lpstr>
      <vt:lpstr>Photo Editor Photo</vt:lpstr>
      <vt:lpstr>COS 461: Computer Networks</vt:lpstr>
      <vt:lpstr>The Internet is an Exciting Place</vt:lpstr>
      <vt:lpstr>PowerPoint Presentation</vt:lpstr>
      <vt:lpstr>PowerPoint Presentation</vt:lpstr>
      <vt:lpstr>PowerPoint Presentation</vt:lpstr>
      <vt:lpstr>How does the design of the Internet support growth and foster innovation?</vt:lpstr>
      <vt:lpstr>The Internet is a Tense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design of  the Internet create or exacerbate these tensions? </vt:lpstr>
      <vt:lpstr>What is the Internet?</vt:lpstr>
      <vt:lpstr>I Can Haz Wikipedia</vt:lpstr>
      <vt:lpstr>“Best-Effort Packet Delivery Service”</vt:lpstr>
      <vt:lpstr>Power at the Edge</vt:lpstr>
      <vt:lpstr>“A Network of Networks”</vt:lpstr>
      <vt:lpstr>Announcing a Route</vt:lpstr>
      <vt:lpstr>Forwarding Traffic</vt:lpstr>
      <vt:lpstr>Withdrawing a traffic route</vt:lpstr>
      <vt:lpstr>PowerPoint Presentation</vt:lpstr>
      <vt:lpstr>Central concepts in networking</vt:lpstr>
      <vt:lpstr>Abstraction through Protocol Layering</vt:lpstr>
      <vt:lpstr>The Internet Protocol Suite</vt:lpstr>
      <vt:lpstr>Application:  HyperText Transfer Protocol</vt:lpstr>
      <vt:lpstr>Layer Encapsulation in HTTP</vt:lpstr>
      <vt:lpstr>End Hosts vs. Routers</vt:lpstr>
      <vt:lpstr>Socket and Process Communication</vt:lpstr>
      <vt:lpstr>Socket and Process Communication</vt:lpstr>
      <vt:lpstr>Key Concepts in Networking</vt:lpstr>
      <vt:lpstr>Course Summary</vt:lpstr>
      <vt:lpstr>What You Learn in This Course</vt:lpstr>
      <vt:lpstr>meClickers:  Quick Surveys</vt:lpstr>
      <vt:lpstr>meClickers:  Quick Surveys</vt:lpstr>
      <vt:lpstr>meClickers:  Quick Surveys</vt:lpstr>
      <vt:lpstr>Course Organization</vt:lpstr>
      <vt:lpstr>Learning the Material: People</vt:lpstr>
      <vt:lpstr>Learning the Material:  Lectures!  (primary)</vt:lpstr>
      <vt:lpstr>Learning the Material: Books (secondary)</vt:lpstr>
      <vt:lpstr>Grading</vt:lpstr>
      <vt:lpstr>Policy: Write Your Own Code</vt:lpstr>
      <vt:lpstr>Policy: Write Your Own Code</vt:lpstr>
      <vt:lpstr>Setting Expectations: Don’t expect 24x7 answers</vt:lpstr>
      <vt:lpstr>Assignment 1: Socket Programming</vt:lpstr>
      <vt:lpstr>Client-Server Communication</vt:lpstr>
      <vt:lpstr>Using IP + Ports to Identify Services</vt:lpstr>
      <vt:lpstr>Two Types of Application Processes Communication</vt:lpstr>
      <vt:lpstr>Client-Server Communication  Datagram Sockets (UDP): Connectionless</vt:lpstr>
      <vt:lpstr>Client-Server Communication Stream Sockets (TCP): Connection-oriented </vt:lpstr>
    </vt:vector>
  </TitlesOfParts>
  <Company>Princeton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Freedman</cp:lastModifiedBy>
  <cp:revision>721</cp:revision>
  <cp:lastPrinted>2020-02-01T18:07:50Z</cp:lastPrinted>
  <dcterms:created xsi:type="dcterms:W3CDTF">2014-02-02T20:35:42Z</dcterms:created>
  <dcterms:modified xsi:type="dcterms:W3CDTF">2020-02-04T02:23:58Z</dcterms:modified>
</cp:coreProperties>
</file>