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40" r:id="rId3"/>
    <p:sldId id="359" r:id="rId4"/>
    <p:sldId id="309" r:id="rId5"/>
    <p:sldId id="312" r:id="rId6"/>
    <p:sldId id="310" r:id="rId7"/>
    <p:sldId id="311" r:id="rId8"/>
    <p:sldId id="360" r:id="rId9"/>
    <p:sldId id="326" r:id="rId10"/>
    <p:sldId id="314" r:id="rId11"/>
    <p:sldId id="315" r:id="rId12"/>
    <p:sldId id="361" r:id="rId13"/>
    <p:sldId id="354" r:id="rId14"/>
    <p:sldId id="355" r:id="rId15"/>
    <p:sldId id="356" r:id="rId16"/>
    <p:sldId id="357" r:id="rId17"/>
    <p:sldId id="358" r:id="rId18"/>
    <p:sldId id="316" r:id="rId19"/>
    <p:sldId id="325" r:id="rId20"/>
    <p:sldId id="319" r:id="rId21"/>
    <p:sldId id="345" r:id="rId22"/>
    <p:sldId id="346" r:id="rId23"/>
    <p:sldId id="348" r:id="rId24"/>
    <p:sldId id="349" r:id="rId25"/>
    <p:sldId id="350" r:id="rId26"/>
    <p:sldId id="351" r:id="rId27"/>
    <p:sldId id="352" r:id="rId28"/>
    <p:sldId id="353"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7379"/>
    <a:srgbClr val="CCA681"/>
    <a:srgbClr val="9CCC92"/>
    <a:srgbClr val="008000"/>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40" y="-6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1AE052-DF77-3942-B428-E9CA16113992}" type="slidenum">
              <a:rPr lang="en-US"/>
              <a:pPr/>
              <a:t>‹#›</a:t>
            </a:fld>
            <a:endParaRPr lang="en-US"/>
          </a:p>
        </p:txBody>
      </p:sp>
    </p:spTree>
    <p:extLst>
      <p:ext uri="{BB962C8B-B14F-4D97-AF65-F5344CB8AC3E}">
        <p14:creationId xmlns:p14="http://schemas.microsoft.com/office/powerpoint/2010/main" val="3285546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96CF40B-E485-6B49-82A3-45520831E76F}"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2 figures show that derivatives have large influence.</a:t>
            </a:r>
          </a:p>
          <a:p>
            <a:r>
              <a:rPr lang="en-US" dirty="0" smtClean="0"/>
              <a:t>Last</a:t>
            </a:r>
            <a:r>
              <a:rPr lang="en-US" baseline="0" dirty="0" smtClean="0"/>
              <a:t> 2 figures show that derivatives are hard to price because even a small market can cause significant effects to the global economy.</a:t>
            </a:r>
            <a:endParaRPr lang="en-US" dirty="0" smtClean="0"/>
          </a:p>
          <a:p>
            <a:endParaRPr lang="en-US" dirty="0" smtClean="0"/>
          </a:p>
          <a:p>
            <a:r>
              <a:rPr lang="en-US" dirty="0" smtClean="0"/>
              <a:t>Notational</a:t>
            </a:r>
            <a:r>
              <a:rPr lang="en-US" baseline="0" dirty="0" smtClean="0"/>
              <a:t> value of financial derivatives overwhelmed world’s GDP. The fall of subprime market highly effected the performances of the derivatives.</a:t>
            </a:r>
          </a:p>
          <a:p>
            <a:endParaRPr lang="en-US" baseline="0" dirty="0" smtClean="0"/>
          </a:p>
          <a:p>
            <a:r>
              <a:rPr lang="en-US" baseline="0" dirty="0" smtClean="0"/>
              <a:t>Change the figures: make a bar graph of derivatives and </a:t>
            </a:r>
            <a:r>
              <a:rPr lang="en-US" baseline="0" dirty="0" err="1" smtClean="0"/>
              <a:t>gdp</a:t>
            </a:r>
            <a:r>
              <a:rPr lang="en-US" baseline="0" dirty="0" smtClean="0"/>
              <a:t>.</a:t>
            </a:r>
          </a:p>
          <a:p>
            <a:endParaRPr lang="en-US" baseline="0" dirty="0" smtClean="0"/>
          </a:p>
          <a:p>
            <a:r>
              <a:rPr lang="en-US" baseline="0" dirty="0" smtClean="0"/>
              <a:t>Use another figure for subprime</a:t>
            </a:r>
          </a:p>
          <a:p>
            <a:endParaRPr lang="en-US" baseline="0" dirty="0" smtClean="0"/>
          </a:p>
          <a:p>
            <a:r>
              <a:rPr lang="en-US" baseline="0" dirty="0" smtClean="0"/>
              <a:t>6.8% 43% </a:t>
            </a:r>
            <a:r>
              <a:rPr lang="en-US" altLang="zh-CN" dirty="0" smtClean="0"/>
              <a:t>foreclosures</a:t>
            </a:r>
            <a:endParaRPr lang="en-US" dirty="0"/>
          </a:p>
        </p:txBody>
      </p:sp>
      <p:sp>
        <p:nvSpPr>
          <p:cNvPr id="4" name="Slide Number Placeholder 3"/>
          <p:cNvSpPr>
            <a:spLocks noGrp="1"/>
          </p:cNvSpPr>
          <p:nvPr>
            <p:ph type="sldNum" sz="quarter" idx="10"/>
          </p:nvPr>
        </p:nvSpPr>
        <p:spPr/>
        <p:txBody>
          <a:bodyPr/>
          <a:lstStyle/>
          <a:p>
            <a:fld id="{651AE052-DF77-3942-B428-E9CA16113992}"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651AE052-DF77-3942-B428-E9CA16113992}"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senior</a:t>
            </a:r>
            <a:r>
              <a:rPr lang="en-US" baseline="0" dirty="0" smtClean="0"/>
              <a:t> tranche and junior tranche are CDOs.</a:t>
            </a:r>
            <a:endParaRPr lang="en-US" dirty="0"/>
          </a:p>
        </p:txBody>
      </p:sp>
      <p:sp>
        <p:nvSpPr>
          <p:cNvPr id="4" name="Slide Number Placeholder 3"/>
          <p:cNvSpPr>
            <a:spLocks noGrp="1"/>
          </p:cNvSpPr>
          <p:nvPr>
            <p:ph type="sldNum" sz="quarter" idx="10"/>
          </p:nvPr>
        </p:nvSpPr>
        <p:spPr/>
        <p:txBody>
          <a:bodyPr/>
          <a:lstStyle/>
          <a:p>
            <a:fld id="{651AE052-DF77-3942-B428-E9CA1611399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11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p>
        </p:txBody>
      </p:sp>
      <p:sp>
        <p:nvSpPr>
          <p:cNvPr id="19" name="Rectangle 17"/>
          <p:cNvSpPr>
            <a:spLocks noGrp="1" noChangeArrowheads="1"/>
          </p:cNvSpPr>
          <p:nvPr>
            <p:ph type="ftr" sz="quarter" idx="11"/>
          </p:nvPr>
        </p:nvSpPr>
        <p:spPr/>
        <p:txBody>
          <a:bodyPr/>
          <a:lstStyle>
            <a:lvl1pPr>
              <a:defRPr/>
            </a:lvl1pPr>
          </a:lstStyle>
          <a:p>
            <a:endParaRPr lang="en-US"/>
          </a:p>
        </p:txBody>
      </p:sp>
      <p:sp>
        <p:nvSpPr>
          <p:cNvPr id="20" name="Rectangle 18"/>
          <p:cNvSpPr>
            <a:spLocks noGrp="1" noChangeArrowheads="1"/>
          </p:cNvSpPr>
          <p:nvPr>
            <p:ph type="sldNum" sz="quarter" idx="12"/>
          </p:nvPr>
        </p:nvSpPr>
        <p:spPr/>
        <p:txBody>
          <a:bodyPr/>
          <a:lstStyle>
            <a:lvl1pPr>
              <a:defRPr/>
            </a:lvl1pPr>
          </a:lstStyle>
          <a:p>
            <a:fld id="{1E6264DF-F2C9-4442-9C4E-AE4261F5A0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19F3B7A9-DCB4-7949-B23D-FEE9308E9568}"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406D3BDE-262F-F444-AEE9-7C26F41D6100}"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69E3957C-1DB3-A04B-876D-903D52BFC673}"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2E395677-7D6C-A24E-9889-DBFF2342A80C}"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EA181C4E-BC1C-5844-8227-A362A0669B95}"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7FC1FC7D-5D6A-B24B-B278-CD5245143C9B}"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C908A55C-4C77-F64A-AB4D-BD48090B6F5A}"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27C860B4-E835-4B44-AA33-8DC4042F7ABF}"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D66F93D-492A-DD45-92CE-68F449EAE047}"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AB7B044-93A8-1740-A4B1-A32484181C36}"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fld id="{91C20F05-05D2-2A4C-8BDC-243556C74CFD}"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a:endParaRPr lang="en-US">
                <a:latin typeface="Times New Roman"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prstTxWarp prst="textNoShape">
                <a:avLst/>
              </a:prstTxWarp>
            </a:bodyPr>
            <a:lstStyle/>
            <a:p>
              <a:endParaRPr lang="en-US">
                <a:latin typeface="Times New Roman"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2pPr>
      <a:lvl3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3pPr>
      <a:lvl4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4pPr>
      <a:lvl5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5pPr>
      <a:lvl6pPr marL="4572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6pPr>
      <a:lvl7pPr marL="9144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7pPr>
      <a:lvl8pPr marL="13716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8pPr>
      <a:lvl9pPr marL="18288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2.w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819400" y="1676400"/>
            <a:ext cx="6324600" cy="2209800"/>
          </a:xfrm>
        </p:spPr>
        <p:txBody>
          <a:bodyPr/>
          <a:lstStyle/>
          <a:p>
            <a:pPr eaLnBrk="1" hangingPunct="1"/>
            <a:r>
              <a:rPr lang="en-US" sz="3800" dirty="0" smtClean="0"/>
              <a:t>Computer Science: </a:t>
            </a:r>
            <a:r>
              <a:rPr lang="en-US" sz="3800" dirty="0" smtClean="0"/>
              <a:t/>
            </a:r>
            <a:br>
              <a:rPr lang="en-US" sz="3800" dirty="0" smtClean="0"/>
            </a:br>
            <a:r>
              <a:rPr lang="en-US" sz="3800" dirty="0" smtClean="0"/>
              <a:t>A </a:t>
            </a:r>
            <a:r>
              <a:rPr lang="en-US" sz="3800" dirty="0" smtClean="0"/>
              <a:t>new way to think</a:t>
            </a:r>
          </a:p>
        </p:txBody>
      </p:sp>
      <p:sp>
        <p:nvSpPr>
          <p:cNvPr id="14339" name="Rectangle 3"/>
          <p:cNvSpPr>
            <a:spLocks noGrp="1" noChangeArrowheads="1"/>
          </p:cNvSpPr>
          <p:nvPr>
            <p:ph type="subTitle" idx="1"/>
          </p:nvPr>
        </p:nvSpPr>
        <p:spPr/>
        <p:txBody>
          <a:bodyPr/>
          <a:lstStyle/>
          <a:p>
            <a:pPr eaLnBrk="1" hangingPunct="1">
              <a:lnSpc>
                <a:spcPct val="90000"/>
              </a:lnSpc>
            </a:pPr>
            <a:r>
              <a:rPr lang="en-US" dirty="0">
                <a:latin typeface="Arial" charset="0"/>
                <a:cs typeface="Arial" charset="0"/>
              </a:rPr>
              <a:t>COS 116, Spring 2012</a:t>
            </a:r>
            <a:r>
              <a:rPr lang="en-US" dirty="0" smtClean="0"/>
              <a:t>	</a:t>
            </a:r>
          </a:p>
          <a:p>
            <a:pPr eaLnBrk="1" hangingPunct="1">
              <a:lnSpc>
                <a:spcPct val="90000"/>
              </a:lnSpc>
              <a:buFont typeface="Wingdings" charset="2"/>
              <a:buNone/>
            </a:pPr>
            <a:r>
              <a:rPr lang="en-US" dirty="0" smtClean="0"/>
              <a:t>Adam Finkelstein</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371600"/>
          </a:xfrm>
        </p:spPr>
        <p:txBody>
          <a:bodyPr/>
          <a:lstStyle/>
          <a:p>
            <a:r>
              <a:rPr lang="en-US" sz="3200" dirty="0" smtClean="0"/>
              <a:t>Coordinated attack problem  </a:t>
            </a:r>
            <a:r>
              <a:rPr lang="en-US" sz="2400" dirty="0" smtClean="0"/>
              <a:t>[Gray’78]+ many others </a:t>
            </a:r>
            <a:endParaRPr lang="en-US" sz="2400" dirty="0"/>
          </a:p>
        </p:txBody>
      </p:sp>
      <p:sp>
        <p:nvSpPr>
          <p:cNvPr id="4" name="TextBox 3"/>
          <p:cNvSpPr txBox="1"/>
          <p:nvPr/>
        </p:nvSpPr>
        <p:spPr>
          <a:xfrm>
            <a:off x="533400" y="1219200"/>
            <a:ext cx="8042135" cy="830997"/>
          </a:xfrm>
          <a:prstGeom prst="rect">
            <a:avLst/>
          </a:prstGeom>
          <a:noFill/>
        </p:spPr>
        <p:txBody>
          <a:bodyPr wrap="none" rtlCol="0">
            <a:spAutoFit/>
          </a:bodyPr>
          <a:lstStyle/>
          <a:p>
            <a:r>
              <a:rPr lang="en-US" dirty="0" smtClean="0"/>
              <a:t>Two generals in an army. If attack enemy simultaneously,</a:t>
            </a:r>
            <a:br>
              <a:rPr lang="en-US" dirty="0" smtClean="0"/>
            </a:br>
            <a:r>
              <a:rPr lang="en-US" dirty="0" smtClean="0"/>
              <a:t>they win. If only one attacks, the enemy wins. </a:t>
            </a:r>
            <a:endParaRPr lang="en-US" dirty="0"/>
          </a:p>
        </p:txBody>
      </p:sp>
      <p:sp>
        <p:nvSpPr>
          <p:cNvPr id="6" name="TextBox 5"/>
          <p:cNvSpPr txBox="1"/>
          <p:nvPr/>
        </p:nvSpPr>
        <p:spPr>
          <a:xfrm>
            <a:off x="1752600" y="4267200"/>
            <a:ext cx="5386811" cy="461665"/>
          </a:xfrm>
          <a:prstGeom prst="rect">
            <a:avLst/>
          </a:prstGeom>
          <a:noFill/>
        </p:spPr>
        <p:txBody>
          <a:bodyPr wrap="none" rtlCol="0">
            <a:spAutoFit/>
          </a:bodyPr>
          <a:lstStyle/>
          <a:p>
            <a:r>
              <a:rPr lang="en-US" dirty="0" smtClean="0">
                <a:solidFill>
                  <a:srgbClr val="000090"/>
                </a:solidFill>
              </a:rPr>
              <a:t>Can A go ahead and attack at dawn??</a:t>
            </a:r>
            <a:endParaRPr lang="en-US" dirty="0">
              <a:solidFill>
                <a:srgbClr val="000090"/>
              </a:solidFill>
            </a:endParaRPr>
          </a:p>
        </p:txBody>
      </p:sp>
      <p:sp>
        <p:nvSpPr>
          <p:cNvPr id="12" name="TextBox 11"/>
          <p:cNvSpPr txBox="1"/>
          <p:nvPr/>
        </p:nvSpPr>
        <p:spPr>
          <a:xfrm>
            <a:off x="533400" y="5867400"/>
            <a:ext cx="6343654" cy="830997"/>
          </a:xfrm>
          <a:prstGeom prst="rect">
            <a:avLst/>
          </a:prstGeom>
          <a:noFill/>
        </p:spPr>
        <p:txBody>
          <a:bodyPr wrap="none" rtlCol="0">
            <a:spAutoFit/>
          </a:bodyPr>
          <a:lstStyle/>
          <a:p>
            <a:r>
              <a:rPr lang="en-US" dirty="0" smtClean="0"/>
              <a:t/>
            </a:r>
            <a:br>
              <a:rPr lang="en-US" dirty="0" smtClean="0"/>
            </a:br>
            <a:r>
              <a:rPr lang="en-US" dirty="0" smtClean="0">
                <a:solidFill>
                  <a:srgbClr val="008000"/>
                </a:solidFill>
              </a:rPr>
              <a:t>approximate common knowledge </a:t>
            </a:r>
            <a:r>
              <a:rPr lang="en-US" dirty="0" smtClean="0"/>
              <a:t>achievable!</a:t>
            </a:r>
            <a:endParaRPr lang="en-US" dirty="0">
              <a:solidFill>
                <a:srgbClr val="008000"/>
              </a:solidFill>
            </a:endParaRPr>
          </a:p>
        </p:txBody>
      </p:sp>
      <p:sp>
        <p:nvSpPr>
          <p:cNvPr id="13" name="TextBox 12"/>
          <p:cNvSpPr txBox="1"/>
          <p:nvPr/>
        </p:nvSpPr>
        <p:spPr>
          <a:xfrm>
            <a:off x="304800" y="5105400"/>
            <a:ext cx="8839200" cy="1211997"/>
          </a:xfrm>
          <a:prstGeom prst="rect">
            <a:avLst/>
          </a:prstGeom>
          <a:noFill/>
        </p:spPr>
        <p:txBody>
          <a:bodyPr wrap="square" rtlCol="0">
            <a:spAutoFit/>
          </a:bodyPr>
          <a:lstStyle/>
          <a:p>
            <a:r>
              <a:rPr lang="en-US" dirty="0" smtClean="0">
                <a:solidFill>
                  <a:srgbClr val="000090"/>
                </a:solidFill>
              </a:rPr>
              <a:t>Attack possible </a:t>
            </a:r>
            <a:r>
              <a:rPr lang="en-US" dirty="0" err="1" smtClean="0">
                <a:solidFill>
                  <a:srgbClr val="000090"/>
                </a:solidFill>
              </a:rPr>
              <a:t>iff</a:t>
            </a:r>
            <a:r>
              <a:rPr lang="en-US" dirty="0" smtClean="0">
                <a:solidFill>
                  <a:srgbClr val="000090"/>
                </a:solidFill>
              </a:rPr>
              <a:t> “A knows that B knows that A knows….”</a:t>
            </a:r>
            <a:r>
              <a:rPr lang="en-US" dirty="0" smtClean="0">
                <a:solidFill>
                  <a:srgbClr val="FF0000"/>
                </a:solidFill>
              </a:rPr>
              <a:t/>
            </a:r>
            <a:br>
              <a:rPr lang="en-US" dirty="0" smtClean="0">
                <a:solidFill>
                  <a:srgbClr val="FF0000"/>
                </a:solidFill>
              </a:rPr>
            </a:br>
            <a:r>
              <a:rPr lang="en-US" dirty="0" smtClean="0">
                <a:solidFill>
                  <a:srgbClr val="FF0000"/>
                </a:solidFill>
              </a:rPr>
              <a:t>Common knowledge </a:t>
            </a:r>
            <a:r>
              <a:rPr lang="en-US" dirty="0" smtClean="0"/>
              <a:t>(</a:t>
            </a:r>
            <a:r>
              <a:rPr lang="en-US" dirty="0" err="1" smtClean="0"/>
              <a:t>Halpern</a:t>
            </a:r>
            <a:r>
              <a:rPr lang="en-US" dirty="0" smtClean="0"/>
              <a:t> and Moses, ’84,’90).</a:t>
            </a:r>
            <a:br>
              <a:rPr lang="en-US" dirty="0" smtClean="0"/>
            </a:br>
            <a:r>
              <a:rPr lang="en-US" dirty="0" smtClean="0"/>
              <a:t>Unachievable with unreliable message passing. </a:t>
            </a:r>
            <a:endParaRPr lang="en-US" dirty="0"/>
          </a:p>
        </p:txBody>
      </p:sp>
      <p:sp>
        <p:nvSpPr>
          <p:cNvPr id="14" name="Rectangle 13"/>
          <p:cNvSpPr/>
          <p:nvPr/>
        </p:nvSpPr>
        <p:spPr>
          <a:xfrm>
            <a:off x="2971800" y="2057400"/>
            <a:ext cx="3127028" cy="461665"/>
          </a:xfrm>
          <a:prstGeom prst="rect">
            <a:avLst/>
          </a:prstGeom>
        </p:spPr>
        <p:txBody>
          <a:bodyPr wrap="none">
            <a:spAutoFit/>
          </a:bodyPr>
          <a:lstStyle/>
          <a:p>
            <a:r>
              <a:rPr lang="en-US" dirty="0" smtClean="0">
                <a:solidFill>
                  <a:srgbClr val="008000"/>
                </a:solidFill>
              </a:rPr>
              <a:t>“Lets attack at dawn!”</a:t>
            </a:r>
            <a:endParaRPr lang="en-US" dirty="0">
              <a:solidFill>
                <a:srgbClr val="008000"/>
              </a:solidFill>
            </a:endParaRPr>
          </a:p>
        </p:txBody>
      </p:sp>
      <p:sp>
        <p:nvSpPr>
          <p:cNvPr id="15" name="TextBox 14"/>
          <p:cNvSpPr txBox="1"/>
          <p:nvPr/>
        </p:nvSpPr>
        <p:spPr>
          <a:xfrm>
            <a:off x="381000" y="2895600"/>
            <a:ext cx="1556836" cy="461665"/>
          </a:xfrm>
          <a:prstGeom prst="rect">
            <a:avLst/>
          </a:prstGeom>
          <a:noFill/>
        </p:spPr>
        <p:txBody>
          <a:bodyPr wrap="none" rtlCol="0">
            <a:spAutoFit/>
          </a:bodyPr>
          <a:lstStyle/>
          <a:p>
            <a:r>
              <a:rPr lang="en-US" dirty="0" smtClean="0"/>
              <a:t>General A</a:t>
            </a:r>
            <a:endParaRPr lang="en-US" dirty="0"/>
          </a:p>
        </p:txBody>
      </p:sp>
      <p:sp>
        <p:nvSpPr>
          <p:cNvPr id="16" name="Rectangle 15"/>
          <p:cNvSpPr/>
          <p:nvPr/>
        </p:nvSpPr>
        <p:spPr>
          <a:xfrm>
            <a:off x="7162800" y="2819400"/>
            <a:ext cx="1570412" cy="461665"/>
          </a:xfrm>
          <a:prstGeom prst="rect">
            <a:avLst/>
          </a:prstGeom>
        </p:spPr>
        <p:txBody>
          <a:bodyPr wrap="none">
            <a:spAutoFit/>
          </a:bodyPr>
          <a:lstStyle/>
          <a:p>
            <a:r>
              <a:rPr lang="en-US" dirty="0" smtClean="0"/>
              <a:t>General B</a:t>
            </a:r>
            <a:endParaRPr lang="en-US" dirty="0"/>
          </a:p>
        </p:txBody>
      </p:sp>
      <p:sp>
        <p:nvSpPr>
          <p:cNvPr id="17" name="Right Arrow 16"/>
          <p:cNvSpPr/>
          <p:nvPr/>
        </p:nvSpPr>
        <p:spPr>
          <a:xfrm>
            <a:off x="3657600" y="2362200"/>
            <a:ext cx="19812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Messenger</a:t>
            </a:r>
            <a:endParaRPr lang="en-US" dirty="0"/>
          </a:p>
        </p:txBody>
      </p:sp>
      <p:sp>
        <p:nvSpPr>
          <p:cNvPr id="19" name="TextBox 18"/>
          <p:cNvSpPr txBox="1"/>
          <p:nvPr/>
        </p:nvSpPr>
        <p:spPr>
          <a:xfrm>
            <a:off x="1524000" y="4724400"/>
            <a:ext cx="6600485" cy="461665"/>
          </a:xfrm>
          <a:prstGeom prst="rect">
            <a:avLst/>
          </a:prstGeom>
          <a:noFill/>
        </p:spPr>
        <p:txBody>
          <a:bodyPr wrap="none" rtlCol="0">
            <a:spAutoFit/>
          </a:bodyPr>
          <a:lstStyle/>
          <a:p>
            <a:r>
              <a:rPr lang="en-US" dirty="0" smtClean="0">
                <a:solidFill>
                  <a:srgbClr val="FF0000"/>
                </a:solidFill>
              </a:rPr>
              <a:t>No! Messenger could be intercepted and killed!</a:t>
            </a:r>
            <a:endParaRPr lang="en-US" dirty="0">
              <a:solidFill>
                <a:srgbClr val="FF0000"/>
              </a:solidFill>
            </a:endParaRPr>
          </a:p>
        </p:txBody>
      </p:sp>
      <p:sp>
        <p:nvSpPr>
          <p:cNvPr id="21" name="Left Arrow 20"/>
          <p:cNvSpPr/>
          <p:nvPr/>
        </p:nvSpPr>
        <p:spPr>
          <a:xfrm>
            <a:off x="3581400" y="3352800"/>
            <a:ext cx="19050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Messenger</a:t>
            </a:r>
            <a:endParaRPr lang="en-US" dirty="0"/>
          </a:p>
        </p:txBody>
      </p:sp>
      <p:sp>
        <p:nvSpPr>
          <p:cNvPr id="22" name="TextBox 21"/>
          <p:cNvSpPr txBox="1"/>
          <p:nvPr/>
        </p:nvSpPr>
        <p:spPr>
          <a:xfrm>
            <a:off x="2895600" y="2895600"/>
            <a:ext cx="3931335" cy="461665"/>
          </a:xfrm>
          <a:prstGeom prst="rect">
            <a:avLst/>
          </a:prstGeom>
          <a:noFill/>
        </p:spPr>
        <p:txBody>
          <a:bodyPr wrap="none" rtlCol="0">
            <a:spAutoFit/>
          </a:bodyPr>
          <a:lstStyle/>
          <a:p>
            <a:r>
              <a:rPr lang="en-US" dirty="0" smtClean="0">
                <a:solidFill>
                  <a:srgbClr val="008000"/>
                </a:solidFill>
              </a:rPr>
              <a:t>Got your message. Agreed!</a:t>
            </a:r>
            <a:endParaRPr lang="en-US" dirty="0">
              <a:solidFill>
                <a:srgbClr val="008000"/>
              </a:solidFill>
            </a:endParaRPr>
          </a:p>
        </p:txBody>
      </p:sp>
      <p:sp>
        <p:nvSpPr>
          <p:cNvPr id="23" name="Rectangle 22"/>
          <p:cNvSpPr/>
          <p:nvPr/>
        </p:nvSpPr>
        <p:spPr>
          <a:xfrm>
            <a:off x="1752600" y="4415135"/>
            <a:ext cx="6019800" cy="461665"/>
          </a:xfrm>
          <a:prstGeom prst="rect">
            <a:avLst/>
          </a:prstGeom>
        </p:spPr>
        <p:txBody>
          <a:bodyPr wrap="square">
            <a:spAutoFit/>
          </a:bodyPr>
          <a:lstStyle/>
          <a:p>
            <a:r>
              <a:rPr lang="en-US" dirty="0" smtClean="0">
                <a:solidFill>
                  <a:srgbClr val="000090"/>
                </a:solidFill>
              </a:rPr>
              <a:t>Can B go ahead and attack at dawn??</a:t>
            </a:r>
            <a:endParaRPr lang="en-US" dirty="0">
              <a:solidFill>
                <a:srgbClr val="000090"/>
              </a:solidFill>
            </a:endParaRPr>
          </a:p>
        </p:txBody>
      </p:sp>
      <p:sp>
        <p:nvSpPr>
          <p:cNvPr id="24" name="Right Arrow 23"/>
          <p:cNvSpPr/>
          <p:nvPr/>
        </p:nvSpPr>
        <p:spPr>
          <a:xfrm>
            <a:off x="3810000" y="4038600"/>
            <a:ext cx="19812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Messenger</a:t>
            </a:r>
            <a:endParaRPr lang="en-US" dirty="0"/>
          </a:p>
        </p:txBody>
      </p:sp>
      <p:sp>
        <p:nvSpPr>
          <p:cNvPr id="25" name="TextBox 24"/>
          <p:cNvSpPr txBox="1"/>
          <p:nvPr/>
        </p:nvSpPr>
        <p:spPr>
          <a:xfrm>
            <a:off x="3657600" y="3810000"/>
            <a:ext cx="2117587" cy="461665"/>
          </a:xfrm>
          <a:prstGeom prst="rect">
            <a:avLst/>
          </a:prstGeom>
          <a:noFill/>
        </p:spPr>
        <p:txBody>
          <a:bodyPr wrap="none" rtlCol="0">
            <a:spAutoFit/>
          </a:bodyPr>
          <a:lstStyle/>
          <a:p>
            <a:r>
              <a:rPr lang="en-US" dirty="0" smtClean="0">
                <a:solidFill>
                  <a:srgbClr val="008000"/>
                </a:solidFill>
              </a:rPr>
              <a:t>Got your reply</a:t>
            </a:r>
            <a:endParaRPr lang="en-US" dirty="0">
              <a:solidFill>
                <a:srgbClr val="008000"/>
              </a:solidFill>
            </a:endParaRPr>
          </a:p>
        </p:txBody>
      </p:sp>
      <p:sp>
        <p:nvSpPr>
          <p:cNvPr id="26" name="TextBox 25"/>
          <p:cNvSpPr txBox="1"/>
          <p:nvPr/>
        </p:nvSpPr>
        <p:spPr>
          <a:xfrm>
            <a:off x="152400" y="3810000"/>
            <a:ext cx="2974342" cy="830997"/>
          </a:xfrm>
          <a:prstGeom prst="rect">
            <a:avLst/>
          </a:prstGeom>
          <a:noFill/>
        </p:spPr>
        <p:txBody>
          <a:bodyPr wrap="none" rtlCol="0">
            <a:spAutoFit/>
          </a:bodyPr>
          <a:lstStyle/>
          <a:p>
            <a:r>
              <a:rPr lang="en-US" dirty="0" smtClean="0">
                <a:solidFill>
                  <a:srgbClr val="000090"/>
                </a:solidFill>
              </a:rPr>
              <a:t>Can A go ahead and </a:t>
            </a:r>
            <a:br>
              <a:rPr lang="en-US" dirty="0" smtClean="0">
                <a:solidFill>
                  <a:srgbClr val="000090"/>
                </a:solidFill>
              </a:rPr>
            </a:br>
            <a:r>
              <a:rPr lang="en-US" dirty="0" smtClean="0">
                <a:solidFill>
                  <a:srgbClr val="000090"/>
                </a:solidFill>
              </a:rPr>
              <a:t>attack at dawn??</a:t>
            </a:r>
            <a:endParaRPr lang="en-US" dirty="0">
              <a:solidFill>
                <a:srgbClr val="000090"/>
              </a:solidFill>
            </a:endParaRPr>
          </a:p>
        </p:txBody>
      </p:sp>
      <p:sp>
        <p:nvSpPr>
          <p:cNvPr id="27" name="TextBox 26"/>
          <p:cNvSpPr txBox="1"/>
          <p:nvPr/>
        </p:nvSpPr>
        <p:spPr>
          <a:xfrm>
            <a:off x="6135694" y="3505200"/>
            <a:ext cx="3008306" cy="830997"/>
          </a:xfrm>
          <a:prstGeom prst="rect">
            <a:avLst/>
          </a:prstGeom>
          <a:noFill/>
        </p:spPr>
        <p:txBody>
          <a:bodyPr wrap="none" rtlCol="0">
            <a:spAutoFit/>
          </a:bodyPr>
          <a:lstStyle/>
          <a:p>
            <a:r>
              <a:rPr lang="en-US" dirty="0" smtClean="0">
                <a:solidFill>
                  <a:srgbClr val="000090"/>
                </a:solidFill>
              </a:rPr>
              <a:t>Can B go ahead and </a:t>
            </a:r>
            <a:br>
              <a:rPr lang="en-US" dirty="0" smtClean="0">
                <a:solidFill>
                  <a:srgbClr val="000090"/>
                </a:solidFill>
              </a:rPr>
            </a:br>
            <a:r>
              <a:rPr lang="en-US" dirty="0" smtClean="0">
                <a:solidFill>
                  <a:srgbClr val="000090"/>
                </a:solidFill>
              </a:rPr>
              <a:t>attack at dawn??</a:t>
            </a:r>
            <a:endParaRPr lang="en-US"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4" nodeType="clickEffect">
                                  <p:stCondLst>
                                    <p:cond delay="0"/>
                                  </p:stCondLst>
                                  <p:childTnLst>
                                    <p:set>
                                      <p:cBhvr>
                                        <p:cTn id="44" dur="1" fill="hold">
                                          <p:stCondLst>
                                            <p:cond delay="0"/>
                                          </p:stCondLst>
                                        </p:cTn>
                                        <p:tgtEl>
                                          <p:spTgt spid="2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3" nodeType="click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2" grpId="1"/>
      <p:bldP spid="13" grpId="0"/>
      <p:bldP spid="14" grpId="0"/>
      <p:bldP spid="17" grpId="0" animBg="1"/>
      <p:bldP spid="19" grpId="0"/>
      <p:bldP spid="19" grpId="1"/>
      <p:bldP spid="19" grpId="2"/>
      <p:bldP spid="19" grpId="3"/>
      <p:bldP spid="21" grpId="0" animBg="1"/>
      <p:bldP spid="22" grpId="0"/>
      <p:bldP spid="23" grpId="0"/>
      <p:bldP spid="23" grpId="1"/>
      <p:bldP spid="24" grpId="0" animBg="1"/>
      <p:bldP spid="25" grpId="0"/>
      <p:bldP spid="26" grpId="0"/>
      <p:bldP spid="26" grpId="1"/>
      <p:bldP spid="27" grpId="3"/>
      <p:bldP spid="27" grpId="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Dynamic model for bubbles</a:t>
            </a:r>
            <a:r>
              <a:rPr lang="en-US" dirty="0" smtClean="0"/>
              <a:t/>
            </a:r>
            <a:br>
              <a:rPr lang="en-US" dirty="0" smtClean="0"/>
            </a:br>
            <a:r>
              <a:rPr lang="en-US" sz="2800" dirty="0" smtClean="0"/>
              <a:t>[</a:t>
            </a:r>
            <a:r>
              <a:rPr lang="en-US" sz="2800" dirty="0" err="1" smtClean="0"/>
              <a:t>Brunnermeier</a:t>
            </a:r>
            <a:r>
              <a:rPr lang="en-US" sz="2800" dirty="0" smtClean="0"/>
              <a:t>, </a:t>
            </a:r>
            <a:r>
              <a:rPr lang="en-US" sz="2800" dirty="0" err="1" smtClean="0"/>
              <a:t>Abreu</a:t>
            </a:r>
            <a:r>
              <a:rPr lang="en-US" sz="2800" dirty="0" smtClean="0"/>
              <a:t> 2002]</a:t>
            </a:r>
            <a:endParaRPr lang="en-US" sz="2800" dirty="0"/>
          </a:p>
        </p:txBody>
      </p:sp>
      <p:sp>
        <p:nvSpPr>
          <p:cNvPr id="4" name="TextBox 3"/>
          <p:cNvSpPr txBox="1"/>
          <p:nvPr/>
        </p:nvSpPr>
        <p:spPr>
          <a:xfrm>
            <a:off x="457200" y="2514600"/>
            <a:ext cx="7661072" cy="3416320"/>
          </a:xfrm>
          <a:prstGeom prst="rect">
            <a:avLst/>
          </a:prstGeom>
          <a:noFill/>
        </p:spPr>
        <p:txBody>
          <a:bodyPr wrap="none" rtlCol="0">
            <a:spAutoFit/>
          </a:bodyPr>
          <a:lstStyle/>
          <a:p>
            <a:pPr>
              <a:buFont typeface="Arial"/>
              <a:buChar char="•"/>
            </a:pPr>
            <a:r>
              <a:rPr lang="en-US" dirty="0" smtClean="0"/>
              <a:t> Market contains both irrational and rational agents</a:t>
            </a:r>
          </a:p>
          <a:p>
            <a:pPr>
              <a:buFont typeface="Arial"/>
              <a:buChar char="•"/>
            </a:pPr>
            <a:r>
              <a:rPr lang="en-US" dirty="0" smtClean="0"/>
              <a:t> Irrational agents cause bubble.</a:t>
            </a:r>
          </a:p>
          <a:p>
            <a:pPr>
              <a:buFont typeface="Arial"/>
              <a:buChar char="•"/>
            </a:pPr>
            <a:r>
              <a:rPr lang="en-US" dirty="0" smtClean="0"/>
              <a:t> Rational agents willing to prick bubbles, but require</a:t>
            </a:r>
            <a:br>
              <a:rPr lang="en-US" dirty="0" smtClean="0"/>
            </a:br>
            <a:r>
              <a:rPr lang="en-US" dirty="0" smtClean="0"/>
              <a:t> a </a:t>
            </a:r>
            <a:r>
              <a:rPr lang="en-US" dirty="0" smtClean="0">
                <a:solidFill>
                  <a:srgbClr val="FF0000"/>
                </a:solidFill>
              </a:rPr>
              <a:t>coordinated attack</a:t>
            </a:r>
            <a:r>
              <a:rPr lang="en-US" dirty="0" smtClean="0"/>
              <a:t> (if too few attack, they lose!)</a:t>
            </a:r>
          </a:p>
          <a:p>
            <a:pPr>
              <a:buFont typeface="Arial"/>
              <a:buChar char="•"/>
            </a:pPr>
            <a:r>
              <a:rPr lang="en-US" dirty="0" smtClean="0"/>
              <a:t> Bubbles last until bubble’s existence is </a:t>
            </a:r>
            <a:r>
              <a:rPr lang="en-US" dirty="0" smtClean="0">
                <a:solidFill>
                  <a:srgbClr val="FF0000"/>
                </a:solidFill>
              </a:rPr>
              <a:t>“approximate </a:t>
            </a:r>
            <a:br>
              <a:rPr lang="en-US" dirty="0" smtClean="0">
                <a:solidFill>
                  <a:srgbClr val="FF0000"/>
                </a:solidFill>
              </a:rPr>
            </a:br>
            <a:r>
              <a:rPr lang="en-US" dirty="0" smtClean="0">
                <a:solidFill>
                  <a:srgbClr val="FF0000"/>
                </a:solidFill>
              </a:rPr>
              <a:t>common knowledge.”</a:t>
            </a:r>
            <a:r>
              <a:rPr lang="en-US" dirty="0" smtClean="0"/>
              <a:t> (Before then, rational to join </a:t>
            </a:r>
            <a:br>
              <a:rPr lang="en-US" dirty="0" smtClean="0"/>
            </a:br>
            <a:r>
              <a:rPr lang="en-US" dirty="0" smtClean="0"/>
              <a:t>bubble!).</a:t>
            </a:r>
          </a:p>
          <a:p>
            <a:pPr>
              <a:buFont typeface="Arial"/>
              <a:buChar char="•"/>
            </a:pPr>
            <a:r>
              <a:rPr lang="en-US" dirty="0" smtClean="0"/>
              <a:t>  Synchronization mechanisms inspired by </a:t>
            </a:r>
            <a:br>
              <a:rPr lang="en-US" dirty="0" smtClean="0"/>
            </a:br>
            <a:r>
              <a:rPr lang="en-US" dirty="0" smtClean="0">
                <a:solidFill>
                  <a:srgbClr val="FF0000"/>
                </a:solidFill>
              </a:rPr>
              <a:t>“asynchronous clocking” </a:t>
            </a:r>
            <a:r>
              <a:rPr lang="en-US" dirty="0" smtClean="0"/>
              <a:t>in distributed computing.</a:t>
            </a:r>
            <a:endParaRPr lang="en-US" dirty="0"/>
          </a:p>
        </p:txBody>
      </p:sp>
      <p:pic>
        <p:nvPicPr>
          <p:cNvPr id="5" name="Picture 4" descr="bubble.jpg"/>
          <p:cNvPicPr>
            <a:picLocks noChangeAspect="1"/>
          </p:cNvPicPr>
          <p:nvPr/>
        </p:nvPicPr>
        <p:blipFill>
          <a:blip r:embed="rId2"/>
          <a:stretch>
            <a:fillRect/>
          </a:stretch>
        </p:blipFill>
        <p:spPr>
          <a:xfrm>
            <a:off x="6553200" y="762000"/>
            <a:ext cx="2032000" cy="152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99-f99_2-a63-representative_image-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81864"/>
            <a:ext cx="6933247" cy="5199936"/>
          </a:xfrm>
          <a:prstGeom prst="rect">
            <a:avLst/>
          </a:prstGeom>
        </p:spPr>
      </p:pic>
      <p:sp>
        <p:nvSpPr>
          <p:cNvPr id="4" name="Title 3"/>
          <p:cNvSpPr>
            <a:spLocks noGrp="1"/>
          </p:cNvSpPr>
          <p:nvPr>
            <p:ph type="title"/>
          </p:nvPr>
        </p:nvSpPr>
        <p:spPr>
          <a:xfrm>
            <a:off x="457200" y="152400"/>
            <a:ext cx="8915400" cy="1371600"/>
          </a:xfrm>
        </p:spPr>
        <p:txBody>
          <a:bodyPr/>
          <a:lstStyle/>
          <a:p>
            <a:r>
              <a:rPr lang="en-US" dirty="0"/>
              <a:t>Schelling Points on 3D </a:t>
            </a:r>
            <a:r>
              <a:rPr lang="en-US" dirty="0" smtClean="0"/>
              <a:t>Surfaces</a:t>
            </a:r>
            <a:endParaRPr lang="en-US" dirty="0"/>
          </a:p>
        </p:txBody>
      </p:sp>
      <p:sp>
        <p:nvSpPr>
          <p:cNvPr id="6" name="Rectangle 5"/>
          <p:cNvSpPr/>
          <p:nvPr/>
        </p:nvSpPr>
        <p:spPr>
          <a:xfrm>
            <a:off x="6629400" y="1143000"/>
            <a:ext cx="1861657" cy="461665"/>
          </a:xfrm>
          <a:prstGeom prst="rect">
            <a:avLst/>
          </a:prstGeom>
        </p:spPr>
        <p:txBody>
          <a:bodyPr wrap="none">
            <a:spAutoFit/>
          </a:bodyPr>
          <a:lstStyle/>
          <a:p>
            <a:r>
              <a:rPr lang="en-US" dirty="0" smtClean="0"/>
              <a:t>[Chen 2012]</a:t>
            </a:r>
            <a:endParaRPr lang="en-US" dirty="0"/>
          </a:p>
        </p:txBody>
      </p:sp>
    </p:spTree>
    <p:extLst>
      <p:ext uri="{BB962C8B-B14F-4D97-AF65-F5344CB8AC3E}">
        <p14:creationId xmlns:p14="http://schemas.microsoft.com/office/powerpoint/2010/main" val="29921894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3: Finance</a:t>
            </a:r>
            <a:endParaRPr lang="en-US" dirty="0"/>
          </a:p>
        </p:txBody>
      </p:sp>
      <p:sp>
        <p:nvSpPr>
          <p:cNvPr id="4" name="TextBox 3"/>
          <p:cNvSpPr txBox="1"/>
          <p:nvPr/>
        </p:nvSpPr>
        <p:spPr>
          <a:xfrm>
            <a:off x="685800" y="2057400"/>
            <a:ext cx="7027284" cy="1569660"/>
          </a:xfrm>
          <a:prstGeom prst="rect">
            <a:avLst/>
          </a:prstGeom>
          <a:noFill/>
        </p:spPr>
        <p:txBody>
          <a:bodyPr wrap="none" rtlCol="0">
            <a:spAutoFit/>
          </a:bodyPr>
          <a:lstStyle/>
          <a:p>
            <a:r>
              <a:rPr lang="en-US" sz="3200" dirty="0" smtClean="0">
                <a:solidFill>
                  <a:srgbClr val="000090"/>
                </a:solidFill>
              </a:rPr>
              <a:t>“Computational intractability of pricing </a:t>
            </a:r>
          </a:p>
          <a:p>
            <a:r>
              <a:rPr lang="en-US" sz="3200" dirty="0" smtClean="0">
                <a:solidFill>
                  <a:srgbClr val="000090"/>
                </a:solidFill>
              </a:rPr>
              <a:t>financial derivatives</a:t>
            </a:r>
            <a:br>
              <a:rPr lang="en-US" sz="3200" dirty="0" smtClean="0">
                <a:solidFill>
                  <a:srgbClr val="000090"/>
                </a:solidFill>
              </a:rPr>
            </a:br>
            <a:r>
              <a:rPr lang="en-US" sz="3200" dirty="0" smtClean="0">
                <a:solidFill>
                  <a:srgbClr val="000090"/>
                </a:solidFill>
              </a:rPr>
              <a:t>and its economic effects.”</a:t>
            </a:r>
            <a:endParaRPr lang="en-US" sz="3200" dirty="0">
              <a:solidFill>
                <a:srgbClr val="000090"/>
              </a:solidFill>
            </a:endParaRPr>
          </a:p>
        </p:txBody>
      </p:sp>
      <p:sp>
        <p:nvSpPr>
          <p:cNvPr id="5" name="TextBox 4"/>
          <p:cNvSpPr txBox="1"/>
          <p:nvPr/>
        </p:nvSpPr>
        <p:spPr>
          <a:xfrm>
            <a:off x="914400" y="4343400"/>
            <a:ext cx="5487650" cy="461665"/>
          </a:xfrm>
          <a:prstGeom prst="rect">
            <a:avLst/>
          </a:prstGeom>
          <a:noFill/>
        </p:spPr>
        <p:txBody>
          <a:bodyPr wrap="none" rtlCol="0">
            <a:spAutoFit/>
          </a:bodyPr>
          <a:lstStyle/>
          <a:p>
            <a:r>
              <a:rPr lang="en-US" dirty="0" smtClean="0"/>
              <a:t>(</a:t>
            </a:r>
            <a:r>
              <a:rPr lang="en-US" dirty="0" err="1" smtClean="0"/>
              <a:t>Arora</a:t>
            </a:r>
            <a:r>
              <a:rPr lang="en-US" dirty="0" smtClean="0"/>
              <a:t>, Barak, </a:t>
            </a:r>
            <a:r>
              <a:rPr lang="en-US" dirty="0" err="1" smtClean="0"/>
              <a:t>Brunnermeier</a:t>
            </a:r>
            <a:r>
              <a:rPr lang="en-US" dirty="0" smtClean="0"/>
              <a:t>, </a:t>
            </a:r>
            <a:r>
              <a:rPr lang="en-US" dirty="0" err="1" smtClean="0"/>
              <a:t>Ge</a:t>
            </a:r>
            <a:r>
              <a:rPr lang="en-US" dirty="0" smtClean="0"/>
              <a:t> 2010)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of ‘08 (in 1 slide)</a:t>
            </a:r>
            <a:endParaRPr lang="en-US" dirty="0"/>
          </a:p>
        </p:txBody>
      </p:sp>
      <p:grpSp>
        <p:nvGrpSpPr>
          <p:cNvPr id="3" name="Group 6"/>
          <p:cNvGrpSpPr/>
          <p:nvPr/>
        </p:nvGrpSpPr>
        <p:grpSpPr>
          <a:xfrm>
            <a:off x="990600" y="1676400"/>
            <a:ext cx="6477000" cy="4345598"/>
            <a:chOff x="990600" y="1676400"/>
            <a:chExt cx="6477000" cy="4345598"/>
          </a:xfrm>
        </p:grpSpPr>
        <p:pic>
          <p:nvPicPr>
            <p:cNvPr id="8" name="Picture 7" descr="financial-wmd_image002.jpg"/>
            <p:cNvPicPr>
              <a:picLocks noChangeAspect="1"/>
            </p:cNvPicPr>
            <p:nvPr/>
          </p:nvPicPr>
          <p:blipFill>
            <a:blip r:embed="rId4"/>
            <a:srcRect t="12063"/>
            <a:stretch>
              <a:fillRect/>
            </a:stretch>
          </p:blipFill>
          <p:spPr>
            <a:xfrm>
              <a:off x="990600" y="2133600"/>
              <a:ext cx="6477000" cy="3888398"/>
            </a:xfrm>
            <a:prstGeom prst="rect">
              <a:avLst/>
            </a:prstGeom>
          </p:spPr>
        </p:pic>
        <p:sp>
          <p:nvSpPr>
            <p:cNvPr id="5" name="TextBox 4"/>
            <p:cNvSpPr txBox="1"/>
            <p:nvPr/>
          </p:nvSpPr>
          <p:spPr>
            <a:xfrm>
              <a:off x="2514600" y="1676400"/>
              <a:ext cx="3163045" cy="461665"/>
            </a:xfrm>
            <a:prstGeom prst="rect">
              <a:avLst/>
            </a:prstGeom>
            <a:noFill/>
          </p:spPr>
          <p:txBody>
            <a:bodyPr wrap="none" rtlCol="0">
              <a:spAutoFit/>
            </a:bodyPr>
            <a:lstStyle/>
            <a:p>
              <a:r>
                <a:rPr lang="en-US" altLang="zh-CN" dirty="0" smtClean="0"/>
                <a:t>Relative Market Sizes</a:t>
              </a:r>
              <a:endParaRPr lang="zh-CN" altLang="en-US" dirty="0"/>
            </a:p>
          </p:txBody>
        </p:sp>
      </p:grpSp>
      <p:sp>
        <p:nvSpPr>
          <p:cNvPr id="6" name="TextBox 5"/>
          <p:cNvSpPr txBox="1"/>
          <p:nvPr/>
        </p:nvSpPr>
        <p:spPr>
          <a:xfrm>
            <a:off x="228600" y="3352800"/>
            <a:ext cx="8686800" cy="892552"/>
          </a:xfrm>
          <a:prstGeom prst="rect">
            <a:avLst/>
          </a:prstGeom>
          <a:solidFill>
            <a:schemeClr val="bg1"/>
          </a:solidFill>
          <a:ln w="38100">
            <a:solidFill>
              <a:srgbClr val="FF0000"/>
            </a:solidFill>
          </a:ln>
        </p:spPr>
        <p:txBody>
          <a:bodyPr wrap="square" rtlCol="0">
            <a:spAutoFit/>
          </a:bodyPr>
          <a:lstStyle/>
          <a:p>
            <a:pPr algn="ctr"/>
            <a:r>
              <a:rPr lang="en-US" sz="2600" dirty="0" smtClean="0">
                <a:solidFill>
                  <a:srgbClr val="FF0000"/>
                </a:solidFill>
              </a:rPr>
              <a:t>Lesson Learnt</a:t>
            </a:r>
          </a:p>
          <a:p>
            <a:pPr algn="ctr"/>
            <a:r>
              <a:rPr lang="en-US" sz="2600" dirty="0" smtClean="0">
                <a:solidFill>
                  <a:srgbClr val="FF0000"/>
                </a:solidFill>
              </a:rPr>
              <a:t>Small Error in Derivatives </a:t>
            </a:r>
            <a:r>
              <a:rPr lang="en-US" sz="2600" dirty="0" smtClean="0">
                <a:solidFill>
                  <a:srgbClr val="FF0000"/>
                </a:solidFill>
                <a:sym typeface="Wingdings" pitchFamily="2" charset="2"/>
              </a:rPr>
              <a:t> Huge Effects in Economy</a:t>
            </a:r>
            <a:endParaRPr lang="en-US" sz="2600" dirty="0" smtClean="0">
              <a:solidFill>
                <a:srgbClr val="FF0000"/>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oll.jpg"/>
          <p:cNvPicPr>
            <a:picLocks noChangeAspect="1"/>
          </p:cNvPicPr>
          <p:nvPr/>
        </p:nvPicPr>
        <p:blipFill>
          <a:blip r:embed="rId4"/>
          <a:stretch>
            <a:fillRect/>
          </a:stretch>
        </p:blipFill>
        <p:spPr>
          <a:xfrm>
            <a:off x="990600" y="1143000"/>
            <a:ext cx="5943600" cy="3956740"/>
          </a:xfrm>
          <a:prstGeom prst="rect">
            <a:avLst/>
          </a:prstGeom>
        </p:spPr>
      </p:pic>
      <p:sp>
        <p:nvSpPr>
          <p:cNvPr id="2" name="Title 1"/>
          <p:cNvSpPr>
            <a:spLocks noGrp="1"/>
          </p:cNvSpPr>
          <p:nvPr>
            <p:ph type="title"/>
          </p:nvPr>
        </p:nvSpPr>
        <p:spPr/>
        <p:txBody>
          <a:bodyPr/>
          <a:lstStyle/>
          <a:p>
            <a:r>
              <a:rPr lang="en-US" dirty="0" smtClean="0"/>
              <a:t>Example of derivative</a:t>
            </a:r>
            <a:endParaRPr lang="en-US" dirty="0"/>
          </a:p>
        </p:txBody>
      </p:sp>
      <p:sp>
        <p:nvSpPr>
          <p:cNvPr id="5" name="TextBox 4"/>
          <p:cNvSpPr txBox="1"/>
          <p:nvPr/>
        </p:nvSpPr>
        <p:spPr>
          <a:xfrm>
            <a:off x="1752600" y="1905000"/>
            <a:ext cx="3134191" cy="1938992"/>
          </a:xfrm>
          <a:prstGeom prst="rect">
            <a:avLst/>
          </a:prstGeom>
          <a:noFill/>
        </p:spPr>
        <p:txBody>
          <a:bodyPr wrap="none" rtlCol="0">
            <a:spAutoFit/>
          </a:bodyPr>
          <a:lstStyle/>
          <a:p>
            <a:r>
              <a:rPr lang="en-US" dirty="0" smtClean="0">
                <a:latin typeface="Bank Gothic"/>
                <a:cs typeface="Bank Gothic"/>
              </a:rPr>
              <a:t>	</a:t>
            </a:r>
            <a:r>
              <a:rPr lang="en-US" b="1" u="sng" dirty="0" smtClean="0">
                <a:latin typeface="Bank Gothic"/>
                <a:cs typeface="Bank Gothic"/>
              </a:rPr>
              <a:t>Contract</a:t>
            </a:r>
            <a:br>
              <a:rPr lang="en-US" b="1" u="sng" dirty="0" smtClean="0">
                <a:latin typeface="Bank Gothic"/>
                <a:cs typeface="Bank Gothic"/>
              </a:rPr>
            </a:br>
            <a:endParaRPr lang="en-US" b="1" u="sng" dirty="0" smtClean="0">
              <a:latin typeface="Bank Gothic"/>
              <a:cs typeface="Bank Gothic"/>
            </a:endParaRPr>
          </a:p>
          <a:p>
            <a:r>
              <a:rPr lang="en-US" b="1" dirty="0" smtClean="0">
                <a:latin typeface="Bank Gothic"/>
                <a:cs typeface="Bank Gothic"/>
              </a:rPr>
              <a:t>Seller to Pay Buyer</a:t>
            </a:r>
            <a:br>
              <a:rPr lang="en-US" b="1" dirty="0" smtClean="0">
                <a:latin typeface="Bank Gothic"/>
                <a:cs typeface="Bank Gothic"/>
              </a:rPr>
            </a:br>
            <a:r>
              <a:rPr lang="en-US" b="1" dirty="0" smtClean="0">
                <a:latin typeface="Bank Gothic"/>
                <a:cs typeface="Bank Gothic"/>
              </a:rPr>
              <a:t>$1M if DOW &gt;11,000</a:t>
            </a:r>
            <a:br>
              <a:rPr lang="en-US" b="1" dirty="0" smtClean="0">
                <a:latin typeface="Bank Gothic"/>
                <a:cs typeface="Bank Gothic"/>
              </a:rPr>
            </a:br>
            <a:r>
              <a:rPr lang="en-US" b="1" dirty="0" smtClean="0">
                <a:latin typeface="Bank Gothic"/>
                <a:cs typeface="Bank Gothic"/>
              </a:rPr>
              <a:t>one year from today</a:t>
            </a:r>
            <a:endParaRPr lang="en-US" b="1" dirty="0">
              <a:latin typeface="Bank Gothic"/>
              <a:cs typeface="Bank Gothic"/>
            </a:endParaRPr>
          </a:p>
        </p:txBody>
      </p:sp>
      <p:sp>
        <p:nvSpPr>
          <p:cNvPr id="6" name="TextBox 5"/>
          <p:cNvSpPr txBox="1"/>
          <p:nvPr/>
        </p:nvSpPr>
        <p:spPr>
          <a:xfrm>
            <a:off x="762000" y="5105400"/>
            <a:ext cx="5600812" cy="461665"/>
          </a:xfrm>
          <a:prstGeom prst="rect">
            <a:avLst/>
          </a:prstGeom>
          <a:noFill/>
        </p:spPr>
        <p:txBody>
          <a:bodyPr wrap="none" rtlCol="0">
            <a:spAutoFit/>
          </a:bodyPr>
          <a:lstStyle/>
          <a:p>
            <a:r>
              <a:rPr lang="en-US" dirty="0" smtClean="0">
                <a:solidFill>
                  <a:srgbClr val="008000"/>
                </a:solidFill>
              </a:rPr>
              <a:t>“Fair price” = $1M X Pr[ DOW &gt;11,000 ]</a:t>
            </a:r>
            <a:endParaRPr lang="en-US" dirty="0">
              <a:solidFill>
                <a:srgbClr val="008000"/>
              </a:solidFill>
            </a:endParaRPr>
          </a:p>
        </p:txBody>
      </p:sp>
      <p:sp>
        <p:nvSpPr>
          <p:cNvPr id="7" name="TextBox 6"/>
          <p:cNvSpPr txBox="1"/>
          <p:nvPr/>
        </p:nvSpPr>
        <p:spPr>
          <a:xfrm>
            <a:off x="457200" y="5791200"/>
            <a:ext cx="8212505" cy="830997"/>
          </a:xfrm>
          <a:prstGeom prst="rect">
            <a:avLst/>
          </a:prstGeom>
          <a:noFill/>
        </p:spPr>
        <p:txBody>
          <a:bodyPr wrap="none" rtlCol="0">
            <a:spAutoFit/>
          </a:bodyPr>
          <a:lstStyle/>
          <a:p>
            <a:r>
              <a:rPr lang="en-US" dirty="0" smtClean="0"/>
              <a:t>Derivative implicated in ‘08 crash: </a:t>
            </a:r>
            <a:r>
              <a:rPr lang="en-US" dirty="0" smtClean="0">
                <a:solidFill>
                  <a:srgbClr val="FF0000"/>
                </a:solidFill>
              </a:rPr>
              <a:t>CDO (collateralized debt </a:t>
            </a:r>
            <a:br>
              <a:rPr lang="en-US" dirty="0" smtClean="0">
                <a:solidFill>
                  <a:srgbClr val="FF0000"/>
                </a:solidFill>
              </a:rPr>
            </a:br>
            <a:r>
              <a:rPr lang="en-US" dirty="0" smtClean="0">
                <a:solidFill>
                  <a:srgbClr val="FF0000"/>
                </a:solidFill>
              </a:rPr>
              <a:t>						obligation)</a:t>
            </a:r>
            <a:endParaRPr lang="en-US" dirty="0">
              <a:solidFill>
                <a:srgbClr val="FF0000"/>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71600"/>
          </a:xfrm>
        </p:spPr>
        <p:txBody>
          <a:bodyPr/>
          <a:lstStyle/>
          <a:p>
            <a:r>
              <a:rPr lang="en-US" sz="4000" dirty="0" smtClean="0"/>
              <a:t>CDOs: Simplistic explanation</a:t>
            </a:r>
            <a:endParaRPr lang="en-US" sz="4000" dirty="0"/>
          </a:p>
        </p:txBody>
      </p:sp>
      <p:sp>
        <p:nvSpPr>
          <p:cNvPr id="5" name="Rectangle 4"/>
          <p:cNvSpPr/>
          <p:nvPr/>
        </p:nvSpPr>
        <p:spPr>
          <a:xfrm>
            <a:off x="152400" y="1371600"/>
            <a:ext cx="8991600" cy="830997"/>
          </a:xfrm>
          <a:prstGeom prst="rect">
            <a:avLst/>
          </a:prstGeom>
        </p:spPr>
        <p:txBody>
          <a:bodyPr wrap="square">
            <a:spAutoFit/>
          </a:bodyPr>
          <a:lstStyle/>
          <a:p>
            <a:r>
              <a:rPr lang="en-US" dirty="0" smtClean="0">
                <a:solidFill>
                  <a:srgbClr val="008000"/>
                </a:solidFill>
              </a:rPr>
              <a:t>Imagine 100 mortgages, each $1M, default probability 10%. </a:t>
            </a:r>
          </a:p>
          <a:p>
            <a:r>
              <a:rPr lang="en-US" dirty="0" smtClean="0">
                <a:solidFill>
                  <a:srgbClr val="008000"/>
                </a:solidFill>
              </a:rPr>
              <a:t>		</a:t>
            </a:r>
            <a:endParaRPr lang="en-US" dirty="0"/>
          </a:p>
        </p:txBody>
      </p:sp>
      <p:sp>
        <p:nvSpPr>
          <p:cNvPr id="6" name="TextBox 5"/>
          <p:cNvSpPr txBox="1"/>
          <p:nvPr/>
        </p:nvSpPr>
        <p:spPr>
          <a:xfrm>
            <a:off x="472621" y="2895600"/>
            <a:ext cx="3794579" cy="461665"/>
          </a:xfrm>
          <a:prstGeom prst="rect">
            <a:avLst/>
          </a:prstGeom>
          <a:noFill/>
        </p:spPr>
        <p:txBody>
          <a:bodyPr wrap="none" rtlCol="0">
            <a:spAutoFit/>
          </a:bodyPr>
          <a:lstStyle/>
          <a:p>
            <a:r>
              <a:rPr lang="en-US" dirty="0" smtClean="0">
                <a:solidFill>
                  <a:srgbClr val="0000FF"/>
                </a:solidFill>
              </a:rPr>
              <a:t>Expected total yield: $90M</a:t>
            </a:r>
            <a:endParaRPr lang="en-US" dirty="0">
              <a:solidFill>
                <a:srgbClr val="0000FF"/>
              </a:solidFill>
            </a:endParaRPr>
          </a:p>
        </p:txBody>
      </p:sp>
      <p:sp>
        <p:nvSpPr>
          <p:cNvPr id="7" name="TextBox 6"/>
          <p:cNvSpPr txBox="1"/>
          <p:nvPr/>
        </p:nvSpPr>
        <p:spPr>
          <a:xfrm>
            <a:off x="1143000" y="3810000"/>
            <a:ext cx="6429965" cy="830997"/>
          </a:xfrm>
          <a:prstGeom prst="rect">
            <a:avLst/>
          </a:prstGeom>
          <a:noFill/>
        </p:spPr>
        <p:txBody>
          <a:bodyPr wrap="none" rtlCol="0">
            <a:spAutoFit/>
          </a:bodyPr>
          <a:lstStyle/>
          <a:p>
            <a:r>
              <a:rPr lang="en-US" dirty="0" smtClean="0"/>
              <a:t>Create two tranches: </a:t>
            </a:r>
            <a:r>
              <a:rPr lang="en-US" dirty="0" smtClean="0">
                <a:solidFill>
                  <a:srgbClr val="FF0000"/>
                </a:solidFill>
              </a:rPr>
              <a:t>senior</a:t>
            </a:r>
            <a:r>
              <a:rPr lang="en-US" dirty="0" smtClean="0"/>
              <a:t> and </a:t>
            </a:r>
            <a:r>
              <a:rPr lang="en-US" dirty="0" smtClean="0">
                <a:solidFill>
                  <a:srgbClr val="FF0000"/>
                </a:solidFill>
              </a:rPr>
              <a:t>junior</a:t>
            </a:r>
            <a:r>
              <a:rPr lang="en-US" dirty="0" smtClean="0"/>
              <a:t>.</a:t>
            </a:r>
            <a:br>
              <a:rPr lang="en-US" dirty="0" smtClean="0"/>
            </a:br>
            <a:r>
              <a:rPr lang="en-US" dirty="0" smtClean="0"/>
              <a:t>Senior gets first $70M of yield; junior gets rest</a:t>
            </a:r>
            <a:endParaRPr lang="en-US" dirty="0"/>
          </a:p>
        </p:txBody>
      </p:sp>
      <p:pic>
        <p:nvPicPr>
          <p:cNvPr id="10"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4474125" y="2286000"/>
            <a:ext cx="1349925" cy="1447800"/>
          </a:xfrm>
          <a:prstGeom prst="rect">
            <a:avLst/>
          </a:prstGeom>
          <a:noFill/>
        </p:spPr>
      </p:pic>
      <p:pic>
        <p:nvPicPr>
          <p:cNvPr id="12"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4855125" y="2286000"/>
            <a:ext cx="1349925" cy="1447800"/>
          </a:xfrm>
          <a:prstGeom prst="rect">
            <a:avLst/>
          </a:prstGeom>
          <a:noFill/>
        </p:spPr>
      </p:pic>
      <p:pic>
        <p:nvPicPr>
          <p:cNvPr id="14"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5159925" y="2286000"/>
            <a:ext cx="1349925" cy="1447800"/>
          </a:xfrm>
          <a:prstGeom prst="rect">
            <a:avLst/>
          </a:prstGeom>
          <a:noFill/>
        </p:spPr>
      </p:pic>
      <p:pic>
        <p:nvPicPr>
          <p:cNvPr id="15"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5464725" y="2286000"/>
            <a:ext cx="1349925" cy="1447800"/>
          </a:xfrm>
          <a:prstGeom prst="rect">
            <a:avLst/>
          </a:prstGeom>
          <a:noFill/>
        </p:spPr>
      </p:pic>
      <p:pic>
        <p:nvPicPr>
          <p:cNvPr id="16"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5845725" y="2286000"/>
            <a:ext cx="1349925" cy="1447800"/>
          </a:xfrm>
          <a:prstGeom prst="rect">
            <a:avLst/>
          </a:prstGeom>
          <a:noFill/>
        </p:spPr>
      </p:pic>
      <p:pic>
        <p:nvPicPr>
          <p:cNvPr id="17"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172200" y="2286000"/>
            <a:ext cx="1349925" cy="1447800"/>
          </a:xfrm>
          <a:prstGeom prst="rect">
            <a:avLst/>
          </a:prstGeom>
          <a:noFill/>
        </p:spPr>
      </p:pic>
      <p:pic>
        <p:nvPicPr>
          <p:cNvPr id="18"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553200" y="2286000"/>
            <a:ext cx="1349925" cy="1447800"/>
          </a:xfrm>
          <a:prstGeom prst="rect">
            <a:avLst/>
          </a:prstGeom>
          <a:noFill/>
        </p:spPr>
      </p:pic>
      <p:pic>
        <p:nvPicPr>
          <p:cNvPr id="19"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858000" y="2286000"/>
            <a:ext cx="1349925" cy="1447800"/>
          </a:xfrm>
          <a:prstGeom prst="rect">
            <a:avLst/>
          </a:prstGeom>
          <a:noFill/>
        </p:spPr>
      </p:pic>
      <p:pic>
        <p:nvPicPr>
          <p:cNvPr id="20"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7239000" y="2286000"/>
            <a:ext cx="1349925" cy="1447800"/>
          </a:xfrm>
          <a:prstGeom prst="rect">
            <a:avLst/>
          </a:prstGeom>
          <a:noFill/>
        </p:spPr>
      </p:pic>
      <p:grpSp>
        <p:nvGrpSpPr>
          <p:cNvPr id="3" name="Group 4"/>
          <p:cNvGrpSpPr>
            <a:grpSpLocks noChangeAspect="1"/>
          </p:cNvGrpSpPr>
          <p:nvPr/>
        </p:nvGrpSpPr>
        <p:grpSpPr bwMode="auto">
          <a:xfrm flipH="1">
            <a:off x="7239000" y="2286000"/>
            <a:ext cx="1349003" cy="1447200"/>
            <a:chOff x="672" y="768"/>
            <a:chExt cx="838" cy="899"/>
          </a:xfrm>
        </p:grpSpPr>
        <p:sp>
          <p:nvSpPr>
            <p:cNvPr id="23" name="AutoShape 3"/>
            <p:cNvSpPr>
              <a:spLocks noChangeAspect="1" noChangeArrowheads="1" noTextEdit="1"/>
            </p:cNvSpPr>
            <p:nvPr/>
          </p:nvSpPr>
          <p:spPr bwMode="auto">
            <a:xfrm>
              <a:off x="672" y="768"/>
              <a:ext cx="838" cy="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a:off x="701" y="1605"/>
              <a:ext cx="468" cy="62"/>
            </a:xfrm>
            <a:custGeom>
              <a:avLst/>
              <a:gdLst/>
              <a:ahLst/>
              <a:cxnLst>
                <a:cxn ang="0">
                  <a:pos x="314" y="172"/>
                </a:cxn>
                <a:cxn ang="0">
                  <a:pos x="360" y="176"/>
                </a:cxn>
                <a:cxn ang="0">
                  <a:pos x="408" y="179"/>
                </a:cxn>
                <a:cxn ang="0">
                  <a:pos x="458" y="182"/>
                </a:cxn>
                <a:cxn ang="0">
                  <a:pos x="510" y="184"/>
                </a:cxn>
                <a:cxn ang="0">
                  <a:pos x="563" y="186"/>
                </a:cxn>
                <a:cxn ang="0">
                  <a:pos x="618" y="187"/>
                </a:cxn>
                <a:cxn ang="0">
                  <a:pos x="675" y="187"/>
                </a:cxn>
                <a:cxn ang="0">
                  <a:pos x="728" y="187"/>
                </a:cxn>
                <a:cxn ang="0">
                  <a:pos x="777" y="187"/>
                </a:cxn>
                <a:cxn ang="0">
                  <a:pos x="825" y="186"/>
                </a:cxn>
                <a:cxn ang="0">
                  <a:pos x="871" y="184"/>
                </a:cxn>
                <a:cxn ang="0">
                  <a:pos x="918" y="183"/>
                </a:cxn>
                <a:cxn ang="0">
                  <a:pos x="961" y="182"/>
                </a:cxn>
                <a:cxn ang="0">
                  <a:pos x="1005" y="179"/>
                </a:cxn>
                <a:cxn ang="0">
                  <a:pos x="1046" y="176"/>
                </a:cxn>
                <a:cxn ang="0">
                  <a:pos x="1103" y="172"/>
                </a:cxn>
                <a:cxn ang="0">
                  <a:pos x="1173" y="164"/>
                </a:cxn>
                <a:cxn ang="0">
                  <a:pos x="1234" y="156"/>
                </a:cxn>
                <a:cxn ang="0">
                  <a:pos x="1287" y="146"/>
                </a:cxn>
                <a:cxn ang="0">
                  <a:pos x="1332" y="137"/>
                </a:cxn>
                <a:cxn ang="0">
                  <a:pos x="1366" y="124"/>
                </a:cxn>
                <a:cxn ang="0">
                  <a:pos x="1391" y="113"/>
                </a:cxn>
                <a:cxn ang="0">
                  <a:pos x="1403" y="101"/>
                </a:cxn>
                <a:cxn ang="0">
                  <a:pos x="1400" y="85"/>
                </a:cxn>
                <a:cxn ang="0">
                  <a:pos x="1373" y="67"/>
                </a:cxn>
                <a:cxn ang="0">
                  <a:pos x="1320" y="49"/>
                </a:cxn>
                <a:cxn ang="0">
                  <a:pos x="1245" y="34"/>
                </a:cxn>
                <a:cxn ang="0">
                  <a:pos x="1150" y="22"/>
                </a:cxn>
                <a:cxn ang="0">
                  <a:pos x="1038" y="11"/>
                </a:cxn>
                <a:cxn ang="0">
                  <a:pos x="912" y="4"/>
                </a:cxn>
                <a:cxn ang="0">
                  <a:pos x="776" y="0"/>
                </a:cxn>
                <a:cxn ang="0">
                  <a:pos x="631" y="0"/>
                </a:cxn>
                <a:cxn ang="0">
                  <a:pos x="495" y="4"/>
                </a:cxn>
                <a:cxn ang="0">
                  <a:pos x="368" y="11"/>
                </a:cxn>
                <a:cxn ang="0">
                  <a:pos x="257" y="22"/>
                </a:cxn>
                <a:cxn ang="0">
                  <a:pos x="161" y="34"/>
                </a:cxn>
                <a:cxn ang="0">
                  <a:pos x="85" y="49"/>
                </a:cxn>
                <a:cxn ang="0">
                  <a:pos x="32" y="67"/>
                </a:cxn>
                <a:cxn ang="0">
                  <a:pos x="4" y="85"/>
                </a:cxn>
                <a:cxn ang="0">
                  <a:pos x="2" y="100"/>
                </a:cxn>
                <a:cxn ang="0">
                  <a:pos x="13" y="112"/>
                </a:cxn>
                <a:cxn ang="0">
                  <a:pos x="32" y="123"/>
                </a:cxn>
                <a:cxn ang="0">
                  <a:pos x="62" y="132"/>
                </a:cxn>
                <a:cxn ang="0">
                  <a:pos x="100" y="142"/>
                </a:cxn>
                <a:cxn ang="0">
                  <a:pos x="146" y="152"/>
                </a:cxn>
                <a:cxn ang="0">
                  <a:pos x="199" y="158"/>
                </a:cxn>
                <a:cxn ang="0">
                  <a:pos x="259" y="167"/>
                </a:cxn>
              </a:cxnLst>
              <a:rect l="0" t="0" r="r" b="b"/>
              <a:pathLst>
                <a:path w="1404" h="187">
                  <a:moveTo>
                    <a:pt x="292" y="169"/>
                  </a:moveTo>
                  <a:lnTo>
                    <a:pt x="314" y="172"/>
                  </a:lnTo>
                  <a:lnTo>
                    <a:pt x="337" y="173"/>
                  </a:lnTo>
                  <a:lnTo>
                    <a:pt x="360" y="176"/>
                  </a:lnTo>
                  <a:lnTo>
                    <a:pt x="383" y="177"/>
                  </a:lnTo>
                  <a:lnTo>
                    <a:pt x="408" y="179"/>
                  </a:lnTo>
                  <a:lnTo>
                    <a:pt x="432" y="180"/>
                  </a:lnTo>
                  <a:lnTo>
                    <a:pt x="458" y="182"/>
                  </a:lnTo>
                  <a:lnTo>
                    <a:pt x="484" y="183"/>
                  </a:lnTo>
                  <a:lnTo>
                    <a:pt x="510" y="184"/>
                  </a:lnTo>
                  <a:lnTo>
                    <a:pt x="536" y="184"/>
                  </a:lnTo>
                  <a:lnTo>
                    <a:pt x="563" y="186"/>
                  </a:lnTo>
                  <a:lnTo>
                    <a:pt x="591" y="186"/>
                  </a:lnTo>
                  <a:lnTo>
                    <a:pt x="618" y="187"/>
                  </a:lnTo>
                  <a:lnTo>
                    <a:pt x="646" y="187"/>
                  </a:lnTo>
                  <a:lnTo>
                    <a:pt x="675" y="187"/>
                  </a:lnTo>
                  <a:lnTo>
                    <a:pt x="704" y="187"/>
                  </a:lnTo>
                  <a:lnTo>
                    <a:pt x="728" y="187"/>
                  </a:lnTo>
                  <a:lnTo>
                    <a:pt x="753" y="187"/>
                  </a:lnTo>
                  <a:lnTo>
                    <a:pt x="777" y="187"/>
                  </a:lnTo>
                  <a:lnTo>
                    <a:pt x="802" y="186"/>
                  </a:lnTo>
                  <a:lnTo>
                    <a:pt x="825" y="186"/>
                  </a:lnTo>
                  <a:lnTo>
                    <a:pt x="848" y="186"/>
                  </a:lnTo>
                  <a:lnTo>
                    <a:pt x="871" y="184"/>
                  </a:lnTo>
                  <a:lnTo>
                    <a:pt x="895" y="184"/>
                  </a:lnTo>
                  <a:lnTo>
                    <a:pt x="918" y="183"/>
                  </a:lnTo>
                  <a:lnTo>
                    <a:pt x="940" y="182"/>
                  </a:lnTo>
                  <a:lnTo>
                    <a:pt x="961" y="182"/>
                  </a:lnTo>
                  <a:lnTo>
                    <a:pt x="983" y="180"/>
                  </a:lnTo>
                  <a:lnTo>
                    <a:pt x="1005" y="179"/>
                  </a:lnTo>
                  <a:lnTo>
                    <a:pt x="1025" y="177"/>
                  </a:lnTo>
                  <a:lnTo>
                    <a:pt x="1046" y="176"/>
                  </a:lnTo>
                  <a:lnTo>
                    <a:pt x="1066" y="175"/>
                  </a:lnTo>
                  <a:lnTo>
                    <a:pt x="1103" y="172"/>
                  </a:lnTo>
                  <a:lnTo>
                    <a:pt x="1139" y="168"/>
                  </a:lnTo>
                  <a:lnTo>
                    <a:pt x="1173" y="164"/>
                  </a:lnTo>
                  <a:lnTo>
                    <a:pt x="1204" y="160"/>
                  </a:lnTo>
                  <a:lnTo>
                    <a:pt x="1234" y="156"/>
                  </a:lnTo>
                  <a:lnTo>
                    <a:pt x="1263" y="152"/>
                  </a:lnTo>
                  <a:lnTo>
                    <a:pt x="1287" y="146"/>
                  </a:lnTo>
                  <a:lnTo>
                    <a:pt x="1312" y="141"/>
                  </a:lnTo>
                  <a:lnTo>
                    <a:pt x="1332" y="137"/>
                  </a:lnTo>
                  <a:lnTo>
                    <a:pt x="1351" y="130"/>
                  </a:lnTo>
                  <a:lnTo>
                    <a:pt x="1366" y="124"/>
                  </a:lnTo>
                  <a:lnTo>
                    <a:pt x="1380" y="119"/>
                  </a:lnTo>
                  <a:lnTo>
                    <a:pt x="1391" y="113"/>
                  </a:lnTo>
                  <a:lnTo>
                    <a:pt x="1398" y="107"/>
                  </a:lnTo>
                  <a:lnTo>
                    <a:pt x="1403" y="101"/>
                  </a:lnTo>
                  <a:lnTo>
                    <a:pt x="1404" y="94"/>
                  </a:lnTo>
                  <a:lnTo>
                    <a:pt x="1400" y="85"/>
                  </a:lnTo>
                  <a:lnTo>
                    <a:pt x="1391" y="75"/>
                  </a:lnTo>
                  <a:lnTo>
                    <a:pt x="1373" y="67"/>
                  </a:lnTo>
                  <a:lnTo>
                    <a:pt x="1350" y="57"/>
                  </a:lnTo>
                  <a:lnTo>
                    <a:pt x="1320" y="49"/>
                  </a:lnTo>
                  <a:lnTo>
                    <a:pt x="1285" y="41"/>
                  </a:lnTo>
                  <a:lnTo>
                    <a:pt x="1245" y="34"/>
                  </a:lnTo>
                  <a:lnTo>
                    <a:pt x="1200" y="27"/>
                  </a:lnTo>
                  <a:lnTo>
                    <a:pt x="1150" y="22"/>
                  </a:lnTo>
                  <a:lnTo>
                    <a:pt x="1095" y="17"/>
                  </a:lnTo>
                  <a:lnTo>
                    <a:pt x="1038" y="11"/>
                  </a:lnTo>
                  <a:lnTo>
                    <a:pt x="976" y="7"/>
                  </a:lnTo>
                  <a:lnTo>
                    <a:pt x="912" y="4"/>
                  </a:lnTo>
                  <a:lnTo>
                    <a:pt x="846" y="2"/>
                  </a:lnTo>
                  <a:lnTo>
                    <a:pt x="776" y="0"/>
                  </a:lnTo>
                  <a:lnTo>
                    <a:pt x="704" y="0"/>
                  </a:lnTo>
                  <a:lnTo>
                    <a:pt x="631" y="0"/>
                  </a:lnTo>
                  <a:lnTo>
                    <a:pt x="562" y="2"/>
                  </a:lnTo>
                  <a:lnTo>
                    <a:pt x="495" y="4"/>
                  </a:lnTo>
                  <a:lnTo>
                    <a:pt x="430" y="7"/>
                  </a:lnTo>
                  <a:lnTo>
                    <a:pt x="368" y="11"/>
                  </a:lnTo>
                  <a:lnTo>
                    <a:pt x="310" y="17"/>
                  </a:lnTo>
                  <a:lnTo>
                    <a:pt x="257" y="22"/>
                  </a:lnTo>
                  <a:lnTo>
                    <a:pt x="206" y="27"/>
                  </a:lnTo>
                  <a:lnTo>
                    <a:pt x="161" y="34"/>
                  </a:lnTo>
                  <a:lnTo>
                    <a:pt x="120" y="41"/>
                  </a:lnTo>
                  <a:lnTo>
                    <a:pt x="85" y="49"/>
                  </a:lnTo>
                  <a:lnTo>
                    <a:pt x="56" y="57"/>
                  </a:lnTo>
                  <a:lnTo>
                    <a:pt x="32" y="67"/>
                  </a:lnTo>
                  <a:lnTo>
                    <a:pt x="14" y="75"/>
                  </a:lnTo>
                  <a:lnTo>
                    <a:pt x="4" y="85"/>
                  </a:lnTo>
                  <a:lnTo>
                    <a:pt x="0" y="94"/>
                  </a:lnTo>
                  <a:lnTo>
                    <a:pt x="2" y="100"/>
                  </a:lnTo>
                  <a:lnTo>
                    <a:pt x="6" y="105"/>
                  </a:lnTo>
                  <a:lnTo>
                    <a:pt x="13" y="112"/>
                  </a:lnTo>
                  <a:lnTo>
                    <a:pt x="21" y="117"/>
                  </a:lnTo>
                  <a:lnTo>
                    <a:pt x="32" y="123"/>
                  </a:lnTo>
                  <a:lnTo>
                    <a:pt x="45" y="127"/>
                  </a:lnTo>
                  <a:lnTo>
                    <a:pt x="62" y="132"/>
                  </a:lnTo>
                  <a:lnTo>
                    <a:pt x="79" y="138"/>
                  </a:lnTo>
                  <a:lnTo>
                    <a:pt x="100" y="142"/>
                  </a:lnTo>
                  <a:lnTo>
                    <a:pt x="122" y="146"/>
                  </a:lnTo>
                  <a:lnTo>
                    <a:pt x="146" y="152"/>
                  </a:lnTo>
                  <a:lnTo>
                    <a:pt x="172" y="156"/>
                  </a:lnTo>
                  <a:lnTo>
                    <a:pt x="199" y="158"/>
                  </a:lnTo>
                  <a:lnTo>
                    <a:pt x="228" y="162"/>
                  </a:lnTo>
                  <a:lnTo>
                    <a:pt x="259" y="167"/>
                  </a:lnTo>
                  <a:lnTo>
                    <a:pt x="292" y="16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p:nvSpPr>
          <p:spPr bwMode="auto">
            <a:xfrm>
              <a:off x="1307" y="1102"/>
              <a:ext cx="117" cy="105"/>
            </a:xfrm>
            <a:custGeom>
              <a:avLst/>
              <a:gdLst/>
              <a:ahLst/>
              <a:cxnLst>
                <a:cxn ang="0">
                  <a:pos x="349" y="316"/>
                </a:cxn>
                <a:cxn ang="0">
                  <a:pos x="349" y="0"/>
                </a:cxn>
                <a:cxn ang="0">
                  <a:pos x="0" y="73"/>
                </a:cxn>
                <a:cxn ang="0">
                  <a:pos x="0" y="316"/>
                </a:cxn>
                <a:cxn ang="0">
                  <a:pos x="349" y="316"/>
                </a:cxn>
              </a:cxnLst>
              <a:rect l="0" t="0" r="r" b="b"/>
              <a:pathLst>
                <a:path w="349" h="316">
                  <a:moveTo>
                    <a:pt x="349" y="316"/>
                  </a:moveTo>
                  <a:lnTo>
                    <a:pt x="349" y="0"/>
                  </a:lnTo>
                  <a:lnTo>
                    <a:pt x="0" y="73"/>
                  </a:lnTo>
                  <a:lnTo>
                    <a:pt x="0" y="316"/>
                  </a:lnTo>
                  <a:lnTo>
                    <a:pt x="349" y="3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p:nvSpPr>
          <p:spPr bwMode="auto">
            <a:xfrm>
              <a:off x="1323" y="1127"/>
              <a:ext cx="82" cy="125"/>
            </a:xfrm>
            <a:custGeom>
              <a:avLst/>
              <a:gdLst/>
              <a:ahLst/>
              <a:cxnLst>
                <a:cxn ang="0">
                  <a:pos x="248" y="182"/>
                </a:cxn>
                <a:cxn ang="0">
                  <a:pos x="248" y="0"/>
                </a:cxn>
                <a:cxn ang="0">
                  <a:pos x="0" y="0"/>
                </a:cxn>
                <a:cxn ang="0">
                  <a:pos x="0" y="201"/>
                </a:cxn>
                <a:cxn ang="0">
                  <a:pos x="96" y="375"/>
                </a:cxn>
                <a:cxn ang="0">
                  <a:pos x="248" y="182"/>
                </a:cxn>
              </a:cxnLst>
              <a:rect l="0" t="0" r="r" b="b"/>
              <a:pathLst>
                <a:path w="248" h="375">
                  <a:moveTo>
                    <a:pt x="248" y="182"/>
                  </a:moveTo>
                  <a:lnTo>
                    <a:pt x="248" y="0"/>
                  </a:lnTo>
                  <a:lnTo>
                    <a:pt x="0" y="0"/>
                  </a:lnTo>
                  <a:lnTo>
                    <a:pt x="0" y="201"/>
                  </a:lnTo>
                  <a:lnTo>
                    <a:pt x="96" y="375"/>
                  </a:lnTo>
                  <a:lnTo>
                    <a:pt x="248" y="1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8"/>
            <p:cNvSpPr>
              <a:spLocks noChangeArrowheads="1"/>
            </p:cNvSpPr>
            <p:nvPr/>
          </p:nvSpPr>
          <p:spPr bwMode="auto">
            <a:xfrm>
              <a:off x="1322" y="1130"/>
              <a:ext cx="85" cy="62"/>
            </a:xfrm>
            <a:prstGeom prst="rect">
              <a:avLst/>
            </a:prstGeom>
            <a:solidFill>
              <a:srgbClr val="AFAA7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p:nvSpPr>
          <p:spPr bwMode="auto">
            <a:xfrm>
              <a:off x="1234" y="941"/>
              <a:ext cx="240" cy="214"/>
            </a:xfrm>
            <a:custGeom>
              <a:avLst/>
              <a:gdLst/>
              <a:ahLst/>
              <a:cxnLst>
                <a:cxn ang="0">
                  <a:pos x="616" y="194"/>
                </a:cxn>
                <a:cxn ang="0">
                  <a:pos x="615" y="194"/>
                </a:cxn>
                <a:cxn ang="0">
                  <a:pos x="604" y="174"/>
                </a:cxn>
                <a:cxn ang="0">
                  <a:pos x="580" y="134"/>
                </a:cxn>
                <a:cxn ang="0">
                  <a:pos x="551" y="99"/>
                </a:cxn>
                <a:cxn ang="0">
                  <a:pos x="517" y="69"/>
                </a:cxn>
                <a:cxn ang="0">
                  <a:pos x="479" y="43"/>
                </a:cxn>
                <a:cxn ang="0">
                  <a:pos x="436" y="22"/>
                </a:cxn>
                <a:cxn ang="0">
                  <a:pos x="391" y="9"/>
                </a:cxn>
                <a:cxn ang="0">
                  <a:pos x="345" y="2"/>
                </a:cxn>
                <a:cxn ang="0">
                  <a:pos x="288" y="2"/>
                </a:cxn>
                <a:cxn ang="0">
                  <a:pos x="225" y="15"/>
                </a:cxn>
                <a:cxn ang="0">
                  <a:pos x="168" y="40"/>
                </a:cxn>
                <a:cxn ang="0">
                  <a:pos x="116" y="74"/>
                </a:cxn>
                <a:cxn ang="0">
                  <a:pos x="74" y="118"/>
                </a:cxn>
                <a:cxn ang="0">
                  <a:pos x="38" y="168"/>
                </a:cxn>
                <a:cxn ang="0">
                  <a:pos x="15" y="225"/>
                </a:cxn>
                <a:cxn ang="0">
                  <a:pos x="1" y="288"/>
                </a:cxn>
                <a:cxn ang="0">
                  <a:pos x="1" y="354"/>
                </a:cxn>
                <a:cxn ang="0">
                  <a:pos x="15" y="416"/>
                </a:cxn>
                <a:cxn ang="0">
                  <a:pos x="38" y="474"/>
                </a:cxn>
                <a:cxn ang="0">
                  <a:pos x="74" y="525"/>
                </a:cxn>
                <a:cxn ang="0">
                  <a:pos x="116" y="568"/>
                </a:cxn>
                <a:cxn ang="0">
                  <a:pos x="168" y="603"/>
                </a:cxn>
                <a:cxn ang="0">
                  <a:pos x="225" y="626"/>
                </a:cxn>
                <a:cxn ang="0">
                  <a:pos x="288" y="640"/>
                </a:cxn>
                <a:cxn ang="0">
                  <a:pos x="344" y="640"/>
                </a:cxn>
                <a:cxn ang="0">
                  <a:pos x="389" y="635"/>
                </a:cxn>
                <a:cxn ang="0">
                  <a:pos x="432" y="621"/>
                </a:cxn>
                <a:cxn ang="0">
                  <a:pos x="472" y="603"/>
                </a:cxn>
                <a:cxn ang="0">
                  <a:pos x="509" y="580"/>
                </a:cxn>
                <a:cxn ang="0">
                  <a:pos x="543" y="551"/>
                </a:cxn>
                <a:cxn ang="0">
                  <a:pos x="571" y="520"/>
                </a:cxn>
                <a:cxn ang="0">
                  <a:pos x="596" y="483"/>
                </a:cxn>
                <a:cxn ang="0">
                  <a:pos x="610" y="464"/>
                </a:cxn>
                <a:cxn ang="0">
                  <a:pos x="614" y="464"/>
                </a:cxn>
                <a:cxn ang="0">
                  <a:pos x="637" y="461"/>
                </a:cxn>
                <a:cxn ang="0">
                  <a:pos x="675" y="441"/>
                </a:cxn>
                <a:cxn ang="0">
                  <a:pos x="704" y="404"/>
                </a:cxn>
                <a:cxn ang="0">
                  <a:pos x="719" y="356"/>
                </a:cxn>
                <a:cxn ang="0">
                  <a:pos x="719" y="302"/>
                </a:cxn>
                <a:cxn ang="0">
                  <a:pos x="704" y="254"/>
                </a:cxn>
                <a:cxn ang="0">
                  <a:pos x="675" y="217"/>
                </a:cxn>
                <a:cxn ang="0">
                  <a:pos x="637" y="197"/>
                </a:cxn>
              </a:cxnLst>
              <a:rect l="0" t="0" r="r" b="b"/>
              <a:pathLst>
                <a:path w="721" h="641">
                  <a:moveTo>
                    <a:pt x="616" y="194"/>
                  </a:moveTo>
                  <a:lnTo>
                    <a:pt x="616" y="194"/>
                  </a:lnTo>
                  <a:lnTo>
                    <a:pt x="615" y="194"/>
                  </a:lnTo>
                  <a:lnTo>
                    <a:pt x="615" y="194"/>
                  </a:lnTo>
                  <a:lnTo>
                    <a:pt x="614" y="194"/>
                  </a:lnTo>
                  <a:lnTo>
                    <a:pt x="604" y="174"/>
                  </a:lnTo>
                  <a:lnTo>
                    <a:pt x="592" y="153"/>
                  </a:lnTo>
                  <a:lnTo>
                    <a:pt x="580" y="134"/>
                  </a:lnTo>
                  <a:lnTo>
                    <a:pt x="566" y="116"/>
                  </a:lnTo>
                  <a:lnTo>
                    <a:pt x="551" y="99"/>
                  </a:lnTo>
                  <a:lnTo>
                    <a:pt x="533" y="84"/>
                  </a:lnTo>
                  <a:lnTo>
                    <a:pt x="517" y="69"/>
                  </a:lnTo>
                  <a:lnTo>
                    <a:pt x="498" y="55"/>
                  </a:lnTo>
                  <a:lnTo>
                    <a:pt x="479" y="43"/>
                  </a:lnTo>
                  <a:lnTo>
                    <a:pt x="458" y="32"/>
                  </a:lnTo>
                  <a:lnTo>
                    <a:pt x="436" y="22"/>
                  </a:lnTo>
                  <a:lnTo>
                    <a:pt x="415" y="15"/>
                  </a:lnTo>
                  <a:lnTo>
                    <a:pt x="391" y="9"/>
                  </a:lnTo>
                  <a:lnTo>
                    <a:pt x="368" y="5"/>
                  </a:lnTo>
                  <a:lnTo>
                    <a:pt x="345" y="2"/>
                  </a:lnTo>
                  <a:lnTo>
                    <a:pt x="320" y="0"/>
                  </a:lnTo>
                  <a:lnTo>
                    <a:pt x="288" y="2"/>
                  </a:lnTo>
                  <a:lnTo>
                    <a:pt x="256" y="7"/>
                  </a:lnTo>
                  <a:lnTo>
                    <a:pt x="225" y="15"/>
                  </a:lnTo>
                  <a:lnTo>
                    <a:pt x="195" y="26"/>
                  </a:lnTo>
                  <a:lnTo>
                    <a:pt x="168" y="40"/>
                  </a:lnTo>
                  <a:lnTo>
                    <a:pt x="142" y="55"/>
                  </a:lnTo>
                  <a:lnTo>
                    <a:pt x="116" y="74"/>
                  </a:lnTo>
                  <a:lnTo>
                    <a:pt x="94" y="95"/>
                  </a:lnTo>
                  <a:lnTo>
                    <a:pt x="74" y="118"/>
                  </a:lnTo>
                  <a:lnTo>
                    <a:pt x="55" y="142"/>
                  </a:lnTo>
                  <a:lnTo>
                    <a:pt x="38" y="168"/>
                  </a:lnTo>
                  <a:lnTo>
                    <a:pt x="25" y="197"/>
                  </a:lnTo>
                  <a:lnTo>
                    <a:pt x="15" y="225"/>
                  </a:lnTo>
                  <a:lnTo>
                    <a:pt x="7" y="257"/>
                  </a:lnTo>
                  <a:lnTo>
                    <a:pt x="1" y="288"/>
                  </a:lnTo>
                  <a:lnTo>
                    <a:pt x="0" y="321"/>
                  </a:lnTo>
                  <a:lnTo>
                    <a:pt x="1" y="354"/>
                  </a:lnTo>
                  <a:lnTo>
                    <a:pt x="7" y="385"/>
                  </a:lnTo>
                  <a:lnTo>
                    <a:pt x="15" y="416"/>
                  </a:lnTo>
                  <a:lnTo>
                    <a:pt x="25" y="446"/>
                  </a:lnTo>
                  <a:lnTo>
                    <a:pt x="38" y="474"/>
                  </a:lnTo>
                  <a:lnTo>
                    <a:pt x="55" y="500"/>
                  </a:lnTo>
                  <a:lnTo>
                    <a:pt x="74" y="525"/>
                  </a:lnTo>
                  <a:lnTo>
                    <a:pt x="94" y="547"/>
                  </a:lnTo>
                  <a:lnTo>
                    <a:pt x="116" y="568"/>
                  </a:lnTo>
                  <a:lnTo>
                    <a:pt x="142" y="587"/>
                  </a:lnTo>
                  <a:lnTo>
                    <a:pt x="168" y="603"/>
                  </a:lnTo>
                  <a:lnTo>
                    <a:pt x="195" y="617"/>
                  </a:lnTo>
                  <a:lnTo>
                    <a:pt x="225" y="626"/>
                  </a:lnTo>
                  <a:lnTo>
                    <a:pt x="256" y="635"/>
                  </a:lnTo>
                  <a:lnTo>
                    <a:pt x="288" y="640"/>
                  </a:lnTo>
                  <a:lnTo>
                    <a:pt x="320" y="641"/>
                  </a:lnTo>
                  <a:lnTo>
                    <a:pt x="344" y="640"/>
                  </a:lnTo>
                  <a:lnTo>
                    <a:pt x="367" y="639"/>
                  </a:lnTo>
                  <a:lnTo>
                    <a:pt x="389" y="635"/>
                  </a:lnTo>
                  <a:lnTo>
                    <a:pt x="410" y="629"/>
                  </a:lnTo>
                  <a:lnTo>
                    <a:pt x="432" y="621"/>
                  </a:lnTo>
                  <a:lnTo>
                    <a:pt x="453" y="613"/>
                  </a:lnTo>
                  <a:lnTo>
                    <a:pt x="472" y="603"/>
                  </a:lnTo>
                  <a:lnTo>
                    <a:pt x="491" y="592"/>
                  </a:lnTo>
                  <a:lnTo>
                    <a:pt x="509" y="580"/>
                  </a:lnTo>
                  <a:lnTo>
                    <a:pt x="526" y="566"/>
                  </a:lnTo>
                  <a:lnTo>
                    <a:pt x="543" y="551"/>
                  </a:lnTo>
                  <a:lnTo>
                    <a:pt x="558" y="536"/>
                  </a:lnTo>
                  <a:lnTo>
                    <a:pt x="571" y="520"/>
                  </a:lnTo>
                  <a:lnTo>
                    <a:pt x="585" y="502"/>
                  </a:lnTo>
                  <a:lnTo>
                    <a:pt x="596" y="483"/>
                  </a:lnTo>
                  <a:lnTo>
                    <a:pt x="607" y="464"/>
                  </a:lnTo>
                  <a:lnTo>
                    <a:pt x="610" y="464"/>
                  </a:lnTo>
                  <a:lnTo>
                    <a:pt x="612" y="464"/>
                  </a:lnTo>
                  <a:lnTo>
                    <a:pt x="614" y="464"/>
                  </a:lnTo>
                  <a:lnTo>
                    <a:pt x="616" y="464"/>
                  </a:lnTo>
                  <a:lnTo>
                    <a:pt x="637" y="461"/>
                  </a:lnTo>
                  <a:lnTo>
                    <a:pt x="657" y="453"/>
                  </a:lnTo>
                  <a:lnTo>
                    <a:pt x="675" y="441"/>
                  </a:lnTo>
                  <a:lnTo>
                    <a:pt x="690" y="425"/>
                  </a:lnTo>
                  <a:lnTo>
                    <a:pt x="704" y="404"/>
                  </a:lnTo>
                  <a:lnTo>
                    <a:pt x="713" y="382"/>
                  </a:lnTo>
                  <a:lnTo>
                    <a:pt x="719" y="356"/>
                  </a:lnTo>
                  <a:lnTo>
                    <a:pt x="721" y="329"/>
                  </a:lnTo>
                  <a:lnTo>
                    <a:pt x="719" y="302"/>
                  </a:lnTo>
                  <a:lnTo>
                    <a:pt x="713" y="277"/>
                  </a:lnTo>
                  <a:lnTo>
                    <a:pt x="704" y="254"/>
                  </a:lnTo>
                  <a:lnTo>
                    <a:pt x="690" y="234"/>
                  </a:lnTo>
                  <a:lnTo>
                    <a:pt x="675" y="217"/>
                  </a:lnTo>
                  <a:lnTo>
                    <a:pt x="657" y="205"/>
                  </a:lnTo>
                  <a:lnTo>
                    <a:pt x="637" y="197"/>
                  </a:lnTo>
                  <a:lnTo>
                    <a:pt x="616" y="1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p:nvSpPr>
          <p:spPr bwMode="auto">
            <a:xfrm>
              <a:off x="1250" y="958"/>
              <a:ext cx="211" cy="180"/>
            </a:xfrm>
            <a:custGeom>
              <a:avLst/>
              <a:gdLst/>
              <a:ahLst/>
              <a:cxnLst>
                <a:cxn ang="0">
                  <a:pos x="563" y="206"/>
                </a:cxn>
                <a:cxn ang="0">
                  <a:pos x="544" y="216"/>
                </a:cxn>
                <a:cxn ang="0">
                  <a:pos x="530" y="199"/>
                </a:cxn>
                <a:cxn ang="0">
                  <a:pos x="514" y="154"/>
                </a:cxn>
                <a:cxn ang="0">
                  <a:pos x="491" y="115"/>
                </a:cxn>
                <a:cxn ang="0">
                  <a:pos x="462" y="79"/>
                </a:cxn>
                <a:cxn ang="0">
                  <a:pos x="427" y="49"/>
                </a:cxn>
                <a:cxn ang="0">
                  <a:pos x="386" y="26"/>
                </a:cxn>
                <a:cxn ang="0">
                  <a:pos x="342" y="10"/>
                </a:cxn>
                <a:cxn ang="0">
                  <a:pos x="294" y="2"/>
                </a:cxn>
                <a:cxn ang="0">
                  <a:pos x="242" y="2"/>
                </a:cxn>
                <a:cxn ang="0">
                  <a:pos x="189" y="13"/>
                </a:cxn>
                <a:cxn ang="0">
                  <a:pos x="142" y="33"/>
                </a:cxn>
                <a:cxn ang="0">
                  <a:pos x="98" y="62"/>
                </a:cxn>
                <a:cxn ang="0">
                  <a:pos x="61" y="98"/>
                </a:cxn>
                <a:cxn ang="0">
                  <a:pos x="33" y="141"/>
                </a:cxn>
                <a:cxn ang="0">
                  <a:pos x="12" y="190"/>
                </a:cxn>
                <a:cxn ang="0">
                  <a:pos x="1" y="243"/>
                </a:cxn>
                <a:cxn ang="0">
                  <a:pos x="1" y="298"/>
                </a:cxn>
                <a:cxn ang="0">
                  <a:pos x="12" y="351"/>
                </a:cxn>
                <a:cxn ang="0">
                  <a:pos x="33" y="398"/>
                </a:cxn>
                <a:cxn ang="0">
                  <a:pos x="61" y="442"/>
                </a:cxn>
                <a:cxn ang="0">
                  <a:pos x="98" y="479"/>
                </a:cxn>
                <a:cxn ang="0">
                  <a:pos x="142" y="508"/>
                </a:cxn>
                <a:cxn ang="0">
                  <a:pos x="189" y="528"/>
                </a:cxn>
                <a:cxn ang="0">
                  <a:pos x="242" y="539"/>
                </a:cxn>
                <a:cxn ang="0">
                  <a:pos x="293" y="539"/>
                </a:cxn>
                <a:cxn ang="0">
                  <a:pos x="338" y="532"/>
                </a:cxn>
                <a:cxn ang="0">
                  <a:pos x="380" y="517"/>
                </a:cxn>
                <a:cxn ang="0">
                  <a:pos x="418" y="497"/>
                </a:cxn>
                <a:cxn ang="0">
                  <a:pos x="452" y="469"/>
                </a:cxn>
                <a:cxn ang="0">
                  <a:pos x="481" y="438"/>
                </a:cxn>
                <a:cxn ang="0">
                  <a:pos x="506" y="401"/>
                </a:cxn>
                <a:cxn ang="0">
                  <a:pos x="523" y="362"/>
                </a:cxn>
                <a:cxn ang="0">
                  <a:pos x="534" y="345"/>
                </a:cxn>
                <a:cxn ang="0">
                  <a:pos x="544" y="353"/>
                </a:cxn>
                <a:cxn ang="0">
                  <a:pos x="555" y="359"/>
                </a:cxn>
                <a:cxn ang="0">
                  <a:pos x="567" y="363"/>
                </a:cxn>
                <a:cxn ang="0">
                  <a:pos x="586" y="362"/>
                </a:cxn>
                <a:cxn ang="0">
                  <a:pos x="606" y="349"/>
                </a:cxn>
                <a:cxn ang="0">
                  <a:pos x="623" y="328"/>
                </a:cxn>
                <a:cxn ang="0">
                  <a:pos x="632" y="300"/>
                </a:cxn>
                <a:cxn ang="0">
                  <a:pos x="632" y="268"/>
                </a:cxn>
                <a:cxn ang="0">
                  <a:pos x="623" y="240"/>
                </a:cxn>
                <a:cxn ang="0">
                  <a:pos x="606" y="218"/>
                </a:cxn>
                <a:cxn ang="0">
                  <a:pos x="586" y="206"/>
                </a:cxn>
              </a:cxnLst>
              <a:rect l="0" t="0" r="r" b="b"/>
              <a:pathLst>
                <a:path w="634" h="540">
                  <a:moveTo>
                    <a:pt x="574" y="205"/>
                  </a:moveTo>
                  <a:lnTo>
                    <a:pt x="563" y="206"/>
                  </a:lnTo>
                  <a:lnTo>
                    <a:pt x="553" y="209"/>
                  </a:lnTo>
                  <a:lnTo>
                    <a:pt x="544" y="216"/>
                  </a:lnTo>
                  <a:lnTo>
                    <a:pt x="536" y="223"/>
                  </a:lnTo>
                  <a:lnTo>
                    <a:pt x="530" y="199"/>
                  </a:lnTo>
                  <a:lnTo>
                    <a:pt x="523" y="176"/>
                  </a:lnTo>
                  <a:lnTo>
                    <a:pt x="514" y="154"/>
                  </a:lnTo>
                  <a:lnTo>
                    <a:pt x="504" y="134"/>
                  </a:lnTo>
                  <a:lnTo>
                    <a:pt x="491" y="115"/>
                  </a:lnTo>
                  <a:lnTo>
                    <a:pt x="477" y="97"/>
                  </a:lnTo>
                  <a:lnTo>
                    <a:pt x="462" y="79"/>
                  </a:lnTo>
                  <a:lnTo>
                    <a:pt x="444" y="64"/>
                  </a:lnTo>
                  <a:lnTo>
                    <a:pt x="427" y="49"/>
                  </a:lnTo>
                  <a:lnTo>
                    <a:pt x="407" y="37"/>
                  </a:lnTo>
                  <a:lnTo>
                    <a:pt x="386" y="26"/>
                  </a:lnTo>
                  <a:lnTo>
                    <a:pt x="365" y="17"/>
                  </a:lnTo>
                  <a:lnTo>
                    <a:pt x="342" y="10"/>
                  </a:lnTo>
                  <a:lnTo>
                    <a:pt x="319" y="4"/>
                  </a:lnTo>
                  <a:lnTo>
                    <a:pt x="294" y="2"/>
                  </a:lnTo>
                  <a:lnTo>
                    <a:pt x="270" y="0"/>
                  </a:lnTo>
                  <a:lnTo>
                    <a:pt x="242" y="2"/>
                  </a:lnTo>
                  <a:lnTo>
                    <a:pt x="215" y="6"/>
                  </a:lnTo>
                  <a:lnTo>
                    <a:pt x="189" y="13"/>
                  </a:lnTo>
                  <a:lnTo>
                    <a:pt x="165" y="21"/>
                  </a:lnTo>
                  <a:lnTo>
                    <a:pt x="142" y="33"/>
                  </a:lnTo>
                  <a:lnTo>
                    <a:pt x="118" y="47"/>
                  </a:lnTo>
                  <a:lnTo>
                    <a:pt x="98" y="62"/>
                  </a:lnTo>
                  <a:lnTo>
                    <a:pt x="79" y="79"/>
                  </a:lnTo>
                  <a:lnTo>
                    <a:pt x="61" y="98"/>
                  </a:lnTo>
                  <a:lnTo>
                    <a:pt x="46" y="119"/>
                  </a:lnTo>
                  <a:lnTo>
                    <a:pt x="33" y="141"/>
                  </a:lnTo>
                  <a:lnTo>
                    <a:pt x="22" y="165"/>
                  </a:lnTo>
                  <a:lnTo>
                    <a:pt x="12" y="190"/>
                  </a:lnTo>
                  <a:lnTo>
                    <a:pt x="5" y="216"/>
                  </a:lnTo>
                  <a:lnTo>
                    <a:pt x="1" y="243"/>
                  </a:lnTo>
                  <a:lnTo>
                    <a:pt x="0" y="270"/>
                  </a:lnTo>
                  <a:lnTo>
                    <a:pt x="1" y="298"/>
                  </a:lnTo>
                  <a:lnTo>
                    <a:pt x="5" y="325"/>
                  </a:lnTo>
                  <a:lnTo>
                    <a:pt x="12" y="351"/>
                  </a:lnTo>
                  <a:lnTo>
                    <a:pt x="22" y="375"/>
                  </a:lnTo>
                  <a:lnTo>
                    <a:pt x="33" y="398"/>
                  </a:lnTo>
                  <a:lnTo>
                    <a:pt x="46" y="422"/>
                  </a:lnTo>
                  <a:lnTo>
                    <a:pt x="61" y="442"/>
                  </a:lnTo>
                  <a:lnTo>
                    <a:pt x="79" y="461"/>
                  </a:lnTo>
                  <a:lnTo>
                    <a:pt x="98" y="479"/>
                  </a:lnTo>
                  <a:lnTo>
                    <a:pt x="118" y="494"/>
                  </a:lnTo>
                  <a:lnTo>
                    <a:pt x="142" y="508"/>
                  </a:lnTo>
                  <a:lnTo>
                    <a:pt x="165" y="518"/>
                  </a:lnTo>
                  <a:lnTo>
                    <a:pt x="189" y="528"/>
                  </a:lnTo>
                  <a:lnTo>
                    <a:pt x="215" y="535"/>
                  </a:lnTo>
                  <a:lnTo>
                    <a:pt x="242" y="539"/>
                  </a:lnTo>
                  <a:lnTo>
                    <a:pt x="270" y="540"/>
                  </a:lnTo>
                  <a:lnTo>
                    <a:pt x="293" y="539"/>
                  </a:lnTo>
                  <a:lnTo>
                    <a:pt x="316" y="536"/>
                  </a:lnTo>
                  <a:lnTo>
                    <a:pt x="338" y="532"/>
                  </a:lnTo>
                  <a:lnTo>
                    <a:pt x="360" y="525"/>
                  </a:lnTo>
                  <a:lnTo>
                    <a:pt x="380" y="517"/>
                  </a:lnTo>
                  <a:lnTo>
                    <a:pt x="399" y="508"/>
                  </a:lnTo>
                  <a:lnTo>
                    <a:pt x="418" y="497"/>
                  </a:lnTo>
                  <a:lnTo>
                    <a:pt x="436" y="483"/>
                  </a:lnTo>
                  <a:lnTo>
                    <a:pt x="452" y="469"/>
                  </a:lnTo>
                  <a:lnTo>
                    <a:pt x="467" y="454"/>
                  </a:lnTo>
                  <a:lnTo>
                    <a:pt x="481" y="438"/>
                  </a:lnTo>
                  <a:lnTo>
                    <a:pt x="495" y="420"/>
                  </a:lnTo>
                  <a:lnTo>
                    <a:pt x="506" y="401"/>
                  </a:lnTo>
                  <a:lnTo>
                    <a:pt x="515" y="382"/>
                  </a:lnTo>
                  <a:lnTo>
                    <a:pt x="523" y="362"/>
                  </a:lnTo>
                  <a:lnTo>
                    <a:pt x="530" y="340"/>
                  </a:lnTo>
                  <a:lnTo>
                    <a:pt x="534" y="345"/>
                  </a:lnTo>
                  <a:lnTo>
                    <a:pt x="540" y="349"/>
                  </a:lnTo>
                  <a:lnTo>
                    <a:pt x="544" y="353"/>
                  </a:lnTo>
                  <a:lnTo>
                    <a:pt x="549" y="356"/>
                  </a:lnTo>
                  <a:lnTo>
                    <a:pt x="555" y="359"/>
                  </a:lnTo>
                  <a:lnTo>
                    <a:pt x="562" y="362"/>
                  </a:lnTo>
                  <a:lnTo>
                    <a:pt x="567" y="363"/>
                  </a:lnTo>
                  <a:lnTo>
                    <a:pt x="574" y="363"/>
                  </a:lnTo>
                  <a:lnTo>
                    <a:pt x="586" y="362"/>
                  </a:lnTo>
                  <a:lnTo>
                    <a:pt x="597" y="356"/>
                  </a:lnTo>
                  <a:lnTo>
                    <a:pt x="606" y="349"/>
                  </a:lnTo>
                  <a:lnTo>
                    <a:pt x="616" y="340"/>
                  </a:lnTo>
                  <a:lnTo>
                    <a:pt x="623" y="328"/>
                  </a:lnTo>
                  <a:lnTo>
                    <a:pt x="630" y="315"/>
                  </a:lnTo>
                  <a:lnTo>
                    <a:pt x="632" y="300"/>
                  </a:lnTo>
                  <a:lnTo>
                    <a:pt x="634" y="284"/>
                  </a:lnTo>
                  <a:lnTo>
                    <a:pt x="632" y="268"/>
                  </a:lnTo>
                  <a:lnTo>
                    <a:pt x="630" y="253"/>
                  </a:lnTo>
                  <a:lnTo>
                    <a:pt x="623" y="240"/>
                  </a:lnTo>
                  <a:lnTo>
                    <a:pt x="616" y="228"/>
                  </a:lnTo>
                  <a:lnTo>
                    <a:pt x="606" y="218"/>
                  </a:lnTo>
                  <a:lnTo>
                    <a:pt x="597" y="212"/>
                  </a:lnTo>
                  <a:lnTo>
                    <a:pt x="586" y="206"/>
                  </a:lnTo>
                  <a:lnTo>
                    <a:pt x="574" y="205"/>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p:cNvSpPr>
            <p:nvPr/>
          </p:nvSpPr>
          <p:spPr bwMode="auto">
            <a:xfrm>
              <a:off x="1295" y="1083"/>
              <a:ext cx="86" cy="30"/>
            </a:xfrm>
            <a:custGeom>
              <a:avLst/>
              <a:gdLst/>
              <a:ahLst/>
              <a:cxnLst>
                <a:cxn ang="0">
                  <a:pos x="0" y="0"/>
                </a:cxn>
                <a:cxn ang="0">
                  <a:pos x="3" y="8"/>
                </a:cxn>
                <a:cxn ang="0">
                  <a:pos x="4" y="17"/>
                </a:cxn>
                <a:cxn ang="0">
                  <a:pos x="7" y="26"/>
                </a:cxn>
                <a:cxn ang="0">
                  <a:pos x="11" y="36"/>
                </a:cxn>
                <a:cxn ang="0">
                  <a:pos x="17" y="44"/>
                </a:cxn>
                <a:cxn ang="0">
                  <a:pos x="25" y="53"/>
                </a:cxn>
                <a:cxn ang="0">
                  <a:pos x="34" y="63"/>
                </a:cxn>
                <a:cxn ang="0">
                  <a:pos x="46" y="71"/>
                </a:cxn>
                <a:cxn ang="0">
                  <a:pos x="63" y="79"/>
                </a:cxn>
                <a:cxn ang="0">
                  <a:pos x="79" y="85"/>
                </a:cxn>
                <a:cxn ang="0">
                  <a:pos x="96" y="89"/>
                </a:cxn>
                <a:cxn ang="0">
                  <a:pos x="112" y="89"/>
                </a:cxn>
                <a:cxn ang="0">
                  <a:pos x="126" y="89"/>
                </a:cxn>
                <a:cxn ang="0">
                  <a:pos x="136" y="89"/>
                </a:cxn>
                <a:cxn ang="0">
                  <a:pos x="143" y="88"/>
                </a:cxn>
                <a:cxn ang="0">
                  <a:pos x="146" y="88"/>
                </a:cxn>
                <a:cxn ang="0">
                  <a:pos x="258" y="0"/>
                </a:cxn>
                <a:cxn ang="0">
                  <a:pos x="0" y="0"/>
                </a:cxn>
              </a:cxnLst>
              <a:rect l="0" t="0" r="r" b="b"/>
              <a:pathLst>
                <a:path w="258" h="89">
                  <a:moveTo>
                    <a:pt x="0" y="0"/>
                  </a:moveTo>
                  <a:lnTo>
                    <a:pt x="3" y="8"/>
                  </a:lnTo>
                  <a:lnTo>
                    <a:pt x="4" y="17"/>
                  </a:lnTo>
                  <a:lnTo>
                    <a:pt x="7" y="26"/>
                  </a:lnTo>
                  <a:lnTo>
                    <a:pt x="11" y="36"/>
                  </a:lnTo>
                  <a:lnTo>
                    <a:pt x="17" y="44"/>
                  </a:lnTo>
                  <a:lnTo>
                    <a:pt x="25" y="53"/>
                  </a:lnTo>
                  <a:lnTo>
                    <a:pt x="34" y="63"/>
                  </a:lnTo>
                  <a:lnTo>
                    <a:pt x="46" y="71"/>
                  </a:lnTo>
                  <a:lnTo>
                    <a:pt x="63" y="79"/>
                  </a:lnTo>
                  <a:lnTo>
                    <a:pt x="79" y="85"/>
                  </a:lnTo>
                  <a:lnTo>
                    <a:pt x="96" y="89"/>
                  </a:lnTo>
                  <a:lnTo>
                    <a:pt x="112" y="89"/>
                  </a:lnTo>
                  <a:lnTo>
                    <a:pt x="126" y="89"/>
                  </a:lnTo>
                  <a:lnTo>
                    <a:pt x="136" y="89"/>
                  </a:lnTo>
                  <a:lnTo>
                    <a:pt x="143" y="88"/>
                  </a:lnTo>
                  <a:lnTo>
                    <a:pt x="146" y="88"/>
                  </a:lnTo>
                  <a:lnTo>
                    <a:pt x="258"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p:cNvSpPr>
            <p:nvPr/>
          </p:nvSpPr>
          <p:spPr bwMode="auto">
            <a:xfrm>
              <a:off x="1306" y="1090"/>
              <a:ext cx="51" cy="9"/>
            </a:xfrm>
            <a:custGeom>
              <a:avLst/>
              <a:gdLst/>
              <a:ahLst/>
              <a:cxnLst>
                <a:cxn ang="0">
                  <a:pos x="0" y="0"/>
                </a:cxn>
                <a:cxn ang="0">
                  <a:pos x="13" y="28"/>
                </a:cxn>
                <a:cxn ang="0">
                  <a:pos x="116" y="28"/>
                </a:cxn>
                <a:cxn ang="0">
                  <a:pos x="153" y="0"/>
                </a:cxn>
                <a:cxn ang="0">
                  <a:pos x="0" y="0"/>
                </a:cxn>
              </a:cxnLst>
              <a:rect l="0" t="0" r="r" b="b"/>
              <a:pathLst>
                <a:path w="153" h="28">
                  <a:moveTo>
                    <a:pt x="0" y="0"/>
                  </a:moveTo>
                  <a:lnTo>
                    <a:pt x="13" y="28"/>
                  </a:lnTo>
                  <a:lnTo>
                    <a:pt x="116" y="28"/>
                  </a:lnTo>
                  <a:lnTo>
                    <a:pt x="153"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
            <p:cNvSpPr>
              <a:spLocks/>
            </p:cNvSpPr>
            <p:nvPr/>
          </p:nvSpPr>
          <p:spPr bwMode="auto">
            <a:xfrm>
              <a:off x="1281" y="994"/>
              <a:ext cx="22" cy="23"/>
            </a:xfrm>
            <a:custGeom>
              <a:avLst/>
              <a:gdLst/>
              <a:ahLst/>
              <a:cxnLst>
                <a:cxn ang="0">
                  <a:pos x="33" y="67"/>
                </a:cxn>
                <a:cxn ang="0">
                  <a:pos x="46" y="64"/>
                </a:cxn>
                <a:cxn ang="0">
                  <a:pos x="57" y="57"/>
                </a:cxn>
                <a:cxn ang="0">
                  <a:pos x="64" y="46"/>
                </a:cxn>
                <a:cxn ang="0">
                  <a:pos x="67" y="33"/>
                </a:cxn>
                <a:cxn ang="0">
                  <a:pos x="64" y="20"/>
                </a:cxn>
                <a:cxn ang="0">
                  <a:pos x="57" y="10"/>
                </a:cxn>
                <a:cxn ang="0">
                  <a:pos x="46" y="3"/>
                </a:cxn>
                <a:cxn ang="0">
                  <a:pos x="33" y="0"/>
                </a:cxn>
                <a:cxn ang="0">
                  <a:pos x="20" y="3"/>
                </a:cxn>
                <a:cxn ang="0">
                  <a:pos x="9" y="10"/>
                </a:cxn>
                <a:cxn ang="0">
                  <a:pos x="3" y="20"/>
                </a:cxn>
                <a:cxn ang="0">
                  <a:pos x="0" y="33"/>
                </a:cxn>
                <a:cxn ang="0">
                  <a:pos x="3" y="46"/>
                </a:cxn>
                <a:cxn ang="0">
                  <a:pos x="9" y="57"/>
                </a:cxn>
                <a:cxn ang="0">
                  <a:pos x="20" y="64"/>
                </a:cxn>
                <a:cxn ang="0">
                  <a:pos x="33" y="67"/>
                </a:cxn>
              </a:cxnLst>
              <a:rect l="0" t="0" r="r" b="b"/>
              <a:pathLst>
                <a:path w="67" h="67">
                  <a:moveTo>
                    <a:pt x="33" y="67"/>
                  </a:moveTo>
                  <a:lnTo>
                    <a:pt x="46" y="64"/>
                  </a:lnTo>
                  <a:lnTo>
                    <a:pt x="57" y="57"/>
                  </a:lnTo>
                  <a:lnTo>
                    <a:pt x="64" y="46"/>
                  </a:lnTo>
                  <a:lnTo>
                    <a:pt x="67" y="33"/>
                  </a:lnTo>
                  <a:lnTo>
                    <a:pt x="64" y="20"/>
                  </a:lnTo>
                  <a:lnTo>
                    <a:pt x="57" y="10"/>
                  </a:lnTo>
                  <a:lnTo>
                    <a:pt x="46" y="3"/>
                  </a:lnTo>
                  <a:lnTo>
                    <a:pt x="33" y="0"/>
                  </a:lnTo>
                  <a:lnTo>
                    <a:pt x="20" y="3"/>
                  </a:lnTo>
                  <a:lnTo>
                    <a:pt x="9" y="10"/>
                  </a:lnTo>
                  <a:lnTo>
                    <a:pt x="3" y="20"/>
                  </a:lnTo>
                  <a:lnTo>
                    <a:pt x="0" y="33"/>
                  </a:lnTo>
                  <a:lnTo>
                    <a:pt x="3" y="46"/>
                  </a:lnTo>
                  <a:lnTo>
                    <a:pt x="9" y="57"/>
                  </a:lnTo>
                  <a:lnTo>
                    <a:pt x="20" y="64"/>
                  </a:lnTo>
                  <a:lnTo>
                    <a:pt x="33"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4"/>
            <p:cNvSpPr>
              <a:spLocks/>
            </p:cNvSpPr>
            <p:nvPr/>
          </p:nvSpPr>
          <p:spPr bwMode="auto">
            <a:xfrm>
              <a:off x="1351" y="995"/>
              <a:ext cx="26" cy="26"/>
            </a:xfrm>
            <a:custGeom>
              <a:avLst/>
              <a:gdLst/>
              <a:ahLst/>
              <a:cxnLst>
                <a:cxn ang="0">
                  <a:pos x="39" y="78"/>
                </a:cxn>
                <a:cxn ang="0">
                  <a:pos x="54" y="75"/>
                </a:cxn>
                <a:cxn ang="0">
                  <a:pos x="67" y="67"/>
                </a:cxn>
                <a:cxn ang="0">
                  <a:pos x="75" y="55"/>
                </a:cxn>
                <a:cxn ang="0">
                  <a:pos x="78" y="40"/>
                </a:cxn>
                <a:cxn ang="0">
                  <a:pos x="75" y="25"/>
                </a:cxn>
                <a:cxn ang="0">
                  <a:pos x="67" y="11"/>
                </a:cxn>
                <a:cxn ang="0">
                  <a:pos x="54" y="3"/>
                </a:cxn>
                <a:cxn ang="0">
                  <a:pos x="39" y="0"/>
                </a:cxn>
                <a:cxn ang="0">
                  <a:pos x="24" y="3"/>
                </a:cxn>
                <a:cxn ang="0">
                  <a:pos x="12" y="11"/>
                </a:cxn>
                <a:cxn ang="0">
                  <a:pos x="3" y="25"/>
                </a:cxn>
                <a:cxn ang="0">
                  <a:pos x="0" y="40"/>
                </a:cxn>
                <a:cxn ang="0">
                  <a:pos x="3" y="55"/>
                </a:cxn>
                <a:cxn ang="0">
                  <a:pos x="12" y="67"/>
                </a:cxn>
                <a:cxn ang="0">
                  <a:pos x="24" y="75"/>
                </a:cxn>
                <a:cxn ang="0">
                  <a:pos x="39" y="78"/>
                </a:cxn>
              </a:cxnLst>
              <a:rect l="0" t="0" r="r" b="b"/>
              <a:pathLst>
                <a:path w="78" h="78">
                  <a:moveTo>
                    <a:pt x="39" y="78"/>
                  </a:moveTo>
                  <a:lnTo>
                    <a:pt x="54" y="75"/>
                  </a:lnTo>
                  <a:lnTo>
                    <a:pt x="67" y="67"/>
                  </a:lnTo>
                  <a:lnTo>
                    <a:pt x="75" y="55"/>
                  </a:lnTo>
                  <a:lnTo>
                    <a:pt x="78" y="40"/>
                  </a:lnTo>
                  <a:lnTo>
                    <a:pt x="75" y="25"/>
                  </a:lnTo>
                  <a:lnTo>
                    <a:pt x="67" y="11"/>
                  </a:lnTo>
                  <a:lnTo>
                    <a:pt x="54" y="3"/>
                  </a:lnTo>
                  <a:lnTo>
                    <a:pt x="39" y="0"/>
                  </a:lnTo>
                  <a:lnTo>
                    <a:pt x="24" y="3"/>
                  </a:lnTo>
                  <a:lnTo>
                    <a:pt x="12" y="11"/>
                  </a:lnTo>
                  <a:lnTo>
                    <a:pt x="3" y="25"/>
                  </a:lnTo>
                  <a:lnTo>
                    <a:pt x="0" y="40"/>
                  </a:lnTo>
                  <a:lnTo>
                    <a:pt x="3" y="55"/>
                  </a:lnTo>
                  <a:lnTo>
                    <a:pt x="12" y="67"/>
                  </a:lnTo>
                  <a:lnTo>
                    <a:pt x="24" y="75"/>
                  </a:lnTo>
                  <a:lnTo>
                    <a:pt x="39"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
            <p:cNvSpPr>
              <a:spLocks/>
            </p:cNvSpPr>
            <p:nvPr/>
          </p:nvSpPr>
          <p:spPr bwMode="auto">
            <a:xfrm>
              <a:off x="1289" y="997"/>
              <a:ext cx="51" cy="63"/>
            </a:xfrm>
            <a:custGeom>
              <a:avLst/>
              <a:gdLst/>
              <a:ahLst/>
              <a:cxnLst>
                <a:cxn ang="0">
                  <a:pos x="41" y="166"/>
                </a:cxn>
                <a:cxn ang="0">
                  <a:pos x="109" y="46"/>
                </a:cxn>
                <a:cxn ang="0">
                  <a:pos x="108" y="0"/>
                </a:cxn>
                <a:cxn ang="0">
                  <a:pos x="0" y="191"/>
                </a:cxn>
                <a:cxn ang="0">
                  <a:pos x="153" y="188"/>
                </a:cxn>
                <a:cxn ang="0">
                  <a:pos x="153" y="165"/>
                </a:cxn>
                <a:cxn ang="0">
                  <a:pos x="41" y="166"/>
                </a:cxn>
              </a:cxnLst>
              <a:rect l="0" t="0" r="r" b="b"/>
              <a:pathLst>
                <a:path w="153" h="191">
                  <a:moveTo>
                    <a:pt x="41" y="166"/>
                  </a:moveTo>
                  <a:lnTo>
                    <a:pt x="109" y="46"/>
                  </a:lnTo>
                  <a:lnTo>
                    <a:pt x="108" y="0"/>
                  </a:lnTo>
                  <a:lnTo>
                    <a:pt x="0" y="191"/>
                  </a:lnTo>
                  <a:lnTo>
                    <a:pt x="153" y="188"/>
                  </a:lnTo>
                  <a:lnTo>
                    <a:pt x="153" y="165"/>
                  </a:lnTo>
                  <a:lnTo>
                    <a:pt x="41" y="1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6"/>
            <p:cNvSpPr>
              <a:spLocks/>
            </p:cNvSpPr>
            <p:nvPr/>
          </p:nvSpPr>
          <p:spPr bwMode="auto">
            <a:xfrm>
              <a:off x="1088" y="1162"/>
              <a:ext cx="416" cy="475"/>
            </a:xfrm>
            <a:custGeom>
              <a:avLst/>
              <a:gdLst/>
              <a:ahLst/>
              <a:cxnLst>
                <a:cxn ang="0">
                  <a:pos x="623" y="8"/>
                </a:cxn>
                <a:cxn ang="0">
                  <a:pos x="586" y="25"/>
                </a:cxn>
                <a:cxn ang="0">
                  <a:pos x="571" y="33"/>
                </a:cxn>
                <a:cxn ang="0">
                  <a:pos x="485" y="131"/>
                </a:cxn>
                <a:cxn ang="0">
                  <a:pos x="435" y="224"/>
                </a:cxn>
                <a:cxn ang="0">
                  <a:pos x="237" y="222"/>
                </a:cxn>
                <a:cxn ang="0">
                  <a:pos x="203" y="181"/>
                </a:cxn>
                <a:cxn ang="0">
                  <a:pos x="173" y="150"/>
                </a:cxn>
                <a:cxn ang="0">
                  <a:pos x="159" y="138"/>
                </a:cxn>
                <a:cxn ang="0">
                  <a:pos x="135" y="134"/>
                </a:cxn>
                <a:cxn ang="0">
                  <a:pos x="127" y="195"/>
                </a:cxn>
                <a:cxn ang="0">
                  <a:pos x="41" y="353"/>
                </a:cxn>
                <a:cxn ang="0">
                  <a:pos x="94" y="352"/>
                </a:cxn>
                <a:cxn ang="0">
                  <a:pos x="187" y="351"/>
                </a:cxn>
                <a:cxn ang="0">
                  <a:pos x="230" y="360"/>
                </a:cxn>
                <a:cxn ang="0">
                  <a:pos x="275" y="436"/>
                </a:cxn>
                <a:cxn ang="0">
                  <a:pos x="338" y="556"/>
                </a:cxn>
                <a:cxn ang="0">
                  <a:pos x="405" y="685"/>
                </a:cxn>
                <a:cxn ang="0">
                  <a:pos x="457" y="788"/>
                </a:cxn>
                <a:cxn ang="0">
                  <a:pos x="478" y="831"/>
                </a:cxn>
                <a:cxn ang="0">
                  <a:pos x="466" y="855"/>
                </a:cxn>
                <a:cxn ang="0">
                  <a:pos x="446" y="946"/>
                </a:cxn>
                <a:cxn ang="0">
                  <a:pos x="444" y="1114"/>
                </a:cxn>
                <a:cxn ang="0">
                  <a:pos x="489" y="1259"/>
                </a:cxn>
                <a:cxn ang="0">
                  <a:pos x="533" y="1339"/>
                </a:cxn>
                <a:cxn ang="0">
                  <a:pos x="609" y="1347"/>
                </a:cxn>
                <a:cxn ang="0">
                  <a:pos x="547" y="1366"/>
                </a:cxn>
                <a:cxn ang="0">
                  <a:pos x="512" y="1406"/>
                </a:cxn>
                <a:cxn ang="0">
                  <a:pos x="801" y="1409"/>
                </a:cxn>
                <a:cxn ang="0">
                  <a:pos x="777" y="1376"/>
                </a:cxn>
                <a:cxn ang="0">
                  <a:pos x="759" y="1197"/>
                </a:cxn>
                <a:cxn ang="0">
                  <a:pos x="770" y="1068"/>
                </a:cxn>
                <a:cxn ang="0">
                  <a:pos x="796" y="934"/>
                </a:cxn>
                <a:cxn ang="0">
                  <a:pos x="811" y="866"/>
                </a:cxn>
                <a:cxn ang="0">
                  <a:pos x="831" y="940"/>
                </a:cxn>
                <a:cxn ang="0">
                  <a:pos x="866" y="1079"/>
                </a:cxn>
                <a:cxn ang="0">
                  <a:pos x="874" y="1205"/>
                </a:cxn>
                <a:cxn ang="0">
                  <a:pos x="851" y="1376"/>
                </a:cxn>
                <a:cxn ang="0">
                  <a:pos x="825" y="1410"/>
                </a:cxn>
                <a:cxn ang="0">
                  <a:pos x="1115" y="1406"/>
                </a:cxn>
                <a:cxn ang="0">
                  <a:pos x="1082" y="1366"/>
                </a:cxn>
                <a:cxn ang="0">
                  <a:pos x="1020" y="1347"/>
                </a:cxn>
                <a:cxn ang="0">
                  <a:pos x="1122" y="1338"/>
                </a:cxn>
                <a:cxn ang="0">
                  <a:pos x="1159" y="1256"/>
                </a:cxn>
                <a:cxn ang="0">
                  <a:pos x="1194" y="1118"/>
                </a:cxn>
                <a:cxn ang="0">
                  <a:pos x="1176" y="878"/>
                </a:cxn>
                <a:cxn ang="0">
                  <a:pos x="1212" y="829"/>
                </a:cxn>
                <a:cxn ang="0">
                  <a:pos x="1130" y="501"/>
                </a:cxn>
                <a:cxn ang="0">
                  <a:pos x="1149" y="486"/>
                </a:cxn>
                <a:cxn ang="0">
                  <a:pos x="1165" y="469"/>
                </a:cxn>
                <a:cxn ang="0">
                  <a:pos x="1209" y="415"/>
                </a:cxn>
                <a:cxn ang="0">
                  <a:pos x="1234" y="367"/>
                </a:cxn>
                <a:cxn ang="0">
                  <a:pos x="1246" y="300"/>
                </a:cxn>
                <a:cxn ang="0">
                  <a:pos x="1215" y="164"/>
                </a:cxn>
                <a:cxn ang="0">
                  <a:pos x="1146" y="57"/>
                </a:cxn>
                <a:cxn ang="0">
                  <a:pos x="1108" y="30"/>
                </a:cxn>
                <a:cxn ang="0">
                  <a:pos x="1069" y="15"/>
                </a:cxn>
                <a:cxn ang="0">
                  <a:pos x="1010" y="2"/>
                </a:cxn>
                <a:cxn ang="0">
                  <a:pos x="1006" y="2"/>
                </a:cxn>
                <a:cxn ang="0">
                  <a:pos x="990" y="2"/>
                </a:cxn>
                <a:cxn ang="0">
                  <a:pos x="694" y="3"/>
                </a:cxn>
              </a:cxnLst>
              <a:rect l="0" t="0" r="r" b="b"/>
              <a:pathLst>
                <a:path w="1246" h="1424">
                  <a:moveTo>
                    <a:pt x="656" y="0"/>
                  </a:moveTo>
                  <a:lnTo>
                    <a:pt x="639" y="4"/>
                  </a:lnTo>
                  <a:lnTo>
                    <a:pt x="623" y="8"/>
                  </a:lnTo>
                  <a:lnTo>
                    <a:pt x="609" y="14"/>
                  </a:lnTo>
                  <a:lnTo>
                    <a:pt x="597" y="19"/>
                  </a:lnTo>
                  <a:lnTo>
                    <a:pt x="586" y="25"/>
                  </a:lnTo>
                  <a:lnTo>
                    <a:pt x="578" y="29"/>
                  </a:lnTo>
                  <a:lnTo>
                    <a:pt x="572" y="32"/>
                  </a:lnTo>
                  <a:lnTo>
                    <a:pt x="571" y="33"/>
                  </a:lnTo>
                  <a:lnTo>
                    <a:pt x="538" y="63"/>
                  </a:lnTo>
                  <a:lnTo>
                    <a:pt x="510" y="97"/>
                  </a:lnTo>
                  <a:lnTo>
                    <a:pt x="485" y="131"/>
                  </a:lnTo>
                  <a:lnTo>
                    <a:pt x="465" y="165"/>
                  </a:lnTo>
                  <a:lnTo>
                    <a:pt x="447" y="196"/>
                  </a:lnTo>
                  <a:lnTo>
                    <a:pt x="435" y="224"/>
                  </a:lnTo>
                  <a:lnTo>
                    <a:pt x="425" y="243"/>
                  </a:lnTo>
                  <a:lnTo>
                    <a:pt x="420" y="254"/>
                  </a:lnTo>
                  <a:lnTo>
                    <a:pt x="237" y="222"/>
                  </a:lnTo>
                  <a:lnTo>
                    <a:pt x="226" y="209"/>
                  </a:lnTo>
                  <a:lnTo>
                    <a:pt x="214" y="195"/>
                  </a:lnTo>
                  <a:lnTo>
                    <a:pt x="203" y="181"/>
                  </a:lnTo>
                  <a:lnTo>
                    <a:pt x="192" y="169"/>
                  </a:lnTo>
                  <a:lnTo>
                    <a:pt x="181" y="158"/>
                  </a:lnTo>
                  <a:lnTo>
                    <a:pt x="173" y="150"/>
                  </a:lnTo>
                  <a:lnTo>
                    <a:pt x="168" y="145"/>
                  </a:lnTo>
                  <a:lnTo>
                    <a:pt x="166" y="143"/>
                  </a:lnTo>
                  <a:lnTo>
                    <a:pt x="159" y="138"/>
                  </a:lnTo>
                  <a:lnTo>
                    <a:pt x="151" y="134"/>
                  </a:lnTo>
                  <a:lnTo>
                    <a:pt x="142" y="132"/>
                  </a:lnTo>
                  <a:lnTo>
                    <a:pt x="135" y="134"/>
                  </a:lnTo>
                  <a:lnTo>
                    <a:pt x="124" y="152"/>
                  </a:lnTo>
                  <a:lnTo>
                    <a:pt x="124" y="175"/>
                  </a:lnTo>
                  <a:lnTo>
                    <a:pt x="127" y="195"/>
                  </a:lnTo>
                  <a:lnTo>
                    <a:pt x="128" y="203"/>
                  </a:lnTo>
                  <a:lnTo>
                    <a:pt x="0" y="188"/>
                  </a:lnTo>
                  <a:lnTo>
                    <a:pt x="41" y="353"/>
                  </a:lnTo>
                  <a:lnTo>
                    <a:pt x="48" y="353"/>
                  </a:lnTo>
                  <a:lnTo>
                    <a:pt x="67" y="353"/>
                  </a:lnTo>
                  <a:lnTo>
                    <a:pt x="94" y="352"/>
                  </a:lnTo>
                  <a:lnTo>
                    <a:pt x="125" y="352"/>
                  </a:lnTo>
                  <a:lnTo>
                    <a:pt x="157" y="352"/>
                  </a:lnTo>
                  <a:lnTo>
                    <a:pt x="187" y="351"/>
                  </a:lnTo>
                  <a:lnTo>
                    <a:pt x="210" y="351"/>
                  </a:lnTo>
                  <a:lnTo>
                    <a:pt x="223" y="351"/>
                  </a:lnTo>
                  <a:lnTo>
                    <a:pt x="230" y="360"/>
                  </a:lnTo>
                  <a:lnTo>
                    <a:pt x="242" y="378"/>
                  </a:lnTo>
                  <a:lnTo>
                    <a:pt x="257" y="404"/>
                  </a:lnTo>
                  <a:lnTo>
                    <a:pt x="275" y="436"/>
                  </a:lnTo>
                  <a:lnTo>
                    <a:pt x="294" y="473"/>
                  </a:lnTo>
                  <a:lnTo>
                    <a:pt x="316" y="513"/>
                  </a:lnTo>
                  <a:lnTo>
                    <a:pt x="338" y="556"/>
                  </a:lnTo>
                  <a:lnTo>
                    <a:pt x="361" y="600"/>
                  </a:lnTo>
                  <a:lnTo>
                    <a:pt x="383" y="644"/>
                  </a:lnTo>
                  <a:lnTo>
                    <a:pt x="405" y="685"/>
                  </a:lnTo>
                  <a:lnTo>
                    <a:pt x="425" y="724"/>
                  </a:lnTo>
                  <a:lnTo>
                    <a:pt x="443" y="760"/>
                  </a:lnTo>
                  <a:lnTo>
                    <a:pt x="457" y="788"/>
                  </a:lnTo>
                  <a:lnTo>
                    <a:pt x="469" y="811"/>
                  </a:lnTo>
                  <a:lnTo>
                    <a:pt x="476" y="825"/>
                  </a:lnTo>
                  <a:lnTo>
                    <a:pt x="478" y="831"/>
                  </a:lnTo>
                  <a:lnTo>
                    <a:pt x="477" y="833"/>
                  </a:lnTo>
                  <a:lnTo>
                    <a:pt x="472" y="840"/>
                  </a:lnTo>
                  <a:lnTo>
                    <a:pt x="466" y="855"/>
                  </a:lnTo>
                  <a:lnTo>
                    <a:pt x="458" y="877"/>
                  </a:lnTo>
                  <a:lnTo>
                    <a:pt x="451" y="907"/>
                  </a:lnTo>
                  <a:lnTo>
                    <a:pt x="446" y="946"/>
                  </a:lnTo>
                  <a:lnTo>
                    <a:pt x="442" y="997"/>
                  </a:lnTo>
                  <a:lnTo>
                    <a:pt x="440" y="1058"/>
                  </a:lnTo>
                  <a:lnTo>
                    <a:pt x="444" y="1114"/>
                  </a:lnTo>
                  <a:lnTo>
                    <a:pt x="457" y="1167"/>
                  </a:lnTo>
                  <a:lnTo>
                    <a:pt x="472" y="1216"/>
                  </a:lnTo>
                  <a:lnTo>
                    <a:pt x="489" y="1259"/>
                  </a:lnTo>
                  <a:lnTo>
                    <a:pt x="507" y="1294"/>
                  </a:lnTo>
                  <a:lnTo>
                    <a:pt x="522" y="1321"/>
                  </a:lnTo>
                  <a:lnTo>
                    <a:pt x="533" y="1339"/>
                  </a:lnTo>
                  <a:lnTo>
                    <a:pt x="537" y="1345"/>
                  </a:lnTo>
                  <a:lnTo>
                    <a:pt x="635" y="1345"/>
                  </a:lnTo>
                  <a:lnTo>
                    <a:pt x="609" y="1347"/>
                  </a:lnTo>
                  <a:lnTo>
                    <a:pt x="586" y="1351"/>
                  </a:lnTo>
                  <a:lnTo>
                    <a:pt x="564" y="1358"/>
                  </a:lnTo>
                  <a:lnTo>
                    <a:pt x="547" y="1366"/>
                  </a:lnTo>
                  <a:lnTo>
                    <a:pt x="530" y="1377"/>
                  </a:lnTo>
                  <a:lnTo>
                    <a:pt x="519" y="1391"/>
                  </a:lnTo>
                  <a:lnTo>
                    <a:pt x="512" y="1406"/>
                  </a:lnTo>
                  <a:lnTo>
                    <a:pt x="510" y="1424"/>
                  </a:lnTo>
                  <a:lnTo>
                    <a:pt x="800" y="1424"/>
                  </a:lnTo>
                  <a:lnTo>
                    <a:pt x="801" y="1409"/>
                  </a:lnTo>
                  <a:lnTo>
                    <a:pt x="797" y="1396"/>
                  </a:lnTo>
                  <a:lnTo>
                    <a:pt x="788" y="1385"/>
                  </a:lnTo>
                  <a:lnTo>
                    <a:pt x="777" y="1376"/>
                  </a:lnTo>
                  <a:lnTo>
                    <a:pt x="767" y="1332"/>
                  </a:lnTo>
                  <a:lnTo>
                    <a:pt x="761" y="1268"/>
                  </a:lnTo>
                  <a:lnTo>
                    <a:pt x="759" y="1197"/>
                  </a:lnTo>
                  <a:lnTo>
                    <a:pt x="761" y="1137"/>
                  </a:lnTo>
                  <a:lnTo>
                    <a:pt x="763" y="1107"/>
                  </a:lnTo>
                  <a:lnTo>
                    <a:pt x="770" y="1068"/>
                  </a:lnTo>
                  <a:lnTo>
                    <a:pt x="778" y="1023"/>
                  </a:lnTo>
                  <a:lnTo>
                    <a:pt x="788" y="976"/>
                  </a:lnTo>
                  <a:lnTo>
                    <a:pt x="796" y="934"/>
                  </a:lnTo>
                  <a:lnTo>
                    <a:pt x="804" y="899"/>
                  </a:lnTo>
                  <a:lnTo>
                    <a:pt x="810" y="876"/>
                  </a:lnTo>
                  <a:lnTo>
                    <a:pt x="811" y="866"/>
                  </a:lnTo>
                  <a:lnTo>
                    <a:pt x="814" y="876"/>
                  </a:lnTo>
                  <a:lnTo>
                    <a:pt x="821" y="901"/>
                  </a:lnTo>
                  <a:lnTo>
                    <a:pt x="831" y="940"/>
                  </a:lnTo>
                  <a:lnTo>
                    <a:pt x="844" y="985"/>
                  </a:lnTo>
                  <a:lnTo>
                    <a:pt x="855" y="1032"/>
                  </a:lnTo>
                  <a:lnTo>
                    <a:pt x="866" y="1079"/>
                  </a:lnTo>
                  <a:lnTo>
                    <a:pt x="872" y="1120"/>
                  </a:lnTo>
                  <a:lnTo>
                    <a:pt x="875" y="1150"/>
                  </a:lnTo>
                  <a:lnTo>
                    <a:pt x="874" y="1205"/>
                  </a:lnTo>
                  <a:lnTo>
                    <a:pt x="870" y="1272"/>
                  </a:lnTo>
                  <a:lnTo>
                    <a:pt x="861" y="1334"/>
                  </a:lnTo>
                  <a:lnTo>
                    <a:pt x="851" y="1376"/>
                  </a:lnTo>
                  <a:lnTo>
                    <a:pt x="840" y="1385"/>
                  </a:lnTo>
                  <a:lnTo>
                    <a:pt x="830" y="1398"/>
                  </a:lnTo>
                  <a:lnTo>
                    <a:pt x="825" y="1410"/>
                  </a:lnTo>
                  <a:lnTo>
                    <a:pt x="827" y="1424"/>
                  </a:lnTo>
                  <a:lnTo>
                    <a:pt x="1118" y="1424"/>
                  </a:lnTo>
                  <a:lnTo>
                    <a:pt x="1115" y="1406"/>
                  </a:lnTo>
                  <a:lnTo>
                    <a:pt x="1108" y="1391"/>
                  </a:lnTo>
                  <a:lnTo>
                    <a:pt x="1097" y="1377"/>
                  </a:lnTo>
                  <a:lnTo>
                    <a:pt x="1082" y="1366"/>
                  </a:lnTo>
                  <a:lnTo>
                    <a:pt x="1063" y="1358"/>
                  </a:lnTo>
                  <a:lnTo>
                    <a:pt x="1043" y="1351"/>
                  </a:lnTo>
                  <a:lnTo>
                    <a:pt x="1020" y="1347"/>
                  </a:lnTo>
                  <a:lnTo>
                    <a:pt x="994" y="1345"/>
                  </a:lnTo>
                  <a:lnTo>
                    <a:pt x="1118" y="1345"/>
                  </a:lnTo>
                  <a:lnTo>
                    <a:pt x="1122" y="1338"/>
                  </a:lnTo>
                  <a:lnTo>
                    <a:pt x="1130" y="1320"/>
                  </a:lnTo>
                  <a:lnTo>
                    <a:pt x="1144" y="1291"/>
                  </a:lnTo>
                  <a:lnTo>
                    <a:pt x="1159" y="1256"/>
                  </a:lnTo>
                  <a:lnTo>
                    <a:pt x="1174" y="1214"/>
                  </a:lnTo>
                  <a:lnTo>
                    <a:pt x="1186" y="1167"/>
                  </a:lnTo>
                  <a:lnTo>
                    <a:pt x="1194" y="1118"/>
                  </a:lnTo>
                  <a:lnTo>
                    <a:pt x="1195" y="1068"/>
                  </a:lnTo>
                  <a:lnTo>
                    <a:pt x="1187" y="952"/>
                  </a:lnTo>
                  <a:lnTo>
                    <a:pt x="1176" y="878"/>
                  </a:lnTo>
                  <a:lnTo>
                    <a:pt x="1167" y="840"/>
                  </a:lnTo>
                  <a:lnTo>
                    <a:pt x="1163" y="829"/>
                  </a:lnTo>
                  <a:lnTo>
                    <a:pt x="1212" y="829"/>
                  </a:lnTo>
                  <a:lnTo>
                    <a:pt x="1118" y="513"/>
                  </a:lnTo>
                  <a:lnTo>
                    <a:pt x="1125" y="507"/>
                  </a:lnTo>
                  <a:lnTo>
                    <a:pt x="1130" y="501"/>
                  </a:lnTo>
                  <a:lnTo>
                    <a:pt x="1137" y="496"/>
                  </a:lnTo>
                  <a:lnTo>
                    <a:pt x="1142" y="491"/>
                  </a:lnTo>
                  <a:lnTo>
                    <a:pt x="1149" y="486"/>
                  </a:lnTo>
                  <a:lnTo>
                    <a:pt x="1155" y="480"/>
                  </a:lnTo>
                  <a:lnTo>
                    <a:pt x="1160" y="475"/>
                  </a:lnTo>
                  <a:lnTo>
                    <a:pt x="1165" y="469"/>
                  </a:lnTo>
                  <a:lnTo>
                    <a:pt x="1182" y="450"/>
                  </a:lnTo>
                  <a:lnTo>
                    <a:pt x="1197" y="432"/>
                  </a:lnTo>
                  <a:lnTo>
                    <a:pt x="1209" y="415"/>
                  </a:lnTo>
                  <a:lnTo>
                    <a:pt x="1219" y="398"/>
                  </a:lnTo>
                  <a:lnTo>
                    <a:pt x="1227" y="382"/>
                  </a:lnTo>
                  <a:lnTo>
                    <a:pt x="1234" y="367"/>
                  </a:lnTo>
                  <a:lnTo>
                    <a:pt x="1239" y="355"/>
                  </a:lnTo>
                  <a:lnTo>
                    <a:pt x="1242" y="344"/>
                  </a:lnTo>
                  <a:lnTo>
                    <a:pt x="1246" y="300"/>
                  </a:lnTo>
                  <a:lnTo>
                    <a:pt x="1242" y="255"/>
                  </a:lnTo>
                  <a:lnTo>
                    <a:pt x="1231" y="209"/>
                  </a:lnTo>
                  <a:lnTo>
                    <a:pt x="1215" y="164"/>
                  </a:lnTo>
                  <a:lnTo>
                    <a:pt x="1194" y="122"/>
                  </a:lnTo>
                  <a:lnTo>
                    <a:pt x="1171" y="86"/>
                  </a:lnTo>
                  <a:lnTo>
                    <a:pt x="1146" y="57"/>
                  </a:lnTo>
                  <a:lnTo>
                    <a:pt x="1123" y="38"/>
                  </a:lnTo>
                  <a:lnTo>
                    <a:pt x="1116" y="34"/>
                  </a:lnTo>
                  <a:lnTo>
                    <a:pt x="1108" y="30"/>
                  </a:lnTo>
                  <a:lnTo>
                    <a:pt x="1097" y="25"/>
                  </a:lnTo>
                  <a:lnTo>
                    <a:pt x="1084" y="21"/>
                  </a:lnTo>
                  <a:lnTo>
                    <a:pt x="1069" y="15"/>
                  </a:lnTo>
                  <a:lnTo>
                    <a:pt x="1051" y="11"/>
                  </a:lnTo>
                  <a:lnTo>
                    <a:pt x="1032" y="6"/>
                  </a:lnTo>
                  <a:lnTo>
                    <a:pt x="1010" y="2"/>
                  </a:lnTo>
                  <a:lnTo>
                    <a:pt x="1010" y="2"/>
                  </a:lnTo>
                  <a:lnTo>
                    <a:pt x="1009" y="2"/>
                  </a:lnTo>
                  <a:lnTo>
                    <a:pt x="1006" y="2"/>
                  </a:lnTo>
                  <a:lnTo>
                    <a:pt x="1002" y="2"/>
                  </a:lnTo>
                  <a:lnTo>
                    <a:pt x="996" y="2"/>
                  </a:lnTo>
                  <a:lnTo>
                    <a:pt x="990" y="2"/>
                  </a:lnTo>
                  <a:lnTo>
                    <a:pt x="980" y="2"/>
                  </a:lnTo>
                  <a:lnTo>
                    <a:pt x="969" y="2"/>
                  </a:lnTo>
                  <a:lnTo>
                    <a:pt x="694" y="3"/>
                  </a:lnTo>
                  <a:lnTo>
                    <a:pt x="65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7"/>
            <p:cNvSpPr>
              <a:spLocks/>
            </p:cNvSpPr>
            <p:nvPr/>
          </p:nvSpPr>
          <p:spPr bwMode="auto">
            <a:xfrm>
              <a:off x="1168" y="1172"/>
              <a:ext cx="327" cy="252"/>
            </a:xfrm>
            <a:custGeom>
              <a:avLst/>
              <a:gdLst/>
              <a:ahLst/>
              <a:cxnLst>
                <a:cxn ang="0">
                  <a:pos x="323" y="756"/>
                </a:cxn>
                <a:cxn ang="0">
                  <a:pos x="915" y="756"/>
                </a:cxn>
                <a:cxn ang="0">
                  <a:pos x="842" y="462"/>
                </a:cxn>
                <a:cxn ang="0">
                  <a:pos x="844" y="461"/>
                </a:cxn>
                <a:cxn ang="0">
                  <a:pos x="846" y="460"/>
                </a:cxn>
                <a:cxn ang="0">
                  <a:pos x="850" y="457"/>
                </a:cxn>
                <a:cxn ang="0">
                  <a:pos x="857" y="451"/>
                </a:cxn>
                <a:cxn ang="0">
                  <a:pos x="864" y="446"/>
                </a:cxn>
                <a:cxn ang="0">
                  <a:pos x="872" y="439"/>
                </a:cxn>
                <a:cxn ang="0">
                  <a:pos x="882" y="431"/>
                </a:cxn>
                <a:cxn ang="0">
                  <a:pos x="891" y="423"/>
                </a:cxn>
                <a:cxn ang="0">
                  <a:pos x="904" y="411"/>
                </a:cxn>
                <a:cxn ang="0">
                  <a:pos x="917" y="397"/>
                </a:cxn>
                <a:cxn ang="0">
                  <a:pos x="931" y="381"/>
                </a:cxn>
                <a:cxn ang="0">
                  <a:pos x="945" y="363"/>
                </a:cxn>
                <a:cxn ang="0">
                  <a:pos x="957" y="344"/>
                </a:cxn>
                <a:cxn ang="0">
                  <a:pos x="966" y="323"/>
                </a:cxn>
                <a:cxn ang="0">
                  <a:pos x="975" y="303"/>
                </a:cxn>
                <a:cxn ang="0">
                  <a:pos x="979" y="281"/>
                </a:cxn>
                <a:cxn ang="0">
                  <a:pos x="979" y="271"/>
                </a:cxn>
                <a:cxn ang="0">
                  <a:pos x="976" y="254"/>
                </a:cxn>
                <a:cxn ang="0">
                  <a:pos x="972" y="229"/>
                </a:cxn>
                <a:cxn ang="0">
                  <a:pos x="964" y="198"/>
                </a:cxn>
                <a:cxn ang="0">
                  <a:pos x="951" y="162"/>
                </a:cxn>
                <a:cxn ang="0">
                  <a:pos x="934" y="124"/>
                </a:cxn>
                <a:cxn ang="0">
                  <a:pos x="909" y="85"/>
                </a:cxn>
                <a:cxn ang="0">
                  <a:pos x="879" y="44"/>
                </a:cxn>
                <a:cxn ang="0">
                  <a:pos x="863" y="32"/>
                </a:cxn>
                <a:cxn ang="0">
                  <a:pos x="841" y="21"/>
                </a:cxn>
                <a:cxn ang="0">
                  <a:pos x="816" y="14"/>
                </a:cxn>
                <a:cxn ang="0">
                  <a:pos x="789" y="7"/>
                </a:cxn>
                <a:cxn ang="0">
                  <a:pos x="763" y="4"/>
                </a:cxn>
                <a:cxn ang="0">
                  <a:pos x="743" y="2"/>
                </a:cxn>
                <a:cxn ang="0">
                  <a:pos x="728" y="0"/>
                </a:cxn>
                <a:cxn ang="0">
                  <a:pos x="722" y="0"/>
                </a:cxn>
                <a:cxn ang="0">
                  <a:pos x="559" y="261"/>
                </a:cxn>
                <a:cxn ang="0">
                  <a:pos x="444" y="2"/>
                </a:cxn>
                <a:cxn ang="0">
                  <a:pos x="444" y="2"/>
                </a:cxn>
                <a:cxn ang="0">
                  <a:pos x="441" y="0"/>
                </a:cxn>
                <a:cxn ang="0">
                  <a:pos x="437" y="0"/>
                </a:cxn>
                <a:cxn ang="0">
                  <a:pos x="431" y="0"/>
                </a:cxn>
                <a:cxn ang="0">
                  <a:pos x="421" y="2"/>
                </a:cxn>
                <a:cxn ang="0">
                  <a:pos x="407" y="4"/>
                </a:cxn>
                <a:cxn ang="0">
                  <a:pos x="390" y="8"/>
                </a:cxn>
                <a:cxn ang="0">
                  <a:pos x="367" y="15"/>
                </a:cxn>
                <a:cxn ang="0">
                  <a:pos x="342" y="32"/>
                </a:cxn>
                <a:cxn ang="0">
                  <a:pos x="315" y="63"/>
                </a:cxn>
                <a:cxn ang="0">
                  <a:pos x="286" y="104"/>
                </a:cxn>
                <a:cxn ang="0">
                  <a:pos x="259" y="149"/>
                </a:cxn>
                <a:cxn ang="0">
                  <a:pos x="234" y="192"/>
                </a:cxn>
                <a:cxn ang="0">
                  <a:pos x="215" y="231"/>
                </a:cxn>
                <a:cxn ang="0">
                  <a:pos x="202" y="258"/>
                </a:cxn>
                <a:cxn ang="0">
                  <a:pos x="197" y="267"/>
                </a:cxn>
                <a:cxn ang="0">
                  <a:pos x="12" y="231"/>
                </a:cxn>
                <a:cxn ang="0">
                  <a:pos x="0" y="289"/>
                </a:cxn>
                <a:cxn ang="0">
                  <a:pos x="323" y="756"/>
                </a:cxn>
              </a:cxnLst>
              <a:rect l="0" t="0" r="r" b="b"/>
              <a:pathLst>
                <a:path w="979" h="756">
                  <a:moveTo>
                    <a:pt x="323" y="756"/>
                  </a:moveTo>
                  <a:lnTo>
                    <a:pt x="915" y="756"/>
                  </a:lnTo>
                  <a:lnTo>
                    <a:pt x="842" y="462"/>
                  </a:lnTo>
                  <a:lnTo>
                    <a:pt x="844" y="461"/>
                  </a:lnTo>
                  <a:lnTo>
                    <a:pt x="846" y="460"/>
                  </a:lnTo>
                  <a:lnTo>
                    <a:pt x="850" y="457"/>
                  </a:lnTo>
                  <a:lnTo>
                    <a:pt x="857" y="451"/>
                  </a:lnTo>
                  <a:lnTo>
                    <a:pt x="864" y="446"/>
                  </a:lnTo>
                  <a:lnTo>
                    <a:pt x="872" y="439"/>
                  </a:lnTo>
                  <a:lnTo>
                    <a:pt x="882" y="431"/>
                  </a:lnTo>
                  <a:lnTo>
                    <a:pt x="891" y="423"/>
                  </a:lnTo>
                  <a:lnTo>
                    <a:pt x="904" y="411"/>
                  </a:lnTo>
                  <a:lnTo>
                    <a:pt x="917" y="397"/>
                  </a:lnTo>
                  <a:lnTo>
                    <a:pt x="931" y="381"/>
                  </a:lnTo>
                  <a:lnTo>
                    <a:pt x="945" y="363"/>
                  </a:lnTo>
                  <a:lnTo>
                    <a:pt x="957" y="344"/>
                  </a:lnTo>
                  <a:lnTo>
                    <a:pt x="966" y="323"/>
                  </a:lnTo>
                  <a:lnTo>
                    <a:pt x="975" y="303"/>
                  </a:lnTo>
                  <a:lnTo>
                    <a:pt x="979" y="281"/>
                  </a:lnTo>
                  <a:lnTo>
                    <a:pt x="979" y="271"/>
                  </a:lnTo>
                  <a:lnTo>
                    <a:pt x="976" y="254"/>
                  </a:lnTo>
                  <a:lnTo>
                    <a:pt x="972" y="229"/>
                  </a:lnTo>
                  <a:lnTo>
                    <a:pt x="964" y="198"/>
                  </a:lnTo>
                  <a:lnTo>
                    <a:pt x="951" y="162"/>
                  </a:lnTo>
                  <a:lnTo>
                    <a:pt x="934" y="124"/>
                  </a:lnTo>
                  <a:lnTo>
                    <a:pt x="909" y="85"/>
                  </a:lnTo>
                  <a:lnTo>
                    <a:pt x="879" y="44"/>
                  </a:lnTo>
                  <a:lnTo>
                    <a:pt x="863" y="32"/>
                  </a:lnTo>
                  <a:lnTo>
                    <a:pt x="841" y="21"/>
                  </a:lnTo>
                  <a:lnTo>
                    <a:pt x="816" y="14"/>
                  </a:lnTo>
                  <a:lnTo>
                    <a:pt x="789" y="7"/>
                  </a:lnTo>
                  <a:lnTo>
                    <a:pt x="763" y="4"/>
                  </a:lnTo>
                  <a:lnTo>
                    <a:pt x="743" y="2"/>
                  </a:lnTo>
                  <a:lnTo>
                    <a:pt x="728" y="0"/>
                  </a:lnTo>
                  <a:lnTo>
                    <a:pt x="722" y="0"/>
                  </a:lnTo>
                  <a:lnTo>
                    <a:pt x="559" y="261"/>
                  </a:lnTo>
                  <a:lnTo>
                    <a:pt x="444" y="2"/>
                  </a:lnTo>
                  <a:lnTo>
                    <a:pt x="444" y="2"/>
                  </a:lnTo>
                  <a:lnTo>
                    <a:pt x="441" y="0"/>
                  </a:lnTo>
                  <a:lnTo>
                    <a:pt x="437" y="0"/>
                  </a:lnTo>
                  <a:lnTo>
                    <a:pt x="431" y="0"/>
                  </a:lnTo>
                  <a:lnTo>
                    <a:pt x="421" y="2"/>
                  </a:lnTo>
                  <a:lnTo>
                    <a:pt x="407" y="4"/>
                  </a:lnTo>
                  <a:lnTo>
                    <a:pt x="390" y="8"/>
                  </a:lnTo>
                  <a:lnTo>
                    <a:pt x="367" y="15"/>
                  </a:lnTo>
                  <a:lnTo>
                    <a:pt x="342" y="32"/>
                  </a:lnTo>
                  <a:lnTo>
                    <a:pt x="315" y="63"/>
                  </a:lnTo>
                  <a:lnTo>
                    <a:pt x="286" y="104"/>
                  </a:lnTo>
                  <a:lnTo>
                    <a:pt x="259" y="149"/>
                  </a:lnTo>
                  <a:lnTo>
                    <a:pt x="234" y="192"/>
                  </a:lnTo>
                  <a:lnTo>
                    <a:pt x="215" y="231"/>
                  </a:lnTo>
                  <a:lnTo>
                    <a:pt x="202" y="258"/>
                  </a:lnTo>
                  <a:lnTo>
                    <a:pt x="197" y="267"/>
                  </a:lnTo>
                  <a:lnTo>
                    <a:pt x="12" y="231"/>
                  </a:lnTo>
                  <a:lnTo>
                    <a:pt x="0" y="289"/>
                  </a:lnTo>
                  <a:lnTo>
                    <a:pt x="323" y="756"/>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8"/>
            <p:cNvSpPr>
              <a:spLocks/>
            </p:cNvSpPr>
            <p:nvPr/>
          </p:nvSpPr>
          <p:spPr bwMode="auto">
            <a:xfrm>
              <a:off x="1117" y="1219"/>
              <a:ext cx="43" cy="48"/>
            </a:xfrm>
            <a:custGeom>
              <a:avLst/>
              <a:gdLst/>
              <a:ahLst/>
              <a:cxnLst>
                <a:cxn ang="0">
                  <a:pos x="0" y="65"/>
                </a:cxn>
                <a:cxn ang="0">
                  <a:pos x="24" y="143"/>
                </a:cxn>
                <a:cxn ang="0">
                  <a:pos x="35" y="143"/>
                </a:cxn>
                <a:cxn ang="0">
                  <a:pos x="46" y="143"/>
                </a:cxn>
                <a:cxn ang="0">
                  <a:pos x="56" y="142"/>
                </a:cxn>
                <a:cxn ang="0">
                  <a:pos x="65" y="142"/>
                </a:cxn>
                <a:cxn ang="0">
                  <a:pos x="72" y="140"/>
                </a:cxn>
                <a:cxn ang="0">
                  <a:pos x="79" y="140"/>
                </a:cxn>
                <a:cxn ang="0">
                  <a:pos x="84" y="139"/>
                </a:cxn>
                <a:cxn ang="0">
                  <a:pos x="87" y="139"/>
                </a:cxn>
                <a:cxn ang="0">
                  <a:pos x="95" y="139"/>
                </a:cxn>
                <a:cxn ang="0">
                  <a:pos x="103" y="136"/>
                </a:cxn>
                <a:cxn ang="0">
                  <a:pos x="110" y="134"/>
                </a:cxn>
                <a:cxn ang="0">
                  <a:pos x="117" y="129"/>
                </a:cxn>
                <a:cxn ang="0">
                  <a:pos x="122" y="124"/>
                </a:cxn>
                <a:cxn ang="0">
                  <a:pos x="127" y="117"/>
                </a:cxn>
                <a:cxn ang="0">
                  <a:pos x="128" y="109"/>
                </a:cxn>
                <a:cxn ang="0">
                  <a:pos x="129" y="101"/>
                </a:cxn>
                <a:cxn ang="0">
                  <a:pos x="127" y="91"/>
                </a:cxn>
                <a:cxn ang="0">
                  <a:pos x="121" y="76"/>
                </a:cxn>
                <a:cxn ang="0">
                  <a:pos x="112" y="56"/>
                </a:cxn>
                <a:cxn ang="0">
                  <a:pos x="101" y="35"/>
                </a:cxn>
                <a:cxn ang="0">
                  <a:pos x="90" y="18"/>
                </a:cxn>
                <a:cxn ang="0">
                  <a:pos x="79" y="4"/>
                </a:cxn>
                <a:cxn ang="0">
                  <a:pos x="69" y="0"/>
                </a:cxn>
                <a:cxn ang="0">
                  <a:pos x="64" y="7"/>
                </a:cxn>
                <a:cxn ang="0">
                  <a:pos x="65" y="20"/>
                </a:cxn>
                <a:cxn ang="0">
                  <a:pos x="71" y="41"/>
                </a:cxn>
                <a:cxn ang="0">
                  <a:pos x="76" y="59"/>
                </a:cxn>
                <a:cxn ang="0">
                  <a:pos x="79" y="67"/>
                </a:cxn>
                <a:cxn ang="0">
                  <a:pos x="0" y="65"/>
                </a:cxn>
              </a:cxnLst>
              <a:rect l="0" t="0" r="r" b="b"/>
              <a:pathLst>
                <a:path w="129" h="143">
                  <a:moveTo>
                    <a:pt x="0" y="65"/>
                  </a:moveTo>
                  <a:lnTo>
                    <a:pt x="24" y="143"/>
                  </a:lnTo>
                  <a:lnTo>
                    <a:pt x="35" y="143"/>
                  </a:lnTo>
                  <a:lnTo>
                    <a:pt x="46" y="143"/>
                  </a:lnTo>
                  <a:lnTo>
                    <a:pt x="56" y="142"/>
                  </a:lnTo>
                  <a:lnTo>
                    <a:pt x="65" y="142"/>
                  </a:lnTo>
                  <a:lnTo>
                    <a:pt x="72" y="140"/>
                  </a:lnTo>
                  <a:lnTo>
                    <a:pt x="79" y="140"/>
                  </a:lnTo>
                  <a:lnTo>
                    <a:pt x="84" y="139"/>
                  </a:lnTo>
                  <a:lnTo>
                    <a:pt x="87" y="139"/>
                  </a:lnTo>
                  <a:lnTo>
                    <a:pt x="95" y="139"/>
                  </a:lnTo>
                  <a:lnTo>
                    <a:pt x="103" y="136"/>
                  </a:lnTo>
                  <a:lnTo>
                    <a:pt x="110" y="134"/>
                  </a:lnTo>
                  <a:lnTo>
                    <a:pt x="117" y="129"/>
                  </a:lnTo>
                  <a:lnTo>
                    <a:pt x="122" y="124"/>
                  </a:lnTo>
                  <a:lnTo>
                    <a:pt x="127" y="117"/>
                  </a:lnTo>
                  <a:lnTo>
                    <a:pt x="128" y="109"/>
                  </a:lnTo>
                  <a:lnTo>
                    <a:pt x="129" y="101"/>
                  </a:lnTo>
                  <a:lnTo>
                    <a:pt x="127" y="91"/>
                  </a:lnTo>
                  <a:lnTo>
                    <a:pt x="121" y="76"/>
                  </a:lnTo>
                  <a:lnTo>
                    <a:pt x="112" y="56"/>
                  </a:lnTo>
                  <a:lnTo>
                    <a:pt x="101" y="35"/>
                  </a:lnTo>
                  <a:lnTo>
                    <a:pt x="90" y="18"/>
                  </a:lnTo>
                  <a:lnTo>
                    <a:pt x="79" y="4"/>
                  </a:lnTo>
                  <a:lnTo>
                    <a:pt x="69" y="0"/>
                  </a:lnTo>
                  <a:lnTo>
                    <a:pt x="64" y="7"/>
                  </a:lnTo>
                  <a:lnTo>
                    <a:pt x="65" y="20"/>
                  </a:lnTo>
                  <a:lnTo>
                    <a:pt x="71" y="41"/>
                  </a:lnTo>
                  <a:lnTo>
                    <a:pt x="76" y="59"/>
                  </a:lnTo>
                  <a:lnTo>
                    <a:pt x="79" y="67"/>
                  </a:lnTo>
                  <a:lnTo>
                    <a:pt x="0" y="65"/>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9"/>
            <p:cNvSpPr>
              <a:spLocks/>
            </p:cNvSpPr>
            <p:nvPr/>
          </p:nvSpPr>
          <p:spPr bwMode="auto">
            <a:xfrm>
              <a:off x="1289" y="1168"/>
              <a:ext cx="151" cy="94"/>
            </a:xfrm>
            <a:custGeom>
              <a:avLst/>
              <a:gdLst/>
              <a:ahLst/>
              <a:cxnLst>
                <a:cxn ang="0">
                  <a:pos x="412" y="64"/>
                </a:cxn>
                <a:cxn ang="0">
                  <a:pos x="366" y="99"/>
                </a:cxn>
                <a:cxn ang="0">
                  <a:pos x="370" y="105"/>
                </a:cxn>
                <a:cxn ang="0">
                  <a:pos x="379" y="117"/>
                </a:cxn>
                <a:cxn ang="0">
                  <a:pos x="389" y="129"/>
                </a:cxn>
                <a:cxn ang="0">
                  <a:pos x="397" y="136"/>
                </a:cxn>
                <a:cxn ang="0">
                  <a:pos x="195" y="259"/>
                </a:cxn>
                <a:cxn ang="0">
                  <a:pos x="54" y="133"/>
                </a:cxn>
                <a:cxn ang="0">
                  <a:pos x="86" y="102"/>
                </a:cxn>
                <a:cxn ang="0">
                  <a:pos x="41" y="62"/>
                </a:cxn>
                <a:cxn ang="0">
                  <a:pos x="89" y="1"/>
                </a:cxn>
                <a:cxn ang="0">
                  <a:pos x="59" y="0"/>
                </a:cxn>
                <a:cxn ang="0">
                  <a:pos x="0" y="68"/>
                </a:cxn>
                <a:cxn ang="0">
                  <a:pos x="55" y="103"/>
                </a:cxn>
                <a:cxn ang="0">
                  <a:pos x="20" y="135"/>
                </a:cxn>
                <a:cxn ang="0">
                  <a:pos x="195" y="283"/>
                </a:cxn>
                <a:cxn ang="0">
                  <a:pos x="198" y="282"/>
                </a:cxn>
                <a:cxn ang="0">
                  <a:pos x="206" y="278"/>
                </a:cxn>
                <a:cxn ang="0">
                  <a:pos x="217" y="271"/>
                </a:cxn>
                <a:cxn ang="0">
                  <a:pos x="232" y="261"/>
                </a:cxn>
                <a:cxn ang="0">
                  <a:pos x="251" y="252"/>
                </a:cxn>
                <a:cxn ang="0">
                  <a:pos x="270" y="239"/>
                </a:cxn>
                <a:cxn ang="0">
                  <a:pos x="292" y="227"/>
                </a:cxn>
                <a:cxn ang="0">
                  <a:pos x="314" y="214"/>
                </a:cxn>
                <a:cxn ang="0">
                  <a:pos x="336" y="201"/>
                </a:cxn>
                <a:cxn ang="0">
                  <a:pos x="358" y="189"/>
                </a:cxn>
                <a:cxn ang="0">
                  <a:pos x="377" y="177"/>
                </a:cxn>
                <a:cxn ang="0">
                  <a:pos x="394" y="166"/>
                </a:cxn>
                <a:cxn ang="0">
                  <a:pos x="409" y="156"/>
                </a:cxn>
                <a:cxn ang="0">
                  <a:pos x="422" y="150"/>
                </a:cxn>
                <a:cxn ang="0">
                  <a:pos x="429" y="145"/>
                </a:cxn>
                <a:cxn ang="0">
                  <a:pos x="431" y="144"/>
                </a:cxn>
                <a:cxn ang="0">
                  <a:pos x="396" y="105"/>
                </a:cxn>
                <a:cxn ang="0">
                  <a:pos x="453" y="69"/>
                </a:cxn>
                <a:cxn ang="0">
                  <a:pos x="452" y="66"/>
                </a:cxn>
                <a:cxn ang="0">
                  <a:pos x="446" y="61"/>
                </a:cxn>
                <a:cxn ang="0">
                  <a:pos x="438" y="51"/>
                </a:cxn>
                <a:cxn ang="0">
                  <a:pos x="429" y="40"/>
                </a:cxn>
                <a:cxn ang="0">
                  <a:pos x="419" y="30"/>
                </a:cxn>
                <a:cxn ang="0">
                  <a:pos x="409" y="19"/>
                </a:cxn>
                <a:cxn ang="0">
                  <a:pos x="400" y="10"/>
                </a:cxn>
                <a:cxn ang="0">
                  <a:pos x="394" y="4"/>
                </a:cxn>
                <a:cxn ang="0">
                  <a:pos x="371" y="6"/>
                </a:cxn>
                <a:cxn ang="0">
                  <a:pos x="412" y="64"/>
                </a:cxn>
              </a:cxnLst>
              <a:rect l="0" t="0" r="r" b="b"/>
              <a:pathLst>
                <a:path w="453" h="283">
                  <a:moveTo>
                    <a:pt x="412" y="64"/>
                  </a:moveTo>
                  <a:lnTo>
                    <a:pt x="366" y="99"/>
                  </a:lnTo>
                  <a:lnTo>
                    <a:pt x="370" y="105"/>
                  </a:lnTo>
                  <a:lnTo>
                    <a:pt x="379" y="117"/>
                  </a:lnTo>
                  <a:lnTo>
                    <a:pt x="389" y="129"/>
                  </a:lnTo>
                  <a:lnTo>
                    <a:pt x="397" y="136"/>
                  </a:lnTo>
                  <a:lnTo>
                    <a:pt x="195" y="259"/>
                  </a:lnTo>
                  <a:lnTo>
                    <a:pt x="54" y="133"/>
                  </a:lnTo>
                  <a:lnTo>
                    <a:pt x="86" y="102"/>
                  </a:lnTo>
                  <a:lnTo>
                    <a:pt x="41" y="62"/>
                  </a:lnTo>
                  <a:lnTo>
                    <a:pt x="89" y="1"/>
                  </a:lnTo>
                  <a:lnTo>
                    <a:pt x="59" y="0"/>
                  </a:lnTo>
                  <a:lnTo>
                    <a:pt x="0" y="68"/>
                  </a:lnTo>
                  <a:lnTo>
                    <a:pt x="55" y="103"/>
                  </a:lnTo>
                  <a:lnTo>
                    <a:pt x="20" y="135"/>
                  </a:lnTo>
                  <a:lnTo>
                    <a:pt x="195" y="283"/>
                  </a:lnTo>
                  <a:lnTo>
                    <a:pt x="198" y="282"/>
                  </a:lnTo>
                  <a:lnTo>
                    <a:pt x="206" y="278"/>
                  </a:lnTo>
                  <a:lnTo>
                    <a:pt x="217" y="271"/>
                  </a:lnTo>
                  <a:lnTo>
                    <a:pt x="232" y="261"/>
                  </a:lnTo>
                  <a:lnTo>
                    <a:pt x="251" y="252"/>
                  </a:lnTo>
                  <a:lnTo>
                    <a:pt x="270" y="239"/>
                  </a:lnTo>
                  <a:lnTo>
                    <a:pt x="292" y="227"/>
                  </a:lnTo>
                  <a:lnTo>
                    <a:pt x="314" y="214"/>
                  </a:lnTo>
                  <a:lnTo>
                    <a:pt x="336" y="201"/>
                  </a:lnTo>
                  <a:lnTo>
                    <a:pt x="358" y="189"/>
                  </a:lnTo>
                  <a:lnTo>
                    <a:pt x="377" y="177"/>
                  </a:lnTo>
                  <a:lnTo>
                    <a:pt x="394" y="166"/>
                  </a:lnTo>
                  <a:lnTo>
                    <a:pt x="409" y="156"/>
                  </a:lnTo>
                  <a:lnTo>
                    <a:pt x="422" y="150"/>
                  </a:lnTo>
                  <a:lnTo>
                    <a:pt x="429" y="145"/>
                  </a:lnTo>
                  <a:lnTo>
                    <a:pt x="431" y="144"/>
                  </a:lnTo>
                  <a:lnTo>
                    <a:pt x="396" y="105"/>
                  </a:lnTo>
                  <a:lnTo>
                    <a:pt x="453" y="69"/>
                  </a:lnTo>
                  <a:lnTo>
                    <a:pt x="452" y="66"/>
                  </a:lnTo>
                  <a:lnTo>
                    <a:pt x="446" y="61"/>
                  </a:lnTo>
                  <a:lnTo>
                    <a:pt x="438" y="51"/>
                  </a:lnTo>
                  <a:lnTo>
                    <a:pt x="429" y="40"/>
                  </a:lnTo>
                  <a:lnTo>
                    <a:pt x="419" y="30"/>
                  </a:lnTo>
                  <a:lnTo>
                    <a:pt x="409" y="19"/>
                  </a:lnTo>
                  <a:lnTo>
                    <a:pt x="400" y="10"/>
                  </a:lnTo>
                  <a:lnTo>
                    <a:pt x="394" y="4"/>
                  </a:lnTo>
                  <a:lnTo>
                    <a:pt x="371" y="6"/>
                  </a:lnTo>
                  <a:lnTo>
                    <a:pt x="412"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0"/>
            <p:cNvSpPr>
              <a:spLocks/>
            </p:cNvSpPr>
            <p:nvPr/>
          </p:nvSpPr>
          <p:spPr bwMode="auto">
            <a:xfrm>
              <a:off x="1423" y="954"/>
              <a:ext cx="37" cy="67"/>
            </a:xfrm>
            <a:custGeom>
              <a:avLst/>
              <a:gdLst/>
              <a:ahLst/>
              <a:cxnLst>
                <a:cxn ang="0">
                  <a:pos x="86" y="200"/>
                </a:cxn>
                <a:cxn ang="0">
                  <a:pos x="102" y="186"/>
                </a:cxn>
                <a:cxn ang="0">
                  <a:pos x="111" y="161"/>
                </a:cxn>
                <a:cxn ang="0">
                  <a:pos x="112" y="126"/>
                </a:cxn>
                <a:cxn ang="0">
                  <a:pos x="104" y="86"/>
                </a:cxn>
                <a:cxn ang="0">
                  <a:pos x="97" y="66"/>
                </a:cxn>
                <a:cxn ang="0">
                  <a:pos x="89" y="49"/>
                </a:cxn>
                <a:cxn ang="0">
                  <a:pos x="79" y="32"/>
                </a:cxn>
                <a:cxn ang="0">
                  <a:pos x="68" y="20"/>
                </a:cxn>
                <a:cxn ang="0">
                  <a:pos x="57" y="9"/>
                </a:cxn>
                <a:cxn ang="0">
                  <a:pos x="47" y="4"/>
                </a:cxn>
                <a:cxn ang="0">
                  <a:pos x="36" y="0"/>
                </a:cxn>
                <a:cxn ang="0">
                  <a:pos x="26" y="1"/>
                </a:cxn>
                <a:cxn ang="0">
                  <a:pos x="10" y="13"/>
                </a:cxn>
                <a:cxn ang="0">
                  <a:pos x="2" y="39"/>
                </a:cxn>
                <a:cxn ang="0">
                  <a:pos x="0" y="75"/>
                </a:cxn>
                <a:cxn ang="0">
                  <a:pos x="8" y="114"/>
                </a:cxn>
                <a:cxn ang="0">
                  <a:pos x="15" y="135"/>
                </a:cxn>
                <a:cxn ang="0">
                  <a:pos x="23" y="152"/>
                </a:cxn>
                <a:cxn ang="0">
                  <a:pos x="33" y="169"/>
                </a:cxn>
                <a:cxn ang="0">
                  <a:pos x="44" y="181"/>
                </a:cxn>
                <a:cxn ang="0">
                  <a:pos x="55" y="192"/>
                </a:cxn>
                <a:cxn ang="0">
                  <a:pos x="66" y="197"/>
                </a:cxn>
                <a:cxn ang="0">
                  <a:pos x="77" y="201"/>
                </a:cxn>
                <a:cxn ang="0">
                  <a:pos x="86" y="200"/>
                </a:cxn>
              </a:cxnLst>
              <a:rect l="0" t="0" r="r" b="b"/>
              <a:pathLst>
                <a:path w="112" h="201">
                  <a:moveTo>
                    <a:pt x="86" y="200"/>
                  </a:moveTo>
                  <a:lnTo>
                    <a:pt x="102" y="186"/>
                  </a:lnTo>
                  <a:lnTo>
                    <a:pt x="111" y="161"/>
                  </a:lnTo>
                  <a:lnTo>
                    <a:pt x="112" y="126"/>
                  </a:lnTo>
                  <a:lnTo>
                    <a:pt x="104" y="86"/>
                  </a:lnTo>
                  <a:lnTo>
                    <a:pt x="97" y="66"/>
                  </a:lnTo>
                  <a:lnTo>
                    <a:pt x="89" y="49"/>
                  </a:lnTo>
                  <a:lnTo>
                    <a:pt x="79" y="32"/>
                  </a:lnTo>
                  <a:lnTo>
                    <a:pt x="68" y="20"/>
                  </a:lnTo>
                  <a:lnTo>
                    <a:pt x="57" y="9"/>
                  </a:lnTo>
                  <a:lnTo>
                    <a:pt x="47" y="4"/>
                  </a:lnTo>
                  <a:lnTo>
                    <a:pt x="36" y="0"/>
                  </a:lnTo>
                  <a:lnTo>
                    <a:pt x="26" y="1"/>
                  </a:lnTo>
                  <a:lnTo>
                    <a:pt x="10" y="13"/>
                  </a:lnTo>
                  <a:lnTo>
                    <a:pt x="2" y="39"/>
                  </a:lnTo>
                  <a:lnTo>
                    <a:pt x="0" y="75"/>
                  </a:lnTo>
                  <a:lnTo>
                    <a:pt x="8" y="114"/>
                  </a:lnTo>
                  <a:lnTo>
                    <a:pt x="15" y="135"/>
                  </a:lnTo>
                  <a:lnTo>
                    <a:pt x="23" y="152"/>
                  </a:lnTo>
                  <a:lnTo>
                    <a:pt x="33" y="169"/>
                  </a:lnTo>
                  <a:lnTo>
                    <a:pt x="44" y="181"/>
                  </a:lnTo>
                  <a:lnTo>
                    <a:pt x="55" y="192"/>
                  </a:lnTo>
                  <a:lnTo>
                    <a:pt x="66" y="197"/>
                  </a:lnTo>
                  <a:lnTo>
                    <a:pt x="77" y="201"/>
                  </a:lnTo>
                  <a:lnTo>
                    <a:pt x="86"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1"/>
            <p:cNvSpPr>
              <a:spLocks/>
            </p:cNvSpPr>
            <p:nvPr/>
          </p:nvSpPr>
          <p:spPr bwMode="auto">
            <a:xfrm>
              <a:off x="1325" y="1172"/>
              <a:ext cx="74" cy="69"/>
            </a:xfrm>
            <a:custGeom>
              <a:avLst/>
              <a:gdLst/>
              <a:ahLst/>
              <a:cxnLst>
                <a:cxn ang="0">
                  <a:pos x="0" y="0"/>
                </a:cxn>
                <a:cxn ang="0">
                  <a:pos x="222" y="0"/>
                </a:cxn>
                <a:cxn ang="0">
                  <a:pos x="95" y="207"/>
                </a:cxn>
                <a:cxn ang="0">
                  <a:pos x="0" y="0"/>
                </a:cxn>
              </a:cxnLst>
              <a:rect l="0" t="0" r="r" b="b"/>
              <a:pathLst>
                <a:path w="222" h="207">
                  <a:moveTo>
                    <a:pt x="0" y="0"/>
                  </a:moveTo>
                  <a:lnTo>
                    <a:pt x="222" y="0"/>
                  </a:lnTo>
                  <a:lnTo>
                    <a:pt x="95" y="20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1342" y="1166"/>
              <a:ext cx="35" cy="89"/>
            </a:xfrm>
            <a:custGeom>
              <a:avLst/>
              <a:gdLst/>
              <a:ahLst/>
              <a:cxnLst>
                <a:cxn ang="0">
                  <a:pos x="38" y="267"/>
                </a:cxn>
                <a:cxn ang="0">
                  <a:pos x="106" y="150"/>
                </a:cxn>
                <a:cxn ang="0">
                  <a:pos x="68" y="57"/>
                </a:cxn>
                <a:cxn ang="0">
                  <a:pos x="73" y="52"/>
                </a:cxn>
                <a:cxn ang="0">
                  <a:pos x="77" y="46"/>
                </a:cxn>
                <a:cxn ang="0">
                  <a:pos x="80" y="40"/>
                </a:cxn>
                <a:cxn ang="0">
                  <a:pos x="81" y="31"/>
                </a:cxn>
                <a:cxn ang="0">
                  <a:pos x="79" y="19"/>
                </a:cxn>
                <a:cxn ang="0">
                  <a:pos x="73" y="10"/>
                </a:cxn>
                <a:cxn ang="0">
                  <a:pos x="64" y="3"/>
                </a:cxn>
                <a:cxn ang="0">
                  <a:pos x="51" y="0"/>
                </a:cxn>
                <a:cxn ang="0">
                  <a:pos x="39" y="3"/>
                </a:cxn>
                <a:cxn ang="0">
                  <a:pos x="30" y="10"/>
                </a:cxn>
                <a:cxn ang="0">
                  <a:pos x="23" y="19"/>
                </a:cxn>
                <a:cxn ang="0">
                  <a:pos x="20" y="31"/>
                </a:cxn>
                <a:cxn ang="0">
                  <a:pos x="21" y="40"/>
                </a:cxn>
                <a:cxn ang="0">
                  <a:pos x="24" y="46"/>
                </a:cxn>
                <a:cxn ang="0">
                  <a:pos x="30" y="52"/>
                </a:cxn>
                <a:cxn ang="0">
                  <a:pos x="35" y="57"/>
                </a:cxn>
                <a:cxn ang="0">
                  <a:pos x="0" y="154"/>
                </a:cxn>
                <a:cxn ang="0">
                  <a:pos x="38" y="267"/>
                </a:cxn>
              </a:cxnLst>
              <a:rect l="0" t="0" r="r" b="b"/>
              <a:pathLst>
                <a:path w="106" h="267">
                  <a:moveTo>
                    <a:pt x="38" y="267"/>
                  </a:moveTo>
                  <a:lnTo>
                    <a:pt x="106" y="150"/>
                  </a:lnTo>
                  <a:lnTo>
                    <a:pt x="68" y="57"/>
                  </a:lnTo>
                  <a:lnTo>
                    <a:pt x="73" y="52"/>
                  </a:lnTo>
                  <a:lnTo>
                    <a:pt x="77" y="46"/>
                  </a:lnTo>
                  <a:lnTo>
                    <a:pt x="80" y="40"/>
                  </a:lnTo>
                  <a:lnTo>
                    <a:pt x="81" y="31"/>
                  </a:lnTo>
                  <a:lnTo>
                    <a:pt x="79" y="19"/>
                  </a:lnTo>
                  <a:lnTo>
                    <a:pt x="73" y="10"/>
                  </a:lnTo>
                  <a:lnTo>
                    <a:pt x="64" y="3"/>
                  </a:lnTo>
                  <a:lnTo>
                    <a:pt x="51" y="0"/>
                  </a:lnTo>
                  <a:lnTo>
                    <a:pt x="39" y="3"/>
                  </a:lnTo>
                  <a:lnTo>
                    <a:pt x="30" y="10"/>
                  </a:lnTo>
                  <a:lnTo>
                    <a:pt x="23" y="19"/>
                  </a:lnTo>
                  <a:lnTo>
                    <a:pt x="20" y="31"/>
                  </a:lnTo>
                  <a:lnTo>
                    <a:pt x="21" y="40"/>
                  </a:lnTo>
                  <a:lnTo>
                    <a:pt x="24" y="46"/>
                  </a:lnTo>
                  <a:lnTo>
                    <a:pt x="30" y="52"/>
                  </a:lnTo>
                  <a:lnTo>
                    <a:pt x="35" y="57"/>
                  </a:lnTo>
                  <a:lnTo>
                    <a:pt x="0" y="154"/>
                  </a:lnTo>
                  <a:lnTo>
                    <a:pt x="38" y="2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
            <p:cNvSpPr>
              <a:spLocks/>
            </p:cNvSpPr>
            <p:nvPr/>
          </p:nvSpPr>
          <p:spPr bwMode="auto">
            <a:xfrm>
              <a:off x="1270" y="915"/>
              <a:ext cx="177" cy="115"/>
            </a:xfrm>
            <a:custGeom>
              <a:avLst/>
              <a:gdLst/>
              <a:ahLst/>
              <a:cxnLst>
                <a:cxn ang="0">
                  <a:pos x="514" y="128"/>
                </a:cxn>
                <a:cxn ang="0">
                  <a:pos x="499" y="112"/>
                </a:cxn>
                <a:cxn ang="0">
                  <a:pos x="480" y="99"/>
                </a:cxn>
                <a:cxn ang="0">
                  <a:pos x="459" y="91"/>
                </a:cxn>
                <a:cxn ang="0">
                  <a:pos x="443" y="80"/>
                </a:cxn>
                <a:cxn ang="0">
                  <a:pos x="425" y="65"/>
                </a:cxn>
                <a:cxn ang="0">
                  <a:pos x="402" y="52"/>
                </a:cxn>
                <a:cxn ang="0">
                  <a:pos x="372" y="38"/>
                </a:cxn>
                <a:cxn ang="0">
                  <a:pos x="341" y="27"/>
                </a:cxn>
                <a:cxn ang="0">
                  <a:pos x="313" y="20"/>
                </a:cxn>
                <a:cxn ang="0">
                  <a:pos x="283" y="13"/>
                </a:cxn>
                <a:cxn ang="0">
                  <a:pos x="251" y="8"/>
                </a:cxn>
                <a:cxn ang="0">
                  <a:pos x="225" y="4"/>
                </a:cxn>
                <a:cxn ang="0">
                  <a:pos x="204" y="3"/>
                </a:cxn>
                <a:cxn ang="0">
                  <a:pos x="185" y="1"/>
                </a:cxn>
                <a:cxn ang="0">
                  <a:pos x="166" y="0"/>
                </a:cxn>
                <a:cxn ang="0">
                  <a:pos x="144" y="0"/>
                </a:cxn>
                <a:cxn ang="0">
                  <a:pos x="122" y="1"/>
                </a:cxn>
                <a:cxn ang="0">
                  <a:pos x="101" y="3"/>
                </a:cxn>
                <a:cxn ang="0">
                  <a:pos x="82" y="5"/>
                </a:cxn>
                <a:cxn ang="0">
                  <a:pos x="57" y="9"/>
                </a:cxn>
                <a:cxn ang="0">
                  <a:pos x="31" y="17"/>
                </a:cxn>
                <a:cxn ang="0">
                  <a:pos x="12" y="28"/>
                </a:cxn>
                <a:cxn ang="0">
                  <a:pos x="3" y="42"/>
                </a:cxn>
                <a:cxn ang="0">
                  <a:pos x="0" y="56"/>
                </a:cxn>
                <a:cxn ang="0">
                  <a:pos x="7" y="71"/>
                </a:cxn>
                <a:cxn ang="0">
                  <a:pos x="23" y="84"/>
                </a:cxn>
                <a:cxn ang="0">
                  <a:pos x="46" y="98"/>
                </a:cxn>
                <a:cxn ang="0">
                  <a:pos x="75" y="110"/>
                </a:cxn>
                <a:cxn ang="0">
                  <a:pos x="110" y="122"/>
                </a:cxn>
                <a:cxn ang="0">
                  <a:pos x="150" y="133"/>
                </a:cxn>
                <a:cxn ang="0">
                  <a:pos x="193" y="143"/>
                </a:cxn>
                <a:cxn ang="0">
                  <a:pos x="244" y="151"/>
                </a:cxn>
                <a:cxn ang="0">
                  <a:pos x="293" y="158"/>
                </a:cxn>
                <a:cxn ang="0">
                  <a:pos x="334" y="161"/>
                </a:cxn>
                <a:cxn ang="0">
                  <a:pos x="368" y="161"/>
                </a:cxn>
                <a:cxn ang="0">
                  <a:pos x="388" y="177"/>
                </a:cxn>
                <a:cxn ang="0">
                  <a:pos x="409" y="210"/>
                </a:cxn>
                <a:cxn ang="0">
                  <a:pos x="432" y="232"/>
                </a:cxn>
                <a:cxn ang="0">
                  <a:pos x="447" y="247"/>
                </a:cxn>
                <a:cxn ang="0">
                  <a:pos x="454" y="345"/>
                </a:cxn>
                <a:cxn ang="0">
                  <a:pos x="506" y="247"/>
                </a:cxn>
                <a:cxn ang="0">
                  <a:pos x="533" y="199"/>
                </a:cxn>
                <a:cxn ang="0">
                  <a:pos x="519" y="136"/>
                </a:cxn>
              </a:cxnLst>
              <a:rect l="0" t="0" r="r" b="b"/>
              <a:pathLst>
                <a:path w="533" h="345">
                  <a:moveTo>
                    <a:pt x="519" y="136"/>
                  </a:moveTo>
                  <a:lnTo>
                    <a:pt x="514" y="128"/>
                  </a:lnTo>
                  <a:lnTo>
                    <a:pt x="507" y="120"/>
                  </a:lnTo>
                  <a:lnTo>
                    <a:pt x="499" y="112"/>
                  </a:lnTo>
                  <a:lnTo>
                    <a:pt x="489" y="105"/>
                  </a:lnTo>
                  <a:lnTo>
                    <a:pt x="480" y="99"/>
                  </a:lnTo>
                  <a:lnTo>
                    <a:pt x="470" y="95"/>
                  </a:lnTo>
                  <a:lnTo>
                    <a:pt x="459" y="91"/>
                  </a:lnTo>
                  <a:lnTo>
                    <a:pt x="448" y="87"/>
                  </a:lnTo>
                  <a:lnTo>
                    <a:pt x="443" y="80"/>
                  </a:lnTo>
                  <a:lnTo>
                    <a:pt x="435" y="72"/>
                  </a:lnTo>
                  <a:lnTo>
                    <a:pt x="425" y="65"/>
                  </a:lnTo>
                  <a:lnTo>
                    <a:pt x="414" y="58"/>
                  </a:lnTo>
                  <a:lnTo>
                    <a:pt x="402" y="52"/>
                  </a:lnTo>
                  <a:lnTo>
                    <a:pt x="387" y="43"/>
                  </a:lnTo>
                  <a:lnTo>
                    <a:pt x="372" y="38"/>
                  </a:lnTo>
                  <a:lnTo>
                    <a:pt x="354" y="31"/>
                  </a:lnTo>
                  <a:lnTo>
                    <a:pt x="341" y="27"/>
                  </a:lnTo>
                  <a:lnTo>
                    <a:pt x="327" y="23"/>
                  </a:lnTo>
                  <a:lnTo>
                    <a:pt x="313" y="20"/>
                  </a:lnTo>
                  <a:lnTo>
                    <a:pt x="298" y="16"/>
                  </a:lnTo>
                  <a:lnTo>
                    <a:pt x="283" y="13"/>
                  </a:lnTo>
                  <a:lnTo>
                    <a:pt x="267" y="11"/>
                  </a:lnTo>
                  <a:lnTo>
                    <a:pt x="251" y="8"/>
                  </a:lnTo>
                  <a:lnTo>
                    <a:pt x="234" y="5"/>
                  </a:lnTo>
                  <a:lnTo>
                    <a:pt x="225" y="4"/>
                  </a:lnTo>
                  <a:lnTo>
                    <a:pt x="214" y="4"/>
                  </a:lnTo>
                  <a:lnTo>
                    <a:pt x="204" y="3"/>
                  </a:lnTo>
                  <a:lnTo>
                    <a:pt x="195" y="3"/>
                  </a:lnTo>
                  <a:lnTo>
                    <a:pt x="185" y="1"/>
                  </a:lnTo>
                  <a:lnTo>
                    <a:pt x="176" y="1"/>
                  </a:lnTo>
                  <a:lnTo>
                    <a:pt x="166" y="0"/>
                  </a:lnTo>
                  <a:lnTo>
                    <a:pt x="157" y="0"/>
                  </a:lnTo>
                  <a:lnTo>
                    <a:pt x="144" y="0"/>
                  </a:lnTo>
                  <a:lnTo>
                    <a:pt x="133" y="0"/>
                  </a:lnTo>
                  <a:lnTo>
                    <a:pt x="122" y="1"/>
                  </a:lnTo>
                  <a:lnTo>
                    <a:pt x="112" y="1"/>
                  </a:lnTo>
                  <a:lnTo>
                    <a:pt x="101" y="3"/>
                  </a:lnTo>
                  <a:lnTo>
                    <a:pt x="91" y="4"/>
                  </a:lnTo>
                  <a:lnTo>
                    <a:pt x="82" y="5"/>
                  </a:lnTo>
                  <a:lnTo>
                    <a:pt x="72" y="7"/>
                  </a:lnTo>
                  <a:lnTo>
                    <a:pt x="57" y="9"/>
                  </a:lnTo>
                  <a:lnTo>
                    <a:pt x="43" y="13"/>
                  </a:lnTo>
                  <a:lnTo>
                    <a:pt x="31" y="17"/>
                  </a:lnTo>
                  <a:lnTo>
                    <a:pt x="22" y="23"/>
                  </a:lnTo>
                  <a:lnTo>
                    <a:pt x="12" y="28"/>
                  </a:lnTo>
                  <a:lnTo>
                    <a:pt x="7" y="35"/>
                  </a:lnTo>
                  <a:lnTo>
                    <a:pt x="3" y="42"/>
                  </a:lnTo>
                  <a:lnTo>
                    <a:pt x="0" y="49"/>
                  </a:lnTo>
                  <a:lnTo>
                    <a:pt x="0" y="56"/>
                  </a:lnTo>
                  <a:lnTo>
                    <a:pt x="3" y="62"/>
                  </a:lnTo>
                  <a:lnTo>
                    <a:pt x="7" y="71"/>
                  </a:lnTo>
                  <a:lnTo>
                    <a:pt x="13" y="77"/>
                  </a:lnTo>
                  <a:lnTo>
                    <a:pt x="23" y="84"/>
                  </a:lnTo>
                  <a:lnTo>
                    <a:pt x="34" y="91"/>
                  </a:lnTo>
                  <a:lnTo>
                    <a:pt x="46" y="98"/>
                  </a:lnTo>
                  <a:lnTo>
                    <a:pt x="60" y="103"/>
                  </a:lnTo>
                  <a:lnTo>
                    <a:pt x="75" y="110"/>
                  </a:lnTo>
                  <a:lnTo>
                    <a:pt x="93" y="117"/>
                  </a:lnTo>
                  <a:lnTo>
                    <a:pt x="110" y="122"/>
                  </a:lnTo>
                  <a:lnTo>
                    <a:pt x="129" y="128"/>
                  </a:lnTo>
                  <a:lnTo>
                    <a:pt x="150" y="133"/>
                  </a:lnTo>
                  <a:lnTo>
                    <a:pt x="172" y="137"/>
                  </a:lnTo>
                  <a:lnTo>
                    <a:pt x="193" y="143"/>
                  </a:lnTo>
                  <a:lnTo>
                    <a:pt x="217" y="147"/>
                  </a:lnTo>
                  <a:lnTo>
                    <a:pt x="244" y="151"/>
                  </a:lnTo>
                  <a:lnTo>
                    <a:pt x="270" y="155"/>
                  </a:lnTo>
                  <a:lnTo>
                    <a:pt x="293" y="158"/>
                  </a:lnTo>
                  <a:lnTo>
                    <a:pt x="315" y="159"/>
                  </a:lnTo>
                  <a:lnTo>
                    <a:pt x="334" y="161"/>
                  </a:lnTo>
                  <a:lnTo>
                    <a:pt x="352" y="161"/>
                  </a:lnTo>
                  <a:lnTo>
                    <a:pt x="368" y="161"/>
                  </a:lnTo>
                  <a:lnTo>
                    <a:pt x="382" y="159"/>
                  </a:lnTo>
                  <a:lnTo>
                    <a:pt x="388" y="177"/>
                  </a:lnTo>
                  <a:lnTo>
                    <a:pt x="398" y="195"/>
                  </a:lnTo>
                  <a:lnTo>
                    <a:pt x="409" y="210"/>
                  </a:lnTo>
                  <a:lnTo>
                    <a:pt x="420" y="222"/>
                  </a:lnTo>
                  <a:lnTo>
                    <a:pt x="432" y="232"/>
                  </a:lnTo>
                  <a:lnTo>
                    <a:pt x="440" y="240"/>
                  </a:lnTo>
                  <a:lnTo>
                    <a:pt x="447" y="247"/>
                  </a:lnTo>
                  <a:lnTo>
                    <a:pt x="454" y="251"/>
                  </a:lnTo>
                  <a:lnTo>
                    <a:pt x="454" y="345"/>
                  </a:lnTo>
                  <a:lnTo>
                    <a:pt x="485" y="334"/>
                  </a:lnTo>
                  <a:lnTo>
                    <a:pt x="506" y="247"/>
                  </a:lnTo>
                  <a:lnTo>
                    <a:pt x="525" y="226"/>
                  </a:lnTo>
                  <a:lnTo>
                    <a:pt x="533" y="199"/>
                  </a:lnTo>
                  <a:lnTo>
                    <a:pt x="531" y="167"/>
                  </a:lnTo>
                  <a:lnTo>
                    <a:pt x="519"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4"/>
            <p:cNvSpPr>
              <a:spLocks/>
            </p:cNvSpPr>
            <p:nvPr/>
          </p:nvSpPr>
          <p:spPr bwMode="auto">
            <a:xfrm>
              <a:off x="1365" y="1439"/>
              <a:ext cx="108" cy="158"/>
            </a:xfrm>
            <a:custGeom>
              <a:avLst/>
              <a:gdLst/>
              <a:ahLst/>
              <a:cxnLst>
                <a:cxn ang="0">
                  <a:pos x="325" y="211"/>
                </a:cxn>
                <a:cxn ang="0">
                  <a:pos x="318" y="137"/>
                </a:cxn>
                <a:cxn ang="0">
                  <a:pos x="310" y="76"/>
                </a:cxn>
                <a:cxn ang="0">
                  <a:pos x="301" y="31"/>
                </a:cxn>
                <a:cxn ang="0">
                  <a:pos x="295" y="0"/>
                </a:cxn>
                <a:cxn ang="0">
                  <a:pos x="0" y="0"/>
                </a:cxn>
                <a:cxn ang="0">
                  <a:pos x="14" y="38"/>
                </a:cxn>
                <a:cxn ang="0">
                  <a:pos x="27" y="75"/>
                </a:cxn>
                <a:cxn ang="0">
                  <a:pos x="38" y="113"/>
                </a:cxn>
                <a:cxn ang="0">
                  <a:pos x="49" y="148"/>
                </a:cxn>
                <a:cxn ang="0">
                  <a:pos x="57" y="182"/>
                </a:cxn>
                <a:cxn ang="0">
                  <a:pos x="66" y="212"/>
                </a:cxn>
                <a:cxn ang="0">
                  <a:pos x="71" y="238"/>
                </a:cxn>
                <a:cxn ang="0">
                  <a:pos x="76" y="260"/>
                </a:cxn>
                <a:cxn ang="0">
                  <a:pos x="83" y="317"/>
                </a:cxn>
                <a:cxn ang="0">
                  <a:pos x="83" y="388"/>
                </a:cxn>
                <a:cxn ang="0">
                  <a:pos x="81" y="448"/>
                </a:cxn>
                <a:cxn ang="0">
                  <a:pos x="79" y="473"/>
                </a:cxn>
                <a:cxn ang="0">
                  <a:pos x="252" y="473"/>
                </a:cxn>
                <a:cxn ang="0">
                  <a:pos x="255" y="464"/>
                </a:cxn>
                <a:cxn ang="0">
                  <a:pos x="265" y="444"/>
                </a:cxn>
                <a:cxn ang="0">
                  <a:pos x="277" y="413"/>
                </a:cxn>
                <a:cxn ang="0">
                  <a:pos x="290" y="374"/>
                </a:cxn>
                <a:cxn ang="0">
                  <a:pos x="304" y="331"/>
                </a:cxn>
                <a:cxn ang="0">
                  <a:pos x="316" y="289"/>
                </a:cxn>
                <a:cxn ang="0">
                  <a:pos x="323" y="246"/>
                </a:cxn>
                <a:cxn ang="0">
                  <a:pos x="325" y="211"/>
                </a:cxn>
              </a:cxnLst>
              <a:rect l="0" t="0" r="r" b="b"/>
              <a:pathLst>
                <a:path w="325" h="473">
                  <a:moveTo>
                    <a:pt x="325" y="211"/>
                  </a:moveTo>
                  <a:lnTo>
                    <a:pt x="318" y="137"/>
                  </a:lnTo>
                  <a:lnTo>
                    <a:pt x="310" y="76"/>
                  </a:lnTo>
                  <a:lnTo>
                    <a:pt x="301" y="31"/>
                  </a:lnTo>
                  <a:lnTo>
                    <a:pt x="295" y="0"/>
                  </a:lnTo>
                  <a:lnTo>
                    <a:pt x="0" y="0"/>
                  </a:lnTo>
                  <a:lnTo>
                    <a:pt x="14" y="38"/>
                  </a:lnTo>
                  <a:lnTo>
                    <a:pt x="27" y="75"/>
                  </a:lnTo>
                  <a:lnTo>
                    <a:pt x="38" y="113"/>
                  </a:lnTo>
                  <a:lnTo>
                    <a:pt x="49" y="148"/>
                  </a:lnTo>
                  <a:lnTo>
                    <a:pt x="57" y="182"/>
                  </a:lnTo>
                  <a:lnTo>
                    <a:pt x="66" y="212"/>
                  </a:lnTo>
                  <a:lnTo>
                    <a:pt x="71" y="238"/>
                  </a:lnTo>
                  <a:lnTo>
                    <a:pt x="76" y="260"/>
                  </a:lnTo>
                  <a:lnTo>
                    <a:pt x="83" y="317"/>
                  </a:lnTo>
                  <a:lnTo>
                    <a:pt x="83" y="388"/>
                  </a:lnTo>
                  <a:lnTo>
                    <a:pt x="81" y="448"/>
                  </a:lnTo>
                  <a:lnTo>
                    <a:pt x="79" y="473"/>
                  </a:lnTo>
                  <a:lnTo>
                    <a:pt x="252" y="473"/>
                  </a:lnTo>
                  <a:lnTo>
                    <a:pt x="255" y="464"/>
                  </a:lnTo>
                  <a:lnTo>
                    <a:pt x="265" y="444"/>
                  </a:lnTo>
                  <a:lnTo>
                    <a:pt x="277" y="413"/>
                  </a:lnTo>
                  <a:lnTo>
                    <a:pt x="290" y="374"/>
                  </a:lnTo>
                  <a:lnTo>
                    <a:pt x="304" y="331"/>
                  </a:lnTo>
                  <a:lnTo>
                    <a:pt x="316" y="289"/>
                  </a:lnTo>
                  <a:lnTo>
                    <a:pt x="323" y="246"/>
                  </a:lnTo>
                  <a:lnTo>
                    <a:pt x="325" y="211"/>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5"/>
            <p:cNvSpPr>
              <a:spLocks/>
            </p:cNvSpPr>
            <p:nvPr/>
          </p:nvSpPr>
          <p:spPr bwMode="auto">
            <a:xfrm>
              <a:off x="1248" y="1439"/>
              <a:ext cx="100" cy="158"/>
            </a:xfrm>
            <a:custGeom>
              <a:avLst/>
              <a:gdLst/>
              <a:ahLst/>
              <a:cxnLst>
                <a:cxn ang="0">
                  <a:pos x="302" y="0"/>
                </a:cxn>
                <a:cxn ang="0">
                  <a:pos x="39" y="0"/>
                </a:cxn>
                <a:cxn ang="0">
                  <a:pos x="32" y="30"/>
                </a:cxn>
                <a:cxn ang="0">
                  <a:pos x="24" y="70"/>
                </a:cxn>
                <a:cxn ang="0">
                  <a:pos x="14" y="122"/>
                </a:cxn>
                <a:cxn ang="0">
                  <a:pos x="4" y="182"/>
                </a:cxn>
                <a:cxn ang="0">
                  <a:pos x="0" y="239"/>
                </a:cxn>
                <a:cxn ang="0">
                  <a:pos x="4" y="294"/>
                </a:cxn>
                <a:cxn ang="0">
                  <a:pos x="15" y="343"/>
                </a:cxn>
                <a:cxn ang="0">
                  <a:pos x="29" y="387"/>
                </a:cxn>
                <a:cxn ang="0">
                  <a:pos x="44" y="422"/>
                </a:cxn>
                <a:cxn ang="0">
                  <a:pos x="58" y="449"/>
                </a:cxn>
                <a:cxn ang="0">
                  <a:pos x="67" y="467"/>
                </a:cxn>
                <a:cxn ang="0">
                  <a:pos x="71" y="473"/>
                </a:cxn>
                <a:cxn ang="0">
                  <a:pos x="244" y="473"/>
                </a:cxn>
                <a:cxn ang="0">
                  <a:pos x="244" y="445"/>
                </a:cxn>
                <a:cxn ang="0">
                  <a:pos x="244" y="383"/>
                </a:cxn>
                <a:cxn ang="0">
                  <a:pos x="244" y="310"/>
                </a:cxn>
                <a:cxn ang="0">
                  <a:pos x="246" y="254"/>
                </a:cxn>
                <a:cxn ang="0">
                  <a:pos x="248" y="234"/>
                </a:cxn>
                <a:cxn ang="0">
                  <a:pos x="254" y="208"/>
                </a:cxn>
                <a:cxn ang="0">
                  <a:pos x="259" y="180"/>
                </a:cxn>
                <a:cxn ang="0">
                  <a:pos x="268" y="145"/>
                </a:cxn>
                <a:cxn ang="0">
                  <a:pos x="276" y="110"/>
                </a:cxn>
                <a:cxn ang="0">
                  <a:pos x="285" y="73"/>
                </a:cxn>
                <a:cxn ang="0">
                  <a:pos x="293" y="36"/>
                </a:cxn>
                <a:cxn ang="0">
                  <a:pos x="302" y="0"/>
                </a:cxn>
              </a:cxnLst>
              <a:rect l="0" t="0" r="r" b="b"/>
              <a:pathLst>
                <a:path w="302" h="473">
                  <a:moveTo>
                    <a:pt x="302" y="0"/>
                  </a:moveTo>
                  <a:lnTo>
                    <a:pt x="39" y="0"/>
                  </a:lnTo>
                  <a:lnTo>
                    <a:pt x="32" y="30"/>
                  </a:lnTo>
                  <a:lnTo>
                    <a:pt x="24" y="70"/>
                  </a:lnTo>
                  <a:lnTo>
                    <a:pt x="14" y="122"/>
                  </a:lnTo>
                  <a:lnTo>
                    <a:pt x="4" y="182"/>
                  </a:lnTo>
                  <a:lnTo>
                    <a:pt x="0" y="239"/>
                  </a:lnTo>
                  <a:lnTo>
                    <a:pt x="4" y="294"/>
                  </a:lnTo>
                  <a:lnTo>
                    <a:pt x="15" y="343"/>
                  </a:lnTo>
                  <a:lnTo>
                    <a:pt x="29" y="387"/>
                  </a:lnTo>
                  <a:lnTo>
                    <a:pt x="44" y="422"/>
                  </a:lnTo>
                  <a:lnTo>
                    <a:pt x="58" y="449"/>
                  </a:lnTo>
                  <a:lnTo>
                    <a:pt x="67" y="467"/>
                  </a:lnTo>
                  <a:lnTo>
                    <a:pt x="71" y="473"/>
                  </a:lnTo>
                  <a:lnTo>
                    <a:pt x="244" y="473"/>
                  </a:lnTo>
                  <a:lnTo>
                    <a:pt x="244" y="445"/>
                  </a:lnTo>
                  <a:lnTo>
                    <a:pt x="244" y="383"/>
                  </a:lnTo>
                  <a:lnTo>
                    <a:pt x="244" y="310"/>
                  </a:lnTo>
                  <a:lnTo>
                    <a:pt x="246" y="254"/>
                  </a:lnTo>
                  <a:lnTo>
                    <a:pt x="248" y="234"/>
                  </a:lnTo>
                  <a:lnTo>
                    <a:pt x="254" y="208"/>
                  </a:lnTo>
                  <a:lnTo>
                    <a:pt x="259" y="180"/>
                  </a:lnTo>
                  <a:lnTo>
                    <a:pt x="268" y="145"/>
                  </a:lnTo>
                  <a:lnTo>
                    <a:pt x="276" y="110"/>
                  </a:lnTo>
                  <a:lnTo>
                    <a:pt x="285" y="73"/>
                  </a:lnTo>
                  <a:lnTo>
                    <a:pt x="293" y="36"/>
                  </a:lnTo>
                  <a:lnTo>
                    <a:pt x="302"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6"/>
            <p:cNvSpPr>
              <a:spLocks/>
            </p:cNvSpPr>
            <p:nvPr/>
          </p:nvSpPr>
          <p:spPr bwMode="auto">
            <a:xfrm>
              <a:off x="992" y="1187"/>
              <a:ext cx="397" cy="380"/>
            </a:xfrm>
            <a:custGeom>
              <a:avLst/>
              <a:gdLst/>
              <a:ahLst/>
              <a:cxnLst>
                <a:cxn ang="0">
                  <a:pos x="1062" y="641"/>
                </a:cxn>
                <a:cxn ang="0">
                  <a:pos x="790" y="273"/>
                </a:cxn>
                <a:cxn ang="0">
                  <a:pos x="833" y="252"/>
                </a:cxn>
                <a:cxn ang="0">
                  <a:pos x="878" y="240"/>
                </a:cxn>
                <a:cxn ang="0">
                  <a:pos x="920" y="236"/>
                </a:cxn>
                <a:cxn ang="0">
                  <a:pos x="957" y="243"/>
                </a:cxn>
                <a:cxn ang="0">
                  <a:pos x="989" y="263"/>
                </a:cxn>
                <a:cxn ang="0">
                  <a:pos x="1031" y="301"/>
                </a:cxn>
                <a:cxn ang="0">
                  <a:pos x="1064" y="344"/>
                </a:cxn>
                <a:cxn ang="0">
                  <a:pos x="1084" y="389"/>
                </a:cxn>
                <a:cxn ang="0">
                  <a:pos x="1095" y="506"/>
                </a:cxn>
                <a:cxn ang="0">
                  <a:pos x="1083" y="574"/>
                </a:cxn>
                <a:cxn ang="0">
                  <a:pos x="1074" y="606"/>
                </a:cxn>
                <a:cxn ang="0">
                  <a:pos x="1070" y="618"/>
                </a:cxn>
                <a:cxn ang="0">
                  <a:pos x="1155" y="652"/>
                </a:cxn>
                <a:cxn ang="0">
                  <a:pos x="1169" y="606"/>
                </a:cxn>
                <a:cxn ang="0">
                  <a:pos x="1189" y="483"/>
                </a:cxn>
                <a:cxn ang="0">
                  <a:pos x="1173" y="361"/>
                </a:cxn>
                <a:cxn ang="0">
                  <a:pos x="1125" y="270"/>
                </a:cxn>
                <a:cxn ang="0">
                  <a:pos x="1064" y="205"/>
                </a:cxn>
                <a:cxn ang="0">
                  <a:pos x="983" y="162"/>
                </a:cxn>
                <a:cxn ang="0">
                  <a:pos x="935" y="153"/>
                </a:cxn>
                <a:cxn ang="0">
                  <a:pos x="889" y="150"/>
                </a:cxn>
                <a:cxn ang="0">
                  <a:pos x="841" y="157"/>
                </a:cxn>
                <a:cxn ang="0">
                  <a:pos x="796" y="171"/>
                </a:cxn>
                <a:cxn ang="0">
                  <a:pos x="754" y="192"/>
                </a:cxn>
                <a:cxn ang="0">
                  <a:pos x="513" y="271"/>
                </a:cxn>
                <a:cxn ang="0">
                  <a:pos x="492" y="235"/>
                </a:cxn>
                <a:cxn ang="0">
                  <a:pos x="456" y="168"/>
                </a:cxn>
                <a:cxn ang="0">
                  <a:pos x="376" y="0"/>
                </a:cxn>
                <a:cxn ang="0">
                  <a:pos x="351" y="205"/>
                </a:cxn>
                <a:cxn ang="0">
                  <a:pos x="311" y="282"/>
                </a:cxn>
                <a:cxn ang="0">
                  <a:pos x="308" y="363"/>
                </a:cxn>
                <a:cxn ang="0">
                  <a:pos x="120" y="743"/>
                </a:cxn>
                <a:cxn ang="0">
                  <a:pos x="108" y="679"/>
                </a:cxn>
                <a:cxn ang="0">
                  <a:pos x="85" y="640"/>
                </a:cxn>
                <a:cxn ang="0">
                  <a:pos x="55" y="633"/>
                </a:cxn>
                <a:cxn ang="0">
                  <a:pos x="23" y="672"/>
                </a:cxn>
                <a:cxn ang="0">
                  <a:pos x="3" y="745"/>
                </a:cxn>
                <a:cxn ang="0">
                  <a:pos x="4" y="829"/>
                </a:cxn>
                <a:cxn ang="0">
                  <a:pos x="25" y="891"/>
                </a:cxn>
                <a:cxn ang="0">
                  <a:pos x="56" y="915"/>
                </a:cxn>
                <a:cxn ang="0">
                  <a:pos x="81" y="904"/>
                </a:cxn>
                <a:cxn ang="0">
                  <a:pos x="102" y="873"/>
                </a:cxn>
                <a:cxn ang="0">
                  <a:pos x="574" y="1008"/>
                </a:cxn>
                <a:cxn ang="0">
                  <a:pos x="1114" y="753"/>
                </a:cxn>
                <a:cxn ang="0">
                  <a:pos x="1134" y="706"/>
                </a:cxn>
                <a:cxn ang="0">
                  <a:pos x="1147" y="676"/>
                </a:cxn>
                <a:cxn ang="0">
                  <a:pos x="1070" y="618"/>
                </a:cxn>
              </a:cxnLst>
              <a:rect l="0" t="0" r="r" b="b"/>
              <a:pathLst>
                <a:path w="1189" h="1140">
                  <a:moveTo>
                    <a:pt x="1070" y="618"/>
                  </a:moveTo>
                  <a:lnTo>
                    <a:pt x="1068" y="627"/>
                  </a:lnTo>
                  <a:lnTo>
                    <a:pt x="1062" y="641"/>
                  </a:lnTo>
                  <a:lnTo>
                    <a:pt x="1057" y="655"/>
                  </a:lnTo>
                  <a:lnTo>
                    <a:pt x="1054" y="663"/>
                  </a:lnTo>
                  <a:lnTo>
                    <a:pt x="790" y="273"/>
                  </a:lnTo>
                  <a:lnTo>
                    <a:pt x="803" y="266"/>
                  </a:lnTo>
                  <a:lnTo>
                    <a:pt x="818" y="259"/>
                  </a:lnTo>
                  <a:lnTo>
                    <a:pt x="833" y="252"/>
                  </a:lnTo>
                  <a:lnTo>
                    <a:pt x="848" y="247"/>
                  </a:lnTo>
                  <a:lnTo>
                    <a:pt x="863" y="243"/>
                  </a:lnTo>
                  <a:lnTo>
                    <a:pt x="878" y="240"/>
                  </a:lnTo>
                  <a:lnTo>
                    <a:pt x="893" y="237"/>
                  </a:lnTo>
                  <a:lnTo>
                    <a:pt x="907" y="236"/>
                  </a:lnTo>
                  <a:lnTo>
                    <a:pt x="920" y="236"/>
                  </a:lnTo>
                  <a:lnTo>
                    <a:pt x="934" y="237"/>
                  </a:lnTo>
                  <a:lnTo>
                    <a:pt x="946" y="240"/>
                  </a:lnTo>
                  <a:lnTo>
                    <a:pt x="957" y="243"/>
                  </a:lnTo>
                  <a:lnTo>
                    <a:pt x="968" y="248"/>
                  </a:lnTo>
                  <a:lnTo>
                    <a:pt x="979" y="255"/>
                  </a:lnTo>
                  <a:lnTo>
                    <a:pt x="989" y="263"/>
                  </a:lnTo>
                  <a:lnTo>
                    <a:pt x="999" y="271"/>
                  </a:lnTo>
                  <a:lnTo>
                    <a:pt x="1016" y="286"/>
                  </a:lnTo>
                  <a:lnTo>
                    <a:pt x="1031" y="301"/>
                  </a:lnTo>
                  <a:lnTo>
                    <a:pt x="1043" y="315"/>
                  </a:lnTo>
                  <a:lnTo>
                    <a:pt x="1054" y="329"/>
                  </a:lnTo>
                  <a:lnTo>
                    <a:pt x="1064" y="344"/>
                  </a:lnTo>
                  <a:lnTo>
                    <a:pt x="1072" y="357"/>
                  </a:lnTo>
                  <a:lnTo>
                    <a:pt x="1079" y="372"/>
                  </a:lnTo>
                  <a:lnTo>
                    <a:pt x="1084" y="389"/>
                  </a:lnTo>
                  <a:lnTo>
                    <a:pt x="1094" y="427"/>
                  </a:lnTo>
                  <a:lnTo>
                    <a:pt x="1096" y="465"/>
                  </a:lnTo>
                  <a:lnTo>
                    <a:pt x="1095" y="506"/>
                  </a:lnTo>
                  <a:lnTo>
                    <a:pt x="1089" y="546"/>
                  </a:lnTo>
                  <a:lnTo>
                    <a:pt x="1087" y="559"/>
                  </a:lnTo>
                  <a:lnTo>
                    <a:pt x="1083" y="574"/>
                  </a:lnTo>
                  <a:lnTo>
                    <a:pt x="1080" y="588"/>
                  </a:lnTo>
                  <a:lnTo>
                    <a:pt x="1076" y="601"/>
                  </a:lnTo>
                  <a:lnTo>
                    <a:pt x="1074" y="606"/>
                  </a:lnTo>
                  <a:lnTo>
                    <a:pt x="1073" y="610"/>
                  </a:lnTo>
                  <a:lnTo>
                    <a:pt x="1072" y="614"/>
                  </a:lnTo>
                  <a:lnTo>
                    <a:pt x="1070" y="618"/>
                  </a:lnTo>
                  <a:lnTo>
                    <a:pt x="1154" y="657"/>
                  </a:lnTo>
                  <a:lnTo>
                    <a:pt x="1155" y="655"/>
                  </a:lnTo>
                  <a:lnTo>
                    <a:pt x="1155" y="652"/>
                  </a:lnTo>
                  <a:lnTo>
                    <a:pt x="1155" y="649"/>
                  </a:lnTo>
                  <a:lnTo>
                    <a:pt x="1156" y="646"/>
                  </a:lnTo>
                  <a:lnTo>
                    <a:pt x="1169" y="606"/>
                  </a:lnTo>
                  <a:lnTo>
                    <a:pt x="1179" y="565"/>
                  </a:lnTo>
                  <a:lnTo>
                    <a:pt x="1186" y="524"/>
                  </a:lnTo>
                  <a:lnTo>
                    <a:pt x="1189" y="483"/>
                  </a:lnTo>
                  <a:lnTo>
                    <a:pt x="1189" y="442"/>
                  </a:lnTo>
                  <a:lnTo>
                    <a:pt x="1184" y="401"/>
                  </a:lnTo>
                  <a:lnTo>
                    <a:pt x="1173" y="361"/>
                  </a:lnTo>
                  <a:lnTo>
                    <a:pt x="1156" y="322"/>
                  </a:lnTo>
                  <a:lnTo>
                    <a:pt x="1141" y="295"/>
                  </a:lnTo>
                  <a:lnTo>
                    <a:pt x="1125" y="270"/>
                  </a:lnTo>
                  <a:lnTo>
                    <a:pt x="1107" y="246"/>
                  </a:lnTo>
                  <a:lnTo>
                    <a:pt x="1087" y="224"/>
                  </a:lnTo>
                  <a:lnTo>
                    <a:pt x="1064" y="205"/>
                  </a:lnTo>
                  <a:lnTo>
                    <a:pt x="1039" y="187"/>
                  </a:lnTo>
                  <a:lnTo>
                    <a:pt x="1012" y="173"/>
                  </a:lnTo>
                  <a:lnTo>
                    <a:pt x="983" y="162"/>
                  </a:lnTo>
                  <a:lnTo>
                    <a:pt x="968" y="158"/>
                  </a:lnTo>
                  <a:lnTo>
                    <a:pt x="952" y="154"/>
                  </a:lnTo>
                  <a:lnTo>
                    <a:pt x="935" y="153"/>
                  </a:lnTo>
                  <a:lnTo>
                    <a:pt x="920" y="150"/>
                  </a:lnTo>
                  <a:lnTo>
                    <a:pt x="904" y="150"/>
                  </a:lnTo>
                  <a:lnTo>
                    <a:pt x="889" y="150"/>
                  </a:lnTo>
                  <a:lnTo>
                    <a:pt x="873" y="151"/>
                  </a:lnTo>
                  <a:lnTo>
                    <a:pt x="858" y="154"/>
                  </a:lnTo>
                  <a:lnTo>
                    <a:pt x="841" y="157"/>
                  </a:lnTo>
                  <a:lnTo>
                    <a:pt x="826" y="161"/>
                  </a:lnTo>
                  <a:lnTo>
                    <a:pt x="811" y="165"/>
                  </a:lnTo>
                  <a:lnTo>
                    <a:pt x="796" y="171"/>
                  </a:lnTo>
                  <a:lnTo>
                    <a:pt x="783" y="177"/>
                  </a:lnTo>
                  <a:lnTo>
                    <a:pt x="768" y="184"/>
                  </a:lnTo>
                  <a:lnTo>
                    <a:pt x="754" y="192"/>
                  </a:lnTo>
                  <a:lnTo>
                    <a:pt x="740" y="201"/>
                  </a:lnTo>
                  <a:lnTo>
                    <a:pt x="713" y="161"/>
                  </a:lnTo>
                  <a:lnTo>
                    <a:pt x="513" y="271"/>
                  </a:lnTo>
                  <a:lnTo>
                    <a:pt x="510" y="266"/>
                  </a:lnTo>
                  <a:lnTo>
                    <a:pt x="503" y="254"/>
                  </a:lnTo>
                  <a:lnTo>
                    <a:pt x="492" y="235"/>
                  </a:lnTo>
                  <a:lnTo>
                    <a:pt x="481" y="213"/>
                  </a:lnTo>
                  <a:lnTo>
                    <a:pt x="468" y="190"/>
                  </a:lnTo>
                  <a:lnTo>
                    <a:pt x="456" y="168"/>
                  </a:lnTo>
                  <a:lnTo>
                    <a:pt x="446" y="149"/>
                  </a:lnTo>
                  <a:lnTo>
                    <a:pt x="438" y="135"/>
                  </a:lnTo>
                  <a:lnTo>
                    <a:pt x="376" y="0"/>
                  </a:lnTo>
                  <a:lnTo>
                    <a:pt x="296" y="30"/>
                  </a:lnTo>
                  <a:lnTo>
                    <a:pt x="371" y="180"/>
                  </a:lnTo>
                  <a:lnTo>
                    <a:pt x="351" y="205"/>
                  </a:lnTo>
                  <a:lnTo>
                    <a:pt x="333" y="229"/>
                  </a:lnTo>
                  <a:lnTo>
                    <a:pt x="319" y="255"/>
                  </a:lnTo>
                  <a:lnTo>
                    <a:pt x="311" y="282"/>
                  </a:lnTo>
                  <a:lnTo>
                    <a:pt x="306" y="310"/>
                  </a:lnTo>
                  <a:lnTo>
                    <a:pt x="304" y="337"/>
                  </a:lnTo>
                  <a:lnTo>
                    <a:pt x="308" y="363"/>
                  </a:lnTo>
                  <a:lnTo>
                    <a:pt x="316" y="387"/>
                  </a:lnTo>
                  <a:lnTo>
                    <a:pt x="465" y="746"/>
                  </a:lnTo>
                  <a:lnTo>
                    <a:pt x="120" y="743"/>
                  </a:lnTo>
                  <a:lnTo>
                    <a:pt x="117" y="720"/>
                  </a:lnTo>
                  <a:lnTo>
                    <a:pt x="113" y="698"/>
                  </a:lnTo>
                  <a:lnTo>
                    <a:pt x="108" y="679"/>
                  </a:lnTo>
                  <a:lnTo>
                    <a:pt x="101" y="663"/>
                  </a:lnTo>
                  <a:lnTo>
                    <a:pt x="93" y="649"/>
                  </a:lnTo>
                  <a:lnTo>
                    <a:pt x="85" y="640"/>
                  </a:lnTo>
                  <a:lnTo>
                    <a:pt x="75" y="633"/>
                  </a:lnTo>
                  <a:lnTo>
                    <a:pt x="66" y="630"/>
                  </a:lnTo>
                  <a:lnTo>
                    <a:pt x="55" y="633"/>
                  </a:lnTo>
                  <a:lnTo>
                    <a:pt x="44" y="641"/>
                  </a:lnTo>
                  <a:lnTo>
                    <a:pt x="33" y="655"/>
                  </a:lnTo>
                  <a:lnTo>
                    <a:pt x="23" y="672"/>
                  </a:lnTo>
                  <a:lnTo>
                    <a:pt x="14" y="693"/>
                  </a:lnTo>
                  <a:lnTo>
                    <a:pt x="7" y="717"/>
                  </a:lnTo>
                  <a:lnTo>
                    <a:pt x="3" y="745"/>
                  </a:lnTo>
                  <a:lnTo>
                    <a:pt x="0" y="773"/>
                  </a:lnTo>
                  <a:lnTo>
                    <a:pt x="2" y="802"/>
                  </a:lnTo>
                  <a:lnTo>
                    <a:pt x="4" y="829"/>
                  </a:lnTo>
                  <a:lnTo>
                    <a:pt x="10" y="852"/>
                  </a:lnTo>
                  <a:lnTo>
                    <a:pt x="17" y="874"/>
                  </a:lnTo>
                  <a:lnTo>
                    <a:pt x="25" y="891"/>
                  </a:lnTo>
                  <a:lnTo>
                    <a:pt x="34" y="904"/>
                  </a:lnTo>
                  <a:lnTo>
                    <a:pt x="45" y="912"/>
                  </a:lnTo>
                  <a:lnTo>
                    <a:pt x="56" y="915"/>
                  </a:lnTo>
                  <a:lnTo>
                    <a:pt x="64" y="914"/>
                  </a:lnTo>
                  <a:lnTo>
                    <a:pt x="72" y="911"/>
                  </a:lnTo>
                  <a:lnTo>
                    <a:pt x="81" y="904"/>
                  </a:lnTo>
                  <a:lnTo>
                    <a:pt x="89" y="896"/>
                  </a:lnTo>
                  <a:lnTo>
                    <a:pt x="96" y="886"/>
                  </a:lnTo>
                  <a:lnTo>
                    <a:pt x="102" y="873"/>
                  </a:lnTo>
                  <a:lnTo>
                    <a:pt x="108" y="859"/>
                  </a:lnTo>
                  <a:lnTo>
                    <a:pt x="112" y="843"/>
                  </a:lnTo>
                  <a:lnTo>
                    <a:pt x="574" y="1008"/>
                  </a:lnTo>
                  <a:lnTo>
                    <a:pt x="629" y="1140"/>
                  </a:lnTo>
                  <a:lnTo>
                    <a:pt x="1171" y="837"/>
                  </a:lnTo>
                  <a:lnTo>
                    <a:pt x="1114" y="753"/>
                  </a:lnTo>
                  <a:lnTo>
                    <a:pt x="1119" y="739"/>
                  </a:lnTo>
                  <a:lnTo>
                    <a:pt x="1128" y="723"/>
                  </a:lnTo>
                  <a:lnTo>
                    <a:pt x="1134" y="706"/>
                  </a:lnTo>
                  <a:lnTo>
                    <a:pt x="1140" y="693"/>
                  </a:lnTo>
                  <a:lnTo>
                    <a:pt x="1143" y="686"/>
                  </a:lnTo>
                  <a:lnTo>
                    <a:pt x="1147" y="676"/>
                  </a:lnTo>
                  <a:lnTo>
                    <a:pt x="1149" y="667"/>
                  </a:lnTo>
                  <a:lnTo>
                    <a:pt x="1154" y="657"/>
                  </a:lnTo>
                  <a:lnTo>
                    <a:pt x="1070" y="6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7"/>
            <p:cNvSpPr>
              <a:spLocks/>
            </p:cNvSpPr>
            <p:nvPr/>
          </p:nvSpPr>
          <p:spPr bwMode="auto">
            <a:xfrm>
              <a:off x="1098" y="1233"/>
              <a:ext cx="15" cy="25"/>
            </a:xfrm>
            <a:custGeom>
              <a:avLst/>
              <a:gdLst/>
              <a:ahLst/>
              <a:cxnLst>
                <a:cxn ang="0">
                  <a:pos x="0" y="1"/>
                </a:cxn>
                <a:cxn ang="0">
                  <a:pos x="7" y="0"/>
                </a:cxn>
                <a:cxn ang="0">
                  <a:pos x="13" y="1"/>
                </a:cxn>
                <a:cxn ang="0">
                  <a:pos x="20" y="3"/>
                </a:cxn>
                <a:cxn ang="0">
                  <a:pos x="27" y="5"/>
                </a:cxn>
                <a:cxn ang="0">
                  <a:pos x="34" y="9"/>
                </a:cxn>
                <a:cxn ang="0">
                  <a:pos x="38" y="15"/>
                </a:cxn>
                <a:cxn ang="0">
                  <a:pos x="42" y="20"/>
                </a:cxn>
                <a:cxn ang="0">
                  <a:pos x="45" y="26"/>
                </a:cxn>
                <a:cxn ang="0">
                  <a:pos x="45" y="39"/>
                </a:cxn>
                <a:cxn ang="0">
                  <a:pos x="39" y="54"/>
                </a:cxn>
                <a:cxn ang="0">
                  <a:pos x="31" y="68"/>
                </a:cxn>
                <a:cxn ang="0">
                  <a:pos x="20" y="75"/>
                </a:cxn>
                <a:cxn ang="0">
                  <a:pos x="0" y="1"/>
                </a:cxn>
              </a:cxnLst>
              <a:rect l="0" t="0" r="r" b="b"/>
              <a:pathLst>
                <a:path w="45" h="75">
                  <a:moveTo>
                    <a:pt x="0" y="1"/>
                  </a:moveTo>
                  <a:lnTo>
                    <a:pt x="7" y="0"/>
                  </a:lnTo>
                  <a:lnTo>
                    <a:pt x="13" y="1"/>
                  </a:lnTo>
                  <a:lnTo>
                    <a:pt x="20" y="3"/>
                  </a:lnTo>
                  <a:lnTo>
                    <a:pt x="27" y="5"/>
                  </a:lnTo>
                  <a:lnTo>
                    <a:pt x="34" y="9"/>
                  </a:lnTo>
                  <a:lnTo>
                    <a:pt x="38" y="15"/>
                  </a:lnTo>
                  <a:lnTo>
                    <a:pt x="42" y="20"/>
                  </a:lnTo>
                  <a:lnTo>
                    <a:pt x="45" y="26"/>
                  </a:lnTo>
                  <a:lnTo>
                    <a:pt x="45" y="39"/>
                  </a:lnTo>
                  <a:lnTo>
                    <a:pt x="39" y="54"/>
                  </a:lnTo>
                  <a:lnTo>
                    <a:pt x="31" y="68"/>
                  </a:lnTo>
                  <a:lnTo>
                    <a:pt x="20" y="75"/>
                  </a:lnTo>
                  <a:lnTo>
                    <a:pt x="0" y="1"/>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8"/>
            <p:cNvSpPr>
              <a:spLocks/>
            </p:cNvSpPr>
            <p:nvPr/>
          </p:nvSpPr>
          <p:spPr bwMode="auto">
            <a:xfrm>
              <a:off x="1244" y="1244"/>
              <a:ext cx="138" cy="186"/>
            </a:xfrm>
            <a:custGeom>
              <a:avLst/>
              <a:gdLst/>
              <a:ahLst/>
              <a:cxnLst>
                <a:cxn ang="0">
                  <a:pos x="368" y="511"/>
                </a:cxn>
                <a:cxn ang="0">
                  <a:pos x="400" y="420"/>
                </a:cxn>
                <a:cxn ang="0">
                  <a:pos x="415" y="333"/>
                </a:cxn>
                <a:cxn ang="0">
                  <a:pos x="412" y="252"/>
                </a:cxn>
                <a:cxn ang="0">
                  <a:pos x="395" y="191"/>
                </a:cxn>
                <a:cxn ang="0">
                  <a:pos x="375" y="147"/>
                </a:cxn>
                <a:cxn ang="0">
                  <a:pos x="352" y="110"/>
                </a:cxn>
                <a:cxn ang="0">
                  <a:pos x="325" y="78"/>
                </a:cxn>
                <a:cxn ang="0">
                  <a:pos x="293" y="49"/>
                </a:cxn>
                <a:cxn ang="0">
                  <a:pos x="259" y="29"/>
                </a:cxn>
                <a:cxn ang="0">
                  <a:pos x="222" y="14"/>
                </a:cxn>
                <a:cxn ang="0">
                  <a:pos x="181" y="4"/>
                </a:cxn>
                <a:cxn ang="0">
                  <a:pos x="147" y="0"/>
                </a:cxn>
                <a:cxn ang="0">
                  <a:pos x="112" y="1"/>
                </a:cxn>
                <a:cxn ang="0">
                  <a:pos x="68" y="11"/>
                </a:cxn>
                <a:cxn ang="0">
                  <a:pos x="22" y="31"/>
                </a:cxn>
                <a:cxn ang="0">
                  <a:pos x="23" y="84"/>
                </a:cxn>
                <a:cxn ang="0">
                  <a:pos x="51" y="71"/>
                </a:cxn>
                <a:cxn ang="0">
                  <a:pos x="76" y="59"/>
                </a:cxn>
                <a:cxn ang="0">
                  <a:pos x="108" y="49"/>
                </a:cxn>
                <a:cxn ang="0">
                  <a:pos x="145" y="42"/>
                </a:cxn>
                <a:cxn ang="0">
                  <a:pos x="185" y="46"/>
                </a:cxn>
                <a:cxn ang="0">
                  <a:pos x="220" y="56"/>
                </a:cxn>
                <a:cxn ang="0">
                  <a:pos x="250" y="72"/>
                </a:cxn>
                <a:cxn ang="0">
                  <a:pos x="278" y="98"/>
                </a:cxn>
                <a:cxn ang="0">
                  <a:pos x="307" y="131"/>
                </a:cxn>
                <a:cxn ang="0">
                  <a:pos x="331" y="165"/>
                </a:cxn>
                <a:cxn ang="0">
                  <a:pos x="352" y="202"/>
                </a:cxn>
                <a:cxn ang="0">
                  <a:pos x="364" y="241"/>
                </a:cxn>
                <a:cxn ang="0">
                  <a:pos x="368" y="297"/>
                </a:cxn>
                <a:cxn ang="0">
                  <a:pos x="361" y="359"/>
                </a:cxn>
                <a:cxn ang="0">
                  <a:pos x="344" y="429"/>
                </a:cxn>
                <a:cxn ang="0">
                  <a:pos x="316" y="509"/>
                </a:cxn>
              </a:cxnLst>
              <a:rect l="0" t="0" r="r" b="b"/>
              <a:pathLst>
                <a:path w="415" h="558">
                  <a:moveTo>
                    <a:pt x="346" y="558"/>
                  </a:moveTo>
                  <a:lnTo>
                    <a:pt x="368" y="511"/>
                  </a:lnTo>
                  <a:lnTo>
                    <a:pt x="386" y="465"/>
                  </a:lnTo>
                  <a:lnTo>
                    <a:pt x="400" y="420"/>
                  </a:lnTo>
                  <a:lnTo>
                    <a:pt x="409" y="375"/>
                  </a:lnTo>
                  <a:lnTo>
                    <a:pt x="415" y="333"/>
                  </a:lnTo>
                  <a:lnTo>
                    <a:pt x="415" y="292"/>
                  </a:lnTo>
                  <a:lnTo>
                    <a:pt x="412" y="252"/>
                  </a:lnTo>
                  <a:lnTo>
                    <a:pt x="404" y="217"/>
                  </a:lnTo>
                  <a:lnTo>
                    <a:pt x="395" y="191"/>
                  </a:lnTo>
                  <a:lnTo>
                    <a:pt x="386" y="168"/>
                  </a:lnTo>
                  <a:lnTo>
                    <a:pt x="375" y="147"/>
                  </a:lnTo>
                  <a:lnTo>
                    <a:pt x="364" y="127"/>
                  </a:lnTo>
                  <a:lnTo>
                    <a:pt x="352" y="110"/>
                  </a:lnTo>
                  <a:lnTo>
                    <a:pt x="340" y="93"/>
                  </a:lnTo>
                  <a:lnTo>
                    <a:pt x="325" y="78"/>
                  </a:lnTo>
                  <a:lnTo>
                    <a:pt x="310" y="63"/>
                  </a:lnTo>
                  <a:lnTo>
                    <a:pt x="293" y="49"/>
                  </a:lnTo>
                  <a:lnTo>
                    <a:pt x="277" y="38"/>
                  </a:lnTo>
                  <a:lnTo>
                    <a:pt x="259" y="29"/>
                  </a:lnTo>
                  <a:lnTo>
                    <a:pt x="241" y="20"/>
                  </a:lnTo>
                  <a:lnTo>
                    <a:pt x="222" y="14"/>
                  </a:lnTo>
                  <a:lnTo>
                    <a:pt x="202" y="8"/>
                  </a:lnTo>
                  <a:lnTo>
                    <a:pt x="181" y="4"/>
                  </a:lnTo>
                  <a:lnTo>
                    <a:pt x="161" y="1"/>
                  </a:lnTo>
                  <a:lnTo>
                    <a:pt x="147" y="0"/>
                  </a:lnTo>
                  <a:lnTo>
                    <a:pt x="131" y="0"/>
                  </a:lnTo>
                  <a:lnTo>
                    <a:pt x="112" y="1"/>
                  </a:lnTo>
                  <a:lnTo>
                    <a:pt x="90" y="5"/>
                  </a:lnTo>
                  <a:lnTo>
                    <a:pt x="68" y="11"/>
                  </a:lnTo>
                  <a:lnTo>
                    <a:pt x="45" y="19"/>
                  </a:lnTo>
                  <a:lnTo>
                    <a:pt x="22" y="31"/>
                  </a:lnTo>
                  <a:lnTo>
                    <a:pt x="0" y="46"/>
                  </a:lnTo>
                  <a:lnTo>
                    <a:pt x="23" y="84"/>
                  </a:lnTo>
                  <a:lnTo>
                    <a:pt x="37" y="78"/>
                  </a:lnTo>
                  <a:lnTo>
                    <a:pt x="51" y="71"/>
                  </a:lnTo>
                  <a:lnTo>
                    <a:pt x="63" y="64"/>
                  </a:lnTo>
                  <a:lnTo>
                    <a:pt x="76" y="59"/>
                  </a:lnTo>
                  <a:lnTo>
                    <a:pt x="91" y="53"/>
                  </a:lnTo>
                  <a:lnTo>
                    <a:pt x="108" y="49"/>
                  </a:lnTo>
                  <a:lnTo>
                    <a:pt x="126" y="45"/>
                  </a:lnTo>
                  <a:lnTo>
                    <a:pt x="145" y="42"/>
                  </a:lnTo>
                  <a:lnTo>
                    <a:pt x="165" y="44"/>
                  </a:lnTo>
                  <a:lnTo>
                    <a:pt x="185" y="46"/>
                  </a:lnTo>
                  <a:lnTo>
                    <a:pt x="203" y="50"/>
                  </a:lnTo>
                  <a:lnTo>
                    <a:pt x="220" y="56"/>
                  </a:lnTo>
                  <a:lnTo>
                    <a:pt x="235" y="64"/>
                  </a:lnTo>
                  <a:lnTo>
                    <a:pt x="250" y="72"/>
                  </a:lnTo>
                  <a:lnTo>
                    <a:pt x="265" y="84"/>
                  </a:lnTo>
                  <a:lnTo>
                    <a:pt x="278" y="98"/>
                  </a:lnTo>
                  <a:lnTo>
                    <a:pt x="292" y="114"/>
                  </a:lnTo>
                  <a:lnTo>
                    <a:pt x="307" y="131"/>
                  </a:lnTo>
                  <a:lnTo>
                    <a:pt x="319" y="147"/>
                  </a:lnTo>
                  <a:lnTo>
                    <a:pt x="331" y="165"/>
                  </a:lnTo>
                  <a:lnTo>
                    <a:pt x="342" y="184"/>
                  </a:lnTo>
                  <a:lnTo>
                    <a:pt x="352" y="202"/>
                  </a:lnTo>
                  <a:lnTo>
                    <a:pt x="359" y="222"/>
                  </a:lnTo>
                  <a:lnTo>
                    <a:pt x="364" y="241"/>
                  </a:lnTo>
                  <a:lnTo>
                    <a:pt x="368" y="269"/>
                  </a:lnTo>
                  <a:lnTo>
                    <a:pt x="368" y="297"/>
                  </a:lnTo>
                  <a:lnTo>
                    <a:pt x="367" y="327"/>
                  </a:lnTo>
                  <a:lnTo>
                    <a:pt x="361" y="359"/>
                  </a:lnTo>
                  <a:lnTo>
                    <a:pt x="353" y="393"/>
                  </a:lnTo>
                  <a:lnTo>
                    <a:pt x="344" y="429"/>
                  </a:lnTo>
                  <a:lnTo>
                    <a:pt x="331" y="468"/>
                  </a:lnTo>
                  <a:lnTo>
                    <a:pt x="316" y="509"/>
                  </a:lnTo>
                  <a:lnTo>
                    <a:pt x="346" y="558"/>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9"/>
            <p:cNvSpPr>
              <a:spLocks/>
            </p:cNvSpPr>
            <p:nvPr/>
          </p:nvSpPr>
          <p:spPr bwMode="auto">
            <a:xfrm>
              <a:off x="1001" y="1409"/>
              <a:ext cx="24" cy="73"/>
            </a:xfrm>
            <a:custGeom>
              <a:avLst/>
              <a:gdLst/>
              <a:ahLst/>
              <a:cxnLst>
                <a:cxn ang="0">
                  <a:pos x="30" y="220"/>
                </a:cxn>
                <a:cxn ang="0">
                  <a:pos x="37" y="216"/>
                </a:cxn>
                <a:cxn ang="0">
                  <a:pos x="42" y="210"/>
                </a:cxn>
                <a:cxn ang="0">
                  <a:pos x="49" y="200"/>
                </a:cxn>
                <a:cxn ang="0">
                  <a:pos x="56" y="186"/>
                </a:cxn>
                <a:cxn ang="0">
                  <a:pos x="61" y="171"/>
                </a:cxn>
                <a:cxn ang="0">
                  <a:pos x="65" y="154"/>
                </a:cxn>
                <a:cxn ang="0">
                  <a:pos x="70" y="133"/>
                </a:cxn>
                <a:cxn ang="0">
                  <a:pos x="71" y="113"/>
                </a:cxn>
                <a:cxn ang="0">
                  <a:pos x="70" y="70"/>
                </a:cxn>
                <a:cxn ang="0">
                  <a:pos x="63" y="35"/>
                </a:cxn>
                <a:cxn ang="0">
                  <a:pos x="51" y="9"/>
                </a:cxn>
                <a:cxn ang="0">
                  <a:pos x="36" y="0"/>
                </a:cxn>
                <a:cxn ang="0">
                  <a:pos x="22" y="5"/>
                </a:cxn>
                <a:cxn ang="0">
                  <a:pos x="11" y="24"/>
                </a:cxn>
                <a:cxn ang="0">
                  <a:pos x="4" y="55"/>
                </a:cxn>
                <a:cxn ang="0">
                  <a:pos x="0" y="98"/>
                </a:cxn>
                <a:cxn ang="0">
                  <a:pos x="0" y="141"/>
                </a:cxn>
                <a:cxn ang="0">
                  <a:pos x="7" y="181"/>
                </a:cxn>
                <a:cxn ang="0">
                  <a:pos x="18" y="211"/>
                </a:cxn>
                <a:cxn ang="0">
                  <a:pos x="30" y="220"/>
                </a:cxn>
              </a:cxnLst>
              <a:rect l="0" t="0" r="r" b="b"/>
              <a:pathLst>
                <a:path w="71" h="220">
                  <a:moveTo>
                    <a:pt x="30" y="220"/>
                  </a:moveTo>
                  <a:lnTo>
                    <a:pt x="37" y="216"/>
                  </a:lnTo>
                  <a:lnTo>
                    <a:pt x="42" y="210"/>
                  </a:lnTo>
                  <a:lnTo>
                    <a:pt x="49" y="200"/>
                  </a:lnTo>
                  <a:lnTo>
                    <a:pt x="56" y="186"/>
                  </a:lnTo>
                  <a:lnTo>
                    <a:pt x="61" y="171"/>
                  </a:lnTo>
                  <a:lnTo>
                    <a:pt x="65" y="154"/>
                  </a:lnTo>
                  <a:lnTo>
                    <a:pt x="70" y="133"/>
                  </a:lnTo>
                  <a:lnTo>
                    <a:pt x="71" y="113"/>
                  </a:lnTo>
                  <a:lnTo>
                    <a:pt x="70" y="70"/>
                  </a:lnTo>
                  <a:lnTo>
                    <a:pt x="63" y="35"/>
                  </a:lnTo>
                  <a:lnTo>
                    <a:pt x="51" y="9"/>
                  </a:lnTo>
                  <a:lnTo>
                    <a:pt x="36" y="0"/>
                  </a:lnTo>
                  <a:lnTo>
                    <a:pt x="22" y="5"/>
                  </a:lnTo>
                  <a:lnTo>
                    <a:pt x="11" y="24"/>
                  </a:lnTo>
                  <a:lnTo>
                    <a:pt x="4" y="55"/>
                  </a:lnTo>
                  <a:lnTo>
                    <a:pt x="0" y="98"/>
                  </a:lnTo>
                  <a:lnTo>
                    <a:pt x="0" y="141"/>
                  </a:lnTo>
                  <a:lnTo>
                    <a:pt x="7" y="181"/>
                  </a:lnTo>
                  <a:lnTo>
                    <a:pt x="18" y="211"/>
                  </a:lnTo>
                  <a:lnTo>
                    <a:pt x="30" y="220"/>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0"/>
            <p:cNvSpPr>
              <a:spLocks/>
            </p:cNvSpPr>
            <p:nvPr/>
          </p:nvSpPr>
          <p:spPr bwMode="auto">
            <a:xfrm>
              <a:off x="1346" y="1248"/>
              <a:ext cx="131" cy="119"/>
            </a:xfrm>
            <a:custGeom>
              <a:avLst/>
              <a:gdLst/>
              <a:ahLst/>
              <a:cxnLst>
                <a:cxn ang="0">
                  <a:pos x="41" y="357"/>
                </a:cxn>
                <a:cxn ang="0">
                  <a:pos x="91" y="342"/>
                </a:cxn>
                <a:cxn ang="0">
                  <a:pos x="138" y="317"/>
                </a:cxn>
                <a:cxn ang="0">
                  <a:pos x="168" y="297"/>
                </a:cxn>
                <a:cxn ang="0">
                  <a:pos x="174" y="295"/>
                </a:cxn>
                <a:cxn ang="0">
                  <a:pos x="187" y="293"/>
                </a:cxn>
                <a:cxn ang="0">
                  <a:pos x="238" y="289"/>
                </a:cxn>
                <a:cxn ang="0">
                  <a:pos x="305" y="274"/>
                </a:cxn>
                <a:cxn ang="0">
                  <a:pos x="349" y="250"/>
                </a:cxn>
                <a:cxn ang="0">
                  <a:pos x="379" y="222"/>
                </a:cxn>
                <a:cxn ang="0">
                  <a:pos x="358" y="194"/>
                </a:cxn>
                <a:cxn ang="0">
                  <a:pos x="335" y="214"/>
                </a:cxn>
                <a:cxn ang="0">
                  <a:pos x="302" y="236"/>
                </a:cxn>
                <a:cxn ang="0">
                  <a:pos x="256" y="252"/>
                </a:cxn>
                <a:cxn ang="0">
                  <a:pos x="188" y="258"/>
                </a:cxn>
                <a:cxn ang="0">
                  <a:pos x="166" y="220"/>
                </a:cxn>
                <a:cxn ang="0">
                  <a:pos x="148" y="182"/>
                </a:cxn>
                <a:cxn ang="0">
                  <a:pos x="191" y="164"/>
                </a:cxn>
                <a:cxn ang="0">
                  <a:pos x="230" y="141"/>
                </a:cxn>
                <a:cxn ang="0">
                  <a:pos x="266" y="112"/>
                </a:cxn>
                <a:cxn ang="0">
                  <a:pos x="297" y="75"/>
                </a:cxn>
                <a:cxn ang="0">
                  <a:pos x="309" y="49"/>
                </a:cxn>
                <a:cxn ang="0">
                  <a:pos x="313" y="21"/>
                </a:cxn>
                <a:cxn ang="0">
                  <a:pos x="311" y="7"/>
                </a:cxn>
                <a:cxn ang="0">
                  <a:pos x="300" y="0"/>
                </a:cxn>
                <a:cxn ang="0">
                  <a:pos x="287" y="2"/>
                </a:cxn>
                <a:cxn ang="0">
                  <a:pos x="282" y="12"/>
                </a:cxn>
                <a:cxn ang="0">
                  <a:pos x="278" y="33"/>
                </a:cxn>
                <a:cxn ang="0">
                  <a:pos x="273" y="53"/>
                </a:cxn>
                <a:cxn ang="0">
                  <a:pos x="240" y="94"/>
                </a:cxn>
                <a:cxn ang="0">
                  <a:pos x="185" y="128"/>
                </a:cxn>
                <a:cxn ang="0">
                  <a:pos x="136" y="153"/>
                </a:cxn>
                <a:cxn ang="0">
                  <a:pos x="113" y="164"/>
                </a:cxn>
                <a:cxn ang="0">
                  <a:pos x="84" y="156"/>
                </a:cxn>
                <a:cxn ang="0">
                  <a:pos x="57" y="146"/>
                </a:cxn>
                <a:cxn ang="0">
                  <a:pos x="35" y="139"/>
                </a:cxn>
                <a:cxn ang="0">
                  <a:pos x="27" y="137"/>
                </a:cxn>
                <a:cxn ang="0">
                  <a:pos x="5" y="160"/>
                </a:cxn>
                <a:cxn ang="0">
                  <a:pos x="12" y="197"/>
                </a:cxn>
                <a:cxn ang="0">
                  <a:pos x="48" y="221"/>
                </a:cxn>
                <a:cxn ang="0">
                  <a:pos x="34" y="225"/>
                </a:cxn>
                <a:cxn ang="0">
                  <a:pos x="15" y="231"/>
                </a:cxn>
                <a:cxn ang="0">
                  <a:pos x="3" y="236"/>
                </a:cxn>
                <a:cxn ang="0">
                  <a:pos x="19" y="357"/>
                </a:cxn>
              </a:cxnLst>
              <a:rect l="0" t="0" r="r" b="b"/>
              <a:pathLst>
                <a:path w="392" h="357">
                  <a:moveTo>
                    <a:pt x="19" y="357"/>
                  </a:moveTo>
                  <a:lnTo>
                    <a:pt x="41" y="357"/>
                  </a:lnTo>
                  <a:lnTo>
                    <a:pt x="65" y="352"/>
                  </a:lnTo>
                  <a:lnTo>
                    <a:pt x="91" y="342"/>
                  </a:lnTo>
                  <a:lnTo>
                    <a:pt x="116" y="330"/>
                  </a:lnTo>
                  <a:lnTo>
                    <a:pt x="138" y="317"/>
                  </a:lnTo>
                  <a:lnTo>
                    <a:pt x="155" y="306"/>
                  </a:lnTo>
                  <a:lnTo>
                    <a:pt x="168" y="297"/>
                  </a:lnTo>
                  <a:lnTo>
                    <a:pt x="172" y="295"/>
                  </a:lnTo>
                  <a:lnTo>
                    <a:pt x="174" y="295"/>
                  </a:lnTo>
                  <a:lnTo>
                    <a:pt x="180" y="295"/>
                  </a:lnTo>
                  <a:lnTo>
                    <a:pt x="187" y="293"/>
                  </a:lnTo>
                  <a:lnTo>
                    <a:pt x="193" y="292"/>
                  </a:lnTo>
                  <a:lnTo>
                    <a:pt x="238" y="289"/>
                  </a:lnTo>
                  <a:lnTo>
                    <a:pt x="275" y="282"/>
                  </a:lnTo>
                  <a:lnTo>
                    <a:pt x="305" y="274"/>
                  </a:lnTo>
                  <a:lnTo>
                    <a:pt x="330" y="262"/>
                  </a:lnTo>
                  <a:lnTo>
                    <a:pt x="349" y="250"/>
                  </a:lnTo>
                  <a:lnTo>
                    <a:pt x="365" y="236"/>
                  </a:lnTo>
                  <a:lnTo>
                    <a:pt x="379" y="222"/>
                  </a:lnTo>
                  <a:lnTo>
                    <a:pt x="392" y="210"/>
                  </a:lnTo>
                  <a:lnTo>
                    <a:pt x="358" y="194"/>
                  </a:lnTo>
                  <a:lnTo>
                    <a:pt x="347" y="203"/>
                  </a:lnTo>
                  <a:lnTo>
                    <a:pt x="335" y="214"/>
                  </a:lnTo>
                  <a:lnTo>
                    <a:pt x="320" y="225"/>
                  </a:lnTo>
                  <a:lnTo>
                    <a:pt x="302" y="236"/>
                  </a:lnTo>
                  <a:lnTo>
                    <a:pt x="282" y="244"/>
                  </a:lnTo>
                  <a:lnTo>
                    <a:pt x="256" y="252"/>
                  </a:lnTo>
                  <a:lnTo>
                    <a:pt x="225" y="257"/>
                  </a:lnTo>
                  <a:lnTo>
                    <a:pt x="188" y="258"/>
                  </a:lnTo>
                  <a:lnTo>
                    <a:pt x="180" y="246"/>
                  </a:lnTo>
                  <a:lnTo>
                    <a:pt x="166" y="220"/>
                  </a:lnTo>
                  <a:lnTo>
                    <a:pt x="154" y="194"/>
                  </a:lnTo>
                  <a:lnTo>
                    <a:pt x="148" y="182"/>
                  </a:lnTo>
                  <a:lnTo>
                    <a:pt x="170" y="173"/>
                  </a:lnTo>
                  <a:lnTo>
                    <a:pt x="191" y="164"/>
                  </a:lnTo>
                  <a:lnTo>
                    <a:pt x="211" y="153"/>
                  </a:lnTo>
                  <a:lnTo>
                    <a:pt x="230" y="141"/>
                  </a:lnTo>
                  <a:lnTo>
                    <a:pt x="249" y="127"/>
                  </a:lnTo>
                  <a:lnTo>
                    <a:pt x="266" y="112"/>
                  </a:lnTo>
                  <a:lnTo>
                    <a:pt x="282" y="94"/>
                  </a:lnTo>
                  <a:lnTo>
                    <a:pt x="297" y="75"/>
                  </a:lnTo>
                  <a:lnTo>
                    <a:pt x="304" y="63"/>
                  </a:lnTo>
                  <a:lnTo>
                    <a:pt x="309" y="49"/>
                  </a:lnTo>
                  <a:lnTo>
                    <a:pt x="312" y="34"/>
                  </a:lnTo>
                  <a:lnTo>
                    <a:pt x="313" y="21"/>
                  </a:lnTo>
                  <a:lnTo>
                    <a:pt x="313" y="14"/>
                  </a:lnTo>
                  <a:lnTo>
                    <a:pt x="311" y="7"/>
                  </a:lnTo>
                  <a:lnTo>
                    <a:pt x="307" y="3"/>
                  </a:lnTo>
                  <a:lnTo>
                    <a:pt x="300" y="0"/>
                  </a:lnTo>
                  <a:lnTo>
                    <a:pt x="293" y="0"/>
                  </a:lnTo>
                  <a:lnTo>
                    <a:pt x="287" y="2"/>
                  </a:lnTo>
                  <a:lnTo>
                    <a:pt x="283" y="6"/>
                  </a:lnTo>
                  <a:lnTo>
                    <a:pt x="282" y="12"/>
                  </a:lnTo>
                  <a:lnTo>
                    <a:pt x="281" y="23"/>
                  </a:lnTo>
                  <a:lnTo>
                    <a:pt x="278" y="33"/>
                  </a:lnTo>
                  <a:lnTo>
                    <a:pt x="277" y="44"/>
                  </a:lnTo>
                  <a:lnTo>
                    <a:pt x="273" y="53"/>
                  </a:lnTo>
                  <a:lnTo>
                    <a:pt x="260" y="74"/>
                  </a:lnTo>
                  <a:lnTo>
                    <a:pt x="240" y="94"/>
                  </a:lnTo>
                  <a:lnTo>
                    <a:pt x="214" y="112"/>
                  </a:lnTo>
                  <a:lnTo>
                    <a:pt x="185" y="128"/>
                  </a:lnTo>
                  <a:lnTo>
                    <a:pt x="159" y="142"/>
                  </a:lnTo>
                  <a:lnTo>
                    <a:pt x="136" y="153"/>
                  </a:lnTo>
                  <a:lnTo>
                    <a:pt x="120" y="160"/>
                  </a:lnTo>
                  <a:lnTo>
                    <a:pt x="113" y="164"/>
                  </a:lnTo>
                  <a:lnTo>
                    <a:pt x="99" y="160"/>
                  </a:lnTo>
                  <a:lnTo>
                    <a:pt x="84" y="156"/>
                  </a:lnTo>
                  <a:lnTo>
                    <a:pt x="71" y="152"/>
                  </a:lnTo>
                  <a:lnTo>
                    <a:pt x="57" y="146"/>
                  </a:lnTo>
                  <a:lnTo>
                    <a:pt x="45" y="142"/>
                  </a:lnTo>
                  <a:lnTo>
                    <a:pt x="35" y="139"/>
                  </a:lnTo>
                  <a:lnTo>
                    <a:pt x="30" y="138"/>
                  </a:lnTo>
                  <a:lnTo>
                    <a:pt x="27" y="137"/>
                  </a:lnTo>
                  <a:lnTo>
                    <a:pt x="12" y="143"/>
                  </a:lnTo>
                  <a:lnTo>
                    <a:pt x="5" y="160"/>
                  </a:lnTo>
                  <a:lnTo>
                    <a:pt x="5" y="179"/>
                  </a:lnTo>
                  <a:lnTo>
                    <a:pt x="12" y="197"/>
                  </a:lnTo>
                  <a:lnTo>
                    <a:pt x="50" y="220"/>
                  </a:lnTo>
                  <a:lnTo>
                    <a:pt x="48" y="221"/>
                  </a:lnTo>
                  <a:lnTo>
                    <a:pt x="42" y="222"/>
                  </a:lnTo>
                  <a:lnTo>
                    <a:pt x="34" y="225"/>
                  </a:lnTo>
                  <a:lnTo>
                    <a:pt x="24" y="228"/>
                  </a:lnTo>
                  <a:lnTo>
                    <a:pt x="15" y="231"/>
                  </a:lnTo>
                  <a:lnTo>
                    <a:pt x="8" y="233"/>
                  </a:lnTo>
                  <a:lnTo>
                    <a:pt x="3" y="236"/>
                  </a:lnTo>
                  <a:lnTo>
                    <a:pt x="0" y="236"/>
                  </a:lnTo>
                  <a:lnTo>
                    <a:pt x="19" y="3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1"/>
            <p:cNvSpPr>
              <a:spLocks/>
            </p:cNvSpPr>
            <p:nvPr/>
          </p:nvSpPr>
          <p:spPr bwMode="auto">
            <a:xfrm>
              <a:off x="1355" y="1304"/>
              <a:ext cx="40" cy="53"/>
            </a:xfrm>
            <a:custGeom>
              <a:avLst/>
              <a:gdLst/>
              <a:ahLst/>
              <a:cxnLst>
                <a:cxn ang="0">
                  <a:pos x="15" y="158"/>
                </a:cxn>
                <a:cxn ang="0">
                  <a:pos x="18" y="156"/>
                </a:cxn>
                <a:cxn ang="0">
                  <a:pos x="26" y="155"/>
                </a:cxn>
                <a:cxn ang="0">
                  <a:pos x="37" y="151"/>
                </a:cxn>
                <a:cxn ang="0">
                  <a:pos x="51" y="147"/>
                </a:cxn>
                <a:cxn ang="0">
                  <a:pos x="66" y="141"/>
                </a:cxn>
                <a:cxn ang="0">
                  <a:pos x="81" y="136"/>
                </a:cxn>
                <a:cxn ang="0">
                  <a:pos x="93" y="129"/>
                </a:cxn>
                <a:cxn ang="0">
                  <a:pos x="102" y="122"/>
                </a:cxn>
                <a:cxn ang="0">
                  <a:pos x="115" y="102"/>
                </a:cxn>
                <a:cxn ang="0">
                  <a:pos x="119" y="76"/>
                </a:cxn>
                <a:cxn ang="0">
                  <a:pos x="115" y="51"/>
                </a:cxn>
                <a:cxn ang="0">
                  <a:pos x="102" y="35"/>
                </a:cxn>
                <a:cxn ang="0">
                  <a:pos x="15" y="0"/>
                </a:cxn>
                <a:cxn ang="0">
                  <a:pos x="11" y="1"/>
                </a:cxn>
                <a:cxn ang="0">
                  <a:pos x="7" y="5"/>
                </a:cxn>
                <a:cxn ang="0">
                  <a:pos x="3" y="9"/>
                </a:cxn>
                <a:cxn ang="0">
                  <a:pos x="1" y="13"/>
                </a:cxn>
                <a:cxn ang="0">
                  <a:pos x="3" y="17"/>
                </a:cxn>
                <a:cxn ang="0">
                  <a:pos x="10" y="24"/>
                </a:cxn>
                <a:cxn ang="0">
                  <a:pos x="21" y="31"/>
                </a:cxn>
                <a:cxn ang="0">
                  <a:pos x="31" y="38"/>
                </a:cxn>
                <a:cxn ang="0">
                  <a:pos x="44" y="45"/>
                </a:cxn>
                <a:cxn ang="0">
                  <a:pos x="53" y="51"/>
                </a:cxn>
                <a:cxn ang="0">
                  <a:pos x="59" y="58"/>
                </a:cxn>
                <a:cxn ang="0">
                  <a:pos x="59" y="62"/>
                </a:cxn>
                <a:cxn ang="0">
                  <a:pos x="53" y="66"/>
                </a:cxn>
                <a:cxn ang="0">
                  <a:pos x="45" y="70"/>
                </a:cxn>
                <a:cxn ang="0">
                  <a:pos x="36" y="75"/>
                </a:cxn>
                <a:cxn ang="0">
                  <a:pos x="26" y="79"/>
                </a:cxn>
                <a:cxn ang="0">
                  <a:pos x="15" y="81"/>
                </a:cxn>
                <a:cxn ang="0">
                  <a:pos x="8" y="84"/>
                </a:cxn>
                <a:cxn ang="0">
                  <a:pos x="3" y="85"/>
                </a:cxn>
                <a:cxn ang="0">
                  <a:pos x="0" y="85"/>
                </a:cxn>
                <a:cxn ang="0">
                  <a:pos x="15" y="158"/>
                </a:cxn>
              </a:cxnLst>
              <a:rect l="0" t="0" r="r" b="b"/>
              <a:pathLst>
                <a:path w="119" h="158">
                  <a:moveTo>
                    <a:pt x="15" y="158"/>
                  </a:moveTo>
                  <a:lnTo>
                    <a:pt x="18" y="156"/>
                  </a:lnTo>
                  <a:lnTo>
                    <a:pt x="26" y="155"/>
                  </a:lnTo>
                  <a:lnTo>
                    <a:pt x="37" y="151"/>
                  </a:lnTo>
                  <a:lnTo>
                    <a:pt x="51" y="147"/>
                  </a:lnTo>
                  <a:lnTo>
                    <a:pt x="66" y="141"/>
                  </a:lnTo>
                  <a:lnTo>
                    <a:pt x="81" y="136"/>
                  </a:lnTo>
                  <a:lnTo>
                    <a:pt x="93" y="129"/>
                  </a:lnTo>
                  <a:lnTo>
                    <a:pt x="102" y="122"/>
                  </a:lnTo>
                  <a:lnTo>
                    <a:pt x="115" y="102"/>
                  </a:lnTo>
                  <a:lnTo>
                    <a:pt x="119" y="76"/>
                  </a:lnTo>
                  <a:lnTo>
                    <a:pt x="115" y="51"/>
                  </a:lnTo>
                  <a:lnTo>
                    <a:pt x="102" y="35"/>
                  </a:lnTo>
                  <a:lnTo>
                    <a:pt x="15" y="0"/>
                  </a:lnTo>
                  <a:lnTo>
                    <a:pt x="11" y="1"/>
                  </a:lnTo>
                  <a:lnTo>
                    <a:pt x="7" y="5"/>
                  </a:lnTo>
                  <a:lnTo>
                    <a:pt x="3" y="9"/>
                  </a:lnTo>
                  <a:lnTo>
                    <a:pt x="1" y="13"/>
                  </a:lnTo>
                  <a:lnTo>
                    <a:pt x="3" y="17"/>
                  </a:lnTo>
                  <a:lnTo>
                    <a:pt x="10" y="24"/>
                  </a:lnTo>
                  <a:lnTo>
                    <a:pt x="21" y="31"/>
                  </a:lnTo>
                  <a:lnTo>
                    <a:pt x="31" y="38"/>
                  </a:lnTo>
                  <a:lnTo>
                    <a:pt x="44" y="45"/>
                  </a:lnTo>
                  <a:lnTo>
                    <a:pt x="53" y="51"/>
                  </a:lnTo>
                  <a:lnTo>
                    <a:pt x="59" y="58"/>
                  </a:lnTo>
                  <a:lnTo>
                    <a:pt x="59" y="62"/>
                  </a:lnTo>
                  <a:lnTo>
                    <a:pt x="53" y="66"/>
                  </a:lnTo>
                  <a:lnTo>
                    <a:pt x="45" y="70"/>
                  </a:lnTo>
                  <a:lnTo>
                    <a:pt x="36" y="75"/>
                  </a:lnTo>
                  <a:lnTo>
                    <a:pt x="26" y="79"/>
                  </a:lnTo>
                  <a:lnTo>
                    <a:pt x="15" y="81"/>
                  </a:lnTo>
                  <a:lnTo>
                    <a:pt x="8" y="84"/>
                  </a:lnTo>
                  <a:lnTo>
                    <a:pt x="3" y="85"/>
                  </a:lnTo>
                  <a:lnTo>
                    <a:pt x="0" y="85"/>
                  </a:lnTo>
                  <a:lnTo>
                    <a:pt x="15" y="158"/>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2"/>
            <p:cNvSpPr>
              <a:spLocks/>
            </p:cNvSpPr>
            <p:nvPr/>
          </p:nvSpPr>
          <p:spPr bwMode="auto">
            <a:xfrm>
              <a:off x="1101" y="1194"/>
              <a:ext cx="132" cy="133"/>
            </a:xfrm>
            <a:custGeom>
              <a:avLst/>
              <a:gdLst/>
              <a:ahLst/>
              <a:cxnLst>
                <a:cxn ang="0">
                  <a:pos x="26" y="226"/>
                </a:cxn>
                <a:cxn ang="0">
                  <a:pos x="12" y="248"/>
                </a:cxn>
                <a:cxn ang="0">
                  <a:pos x="5" y="271"/>
                </a:cxn>
                <a:cxn ang="0">
                  <a:pos x="4" y="294"/>
                </a:cxn>
                <a:cxn ang="0">
                  <a:pos x="6" y="316"/>
                </a:cxn>
                <a:cxn ang="0">
                  <a:pos x="11" y="337"/>
                </a:cxn>
                <a:cxn ang="0">
                  <a:pos x="15" y="353"/>
                </a:cxn>
                <a:cxn ang="0">
                  <a:pos x="19" y="363"/>
                </a:cxn>
                <a:cxn ang="0">
                  <a:pos x="20" y="367"/>
                </a:cxn>
                <a:cxn ang="0">
                  <a:pos x="21" y="369"/>
                </a:cxn>
                <a:cxn ang="0">
                  <a:pos x="23" y="375"/>
                </a:cxn>
                <a:cxn ang="0">
                  <a:pos x="26" y="384"/>
                </a:cxn>
                <a:cxn ang="0">
                  <a:pos x="28" y="397"/>
                </a:cxn>
                <a:cxn ang="0">
                  <a:pos x="396" y="187"/>
                </a:cxn>
                <a:cxn ang="0">
                  <a:pos x="384" y="162"/>
                </a:cxn>
                <a:cxn ang="0">
                  <a:pos x="176" y="279"/>
                </a:cxn>
                <a:cxn ang="0">
                  <a:pos x="35" y="0"/>
                </a:cxn>
                <a:cxn ang="0">
                  <a:pos x="0" y="16"/>
                </a:cxn>
                <a:cxn ang="0">
                  <a:pos x="68" y="165"/>
                </a:cxn>
                <a:cxn ang="0">
                  <a:pos x="62" y="170"/>
                </a:cxn>
                <a:cxn ang="0">
                  <a:pos x="57" y="177"/>
                </a:cxn>
                <a:cxn ang="0">
                  <a:pos x="51" y="184"/>
                </a:cxn>
                <a:cxn ang="0">
                  <a:pos x="46" y="192"/>
                </a:cxn>
                <a:cxn ang="0">
                  <a:pos x="41" y="200"/>
                </a:cxn>
                <a:cxn ang="0">
                  <a:pos x="35" y="209"/>
                </a:cxn>
                <a:cxn ang="0">
                  <a:pos x="30" y="217"/>
                </a:cxn>
                <a:cxn ang="0">
                  <a:pos x="26" y="226"/>
                </a:cxn>
              </a:cxnLst>
              <a:rect l="0" t="0" r="r" b="b"/>
              <a:pathLst>
                <a:path w="396" h="397">
                  <a:moveTo>
                    <a:pt x="26" y="226"/>
                  </a:moveTo>
                  <a:lnTo>
                    <a:pt x="12" y="248"/>
                  </a:lnTo>
                  <a:lnTo>
                    <a:pt x="5" y="271"/>
                  </a:lnTo>
                  <a:lnTo>
                    <a:pt x="4" y="294"/>
                  </a:lnTo>
                  <a:lnTo>
                    <a:pt x="6" y="316"/>
                  </a:lnTo>
                  <a:lnTo>
                    <a:pt x="11" y="337"/>
                  </a:lnTo>
                  <a:lnTo>
                    <a:pt x="15" y="353"/>
                  </a:lnTo>
                  <a:lnTo>
                    <a:pt x="19" y="363"/>
                  </a:lnTo>
                  <a:lnTo>
                    <a:pt x="20" y="367"/>
                  </a:lnTo>
                  <a:lnTo>
                    <a:pt x="21" y="369"/>
                  </a:lnTo>
                  <a:lnTo>
                    <a:pt x="23" y="375"/>
                  </a:lnTo>
                  <a:lnTo>
                    <a:pt x="26" y="384"/>
                  </a:lnTo>
                  <a:lnTo>
                    <a:pt x="28" y="397"/>
                  </a:lnTo>
                  <a:lnTo>
                    <a:pt x="396" y="187"/>
                  </a:lnTo>
                  <a:lnTo>
                    <a:pt x="384" y="162"/>
                  </a:lnTo>
                  <a:lnTo>
                    <a:pt x="176" y="279"/>
                  </a:lnTo>
                  <a:lnTo>
                    <a:pt x="35" y="0"/>
                  </a:lnTo>
                  <a:lnTo>
                    <a:pt x="0" y="16"/>
                  </a:lnTo>
                  <a:lnTo>
                    <a:pt x="68" y="165"/>
                  </a:lnTo>
                  <a:lnTo>
                    <a:pt x="62" y="170"/>
                  </a:lnTo>
                  <a:lnTo>
                    <a:pt x="57" y="177"/>
                  </a:lnTo>
                  <a:lnTo>
                    <a:pt x="51" y="184"/>
                  </a:lnTo>
                  <a:lnTo>
                    <a:pt x="46" y="192"/>
                  </a:lnTo>
                  <a:lnTo>
                    <a:pt x="41" y="200"/>
                  </a:lnTo>
                  <a:lnTo>
                    <a:pt x="35" y="209"/>
                  </a:lnTo>
                  <a:lnTo>
                    <a:pt x="30" y="217"/>
                  </a:lnTo>
                  <a:lnTo>
                    <a:pt x="26" y="226"/>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3"/>
            <p:cNvSpPr>
              <a:spLocks/>
            </p:cNvSpPr>
            <p:nvPr/>
          </p:nvSpPr>
          <p:spPr bwMode="auto">
            <a:xfrm>
              <a:off x="1033" y="1263"/>
              <a:ext cx="338" cy="291"/>
            </a:xfrm>
            <a:custGeom>
              <a:avLst/>
              <a:gdLst/>
              <a:ahLst/>
              <a:cxnLst>
                <a:cxn ang="0">
                  <a:pos x="615" y="0"/>
                </a:cxn>
                <a:cxn ang="0">
                  <a:pos x="243" y="211"/>
                </a:cxn>
                <a:cxn ang="0">
                  <a:pos x="262" y="255"/>
                </a:cxn>
                <a:cxn ang="0">
                  <a:pos x="283" y="307"/>
                </a:cxn>
                <a:cxn ang="0">
                  <a:pos x="307" y="363"/>
                </a:cxn>
                <a:cxn ang="0">
                  <a:pos x="330" y="417"/>
                </a:cxn>
                <a:cxn ang="0">
                  <a:pos x="350" y="468"/>
                </a:cxn>
                <a:cxn ang="0">
                  <a:pos x="367" y="507"/>
                </a:cxn>
                <a:cxn ang="0">
                  <a:pos x="379" y="536"/>
                </a:cxn>
                <a:cxn ang="0">
                  <a:pos x="383" y="545"/>
                </a:cxn>
                <a:cxn ang="0">
                  <a:pos x="4" y="534"/>
                </a:cxn>
                <a:cxn ang="0">
                  <a:pos x="0" y="597"/>
                </a:cxn>
                <a:cxn ang="0">
                  <a:pos x="476" y="762"/>
                </a:cxn>
                <a:cxn ang="0">
                  <a:pos x="521" y="872"/>
                </a:cxn>
                <a:cxn ang="0">
                  <a:pos x="1013" y="601"/>
                </a:cxn>
                <a:cxn ang="0">
                  <a:pos x="615" y="0"/>
                </a:cxn>
              </a:cxnLst>
              <a:rect l="0" t="0" r="r" b="b"/>
              <a:pathLst>
                <a:path w="1013" h="872">
                  <a:moveTo>
                    <a:pt x="615" y="0"/>
                  </a:moveTo>
                  <a:lnTo>
                    <a:pt x="243" y="211"/>
                  </a:lnTo>
                  <a:lnTo>
                    <a:pt x="262" y="255"/>
                  </a:lnTo>
                  <a:lnTo>
                    <a:pt x="283" y="307"/>
                  </a:lnTo>
                  <a:lnTo>
                    <a:pt x="307" y="363"/>
                  </a:lnTo>
                  <a:lnTo>
                    <a:pt x="330" y="417"/>
                  </a:lnTo>
                  <a:lnTo>
                    <a:pt x="350" y="468"/>
                  </a:lnTo>
                  <a:lnTo>
                    <a:pt x="367" y="507"/>
                  </a:lnTo>
                  <a:lnTo>
                    <a:pt x="379" y="536"/>
                  </a:lnTo>
                  <a:lnTo>
                    <a:pt x="383" y="545"/>
                  </a:lnTo>
                  <a:lnTo>
                    <a:pt x="4" y="534"/>
                  </a:lnTo>
                  <a:lnTo>
                    <a:pt x="0" y="597"/>
                  </a:lnTo>
                  <a:lnTo>
                    <a:pt x="476" y="762"/>
                  </a:lnTo>
                  <a:lnTo>
                    <a:pt x="521" y="872"/>
                  </a:lnTo>
                  <a:lnTo>
                    <a:pt x="1013" y="601"/>
                  </a:lnTo>
                  <a:lnTo>
                    <a:pt x="615" y="0"/>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4"/>
            <p:cNvSpPr>
              <a:spLocks/>
            </p:cNvSpPr>
            <p:nvPr/>
          </p:nvSpPr>
          <p:spPr bwMode="auto">
            <a:xfrm>
              <a:off x="1008" y="1416"/>
              <a:ext cx="6" cy="18"/>
            </a:xfrm>
            <a:custGeom>
              <a:avLst/>
              <a:gdLst/>
              <a:ahLst/>
              <a:cxnLst>
                <a:cxn ang="0">
                  <a:pos x="8" y="56"/>
                </a:cxn>
                <a:cxn ang="0">
                  <a:pos x="12" y="53"/>
                </a:cxn>
                <a:cxn ang="0">
                  <a:pos x="15" y="48"/>
                </a:cxn>
                <a:cxn ang="0">
                  <a:pos x="16" y="40"/>
                </a:cxn>
                <a:cxn ang="0">
                  <a:pos x="16" y="29"/>
                </a:cxn>
                <a:cxn ang="0">
                  <a:pos x="16" y="18"/>
                </a:cxn>
                <a:cxn ang="0">
                  <a:pos x="15" y="8"/>
                </a:cxn>
                <a:cxn ang="0">
                  <a:pos x="12" y="3"/>
                </a:cxn>
                <a:cxn ang="0">
                  <a:pos x="8" y="0"/>
                </a:cxn>
                <a:cxn ang="0">
                  <a:pos x="5" y="3"/>
                </a:cxn>
                <a:cxn ang="0">
                  <a:pos x="3" y="8"/>
                </a:cxn>
                <a:cxn ang="0">
                  <a:pos x="1" y="18"/>
                </a:cxn>
                <a:cxn ang="0">
                  <a:pos x="0" y="29"/>
                </a:cxn>
                <a:cxn ang="0">
                  <a:pos x="1" y="40"/>
                </a:cxn>
                <a:cxn ang="0">
                  <a:pos x="3" y="48"/>
                </a:cxn>
                <a:cxn ang="0">
                  <a:pos x="5" y="53"/>
                </a:cxn>
                <a:cxn ang="0">
                  <a:pos x="8" y="56"/>
                </a:cxn>
              </a:cxnLst>
              <a:rect l="0" t="0" r="r" b="b"/>
              <a:pathLst>
                <a:path w="16" h="56">
                  <a:moveTo>
                    <a:pt x="8" y="56"/>
                  </a:moveTo>
                  <a:lnTo>
                    <a:pt x="12" y="53"/>
                  </a:lnTo>
                  <a:lnTo>
                    <a:pt x="15" y="48"/>
                  </a:lnTo>
                  <a:lnTo>
                    <a:pt x="16" y="40"/>
                  </a:lnTo>
                  <a:lnTo>
                    <a:pt x="16" y="29"/>
                  </a:lnTo>
                  <a:lnTo>
                    <a:pt x="16" y="18"/>
                  </a:lnTo>
                  <a:lnTo>
                    <a:pt x="15" y="8"/>
                  </a:lnTo>
                  <a:lnTo>
                    <a:pt x="12" y="3"/>
                  </a:lnTo>
                  <a:lnTo>
                    <a:pt x="8" y="0"/>
                  </a:lnTo>
                  <a:lnTo>
                    <a:pt x="5" y="3"/>
                  </a:lnTo>
                  <a:lnTo>
                    <a:pt x="3" y="8"/>
                  </a:lnTo>
                  <a:lnTo>
                    <a:pt x="1" y="18"/>
                  </a:lnTo>
                  <a:lnTo>
                    <a:pt x="0" y="29"/>
                  </a:lnTo>
                  <a:lnTo>
                    <a:pt x="1" y="40"/>
                  </a:lnTo>
                  <a:lnTo>
                    <a:pt x="3" y="48"/>
                  </a:lnTo>
                  <a:lnTo>
                    <a:pt x="5" y="53"/>
                  </a:lnTo>
                  <a:lnTo>
                    <a:pt x="8"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p:cNvSpPr>
            <p:nvPr/>
          </p:nvSpPr>
          <p:spPr bwMode="auto">
            <a:xfrm>
              <a:off x="1015" y="1437"/>
              <a:ext cx="6" cy="19"/>
            </a:xfrm>
            <a:custGeom>
              <a:avLst/>
              <a:gdLst/>
              <a:ahLst/>
              <a:cxnLst>
                <a:cxn ang="0">
                  <a:pos x="8" y="56"/>
                </a:cxn>
                <a:cxn ang="0">
                  <a:pos x="12" y="53"/>
                </a:cxn>
                <a:cxn ang="0">
                  <a:pos x="15" y="48"/>
                </a:cxn>
                <a:cxn ang="0">
                  <a:pos x="16" y="40"/>
                </a:cxn>
                <a:cxn ang="0">
                  <a:pos x="18" y="29"/>
                </a:cxn>
                <a:cxn ang="0">
                  <a:pos x="16" y="18"/>
                </a:cxn>
                <a:cxn ang="0">
                  <a:pos x="15" y="8"/>
                </a:cxn>
                <a:cxn ang="0">
                  <a:pos x="12" y="3"/>
                </a:cxn>
                <a:cxn ang="0">
                  <a:pos x="8" y="0"/>
                </a:cxn>
                <a:cxn ang="0">
                  <a:pos x="5" y="3"/>
                </a:cxn>
                <a:cxn ang="0">
                  <a:pos x="3" y="8"/>
                </a:cxn>
                <a:cxn ang="0">
                  <a:pos x="1" y="18"/>
                </a:cxn>
                <a:cxn ang="0">
                  <a:pos x="0" y="29"/>
                </a:cxn>
                <a:cxn ang="0">
                  <a:pos x="1" y="40"/>
                </a:cxn>
                <a:cxn ang="0">
                  <a:pos x="3" y="48"/>
                </a:cxn>
                <a:cxn ang="0">
                  <a:pos x="5" y="53"/>
                </a:cxn>
                <a:cxn ang="0">
                  <a:pos x="8" y="56"/>
                </a:cxn>
              </a:cxnLst>
              <a:rect l="0" t="0" r="r" b="b"/>
              <a:pathLst>
                <a:path w="18" h="56">
                  <a:moveTo>
                    <a:pt x="8" y="56"/>
                  </a:moveTo>
                  <a:lnTo>
                    <a:pt x="12" y="53"/>
                  </a:lnTo>
                  <a:lnTo>
                    <a:pt x="15" y="48"/>
                  </a:lnTo>
                  <a:lnTo>
                    <a:pt x="16" y="40"/>
                  </a:lnTo>
                  <a:lnTo>
                    <a:pt x="18" y="29"/>
                  </a:lnTo>
                  <a:lnTo>
                    <a:pt x="16" y="18"/>
                  </a:lnTo>
                  <a:lnTo>
                    <a:pt x="15" y="8"/>
                  </a:lnTo>
                  <a:lnTo>
                    <a:pt x="12" y="3"/>
                  </a:lnTo>
                  <a:lnTo>
                    <a:pt x="8" y="0"/>
                  </a:lnTo>
                  <a:lnTo>
                    <a:pt x="5" y="3"/>
                  </a:lnTo>
                  <a:lnTo>
                    <a:pt x="3" y="8"/>
                  </a:lnTo>
                  <a:lnTo>
                    <a:pt x="1" y="18"/>
                  </a:lnTo>
                  <a:lnTo>
                    <a:pt x="0" y="29"/>
                  </a:lnTo>
                  <a:lnTo>
                    <a:pt x="1" y="40"/>
                  </a:lnTo>
                  <a:lnTo>
                    <a:pt x="3" y="48"/>
                  </a:lnTo>
                  <a:lnTo>
                    <a:pt x="5" y="53"/>
                  </a:lnTo>
                  <a:lnTo>
                    <a:pt x="8"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6"/>
            <p:cNvSpPr>
              <a:spLocks/>
            </p:cNvSpPr>
            <p:nvPr/>
          </p:nvSpPr>
          <p:spPr bwMode="auto">
            <a:xfrm>
              <a:off x="1006" y="1452"/>
              <a:ext cx="6" cy="18"/>
            </a:xfrm>
            <a:custGeom>
              <a:avLst/>
              <a:gdLst/>
              <a:ahLst/>
              <a:cxnLst>
                <a:cxn ang="0">
                  <a:pos x="9" y="54"/>
                </a:cxn>
                <a:cxn ang="0">
                  <a:pos x="11" y="52"/>
                </a:cxn>
                <a:cxn ang="0">
                  <a:pos x="14" y="46"/>
                </a:cxn>
                <a:cxn ang="0">
                  <a:pos x="15" y="38"/>
                </a:cxn>
                <a:cxn ang="0">
                  <a:pos x="17" y="27"/>
                </a:cxn>
                <a:cxn ang="0">
                  <a:pos x="15" y="16"/>
                </a:cxn>
                <a:cxn ang="0">
                  <a:pos x="14" y="8"/>
                </a:cxn>
                <a:cxn ang="0">
                  <a:pos x="11" y="2"/>
                </a:cxn>
                <a:cxn ang="0">
                  <a:pos x="9" y="0"/>
                </a:cxn>
                <a:cxn ang="0">
                  <a:pos x="6" y="2"/>
                </a:cxn>
                <a:cxn ang="0">
                  <a:pos x="3" y="8"/>
                </a:cxn>
                <a:cxn ang="0">
                  <a:pos x="2" y="16"/>
                </a:cxn>
                <a:cxn ang="0">
                  <a:pos x="0" y="27"/>
                </a:cxn>
                <a:cxn ang="0">
                  <a:pos x="2" y="38"/>
                </a:cxn>
                <a:cxn ang="0">
                  <a:pos x="3" y="46"/>
                </a:cxn>
                <a:cxn ang="0">
                  <a:pos x="6" y="52"/>
                </a:cxn>
                <a:cxn ang="0">
                  <a:pos x="9" y="54"/>
                </a:cxn>
              </a:cxnLst>
              <a:rect l="0" t="0" r="r" b="b"/>
              <a:pathLst>
                <a:path w="17" h="54">
                  <a:moveTo>
                    <a:pt x="9" y="54"/>
                  </a:moveTo>
                  <a:lnTo>
                    <a:pt x="11" y="52"/>
                  </a:lnTo>
                  <a:lnTo>
                    <a:pt x="14" y="46"/>
                  </a:lnTo>
                  <a:lnTo>
                    <a:pt x="15" y="38"/>
                  </a:lnTo>
                  <a:lnTo>
                    <a:pt x="17" y="27"/>
                  </a:lnTo>
                  <a:lnTo>
                    <a:pt x="15" y="16"/>
                  </a:lnTo>
                  <a:lnTo>
                    <a:pt x="14" y="8"/>
                  </a:lnTo>
                  <a:lnTo>
                    <a:pt x="11" y="2"/>
                  </a:lnTo>
                  <a:lnTo>
                    <a:pt x="9" y="0"/>
                  </a:lnTo>
                  <a:lnTo>
                    <a:pt x="6" y="2"/>
                  </a:lnTo>
                  <a:lnTo>
                    <a:pt x="3" y="8"/>
                  </a:lnTo>
                  <a:lnTo>
                    <a:pt x="2" y="16"/>
                  </a:lnTo>
                  <a:lnTo>
                    <a:pt x="0" y="27"/>
                  </a:lnTo>
                  <a:lnTo>
                    <a:pt x="2" y="38"/>
                  </a:lnTo>
                  <a:lnTo>
                    <a:pt x="3" y="46"/>
                  </a:lnTo>
                  <a:lnTo>
                    <a:pt x="6" y="52"/>
                  </a:lnTo>
                  <a:lnTo>
                    <a:pt x="9"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p:cNvSpPr>
            <p:nvPr/>
          </p:nvSpPr>
          <p:spPr bwMode="auto">
            <a:xfrm>
              <a:off x="793" y="1506"/>
              <a:ext cx="263" cy="146"/>
            </a:xfrm>
            <a:custGeom>
              <a:avLst/>
              <a:gdLst/>
              <a:ahLst/>
              <a:cxnLst>
                <a:cxn ang="0">
                  <a:pos x="789" y="41"/>
                </a:cxn>
                <a:cxn ang="0">
                  <a:pos x="773" y="32"/>
                </a:cxn>
                <a:cxn ang="0">
                  <a:pos x="743" y="24"/>
                </a:cxn>
                <a:cxn ang="0">
                  <a:pos x="700" y="17"/>
                </a:cxn>
                <a:cxn ang="0">
                  <a:pos x="646" y="11"/>
                </a:cxn>
                <a:cxn ang="0">
                  <a:pos x="583" y="6"/>
                </a:cxn>
                <a:cxn ang="0">
                  <a:pos x="512" y="3"/>
                </a:cxn>
                <a:cxn ang="0">
                  <a:pos x="436" y="0"/>
                </a:cxn>
                <a:cxn ang="0">
                  <a:pos x="354" y="0"/>
                </a:cxn>
                <a:cxn ang="0">
                  <a:pos x="278" y="3"/>
                </a:cxn>
                <a:cxn ang="0">
                  <a:pos x="207" y="6"/>
                </a:cxn>
                <a:cxn ang="0">
                  <a:pos x="144" y="11"/>
                </a:cxn>
                <a:cxn ang="0">
                  <a:pos x="90" y="17"/>
                </a:cxn>
                <a:cxn ang="0">
                  <a:pos x="47" y="24"/>
                </a:cxn>
                <a:cxn ang="0">
                  <a:pos x="17" y="32"/>
                </a:cxn>
                <a:cxn ang="0">
                  <a:pos x="1" y="41"/>
                </a:cxn>
                <a:cxn ang="0">
                  <a:pos x="0" y="56"/>
                </a:cxn>
                <a:cxn ang="0">
                  <a:pos x="0" y="83"/>
                </a:cxn>
                <a:cxn ang="0">
                  <a:pos x="1" y="98"/>
                </a:cxn>
                <a:cxn ang="0">
                  <a:pos x="8" y="107"/>
                </a:cxn>
                <a:cxn ang="0">
                  <a:pos x="24" y="115"/>
                </a:cxn>
                <a:cxn ang="0">
                  <a:pos x="51" y="123"/>
                </a:cxn>
                <a:cxn ang="0">
                  <a:pos x="144" y="412"/>
                </a:cxn>
                <a:cxn ang="0">
                  <a:pos x="148" y="413"/>
                </a:cxn>
                <a:cxn ang="0">
                  <a:pos x="158" y="416"/>
                </a:cxn>
                <a:cxn ang="0">
                  <a:pos x="176" y="420"/>
                </a:cxn>
                <a:cxn ang="0">
                  <a:pos x="201" y="424"/>
                </a:cxn>
                <a:cxn ang="0">
                  <a:pos x="236" y="430"/>
                </a:cxn>
                <a:cxn ang="0">
                  <a:pos x="278" y="434"/>
                </a:cxn>
                <a:cxn ang="0">
                  <a:pos x="328" y="437"/>
                </a:cxn>
                <a:cxn ang="0">
                  <a:pos x="388" y="438"/>
                </a:cxn>
                <a:cxn ang="0">
                  <a:pos x="439" y="437"/>
                </a:cxn>
                <a:cxn ang="0">
                  <a:pos x="486" y="434"/>
                </a:cxn>
                <a:cxn ang="0">
                  <a:pos x="531" y="430"/>
                </a:cxn>
                <a:cxn ang="0">
                  <a:pos x="572" y="424"/>
                </a:cxn>
                <a:cxn ang="0">
                  <a:pos x="605" y="420"/>
                </a:cxn>
                <a:cxn ang="0">
                  <a:pos x="631" y="416"/>
                </a:cxn>
                <a:cxn ang="0">
                  <a:pos x="649" y="413"/>
                </a:cxn>
                <a:cxn ang="0">
                  <a:pos x="654" y="412"/>
                </a:cxn>
                <a:cxn ang="0">
                  <a:pos x="744" y="122"/>
                </a:cxn>
                <a:cxn ang="0">
                  <a:pos x="769" y="115"/>
                </a:cxn>
                <a:cxn ang="0">
                  <a:pos x="784" y="107"/>
                </a:cxn>
                <a:cxn ang="0">
                  <a:pos x="789" y="98"/>
                </a:cxn>
                <a:cxn ang="0">
                  <a:pos x="790" y="83"/>
                </a:cxn>
                <a:cxn ang="0">
                  <a:pos x="790" y="56"/>
                </a:cxn>
              </a:cxnLst>
              <a:rect l="0" t="0" r="r" b="b"/>
              <a:pathLst>
                <a:path w="790" h="438">
                  <a:moveTo>
                    <a:pt x="790" y="45"/>
                  </a:moveTo>
                  <a:lnTo>
                    <a:pt x="789" y="41"/>
                  </a:lnTo>
                  <a:lnTo>
                    <a:pt x="782" y="36"/>
                  </a:lnTo>
                  <a:lnTo>
                    <a:pt x="773" y="32"/>
                  </a:lnTo>
                  <a:lnTo>
                    <a:pt x="759" y="28"/>
                  </a:lnTo>
                  <a:lnTo>
                    <a:pt x="743" y="24"/>
                  </a:lnTo>
                  <a:lnTo>
                    <a:pt x="722" y="21"/>
                  </a:lnTo>
                  <a:lnTo>
                    <a:pt x="700" y="17"/>
                  </a:lnTo>
                  <a:lnTo>
                    <a:pt x="675" y="14"/>
                  </a:lnTo>
                  <a:lnTo>
                    <a:pt x="646" y="11"/>
                  </a:lnTo>
                  <a:lnTo>
                    <a:pt x="616" y="9"/>
                  </a:lnTo>
                  <a:lnTo>
                    <a:pt x="583" y="6"/>
                  </a:lnTo>
                  <a:lnTo>
                    <a:pt x="549" y="4"/>
                  </a:lnTo>
                  <a:lnTo>
                    <a:pt x="512" y="3"/>
                  </a:lnTo>
                  <a:lnTo>
                    <a:pt x="474" y="2"/>
                  </a:lnTo>
                  <a:lnTo>
                    <a:pt x="436" y="0"/>
                  </a:lnTo>
                  <a:lnTo>
                    <a:pt x="395" y="0"/>
                  </a:lnTo>
                  <a:lnTo>
                    <a:pt x="354" y="0"/>
                  </a:lnTo>
                  <a:lnTo>
                    <a:pt x="316" y="2"/>
                  </a:lnTo>
                  <a:lnTo>
                    <a:pt x="278" y="3"/>
                  </a:lnTo>
                  <a:lnTo>
                    <a:pt x="241" y="4"/>
                  </a:lnTo>
                  <a:lnTo>
                    <a:pt x="207" y="6"/>
                  </a:lnTo>
                  <a:lnTo>
                    <a:pt x="174" y="9"/>
                  </a:lnTo>
                  <a:lnTo>
                    <a:pt x="144" y="11"/>
                  </a:lnTo>
                  <a:lnTo>
                    <a:pt x="116" y="14"/>
                  </a:lnTo>
                  <a:lnTo>
                    <a:pt x="90" y="17"/>
                  </a:lnTo>
                  <a:lnTo>
                    <a:pt x="68" y="21"/>
                  </a:lnTo>
                  <a:lnTo>
                    <a:pt x="47" y="24"/>
                  </a:lnTo>
                  <a:lnTo>
                    <a:pt x="31" y="28"/>
                  </a:lnTo>
                  <a:lnTo>
                    <a:pt x="17" y="32"/>
                  </a:lnTo>
                  <a:lnTo>
                    <a:pt x="8" y="36"/>
                  </a:lnTo>
                  <a:lnTo>
                    <a:pt x="1" y="41"/>
                  </a:lnTo>
                  <a:lnTo>
                    <a:pt x="0" y="45"/>
                  </a:lnTo>
                  <a:lnTo>
                    <a:pt x="0" y="56"/>
                  </a:lnTo>
                  <a:lnTo>
                    <a:pt x="0" y="70"/>
                  </a:lnTo>
                  <a:lnTo>
                    <a:pt x="0" y="83"/>
                  </a:lnTo>
                  <a:lnTo>
                    <a:pt x="0" y="94"/>
                  </a:lnTo>
                  <a:lnTo>
                    <a:pt x="1" y="98"/>
                  </a:lnTo>
                  <a:lnTo>
                    <a:pt x="2" y="103"/>
                  </a:lnTo>
                  <a:lnTo>
                    <a:pt x="8" y="107"/>
                  </a:lnTo>
                  <a:lnTo>
                    <a:pt x="15" y="111"/>
                  </a:lnTo>
                  <a:lnTo>
                    <a:pt x="24" y="115"/>
                  </a:lnTo>
                  <a:lnTo>
                    <a:pt x="36" y="119"/>
                  </a:lnTo>
                  <a:lnTo>
                    <a:pt x="51" y="123"/>
                  </a:lnTo>
                  <a:lnTo>
                    <a:pt x="71" y="126"/>
                  </a:lnTo>
                  <a:lnTo>
                    <a:pt x="144" y="412"/>
                  </a:lnTo>
                  <a:lnTo>
                    <a:pt x="146" y="412"/>
                  </a:lnTo>
                  <a:lnTo>
                    <a:pt x="148" y="413"/>
                  </a:lnTo>
                  <a:lnTo>
                    <a:pt x="152" y="415"/>
                  </a:lnTo>
                  <a:lnTo>
                    <a:pt x="158" y="416"/>
                  </a:lnTo>
                  <a:lnTo>
                    <a:pt x="166" y="418"/>
                  </a:lnTo>
                  <a:lnTo>
                    <a:pt x="176" y="420"/>
                  </a:lnTo>
                  <a:lnTo>
                    <a:pt x="188" y="423"/>
                  </a:lnTo>
                  <a:lnTo>
                    <a:pt x="201" y="424"/>
                  </a:lnTo>
                  <a:lnTo>
                    <a:pt x="218" y="427"/>
                  </a:lnTo>
                  <a:lnTo>
                    <a:pt x="236" y="430"/>
                  </a:lnTo>
                  <a:lnTo>
                    <a:pt x="256" y="433"/>
                  </a:lnTo>
                  <a:lnTo>
                    <a:pt x="278" y="434"/>
                  </a:lnTo>
                  <a:lnTo>
                    <a:pt x="302" y="435"/>
                  </a:lnTo>
                  <a:lnTo>
                    <a:pt x="328" y="437"/>
                  </a:lnTo>
                  <a:lnTo>
                    <a:pt x="357" y="438"/>
                  </a:lnTo>
                  <a:lnTo>
                    <a:pt x="388" y="438"/>
                  </a:lnTo>
                  <a:lnTo>
                    <a:pt x="414" y="438"/>
                  </a:lnTo>
                  <a:lnTo>
                    <a:pt x="439" y="437"/>
                  </a:lnTo>
                  <a:lnTo>
                    <a:pt x="463" y="435"/>
                  </a:lnTo>
                  <a:lnTo>
                    <a:pt x="486" y="434"/>
                  </a:lnTo>
                  <a:lnTo>
                    <a:pt x="510" y="433"/>
                  </a:lnTo>
                  <a:lnTo>
                    <a:pt x="531" y="430"/>
                  </a:lnTo>
                  <a:lnTo>
                    <a:pt x="552" y="427"/>
                  </a:lnTo>
                  <a:lnTo>
                    <a:pt x="572" y="424"/>
                  </a:lnTo>
                  <a:lnTo>
                    <a:pt x="590" y="423"/>
                  </a:lnTo>
                  <a:lnTo>
                    <a:pt x="605" y="420"/>
                  </a:lnTo>
                  <a:lnTo>
                    <a:pt x="620" y="418"/>
                  </a:lnTo>
                  <a:lnTo>
                    <a:pt x="631" y="416"/>
                  </a:lnTo>
                  <a:lnTo>
                    <a:pt x="640" y="415"/>
                  </a:lnTo>
                  <a:lnTo>
                    <a:pt x="649" y="413"/>
                  </a:lnTo>
                  <a:lnTo>
                    <a:pt x="653" y="412"/>
                  </a:lnTo>
                  <a:lnTo>
                    <a:pt x="654" y="412"/>
                  </a:lnTo>
                  <a:lnTo>
                    <a:pt x="728" y="124"/>
                  </a:lnTo>
                  <a:lnTo>
                    <a:pt x="744" y="122"/>
                  </a:lnTo>
                  <a:lnTo>
                    <a:pt x="758" y="119"/>
                  </a:lnTo>
                  <a:lnTo>
                    <a:pt x="769" y="115"/>
                  </a:lnTo>
                  <a:lnTo>
                    <a:pt x="777" y="111"/>
                  </a:lnTo>
                  <a:lnTo>
                    <a:pt x="784" y="107"/>
                  </a:lnTo>
                  <a:lnTo>
                    <a:pt x="788" y="103"/>
                  </a:lnTo>
                  <a:lnTo>
                    <a:pt x="789" y="98"/>
                  </a:lnTo>
                  <a:lnTo>
                    <a:pt x="790" y="94"/>
                  </a:lnTo>
                  <a:lnTo>
                    <a:pt x="790" y="83"/>
                  </a:lnTo>
                  <a:lnTo>
                    <a:pt x="790" y="70"/>
                  </a:lnTo>
                  <a:lnTo>
                    <a:pt x="790" y="56"/>
                  </a:lnTo>
                  <a:lnTo>
                    <a:pt x="79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p:cNvSpPr>
            <p:nvPr/>
          </p:nvSpPr>
          <p:spPr bwMode="auto">
            <a:xfrm>
              <a:off x="883" y="1046"/>
              <a:ext cx="81" cy="540"/>
            </a:xfrm>
            <a:custGeom>
              <a:avLst/>
              <a:gdLst/>
              <a:ahLst/>
              <a:cxnLst>
                <a:cxn ang="0">
                  <a:pos x="242" y="1621"/>
                </a:cxn>
                <a:cxn ang="0">
                  <a:pos x="167" y="0"/>
                </a:cxn>
                <a:cxn ang="0">
                  <a:pos x="36" y="0"/>
                </a:cxn>
                <a:cxn ang="0">
                  <a:pos x="0" y="1621"/>
                </a:cxn>
                <a:cxn ang="0">
                  <a:pos x="242" y="1621"/>
                </a:cxn>
              </a:cxnLst>
              <a:rect l="0" t="0" r="r" b="b"/>
              <a:pathLst>
                <a:path w="242" h="1621">
                  <a:moveTo>
                    <a:pt x="242" y="1621"/>
                  </a:moveTo>
                  <a:lnTo>
                    <a:pt x="167" y="0"/>
                  </a:lnTo>
                  <a:lnTo>
                    <a:pt x="36" y="0"/>
                  </a:lnTo>
                  <a:lnTo>
                    <a:pt x="0" y="1621"/>
                  </a:lnTo>
                  <a:lnTo>
                    <a:pt x="242" y="16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9"/>
            <p:cNvSpPr>
              <a:spLocks/>
            </p:cNvSpPr>
            <p:nvPr/>
          </p:nvSpPr>
          <p:spPr bwMode="auto">
            <a:xfrm>
              <a:off x="891" y="1158"/>
              <a:ext cx="62" cy="370"/>
            </a:xfrm>
            <a:custGeom>
              <a:avLst/>
              <a:gdLst/>
              <a:ahLst/>
              <a:cxnLst>
                <a:cxn ang="0">
                  <a:pos x="25" y="53"/>
                </a:cxn>
                <a:cxn ang="0">
                  <a:pos x="0" y="1109"/>
                </a:cxn>
                <a:cxn ang="0">
                  <a:pos x="2" y="1109"/>
                </a:cxn>
                <a:cxn ang="0">
                  <a:pos x="7" y="1109"/>
                </a:cxn>
                <a:cxn ang="0">
                  <a:pos x="17" y="1109"/>
                </a:cxn>
                <a:cxn ang="0">
                  <a:pos x="28" y="1109"/>
                </a:cxn>
                <a:cxn ang="0">
                  <a:pos x="41" y="1109"/>
                </a:cxn>
                <a:cxn ang="0">
                  <a:pos x="56" y="1109"/>
                </a:cxn>
                <a:cxn ang="0">
                  <a:pos x="73" y="1109"/>
                </a:cxn>
                <a:cxn ang="0">
                  <a:pos x="90" y="1109"/>
                </a:cxn>
                <a:cxn ang="0">
                  <a:pos x="112" y="1109"/>
                </a:cxn>
                <a:cxn ang="0">
                  <a:pos x="130" y="1107"/>
                </a:cxn>
                <a:cxn ang="0">
                  <a:pos x="146" y="1106"/>
                </a:cxn>
                <a:cxn ang="0">
                  <a:pos x="160" y="1105"/>
                </a:cxn>
                <a:cxn ang="0">
                  <a:pos x="171" y="1105"/>
                </a:cxn>
                <a:cxn ang="0">
                  <a:pos x="178" y="1103"/>
                </a:cxn>
                <a:cxn ang="0">
                  <a:pos x="183" y="1102"/>
                </a:cxn>
                <a:cxn ang="0">
                  <a:pos x="185" y="1102"/>
                </a:cxn>
                <a:cxn ang="0">
                  <a:pos x="138" y="0"/>
                </a:cxn>
                <a:cxn ang="0">
                  <a:pos x="25" y="53"/>
                </a:cxn>
              </a:cxnLst>
              <a:rect l="0" t="0" r="r" b="b"/>
              <a:pathLst>
                <a:path w="185" h="1109">
                  <a:moveTo>
                    <a:pt x="25" y="53"/>
                  </a:moveTo>
                  <a:lnTo>
                    <a:pt x="0" y="1109"/>
                  </a:lnTo>
                  <a:lnTo>
                    <a:pt x="2" y="1109"/>
                  </a:lnTo>
                  <a:lnTo>
                    <a:pt x="7" y="1109"/>
                  </a:lnTo>
                  <a:lnTo>
                    <a:pt x="17" y="1109"/>
                  </a:lnTo>
                  <a:lnTo>
                    <a:pt x="28" y="1109"/>
                  </a:lnTo>
                  <a:lnTo>
                    <a:pt x="41" y="1109"/>
                  </a:lnTo>
                  <a:lnTo>
                    <a:pt x="56" y="1109"/>
                  </a:lnTo>
                  <a:lnTo>
                    <a:pt x="73" y="1109"/>
                  </a:lnTo>
                  <a:lnTo>
                    <a:pt x="90" y="1109"/>
                  </a:lnTo>
                  <a:lnTo>
                    <a:pt x="112" y="1109"/>
                  </a:lnTo>
                  <a:lnTo>
                    <a:pt x="130" y="1107"/>
                  </a:lnTo>
                  <a:lnTo>
                    <a:pt x="146" y="1106"/>
                  </a:lnTo>
                  <a:lnTo>
                    <a:pt x="160" y="1105"/>
                  </a:lnTo>
                  <a:lnTo>
                    <a:pt x="171" y="1105"/>
                  </a:lnTo>
                  <a:lnTo>
                    <a:pt x="178" y="1103"/>
                  </a:lnTo>
                  <a:lnTo>
                    <a:pt x="183" y="1102"/>
                  </a:lnTo>
                  <a:lnTo>
                    <a:pt x="185" y="1102"/>
                  </a:lnTo>
                  <a:lnTo>
                    <a:pt x="138" y="0"/>
                  </a:lnTo>
                  <a:lnTo>
                    <a:pt x="25" y="53"/>
                  </a:lnTo>
                  <a:close/>
                </a:path>
              </a:pathLst>
            </a:custGeom>
            <a:solidFill>
              <a:srgbClr val="E0AD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0"/>
            <p:cNvSpPr>
              <a:spLocks/>
            </p:cNvSpPr>
            <p:nvPr/>
          </p:nvSpPr>
          <p:spPr bwMode="auto">
            <a:xfrm>
              <a:off x="672" y="768"/>
              <a:ext cx="501" cy="438"/>
            </a:xfrm>
            <a:custGeom>
              <a:avLst/>
              <a:gdLst/>
              <a:ahLst/>
              <a:cxnLst>
                <a:cxn ang="0">
                  <a:pos x="1491" y="522"/>
                </a:cxn>
                <a:cxn ang="0">
                  <a:pos x="1433" y="436"/>
                </a:cxn>
                <a:cxn ang="0">
                  <a:pos x="1329" y="391"/>
                </a:cxn>
                <a:cxn ang="0">
                  <a:pos x="1313" y="310"/>
                </a:cxn>
                <a:cxn ang="0">
                  <a:pos x="1279" y="235"/>
                </a:cxn>
                <a:cxn ang="0">
                  <a:pos x="1228" y="168"/>
                </a:cxn>
                <a:cxn ang="0">
                  <a:pos x="1164" y="112"/>
                </a:cxn>
                <a:cxn ang="0">
                  <a:pos x="1087" y="64"/>
                </a:cxn>
                <a:cxn ang="0">
                  <a:pos x="1028" y="40"/>
                </a:cxn>
                <a:cxn ang="0">
                  <a:pos x="982" y="25"/>
                </a:cxn>
                <a:cxn ang="0">
                  <a:pos x="934" y="14"/>
                </a:cxn>
                <a:cxn ang="0">
                  <a:pos x="883" y="5"/>
                </a:cxn>
                <a:cxn ang="0">
                  <a:pos x="832" y="1"/>
                </a:cxn>
                <a:cxn ang="0">
                  <a:pos x="781" y="0"/>
                </a:cxn>
                <a:cxn ang="0">
                  <a:pos x="736" y="3"/>
                </a:cxn>
                <a:cxn ang="0">
                  <a:pos x="693" y="8"/>
                </a:cxn>
                <a:cxn ang="0">
                  <a:pos x="649" y="15"/>
                </a:cxn>
                <a:cxn ang="0">
                  <a:pos x="608" y="26"/>
                </a:cxn>
                <a:cxn ang="0">
                  <a:pos x="569" y="40"/>
                </a:cxn>
                <a:cxn ang="0">
                  <a:pos x="480" y="82"/>
                </a:cxn>
                <a:cxn ang="0">
                  <a:pos x="405" y="136"/>
                </a:cxn>
                <a:cxn ang="0">
                  <a:pos x="360" y="179"/>
                </a:cxn>
                <a:cxn ang="0">
                  <a:pos x="353" y="179"/>
                </a:cxn>
                <a:cxn ang="0">
                  <a:pos x="267" y="192"/>
                </a:cxn>
                <a:cxn ang="0">
                  <a:pos x="191" y="229"/>
                </a:cxn>
                <a:cxn ang="0">
                  <a:pos x="130" y="286"/>
                </a:cxn>
                <a:cxn ang="0">
                  <a:pos x="86" y="359"/>
                </a:cxn>
                <a:cxn ang="0">
                  <a:pos x="64" y="445"/>
                </a:cxn>
                <a:cxn ang="0">
                  <a:pos x="67" y="524"/>
                </a:cxn>
                <a:cxn ang="0">
                  <a:pos x="87" y="592"/>
                </a:cxn>
                <a:cxn ang="0">
                  <a:pos x="121" y="653"/>
                </a:cxn>
                <a:cxn ang="0">
                  <a:pos x="50" y="740"/>
                </a:cxn>
                <a:cxn ang="0">
                  <a:pos x="8" y="843"/>
                </a:cxn>
                <a:cxn ang="0">
                  <a:pos x="3" y="959"/>
                </a:cxn>
                <a:cxn ang="0">
                  <a:pos x="37" y="1072"/>
                </a:cxn>
                <a:cxn ang="0">
                  <a:pos x="109" y="1169"/>
                </a:cxn>
                <a:cxn ang="0">
                  <a:pos x="210" y="1245"/>
                </a:cxn>
                <a:cxn ang="0">
                  <a:pos x="334" y="1295"/>
                </a:cxn>
                <a:cxn ang="0">
                  <a:pos x="474" y="1313"/>
                </a:cxn>
                <a:cxn ang="0">
                  <a:pos x="556" y="1309"/>
                </a:cxn>
                <a:cxn ang="0">
                  <a:pos x="635" y="1294"/>
                </a:cxn>
                <a:cxn ang="0">
                  <a:pos x="708" y="1271"/>
                </a:cxn>
                <a:cxn ang="0">
                  <a:pos x="774" y="1239"/>
                </a:cxn>
                <a:cxn ang="0">
                  <a:pos x="832" y="1197"/>
                </a:cxn>
                <a:cxn ang="0">
                  <a:pos x="873" y="1192"/>
                </a:cxn>
                <a:cxn ang="0">
                  <a:pos x="913" y="1204"/>
                </a:cxn>
                <a:cxn ang="0">
                  <a:pos x="958" y="1212"/>
                </a:cxn>
                <a:cxn ang="0">
                  <a:pos x="1005" y="1219"/>
                </a:cxn>
                <a:cxn ang="0">
                  <a:pos x="1050" y="1220"/>
                </a:cxn>
                <a:cxn ang="0">
                  <a:pos x="1119" y="1216"/>
                </a:cxn>
                <a:cxn ang="0">
                  <a:pos x="1231" y="1188"/>
                </a:cxn>
                <a:cxn ang="0">
                  <a:pos x="1324" y="1134"/>
                </a:cxn>
                <a:cxn ang="0">
                  <a:pos x="1396" y="1061"/>
                </a:cxn>
                <a:cxn ang="0">
                  <a:pos x="1442" y="969"/>
                </a:cxn>
                <a:cxn ang="0">
                  <a:pos x="1459" y="866"/>
                </a:cxn>
                <a:cxn ang="0">
                  <a:pos x="1445" y="776"/>
                </a:cxn>
                <a:cxn ang="0">
                  <a:pos x="1463" y="717"/>
                </a:cxn>
                <a:cxn ang="0">
                  <a:pos x="1493" y="661"/>
                </a:cxn>
                <a:cxn ang="0">
                  <a:pos x="1504" y="596"/>
                </a:cxn>
              </a:cxnLst>
              <a:rect l="0" t="0" r="r" b="b"/>
              <a:pathLst>
                <a:path w="1504" h="1313">
                  <a:moveTo>
                    <a:pt x="1504" y="596"/>
                  </a:moveTo>
                  <a:lnTo>
                    <a:pt x="1501" y="558"/>
                  </a:lnTo>
                  <a:lnTo>
                    <a:pt x="1491" y="522"/>
                  </a:lnTo>
                  <a:lnTo>
                    <a:pt x="1478" y="489"/>
                  </a:lnTo>
                  <a:lnTo>
                    <a:pt x="1457" y="461"/>
                  </a:lnTo>
                  <a:lnTo>
                    <a:pt x="1433" y="436"/>
                  </a:lnTo>
                  <a:lnTo>
                    <a:pt x="1403" y="417"/>
                  </a:lnTo>
                  <a:lnTo>
                    <a:pt x="1367" y="401"/>
                  </a:lnTo>
                  <a:lnTo>
                    <a:pt x="1329" y="391"/>
                  </a:lnTo>
                  <a:lnTo>
                    <a:pt x="1327" y="363"/>
                  </a:lnTo>
                  <a:lnTo>
                    <a:pt x="1321" y="335"/>
                  </a:lnTo>
                  <a:lnTo>
                    <a:pt x="1313" y="310"/>
                  </a:lnTo>
                  <a:lnTo>
                    <a:pt x="1303" y="284"/>
                  </a:lnTo>
                  <a:lnTo>
                    <a:pt x="1292" y="259"/>
                  </a:lnTo>
                  <a:lnTo>
                    <a:pt x="1279" y="235"/>
                  </a:lnTo>
                  <a:lnTo>
                    <a:pt x="1264" y="211"/>
                  </a:lnTo>
                  <a:lnTo>
                    <a:pt x="1247" y="190"/>
                  </a:lnTo>
                  <a:lnTo>
                    <a:pt x="1228" y="168"/>
                  </a:lnTo>
                  <a:lnTo>
                    <a:pt x="1209" y="149"/>
                  </a:lnTo>
                  <a:lnTo>
                    <a:pt x="1187" y="130"/>
                  </a:lnTo>
                  <a:lnTo>
                    <a:pt x="1164" y="112"/>
                  </a:lnTo>
                  <a:lnTo>
                    <a:pt x="1140" y="94"/>
                  </a:lnTo>
                  <a:lnTo>
                    <a:pt x="1114" y="79"/>
                  </a:lnTo>
                  <a:lnTo>
                    <a:pt x="1087" y="64"/>
                  </a:lnTo>
                  <a:lnTo>
                    <a:pt x="1058" y="52"/>
                  </a:lnTo>
                  <a:lnTo>
                    <a:pt x="1043" y="45"/>
                  </a:lnTo>
                  <a:lnTo>
                    <a:pt x="1028" y="40"/>
                  </a:lnTo>
                  <a:lnTo>
                    <a:pt x="1013" y="34"/>
                  </a:lnTo>
                  <a:lnTo>
                    <a:pt x="998" y="30"/>
                  </a:lnTo>
                  <a:lnTo>
                    <a:pt x="982" y="25"/>
                  </a:lnTo>
                  <a:lnTo>
                    <a:pt x="967" y="20"/>
                  </a:lnTo>
                  <a:lnTo>
                    <a:pt x="950" y="16"/>
                  </a:lnTo>
                  <a:lnTo>
                    <a:pt x="934" y="14"/>
                  </a:lnTo>
                  <a:lnTo>
                    <a:pt x="918" y="10"/>
                  </a:lnTo>
                  <a:lnTo>
                    <a:pt x="900" y="7"/>
                  </a:lnTo>
                  <a:lnTo>
                    <a:pt x="883" y="5"/>
                  </a:lnTo>
                  <a:lnTo>
                    <a:pt x="867" y="3"/>
                  </a:lnTo>
                  <a:lnTo>
                    <a:pt x="849" y="1"/>
                  </a:lnTo>
                  <a:lnTo>
                    <a:pt x="832" y="1"/>
                  </a:lnTo>
                  <a:lnTo>
                    <a:pt x="814" y="0"/>
                  </a:lnTo>
                  <a:lnTo>
                    <a:pt x="796" y="0"/>
                  </a:lnTo>
                  <a:lnTo>
                    <a:pt x="781" y="0"/>
                  </a:lnTo>
                  <a:lnTo>
                    <a:pt x="766" y="0"/>
                  </a:lnTo>
                  <a:lnTo>
                    <a:pt x="751" y="1"/>
                  </a:lnTo>
                  <a:lnTo>
                    <a:pt x="736" y="3"/>
                  </a:lnTo>
                  <a:lnTo>
                    <a:pt x="721" y="4"/>
                  </a:lnTo>
                  <a:lnTo>
                    <a:pt x="706" y="5"/>
                  </a:lnTo>
                  <a:lnTo>
                    <a:pt x="693" y="8"/>
                  </a:lnTo>
                  <a:lnTo>
                    <a:pt x="678" y="10"/>
                  </a:lnTo>
                  <a:lnTo>
                    <a:pt x="664" y="12"/>
                  </a:lnTo>
                  <a:lnTo>
                    <a:pt x="649" y="15"/>
                  </a:lnTo>
                  <a:lnTo>
                    <a:pt x="635" y="19"/>
                  </a:lnTo>
                  <a:lnTo>
                    <a:pt x="622" y="22"/>
                  </a:lnTo>
                  <a:lnTo>
                    <a:pt x="608" y="26"/>
                  </a:lnTo>
                  <a:lnTo>
                    <a:pt x="594" y="30"/>
                  </a:lnTo>
                  <a:lnTo>
                    <a:pt x="582" y="35"/>
                  </a:lnTo>
                  <a:lnTo>
                    <a:pt x="569" y="40"/>
                  </a:lnTo>
                  <a:lnTo>
                    <a:pt x="539" y="52"/>
                  </a:lnTo>
                  <a:lnTo>
                    <a:pt x="509" y="67"/>
                  </a:lnTo>
                  <a:lnTo>
                    <a:pt x="480" y="82"/>
                  </a:lnTo>
                  <a:lnTo>
                    <a:pt x="454" y="98"/>
                  </a:lnTo>
                  <a:lnTo>
                    <a:pt x="428" y="117"/>
                  </a:lnTo>
                  <a:lnTo>
                    <a:pt x="405" y="136"/>
                  </a:lnTo>
                  <a:lnTo>
                    <a:pt x="382" y="157"/>
                  </a:lnTo>
                  <a:lnTo>
                    <a:pt x="361" y="179"/>
                  </a:lnTo>
                  <a:lnTo>
                    <a:pt x="360" y="179"/>
                  </a:lnTo>
                  <a:lnTo>
                    <a:pt x="357" y="179"/>
                  </a:lnTo>
                  <a:lnTo>
                    <a:pt x="356" y="179"/>
                  </a:lnTo>
                  <a:lnTo>
                    <a:pt x="353" y="179"/>
                  </a:lnTo>
                  <a:lnTo>
                    <a:pt x="323" y="180"/>
                  </a:lnTo>
                  <a:lnTo>
                    <a:pt x="294" y="184"/>
                  </a:lnTo>
                  <a:lnTo>
                    <a:pt x="267" y="192"/>
                  </a:lnTo>
                  <a:lnTo>
                    <a:pt x="240" y="202"/>
                  </a:lnTo>
                  <a:lnTo>
                    <a:pt x="214" y="214"/>
                  </a:lnTo>
                  <a:lnTo>
                    <a:pt x="191" y="229"/>
                  </a:lnTo>
                  <a:lnTo>
                    <a:pt x="168" y="247"/>
                  </a:lnTo>
                  <a:lnTo>
                    <a:pt x="147" y="265"/>
                  </a:lnTo>
                  <a:lnTo>
                    <a:pt x="130" y="286"/>
                  </a:lnTo>
                  <a:lnTo>
                    <a:pt x="112" y="310"/>
                  </a:lnTo>
                  <a:lnTo>
                    <a:pt x="98" y="333"/>
                  </a:lnTo>
                  <a:lnTo>
                    <a:pt x="86" y="359"/>
                  </a:lnTo>
                  <a:lnTo>
                    <a:pt x="76" y="386"/>
                  </a:lnTo>
                  <a:lnTo>
                    <a:pt x="68" y="415"/>
                  </a:lnTo>
                  <a:lnTo>
                    <a:pt x="64" y="445"/>
                  </a:lnTo>
                  <a:lnTo>
                    <a:pt x="63" y="474"/>
                  </a:lnTo>
                  <a:lnTo>
                    <a:pt x="64" y="499"/>
                  </a:lnTo>
                  <a:lnTo>
                    <a:pt x="67" y="524"/>
                  </a:lnTo>
                  <a:lnTo>
                    <a:pt x="71" y="547"/>
                  </a:lnTo>
                  <a:lnTo>
                    <a:pt x="78" y="570"/>
                  </a:lnTo>
                  <a:lnTo>
                    <a:pt x="87" y="592"/>
                  </a:lnTo>
                  <a:lnTo>
                    <a:pt x="97" y="614"/>
                  </a:lnTo>
                  <a:lnTo>
                    <a:pt x="108" y="634"/>
                  </a:lnTo>
                  <a:lnTo>
                    <a:pt x="121" y="653"/>
                  </a:lnTo>
                  <a:lnTo>
                    <a:pt x="94" y="680"/>
                  </a:lnTo>
                  <a:lnTo>
                    <a:pt x="71" y="709"/>
                  </a:lnTo>
                  <a:lnTo>
                    <a:pt x="50" y="740"/>
                  </a:lnTo>
                  <a:lnTo>
                    <a:pt x="33" y="773"/>
                  </a:lnTo>
                  <a:lnTo>
                    <a:pt x="19" y="807"/>
                  </a:lnTo>
                  <a:lnTo>
                    <a:pt x="8" y="843"/>
                  </a:lnTo>
                  <a:lnTo>
                    <a:pt x="3" y="879"/>
                  </a:lnTo>
                  <a:lnTo>
                    <a:pt x="0" y="918"/>
                  </a:lnTo>
                  <a:lnTo>
                    <a:pt x="3" y="959"/>
                  </a:lnTo>
                  <a:lnTo>
                    <a:pt x="10" y="997"/>
                  </a:lnTo>
                  <a:lnTo>
                    <a:pt x="22" y="1035"/>
                  </a:lnTo>
                  <a:lnTo>
                    <a:pt x="37" y="1072"/>
                  </a:lnTo>
                  <a:lnTo>
                    <a:pt x="57" y="1106"/>
                  </a:lnTo>
                  <a:lnTo>
                    <a:pt x="80" y="1139"/>
                  </a:lnTo>
                  <a:lnTo>
                    <a:pt x="109" y="1169"/>
                  </a:lnTo>
                  <a:lnTo>
                    <a:pt x="139" y="1197"/>
                  </a:lnTo>
                  <a:lnTo>
                    <a:pt x="173" y="1223"/>
                  </a:lnTo>
                  <a:lnTo>
                    <a:pt x="210" y="1245"/>
                  </a:lnTo>
                  <a:lnTo>
                    <a:pt x="248" y="1265"/>
                  </a:lnTo>
                  <a:lnTo>
                    <a:pt x="290" y="1282"/>
                  </a:lnTo>
                  <a:lnTo>
                    <a:pt x="334" y="1295"/>
                  </a:lnTo>
                  <a:lnTo>
                    <a:pt x="379" y="1305"/>
                  </a:lnTo>
                  <a:lnTo>
                    <a:pt x="425" y="1312"/>
                  </a:lnTo>
                  <a:lnTo>
                    <a:pt x="474" y="1313"/>
                  </a:lnTo>
                  <a:lnTo>
                    <a:pt x="502" y="1313"/>
                  </a:lnTo>
                  <a:lnTo>
                    <a:pt x="529" y="1310"/>
                  </a:lnTo>
                  <a:lnTo>
                    <a:pt x="556" y="1309"/>
                  </a:lnTo>
                  <a:lnTo>
                    <a:pt x="584" y="1305"/>
                  </a:lnTo>
                  <a:lnTo>
                    <a:pt x="609" y="1301"/>
                  </a:lnTo>
                  <a:lnTo>
                    <a:pt x="635" y="1294"/>
                  </a:lnTo>
                  <a:lnTo>
                    <a:pt x="660" y="1289"/>
                  </a:lnTo>
                  <a:lnTo>
                    <a:pt x="684" y="1280"/>
                  </a:lnTo>
                  <a:lnTo>
                    <a:pt x="708" y="1271"/>
                  </a:lnTo>
                  <a:lnTo>
                    <a:pt x="731" y="1261"/>
                  </a:lnTo>
                  <a:lnTo>
                    <a:pt x="753" y="1250"/>
                  </a:lnTo>
                  <a:lnTo>
                    <a:pt x="774" y="1239"/>
                  </a:lnTo>
                  <a:lnTo>
                    <a:pt x="793" y="1226"/>
                  </a:lnTo>
                  <a:lnTo>
                    <a:pt x="813" y="1212"/>
                  </a:lnTo>
                  <a:lnTo>
                    <a:pt x="832" y="1197"/>
                  </a:lnTo>
                  <a:lnTo>
                    <a:pt x="848" y="1181"/>
                  </a:lnTo>
                  <a:lnTo>
                    <a:pt x="860" y="1186"/>
                  </a:lnTo>
                  <a:lnTo>
                    <a:pt x="873" y="1192"/>
                  </a:lnTo>
                  <a:lnTo>
                    <a:pt x="886" y="1196"/>
                  </a:lnTo>
                  <a:lnTo>
                    <a:pt x="900" y="1200"/>
                  </a:lnTo>
                  <a:lnTo>
                    <a:pt x="913" y="1204"/>
                  </a:lnTo>
                  <a:lnTo>
                    <a:pt x="928" y="1207"/>
                  </a:lnTo>
                  <a:lnTo>
                    <a:pt x="943" y="1211"/>
                  </a:lnTo>
                  <a:lnTo>
                    <a:pt x="958" y="1212"/>
                  </a:lnTo>
                  <a:lnTo>
                    <a:pt x="973" y="1215"/>
                  </a:lnTo>
                  <a:lnTo>
                    <a:pt x="988" y="1218"/>
                  </a:lnTo>
                  <a:lnTo>
                    <a:pt x="1005" y="1219"/>
                  </a:lnTo>
                  <a:lnTo>
                    <a:pt x="1020" y="1219"/>
                  </a:lnTo>
                  <a:lnTo>
                    <a:pt x="1035" y="1220"/>
                  </a:lnTo>
                  <a:lnTo>
                    <a:pt x="1050" y="1220"/>
                  </a:lnTo>
                  <a:lnTo>
                    <a:pt x="1065" y="1220"/>
                  </a:lnTo>
                  <a:lnTo>
                    <a:pt x="1080" y="1220"/>
                  </a:lnTo>
                  <a:lnTo>
                    <a:pt x="1119" y="1216"/>
                  </a:lnTo>
                  <a:lnTo>
                    <a:pt x="1159" y="1211"/>
                  </a:lnTo>
                  <a:lnTo>
                    <a:pt x="1196" y="1201"/>
                  </a:lnTo>
                  <a:lnTo>
                    <a:pt x="1231" y="1188"/>
                  </a:lnTo>
                  <a:lnTo>
                    <a:pt x="1264" y="1173"/>
                  </a:lnTo>
                  <a:lnTo>
                    <a:pt x="1295" y="1155"/>
                  </a:lnTo>
                  <a:lnTo>
                    <a:pt x="1324" y="1134"/>
                  </a:lnTo>
                  <a:lnTo>
                    <a:pt x="1351" y="1113"/>
                  </a:lnTo>
                  <a:lnTo>
                    <a:pt x="1374" y="1087"/>
                  </a:lnTo>
                  <a:lnTo>
                    <a:pt x="1396" y="1061"/>
                  </a:lnTo>
                  <a:lnTo>
                    <a:pt x="1415" y="1032"/>
                  </a:lnTo>
                  <a:lnTo>
                    <a:pt x="1430" y="1002"/>
                  </a:lnTo>
                  <a:lnTo>
                    <a:pt x="1442" y="969"/>
                  </a:lnTo>
                  <a:lnTo>
                    <a:pt x="1452" y="937"/>
                  </a:lnTo>
                  <a:lnTo>
                    <a:pt x="1457" y="901"/>
                  </a:lnTo>
                  <a:lnTo>
                    <a:pt x="1459" y="866"/>
                  </a:lnTo>
                  <a:lnTo>
                    <a:pt x="1457" y="834"/>
                  </a:lnTo>
                  <a:lnTo>
                    <a:pt x="1453" y="804"/>
                  </a:lnTo>
                  <a:lnTo>
                    <a:pt x="1445" y="776"/>
                  </a:lnTo>
                  <a:lnTo>
                    <a:pt x="1434" y="747"/>
                  </a:lnTo>
                  <a:lnTo>
                    <a:pt x="1449" y="734"/>
                  </a:lnTo>
                  <a:lnTo>
                    <a:pt x="1463" y="717"/>
                  </a:lnTo>
                  <a:lnTo>
                    <a:pt x="1475" y="699"/>
                  </a:lnTo>
                  <a:lnTo>
                    <a:pt x="1485" y="682"/>
                  </a:lnTo>
                  <a:lnTo>
                    <a:pt x="1493" y="661"/>
                  </a:lnTo>
                  <a:lnTo>
                    <a:pt x="1498" y="641"/>
                  </a:lnTo>
                  <a:lnTo>
                    <a:pt x="1502" y="619"/>
                  </a:lnTo>
                  <a:lnTo>
                    <a:pt x="1504" y="5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p:nvSpPr>
          <p:spPr bwMode="auto">
            <a:xfrm>
              <a:off x="683" y="778"/>
              <a:ext cx="479" cy="418"/>
            </a:xfrm>
            <a:custGeom>
              <a:avLst/>
              <a:gdLst/>
              <a:ahLst/>
              <a:cxnLst>
                <a:cxn ang="0">
                  <a:pos x="1422" y="499"/>
                </a:cxn>
                <a:cxn ang="0">
                  <a:pos x="1362" y="418"/>
                </a:cxn>
                <a:cxn ang="0">
                  <a:pos x="1268" y="387"/>
                </a:cxn>
                <a:cxn ang="0">
                  <a:pos x="1254" y="313"/>
                </a:cxn>
                <a:cxn ang="0">
                  <a:pos x="1226" y="244"/>
                </a:cxn>
                <a:cxn ang="0">
                  <a:pos x="1183" y="181"/>
                </a:cxn>
                <a:cxn ang="0">
                  <a:pos x="1128" y="126"/>
                </a:cxn>
                <a:cxn ang="0">
                  <a:pos x="1061" y="80"/>
                </a:cxn>
                <a:cxn ang="0">
                  <a:pos x="1006" y="51"/>
                </a:cxn>
                <a:cxn ang="0">
                  <a:pos x="957" y="32"/>
                </a:cxn>
                <a:cxn ang="0">
                  <a:pos x="907" y="17"/>
                </a:cxn>
                <a:cxn ang="0">
                  <a:pos x="854" y="6"/>
                </a:cxn>
                <a:cxn ang="0">
                  <a:pos x="798" y="1"/>
                </a:cxn>
                <a:cxn ang="0">
                  <a:pos x="731" y="0"/>
                </a:cxn>
                <a:cxn ang="0">
                  <a:pos x="650" y="6"/>
                </a:cxn>
                <a:cxn ang="0">
                  <a:pos x="575" y="23"/>
                </a:cxn>
                <a:cxn ang="0">
                  <a:pos x="498" y="51"/>
                </a:cxn>
                <a:cxn ang="0">
                  <a:pos x="423" y="98"/>
                </a:cxn>
                <a:cxn ang="0">
                  <a:pos x="360" y="162"/>
                </a:cxn>
                <a:cxn ang="0">
                  <a:pos x="341" y="169"/>
                </a:cxn>
                <a:cxn ang="0">
                  <a:pos x="281" y="176"/>
                </a:cxn>
                <a:cxn ang="0">
                  <a:pos x="205" y="204"/>
                </a:cxn>
                <a:cxn ang="0">
                  <a:pos x="142" y="253"/>
                </a:cxn>
                <a:cxn ang="0">
                  <a:pos x="94" y="319"/>
                </a:cxn>
                <a:cxn ang="0">
                  <a:pos x="66" y="396"/>
                </a:cxn>
                <a:cxn ang="0">
                  <a:pos x="61" y="477"/>
                </a:cxn>
                <a:cxn ang="0">
                  <a:pos x="79" y="542"/>
                </a:cxn>
                <a:cxn ang="0">
                  <a:pos x="112" y="601"/>
                </a:cxn>
                <a:cxn ang="0">
                  <a:pos x="75" y="673"/>
                </a:cxn>
                <a:cxn ang="0">
                  <a:pos x="21" y="770"/>
                </a:cxn>
                <a:cxn ang="0">
                  <a:pos x="0" y="876"/>
                </a:cxn>
                <a:cxn ang="0">
                  <a:pos x="21" y="988"/>
                </a:cxn>
                <a:cxn ang="0">
                  <a:pos x="78" y="1088"/>
                </a:cxn>
                <a:cxn ang="0">
                  <a:pos x="165" y="1168"/>
                </a:cxn>
                <a:cxn ang="0">
                  <a:pos x="277" y="1224"/>
                </a:cxn>
                <a:cxn ang="0">
                  <a:pos x="406" y="1253"/>
                </a:cxn>
                <a:cxn ang="0">
                  <a:pos x="505" y="1251"/>
                </a:cxn>
                <a:cxn ang="0">
                  <a:pos x="581" y="1239"/>
                </a:cxn>
                <a:cxn ang="0">
                  <a:pos x="650" y="1216"/>
                </a:cxn>
                <a:cxn ang="0">
                  <a:pos x="714" y="1185"/>
                </a:cxn>
                <a:cxn ang="0">
                  <a:pos x="772" y="1145"/>
                </a:cxn>
                <a:cxn ang="0">
                  <a:pos x="826" y="1125"/>
                </a:cxn>
                <a:cxn ang="0">
                  <a:pos x="899" y="1149"/>
                </a:cxn>
                <a:cxn ang="0">
                  <a:pos x="978" y="1160"/>
                </a:cxn>
                <a:cxn ang="0">
                  <a:pos x="1084" y="1155"/>
                </a:cxn>
                <a:cxn ang="0">
                  <a:pos x="1190" y="1120"/>
                </a:cxn>
                <a:cxn ang="0">
                  <a:pos x="1280" y="1063"/>
                </a:cxn>
                <a:cxn ang="0">
                  <a:pos x="1347" y="987"/>
                </a:cxn>
                <a:cxn ang="0">
                  <a:pos x="1385" y="894"/>
                </a:cxn>
                <a:cxn ang="0">
                  <a:pos x="1392" y="797"/>
                </a:cxn>
                <a:cxn ang="0">
                  <a:pos x="1370" y="714"/>
                </a:cxn>
                <a:cxn ang="0">
                  <a:pos x="1408" y="669"/>
                </a:cxn>
                <a:cxn ang="0">
                  <a:pos x="1432" y="612"/>
                </a:cxn>
              </a:cxnLst>
              <a:rect l="0" t="0" r="r" b="b"/>
              <a:pathLst>
                <a:path w="1436" h="1254">
                  <a:moveTo>
                    <a:pt x="1436" y="570"/>
                  </a:moveTo>
                  <a:lnTo>
                    <a:pt x="1433" y="533"/>
                  </a:lnTo>
                  <a:lnTo>
                    <a:pt x="1422" y="499"/>
                  </a:lnTo>
                  <a:lnTo>
                    <a:pt x="1407" y="467"/>
                  </a:lnTo>
                  <a:lnTo>
                    <a:pt x="1387" y="441"/>
                  </a:lnTo>
                  <a:lnTo>
                    <a:pt x="1362" y="418"/>
                  </a:lnTo>
                  <a:lnTo>
                    <a:pt x="1333" y="402"/>
                  </a:lnTo>
                  <a:lnTo>
                    <a:pt x="1302" y="391"/>
                  </a:lnTo>
                  <a:lnTo>
                    <a:pt x="1268" y="387"/>
                  </a:lnTo>
                  <a:lnTo>
                    <a:pt x="1265" y="362"/>
                  </a:lnTo>
                  <a:lnTo>
                    <a:pt x="1261" y="338"/>
                  </a:lnTo>
                  <a:lnTo>
                    <a:pt x="1254" y="313"/>
                  </a:lnTo>
                  <a:lnTo>
                    <a:pt x="1248" y="290"/>
                  </a:lnTo>
                  <a:lnTo>
                    <a:pt x="1238" y="267"/>
                  </a:lnTo>
                  <a:lnTo>
                    <a:pt x="1226" y="244"/>
                  </a:lnTo>
                  <a:lnTo>
                    <a:pt x="1213" y="222"/>
                  </a:lnTo>
                  <a:lnTo>
                    <a:pt x="1200" y="201"/>
                  </a:lnTo>
                  <a:lnTo>
                    <a:pt x="1183" y="181"/>
                  </a:lnTo>
                  <a:lnTo>
                    <a:pt x="1166" y="162"/>
                  </a:lnTo>
                  <a:lnTo>
                    <a:pt x="1148" y="144"/>
                  </a:lnTo>
                  <a:lnTo>
                    <a:pt x="1128" y="126"/>
                  </a:lnTo>
                  <a:lnTo>
                    <a:pt x="1107" y="110"/>
                  </a:lnTo>
                  <a:lnTo>
                    <a:pt x="1084" y="94"/>
                  </a:lnTo>
                  <a:lnTo>
                    <a:pt x="1061" y="80"/>
                  </a:lnTo>
                  <a:lnTo>
                    <a:pt x="1036" y="66"/>
                  </a:lnTo>
                  <a:lnTo>
                    <a:pt x="1021" y="58"/>
                  </a:lnTo>
                  <a:lnTo>
                    <a:pt x="1006" y="51"/>
                  </a:lnTo>
                  <a:lnTo>
                    <a:pt x="990" y="45"/>
                  </a:lnTo>
                  <a:lnTo>
                    <a:pt x="974" y="38"/>
                  </a:lnTo>
                  <a:lnTo>
                    <a:pt x="957" y="32"/>
                  </a:lnTo>
                  <a:lnTo>
                    <a:pt x="941" y="27"/>
                  </a:lnTo>
                  <a:lnTo>
                    <a:pt x="924" y="21"/>
                  </a:lnTo>
                  <a:lnTo>
                    <a:pt x="907" y="17"/>
                  </a:lnTo>
                  <a:lnTo>
                    <a:pt x="889" y="13"/>
                  </a:lnTo>
                  <a:lnTo>
                    <a:pt x="871" y="9"/>
                  </a:lnTo>
                  <a:lnTo>
                    <a:pt x="854" y="6"/>
                  </a:lnTo>
                  <a:lnTo>
                    <a:pt x="834" y="4"/>
                  </a:lnTo>
                  <a:lnTo>
                    <a:pt x="817" y="2"/>
                  </a:lnTo>
                  <a:lnTo>
                    <a:pt x="798" y="1"/>
                  </a:lnTo>
                  <a:lnTo>
                    <a:pt x="779" y="0"/>
                  </a:lnTo>
                  <a:lnTo>
                    <a:pt x="759" y="0"/>
                  </a:lnTo>
                  <a:lnTo>
                    <a:pt x="731" y="0"/>
                  </a:lnTo>
                  <a:lnTo>
                    <a:pt x="704" y="1"/>
                  </a:lnTo>
                  <a:lnTo>
                    <a:pt x="676" y="4"/>
                  </a:lnTo>
                  <a:lnTo>
                    <a:pt x="650" y="6"/>
                  </a:lnTo>
                  <a:lnTo>
                    <a:pt x="624" y="11"/>
                  </a:lnTo>
                  <a:lnTo>
                    <a:pt x="600" y="16"/>
                  </a:lnTo>
                  <a:lnTo>
                    <a:pt x="575" y="23"/>
                  </a:lnTo>
                  <a:lnTo>
                    <a:pt x="552" y="30"/>
                  </a:lnTo>
                  <a:lnTo>
                    <a:pt x="524" y="39"/>
                  </a:lnTo>
                  <a:lnTo>
                    <a:pt x="498" y="51"/>
                  </a:lnTo>
                  <a:lnTo>
                    <a:pt x="472" y="65"/>
                  </a:lnTo>
                  <a:lnTo>
                    <a:pt x="446" y="80"/>
                  </a:lnTo>
                  <a:lnTo>
                    <a:pt x="423" y="98"/>
                  </a:lnTo>
                  <a:lnTo>
                    <a:pt x="401" y="117"/>
                  </a:lnTo>
                  <a:lnTo>
                    <a:pt x="379" y="139"/>
                  </a:lnTo>
                  <a:lnTo>
                    <a:pt x="360" y="162"/>
                  </a:lnTo>
                  <a:lnTo>
                    <a:pt x="356" y="163"/>
                  </a:lnTo>
                  <a:lnTo>
                    <a:pt x="349" y="166"/>
                  </a:lnTo>
                  <a:lnTo>
                    <a:pt x="341" y="169"/>
                  </a:lnTo>
                  <a:lnTo>
                    <a:pt x="337" y="170"/>
                  </a:lnTo>
                  <a:lnTo>
                    <a:pt x="308" y="171"/>
                  </a:lnTo>
                  <a:lnTo>
                    <a:pt x="281" y="176"/>
                  </a:lnTo>
                  <a:lnTo>
                    <a:pt x="255" y="182"/>
                  </a:lnTo>
                  <a:lnTo>
                    <a:pt x="229" y="192"/>
                  </a:lnTo>
                  <a:lnTo>
                    <a:pt x="205" y="204"/>
                  </a:lnTo>
                  <a:lnTo>
                    <a:pt x="183" y="218"/>
                  </a:lnTo>
                  <a:lnTo>
                    <a:pt x="161" y="234"/>
                  </a:lnTo>
                  <a:lnTo>
                    <a:pt x="142" y="253"/>
                  </a:lnTo>
                  <a:lnTo>
                    <a:pt x="123" y="274"/>
                  </a:lnTo>
                  <a:lnTo>
                    <a:pt x="108" y="296"/>
                  </a:lnTo>
                  <a:lnTo>
                    <a:pt x="94" y="319"/>
                  </a:lnTo>
                  <a:lnTo>
                    <a:pt x="82" y="343"/>
                  </a:lnTo>
                  <a:lnTo>
                    <a:pt x="72" y="369"/>
                  </a:lnTo>
                  <a:lnTo>
                    <a:pt x="66" y="396"/>
                  </a:lnTo>
                  <a:lnTo>
                    <a:pt x="61" y="425"/>
                  </a:lnTo>
                  <a:lnTo>
                    <a:pt x="60" y="454"/>
                  </a:lnTo>
                  <a:lnTo>
                    <a:pt x="61" y="477"/>
                  </a:lnTo>
                  <a:lnTo>
                    <a:pt x="66" y="500"/>
                  </a:lnTo>
                  <a:lnTo>
                    <a:pt x="71" y="522"/>
                  </a:lnTo>
                  <a:lnTo>
                    <a:pt x="79" y="542"/>
                  </a:lnTo>
                  <a:lnTo>
                    <a:pt x="89" y="563"/>
                  </a:lnTo>
                  <a:lnTo>
                    <a:pt x="101" y="582"/>
                  </a:lnTo>
                  <a:lnTo>
                    <a:pt x="112" y="601"/>
                  </a:lnTo>
                  <a:lnTo>
                    <a:pt x="126" y="619"/>
                  </a:lnTo>
                  <a:lnTo>
                    <a:pt x="100" y="645"/>
                  </a:lnTo>
                  <a:lnTo>
                    <a:pt x="75" y="673"/>
                  </a:lnTo>
                  <a:lnTo>
                    <a:pt x="55" y="705"/>
                  </a:lnTo>
                  <a:lnTo>
                    <a:pt x="36" y="736"/>
                  </a:lnTo>
                  <a:lnTo>
                    <a:pt x="21" y="770"/>
                  </a:lnTo>
                  <a:lnTo>
                    <a:pt x="10" y="804"/>
                  </a:lnTo>
                  <a:lnTo>
                    <a:pt x="3" y="841"/>
                  </a:lnTo>
                  <a:lnTo>
                    <a:pt x="0" y="876"/>
                  </a:lnTo>
                  <a:lnTo>
                    <a:pt x="3" y="915"/>
                  </a:lnTo>
                  <a:lnTo>
                    <a:pt x="10" y="953"/>
                  </a:lnTo>
                  <a:lnTo>
                    <a:pt x="21" y="988"/>
                  </a:lnTo>
                  <a:lnTo>
                    <a:pt x="36" y="1024"/>
                  </a:lnTo>
                  <a:lnTo>
                    <a:pt x="55" y="1056"/>
                  </a:lnTo>
                  <a:lnTo>
                    <a:pt x="78" y="1088"/>
                  </a:lnTo>
                  <a:lnTo>
                    <a:pt x="104" y="1116"/>
                  </a:lnTo>
                  <a:lnTo>
                    <a:pt x="132" y="1144"/>
                  </a:lnTo>
                  <a:lnTo>
                    <a:pt x="165" y="1168"/>
                  </a:lnTo>
                  <a:lnTo>
                    <a:pt x="199" y="1190"/>
                  </a:lnTo>
                  <a:lnTo>
                    <a:pt x="236" y="1209"/>
                  </a:lnTo>
                  <a:lnTo>
                    <a:pt x="277" y="1224"/>
                  </a:lnTo>
                  <a:lnTo>
                    <a:pt x="318" y="1238"/>
                  </a:lnTo>
                  <a:lnTo>
                    <a:pt x="361" y="1246"/>
                  </a:lnTo>
                  <a:lnTo>
                    <a:pt x="406" y="1253"/>
                  </a:lnTo>
                  <a:lnTo>
                    <a:pt x="453" y="1254"/>
                  </a:lnTo>
                  <a:lnTo>
                    <a:pt x="479" y="1254"/>
                  </a:lnTo>
                  <a:lnTo>
                    <a:pt x="505" y="1251"/>
                  </a:lnTo>
                  <a:lnTo>
                    <a:pt x="530" y="1249"/>
                  </a:lnTo>
                  <a:lnTo>
                    <a:pt x="556" y="1245"/>
                  </a:lnTo>
                  <a:lnTo>
                    <a:pt x="581" y="1239"/>
                  </a:lnTo>
                  <a:lnTo>
                    <a:pt x="604" y="1232"/>
                  </a:lnTo>
                  <a:lnTo>
                    <a:pt x="627" y="1224"/>
                  </a:lnTo>
                  <a:lnTo>
                    <a:pt x="650" y="1216"/>
                  </a:lnTo>
                  <a:lnTo>
                    <a:pt x="672" y="1206"/>
                  </a:lnTo>
                  <a:lnTo>
                    <a:pt x="694" y="1195"/>
                  </a:lnTo>
                  <a:lnTo>
                    <a:pt x="714" y="1185"/>
                  </a:lnTo>
                  <a:lnTo>
                    <a:pt x="735" y="1172"/>
                  </a:lnTo>
                  <a:lnTo>
                    <a:pt x="753" y="1159"/>
                  </a:lnTo>
                  <a:lnTo>
                    <a:pt x="772" y="1145"/>
                  </a:lnTo>
                  <a:lnTo>
                    <a:pt x="788" y="1130"/>
                  </a:lnTo>
                  <a:lnTo>
                    <a:pt x="804" y="1114"/>
                  </a:lnTo>
                  <a:lnTo>
                    <a:pt x="826" y="1125"/>
                  </a:lnTo>
                  <a:lnTo>
                    <a:pt x="851" y="1134"/>
                  </a:lnTo>
                  <a:lnTo>
                    <a:pt x="874" y="1142"/>
                  </a:lnTo>
                  <a:lnTo>
                    <a:pt x="899" y="1149"/>
                  </a:lnTo>
                  <a:lnTo>
                    <a:pt x="924" y="1155"/>
                  </a:lnTo>
                  <a:lnTo>
                    <a:pt x="950" y="1159"/>
                  </a:lnTo>
                  <a:lnTo>
                    <a:pt x="978" y="1160"/>
                  </a:lnTo>
                  <a:lnTo>
                    <a:pt x="1005" y="1161"/>
                  </a:lnTo>
                  <a:lnTo>
                    <a:pt x="1044" y="1160"/>
                  </a:lnTo>
                  <a:lnTo>
                    <a:pt x="1084" y="1155"/>
                  </a:lnTo>
                  <a:lnTo>
                    <a:pt x="1121" y="1146"/>
                  </a:lnTo>
                  <a:lnTo>
                    <a:pt x="1156" y="1135"/>
                  </a:lnTo>
                  <a:lnTo>
                    <a:pt x="1190" y="1120"/>
                  </a:lnTo>
                  <a:lnTo>
                    <a:pt x="1223" y="1104"/>
                  </a:lnTo>
                  <a:lnTo>
                    <a:pt x="1253" y="1085"/>
                  </a:lnTo>
                  <a:lnTo>
                    <a:pt x="1280" y="1063"/>
                  </a:lnTo>
                  <a:lnTo>
                    <a:pt x="1305" y="1040"/>
                  </a:lnTo>
                  <a:lnTo>
                    <a:pt x="1327" y="1014"/>
                  </a:lnTo>
                  <a:lnTo>
                    <a:pt x="1347" y="987"/>
                  </a:lnTo>
                  <a:lnTo>
                    <a:pt x="1363" y="957"/>
                  </a:lnTo>
                  <a:lnTo>
                    <a:pt x="1376" y="927"/>
                  </a:lnTo>
                  <a:lnTo>
                    <a:pt x="1385" y="894"/>
                  </a:lnTo>
                  <a:lnTo>
                    <a:pt x="1392" y="861"/>
                  </a:lnTo>
                  <a:lnTo>
                    <a:pt x="1393" y="827"/>
                  </a:lnTo>
                  <a:lnTo>
                    <a:pt x="1392" y="797"/>
                  </a:lnTo>
                  <a:lnTo>
                    <a:pt x="1388" y="769"/>
                  </a:lnTo>
                  <a:lnTo>
                    <a:pt x="1380" y="741"/>
                  </a:lnTo>
                  <a:lnTo>
                    <a:pt x="1370" y="714"/>
                  </a:lnTo>
                  <a:lnTo>
                    <a:pt x="1384" y="700"/>
                  </a:lnTo>
                  <a:lnTo>
                    <a:pt x="1398" y="685"/>
                  </a:lnTo>
                  <a:lnTo>
                    <a:pt x="1408" y="669"/>
                  </a:lnTo>
                  <a:lnTo>
                    <a:pt x="1418" y="651"/>
                  </a:lnTo>
                  <a:lnTo>
                    <a:pt x="1425" y="632"/>
                  </a:lnTo>
                  <a:lnTo>
                    <a:pt x="1432" y="612"/>
                  </a:lnTo>
                  <a:lnTo>
                    <a:pt x="1434" y="591"/>
                  </a:lnTo>
                  <a:lnTo>
                    <a:pt x="1436" y="570"/>
                  </a:lnTo>
                  <a:close/>
                </a:path>
              </a:pathLst>
            </a:custGeom>
            <a:solidFill>
              <a:srgbClr val="5BF4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800" y="1525"/>
              <a:ext cx="251" cy="21"/>
            </a:xfrm>
            <a:custGeom>
              <a:avLst/>
              <a:gdLst/>
              <a:ahLst/>
              <a:cxnLst>
                <a:cxn ang="0">
                  <a:pos x="3" y="34"/>
                </a:cxn>
                <a:cxn ang="0">
                  <a:pos x="20" y="41"/>
                </a:cxn>
                <a:cxn ang="0">
                  <a:pos x="48" y="47"/>
                </a:cxn>
                <a:cxn ang="0">
                  <a:pos x="86" y="52"/>
                </a:cxn>
                <a:cxn ang="0">
                  <a:pos x="135" y="56"/>
                </a:cxn>
                <a:cxn ang="0">
                  <a:pos x="193" y="60"/>
                </a:cxn>
                <a:cxn ang="0">
                  <a:pos x="257" y="63"/>
                </a:cxn>
                <a:cxn ang="0">
                  <a:pos x="329" y="64"/>
                </a:cxn>
                <a:cxn ang="0">
                  <a:pos x="404" y="64"/>
                </a:cxn>
                <a:cxn ang="0">
                  <a:pos x="476" y="63"/>
                </a:cxn>
                <a:cxn ang="0">
                  <a:pos x="543" y="60"/>
                </a:cxn>
                <a:cxn ang="0">
                  <a:pos x="604" y="56"/>
                </a:cxn>
                <a:cxn ang="0">
                  <a:pos x="658" y="52"/>
                </a:cxn>
                <a:cxn ang="0">
                  <a:pos x="700" y="47"/>
                </a:cxn>
                <a:cxn ang="0">
                  <a:pos x="731" y="40"/>
                </a:cxn>
                <a:cxn ang="0">
                  <a:pos x="749" y="33"/>
                </a:cxn>
                <a:cxn ang="0">
                  <a:pos x="753" y="0"/>
                </a:cxn>
                <a:cxn ang="0">
                  <a:pos x="734" y="6"/>
                </a:cxn>
                <a:cxn ang="0">
                  <a:pos x="703" y="12"/>
                </a:cxn>
                <a:cxn ang="0">
                  <a:pos x="662" y="18"/>
                </a:cxn>
                <a:cxn ang="0">
                  <a:pos x="613" y="22"/>
                </a:cxn>
                <a:cxn ang="0">
                  <a:pos x="557" y="27"/>
                </a:cxn>
                <a:cxn ang="0">
                  <a:pos x="497" y="30"/>
                </a:cxn>
                <a:cxn ang="0">
                  <a:pos x="433" y="32"/>
                </a:cxn>
                <a:cxn ang="0">
                  <a:pos x="366" y="33"/>
                </a:cxn>
                <a:cxn ang="0">
                  <a:pos x="300" y="33"/>
                </a:cxn>
                <a:cxn ang="0">
                  <a:pos x="239" y="30"/>
                </a:cxn>
                <a:cxn ang="0">
                  <a:pos x="182" y="29"/>
                </a:cxn>
                <a:cxn ang="0">
                  <a:pos x="130" y="25"/>
                </a:cxn>
                <a:cxn ang="0">
                  <a:pos x="85" y="21"/>
                </a:cxn>
                <a:cxn ang="0">
                  <a:pos x="48" y="17"/>
                </a:cxn>
                <a:cxn ang="0">
                  <a:pos x="20" y="11"/>
                </a:cxn>
                <a:cxn ang="0">
                  <a:pos x="2" y="6"/>
                </a:cxn>
              </a:cxnLst>
              <a:rect l="0" t="0" r="r" b="b"/>
              <a:pathLst>
                <a:path w="753" h="64">
                  <a:moveTo>
                    <a:pt x="0" y="32"/>
                  </a:moveTo>
                  <a:lnTo>
                    <a:pt x="3" y="34"/>
                  </a:lnTo>
                  <a:lnTo>
                    <a:pt x="10" y="38"/>
                  </a:lnTo>
                  <a:lnTo>
                    <a:pt x="20" y="41"/>
                  </a:lnTo>
                  <a:lnTo>
                    <a:pt x="32" y="44"/>
                  </a:lnTo>
                  <a:lnTo>
                    <a:pt x="48" y="47"/>
                  </a:lnTo>
                  <a:lnTo>
                    <a:pt x="66" y="49"/>
                  </a:lnTo>
                  <a:lnTo>
                    <a:pt x="86" y="52"/>
                  </a:lnTo>
                  <a:lnTo>
                    <a:pt x="110" y="55"/>
                  </a:lnTo>
                  <a:lnTo>
                    <a:pt x="135" y="56"/>
                  </a:lnTo>
                  <a:lnTo>
                    <a:pt x="163" y="59"/>
                  </a:lnTo>
                  <a:lnTo>
                    <a:pt x="193" y="60"/>
                  </a:lnTo>
                  <a:lnTo>
                    <a:pt x="224" y="62"/>
                  </a:lnTo>
                  <a:lnTo>
                    <a:pt x="257" y="63"/>
                  </a:lnTo>
                  <a:lnTo>
                    <a:pt x="292" y="64"/>
                  </a:lnTo>
                  <a:lnTo>
                    <a:pt x="329" y="64"/>
                  </a:lnTo>
                  <a:lnTo>
                    <a:pt x="366" y="64"/>
                  </a:lnTo>
                  <a:lnTo>
                    <a:pt x="404" y="64"/>
                  </a:lnTo>
                  <a:lnTo>
                    <a:pt x="439" y="63"/>
                  </a:lnTo>
                  <a:lnTo>
                    <a:pt x="476" y="63"/>
                  </a:lnTo>
                  <a:lnTo>
                    <a:pt x="510" y="62"/>
                  </a:lnTo>
                  <a:lnTo>
                    <a:pt x="543" y="60"/>
                  </a:lnTo>
                  <a:lnTo>
                    <a:pt x="574" y="59"/>
                  </a:lnTo>
                  <a:lnTo>
                    <a:pt x="604" y="56"/>
                  </a:lnTo>
                  <a:lnTo>
                    <a:pt x="632" y="53"/>
                  </a:lnTo>
                  <a:lnTo>
                    <a:pt x="658" y="52"/>
                  </a:lnTo>
                  <a:lnTo>
                    <a:pt x="681" y="49"/>
                  </a:lnTo>
                  <a:lnTo>
                    <a:pt x="700" y="47"/>
                  </a:lnTo>
                  <a:lnTo>
                    <a:pt x="718" y="42"/>
                  </a:lnTo>
                  <a:lnTo>
                    <a:pt x="731" y="40"/>
                  </a:lnTo>
                  <a:lnTo>
                    <a:pt x="742" y="37"/>
                  </a:lnTo>
                  <a:lnTo>
                    <a:pt x="749" y="33"/>
                  </a:lnTo>
                  <a:lnTo>
                    <a:pt x="753" y="30"/>
                  </a:lnTo>
                  <a:lnTo>
                    <a:pt x="753" y="0"/>
                  </a:lnTo>
                  <a:lnTo>
                    <a:pt x="745" y="3"/>
                  </a:lnTo>
                  <a:lnTo>
                    <a:pt x="734" y="6"/>
                  </a:lnTo>
                  <a:lnTo>
                    <a:pt x="720" y="10"/>
                  </a:lnTo>
                  <a:lnTo>
                    <a:pt x="703" y="12"/>
                  </a:lnTo>
                  <a:lnTo>
                    <a:pt x="683" y="15"/>
                  </a:lnTo>
                  <a:lnTo>
                    <a:pt x="662" y="18"/>
                  </a:lnTo>
                  <a:lnTo>
                    <a:pt x="639" y="21"/>
                  </a:lnTo>
                  <a:lnTo>
                    <a:pt x="613" y="22"/>
                  </a:lnTo>
                  <a:lnTo>
                    <a:pt x="585" y="25"/>
                  </a:lnTo>
                  <a:lnTo>
                    <a:pt x="557" y="27"/>
                  </a:lnTo>
                  <a:lnTo>
                    <a:pt x="527" y="29"/>
                  </a:lnTo>
                  <a:lnTo>
                    <a:pt x="497" y="30"/>
                  </a:lnTo>
                  <a:lnTo>
                    <a:pt x="464" y="32"/>
                  </a:lnTo>
                  <a:lnTo>
                    <a:pt x="433" y="32"/>
                  </a:lnTo>
                  <a:lnTo>
                    <a:pt x="399" y="33"/>
                  </a:lnTo>
                  <a:lnTo>
                    <a:pt x="366" y="33"/>
                  </a:lnTo>
                  <a:lnTo>
                    <a:pt x="333" y="33"/>
                  </a:lnTo>
                  <a:lnTo>
                    <a:pt x="300" y="33"/>
                  </a:lnTo>
                  <a:lnTo>
                    <a:pt x="269" y="32"/>
                  </a:lnTo>
                  <a:lnTo>
                    <a:pt x="239" y="30"/>
                  </a:lnTo>
                  <a:lnTo>
                    <a:pt x="209" y="30"/>
                  </a:lnTo>
                  <a:lnTo>
                    <a:pt x="182" y="29"/>
                  </a:lnTo>
                  <a:lnTo>
                    <a:pt x="155" y="26"/>
                  </a:lnTo>
                  <a:lnTo>
                    <a:pt x="130" y="25"/>
                  </a:lnTo>
                  <a:lnTo>
                    <a:pt x="107" y="23"/>
                  </a:lnTo>
                  <a:lnTo>
                    <a:pt x="85" y="21"/>
                  </a:lnTo>
                  <a:lnTo>
                    <a:pt x="65" y="19"/>
                  </a:lnTo>
                  <a:lnTo>
                    <a:pt x="48" y="17"/>
                  </a:lnTo>
                  <a:lnTo>
                    <a:pt x="32" y="14"/>
                  </a:lnTo>
                  <a:lnTo>
                    <a:pt x="20" y="11"/>
                  </a:lnTo>
                  <a:lnTo>
                    <a:pt x="10" y="8"/>
                  </a:lnTo>
                  <a:lnTo>
                    <a:pt x="2" y="6"/>
                  </a:lnTo>
                  <a:lnTo>
                    <a:pt x="0" y="32"/>
                  </a:lnTo>
                  <a:close/>
                </a:path>
              </a:pathLst>
            </a:custGeom>
            <a:solidFill>
              <a:srgbClr val="FF44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3"/>
            <p:cNvSpPr>
              <a:spLocks/>
            </p:cNvSpPr>
            <p:nvPr/>
          </p:nvSpPr>
          <p:spPr bwMode="auto">
            <a:xfrm>
              <a:off x="824" y="1549"/>
              <a:ext cx="204" cy="96"/>
            </a:xfrm>
            <a:custGeom>
              <a:avLst/>
              <a:gdLst/>
              <a:ahLst/>
              <a:cxnLst>
                <a:cxn ang="0">
                  <a:pos x="274" y="17"/>
                </a:cxn>
                <a:cxn ang="0">
                  <a:pos x="229" y="15"/>
                </a:cxn>
                <a:cxn ang="0">
                  <a:pos x="185" y="15"/>
                </a:cxn>
                <a:cxn ang="0">
                  <a:pos x="144" y="13"/>
                </a:cxn>
                <a:cxn ang="0">
                  <a:pos x="106" y="11"/>
                </a:cxn>
                <a:cxn ang="0">
                  <a:pos x="72" y="9"/>
                </a:cxn>
                <a:cxn ang="0">
                  <a:pos x="41" y="6"/>
                </a:cxn>
                <a:cxn ang="0">
                  <a:pos x="12" y="3"/>
                </a:cxn>
                <a:cxn ang="0">
                  <a:pos x="68" y="268"/>
                </a:cxn>
                <a:cxn ang="0">
                  <a:pos x="72" y="269"/>
                </a:cxn>
                <a:cxn ang="0">
                  <a:pos x="83" y="270"/>
                </a:cxn>
                <a:cxn ang="0">
                  <a:pos x="101" y="275"/>
                </a:cxn>
                <a:cxn ang="0">
                  <a:pos x="127" y="279"/>
                </a:cxn>
                <a:cxn ang="0">
                  <a:pos x="158" y="283"/>
                </a:cxn>
                <a:cxn ang="0">
                  <a:pos x="196" y="285"/>
                </a:cxn>
                <a:cxn ang="0">
                  <a:pos x="240" y="288"/>
                </a:cxn>
                <a:cxn ang="0">
                  <a:pos x="290" y="290"/>
                </a:cxn>
                <a:cxn ang="0">
                  <a:pos x="341" y="288"/>
                </a:cxn>
                <a:cxn ang="0">
                  <a:pos x="388" y="285"/>
                </a:cxn>
                <a:cxn ang="0">
                  <a:pos x="431" y="283"/>
                </a:cxn>
                <a:cxn ang="0">
                  <a:pos x="467" y="277"/>
                </a:cxn>
                <a:cxn ang="0">
                  <a:pos x="497" y="273"/>
                </a:cxn>
                <a:cxn ang="0">
                  <a:pos x="521" y="270"/>
                </a:cxn>
                <a:cxn ang="0">
                  <a:pos x="534" y="268"/>
                </a:cxn>
                <a:cxn ang="0">
                  <a:pos x="540" y="266"/>
                </a:cxn>
                <a:cxn ang="0">
                  <a:pos x="598" y="2"/>
                </a:cxn>
                <a:cxn ang="0">
                  <a:pos x="567" y="6"/>
                </a:cxn>
                <a:cxn ang="0">
                  <a:pos x="533" y="9"/>
                </a:cxn>
                <a:cxn ang="0">
                  <a:pos x="495" y="11"/>
                </a:cxn>
                <a:cxn ang="0">
                  <a:pos x="454" y="13"/>
                </a:cxn>
                <a:cxn ang="0">
                  <a:pos x="411" y="15"/>
                </a:cxn>
                <a:cxn ang="0">
                  <a:pos x="366" y="15"/>
                </a:cxn>
                <a:cxn ang="0">
                  <a:pos x="320" y="17"/>
                </a:cxn>
              </a:cxnLst>
              <a:rect l="0" t="0" r="r" b="b"/>
              <a:pathLst>
                <a:path w="612" h="290">
                  <a:moveTo>
                    <a:pt x="297" y="17"/>
                  </a:moveTo>
                  <a:lnTo>
                    <a:pt x="274" y="17"/>
                  </a:lnTo>
                  <a:lnTo>
                    <a:pt x="251" y="17"/>
                  </a:lnTo>
                  <a:lnTo>
                    <a:pt x="229" y="15"/>
                  </a:lnTo>
                  <a:lnTo>
                    <a:pt x="207" y="15"/>
                  </a:lnTo>
                  <a:lnTo>
                    <a:pt x="185" y="15"/>
                  </a:lnTo>
                  <a:lnTo>
                    <a:pt x="165" y="14"/>
                  </a:lnTo>
                  <a:lnTo>
                    <a:pt x="144" y="13"/>
                  </a:lnTo>
                  <a:lnTo>
                    <a:pt x="125" y="13"/>
                  </a:lnTo>
                  <a:lnTo>
                    <a:pt x="106" y="11"/>
                  </a:lnTo>
                  <a:lnTo>
                    <a:pt x="88" y="10"/>
                  </a:lnTo>
                  <a:lnTo>
                    <a:pt x="72" y="9"/>
                  </a:lnTo>
                  <a:lnTo>
                    <a:pt x="56" y="7"/>
                  </a:lnTo>
                  <a:lnTo>
                    <a:pt x="41" y="6"/>
                  </a:lnTo>
                  <a:lnTo>
                    <a:pt x="26" y="5"/>
                  </a:lnTo>
                  <a:lnTo>
                    <a:pt x="12" y="3"/>
                  </a:lnTo>
                  <a:lnTo>
                    <a:pt x="0" y="2"/>
                  </a:lnTo>
                  <a:lnTo>
                    <a:pt x="68" y="268"/>
                  </a:lnTo>
                  <a:lnTo>
                    <a:pt x="69" y="268"/>
                  </a:lnTo>
                  <a:lnTo>
                    <a:pt x="72" y="269"/>
                  </a:lnTo>
                  <a:lnTo>
                    <a:pt x="76" y="269"/>
                  </a:lnTo>
                  <a:lnTo>
                    <a:pt x="83" y="270"/>
                  </a:lnTo>
                  <a:lnTo>
                    <a:pt x="91" y="273"/>
                  </a:lnTo>
                  <a:lnTo>
                    <a:pt x="101" y="275"/>
                  </a:lnTo>
                  <a:lnTo>
                    <a:pt x="113" y="277"/>
                  </a:lnTo>
                  <a:lnTo>
                    <a:pt x="127" y="279"/>
                  </a:lnTo>
                  <a:lnTo>
                    <a:pt x="142" y="280"/>
                  </a:lnTo>
                  <a:lnTo>
                    <a:pt x="158" y="283"/>
                  </a:lnTo>
                  <a:lnTo>
                    <a:pt x="177" y="284"/>
                  </a:lnTo>
                  <a:lnTo>
                    <a:pt x="196" y="285"/>
                  </a:lnTo>
                  <a:lnTo>
                    <a:pt x="218" y="288"/>
                  </a:lnTo>
                  <a:lnTo>
                    <a:pt x="240" y="288"/>
                  </a:lnTo>
                  <a:lnTo>
                    <a:pt x="264" y="290"/>
                  </a:lnTo>
                  <a:lnTo>
                    <a:pt x="290" y="290"/>
                  </a:lnTo>
                  <a:lnTo>
                    <a:pt x="316" y="290"/>
                  </a:lnTo>
                  <a:lnTo>
                    <a:pt x="341" y="288"/>
                  </a:lnTo>
                  <a:lnTo>
                    <a:pt x="365" y="287"/>
                  </a:lnTo>
                  <a:lnTo>
                    <a:pt x="388" y="285"/>
                  </a:lnTo>
                  <a:lnTo>
                    <a:pt x="410" y="284"/>
                  </a:lnTo>
                  <a:lnTo>
                    <a:pt x="431" y="283"/>
                  </a:lnTo>
                  <a:lnTo>
                    <a:pt x="450" y="280"/>
                  </a:lnTo>
                  <a:lnTo>
                    <a:pt x="467" y="277"/>
                  </a:lnTo>
                  <a:lnTo>
                    <a:pt x="484" y="276"/>
                  </a:lnTo>
                  <a:lnTo>
                    <a:pt x="497" y="273"/>
                  </a:lnTo>
                  <a:lnTo>
                    <a:pt x="510" y="272"/>
                  </a:lnTo>
                  <a:lnTo>
                    <a:pt x="521" y="270"/>
                  </a:lnTo>
                  <a:lnTo>
                    <a:pt x="529" y="269"/>
                  </a:lnTo>
                  <a:lnTo>
                    <a:pt x="534" y="268"/>
                  </a:lnTo>
                  <a:lnTo>
                    <a:pt x="538" y="266"/>
                  </a:lnTo>
                  <a:lnTo>
                    <a:pt x="540" y="266"/>
                  </a:lnTo>
                  <a:lnTo>
                    <a:pt x="612" y="0"/>
                  </a:lnTo>
                  <a:lnTo>
                    <a:pt x="598" y="2"/>
                  </a:lnTo>
                  <a:lnTo>
                    <a:pt x="583" y="5"/>
                  </a:lnTo>
                  <a:lnTo>
                    <a:pt x="567" y="6"/>
                  </a:lnTo>
                  <a:lnTo>
                    <a:pt x="551" y="7"/>
                  </a:lnTo>
                  <a:lnTo>
                    <a:pt x="533" y="9"/>
                  </a:lnTo>
                  <a:lnTo>
                    <a:pt x="514" y="10"/>
                  </a:lnTo>
                  <a:lnTo>
                    <a:pt x="495" y="11"/>
                  </a:lnTo>
                  <a:lnTo>
                    <a:pt x="476" y="13"/>
                  </a:lnTo>
                  <a:lnTo>
                    <a:pt x="454" y="13"/>
                  </a:lnTo>
                  <a:lnTo>
                    <a:pt x="433" y="14"/>
                  </a:lnTo>
                  <a:lnTo>
                    <a:pt x="411" y="15"/>
                  </a:lnTo>
                  <a:lnTo>
                    <a:pt x="390" y="15"/>
                  </a:lnTo>
                  <a:lnTo>
                    <a:pt x="366" y="15"/>
                  </a:lnTo>
                  <a:lnTo>
                    <a:pt x="343" y="17"/>
                  </a:lnTo>
                  <a:lnTo>
                    <a:pt x="320" y="17"/>
                  </a:lnTo>
                  <a:lnTo>
                    <a:pt x="297" y="17"/>
                  </a:lnTo>
                  <a:close/>
                </a:path>
              </a:pathLst>
            </a:custGeom>
            <a:solidFill>
              <a:srgbClr val="FF44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4"/>
            <p:cNvSpPr>
              <a:spLocks/>
            </p:cNvSpPr>
            <p:nvPr/>
          </p:nvSpPr>
          <p:spPr bwMode="auto">
            <a:xfrm>
              <a:off x="737" y="1002"/>
              <a:ext cx="100" cy="159"/>
            </a:xfrm>
            <a:custGeom>
              <a:avLst/>
              <a:gdLst/>
              <a:ahLst/>
              <a:cxnLst>
                <a:cxn ang="0">
                  <a:pos x="302" y="307"/>
                </a:cxn>
                <a:cxn ang="0">
                  <a:pos x="279" y="361"/>
                </a:cxn>
                <a:cxn ang="0">
                  <a:pos x="226" y="405"/>
                </a:cxn>
                <a:cxn ang="0">
                  <a:pos x="235" y="466"/>
                </a:cxn>
                <a:cxn ang="0">
                  <a:pos x="211" y="478"/>
                </a:cxn>
                <a:cxn ang="0">
                  <a:pos x="193" y="463"/>
                </a:cxn>
                <a:cxn ang="0">
                  <a:pos x="158" y="425"/>
                </a:cxn>
                <a:cxn ang="0">
                  <a:pos x="120" y="425"/>
                </a:cxn>
                <a:cxn ang="0">
                  <a:pos x="83" y="414"/>
                </a:cxn>
                <a:cxn ang="0">
                  <a:pos x="58" y="398"/>
                </a:cxn>
                <a:cxn ang="0">
                  <a:pos x="45" y="379"/>
                </a:cxn>
                <a:cxn ang="0">
                  <a:pos x="38" y="357"/>
                </a:cxn>
                <a:cxn ang="0">
                  <a:pos x="39" y="330"/>
                </a:cxn>
                <a:cxn ang="0">
                  <a:pos x="58" y="304"/>
                </a:cxn>
                <a:cxn ang="0">
                  <a:pos x="87" y="297"/>
                </a:cxn>
                <a:cxn ang="0">
                  <a:pos x="109" y="307"/>
                </a:cxn>
                <a:cxn ang="0">
                  <a:pos x="122" y="327"/>
                </a:cxn>
                <a:cxn ang="0">
                  <a:pos x="122" y="349"/>
                </a:cxn>
                <a:cxn ang="0">
                  <a:pos x="126" y="360"/>
                </a:cxn>
                <a:cxn ang="0">
                  <a:pos x="144" y="364"/>
                </a:cxn>
                <a:cxn ang="0">
                  <a:pos x="174" y="360"/>
                </a:cxn>
                <a:cxn ang="0">
                  <a:pos x="207" y="343"/>
                </a:cxn>
                <a:cxn ang="0">
                  <a:pos x="226" y="316"/>
                </a:cxn>
                <a:cxn ang="0">
                  <a:pos x="222" y="281"/>
                </a:cxn>
                <a:cxn ang="0">
                  <a:pos x="197" y="267"/>
                </a:cxn>
                <a:cxn ang="0">
                  <a:pos x="166" y="267"/>
                </a:cxn>
                <a:cxn ang="0">
                  <a:pos x="135" y="270"/>
                </a:cxn>
                <a:cxn ang="0">
                  <a:pos x="100" y="268"/>
                </a:cxn>
                <a:cxn ang="0">
                  <a:pos x="66" y="262"/>
                </a:cxn>
                <a:cxn ang="0">
                  <a:pos x="35" y="247"/>
                </a:cxn>
                <a:cxn ang="0">
                  <a:pos x="15" y="221"/>
                </a:cxn>
                <a:cxn ang="0">
                  <a:pos x="1" y="176"/>
                </a:cxn>
                <a:cxn ang="0">
                  <a:pos x="13" y="117"/>
                </a:cxn>
                <a:cxn ang="0">
                  <a:pos x="58" y="76"/>
                </a:cxn>
                <a:cxn ang="0">
                  <a:pos x="65" y="20"/>
                </a:cxn>
                <a:cxn ang="0">
                  <a:pos x="84" y="1"/>
                </a:cxn>
                <a:cxn ang="0">
                  <a:pos x="107" y="5"/>
                </a:cxn>
                <a:cxn ang="0">
                  <a:pos x="132" y="50"/>
                </a:cxn>
                <a:cxn ang="0">
                  <a:pos x="151" y="48"/>
                </a:cxn>
                <a:cxn ang="0">
                  <a:pos x="171" y="50"/>
                </a:cxn>
                <a:cxn ang="0">
                  <a:pos x="199" y="57"/>
                </a:cxn>
                <a:cxn ang="0">
                  <a:pos x="222" y="71"/>
                </a:cxn>
                <a:cxn ang="0">
                  <a:pos x="235" y="97"/>
                </a:cxn>
                <a:cxn ang="0">
                  <a:pos x="223" y="142"/>
                </a:cxn>
                <a:cxn ang="0">
                  <a:pos x="193" y="151"/>
                </a:cxn>
                <a:cxn ang="0">
                  <a:pos x="174" y="146"/>
                </a:cxn>
                <a:cxn ang="0">
                  <a:pos x="163" y="129"/>
                </a:cxn>
                <a:cxn ang="0">
                  <a:pos x="162" y="117"/>
                </a:cxn>
                <a:cxn ang="0">
                  <a:pos x="152" y="106"/>
                </a:cxn>
                <a:cxn ang="0">
                  <a:pos x="111" y="112"/>
                </a:cxn>
                <a:cxn ang="0">
                  <a:pos x="85" y="131"/>
                </a:cxn>
                <a:cxn ang="0">
                  <a:pos x="76" y="154"/>
                </a:cxn>
                <a:cxn ang="0">
                  <a:pos x="90" y="177"/>
                </a:cxn>
                <a:cxn ang="0">
                  <a:pos x="129" y="184"/>
                </a:cxn>
                <a:cxn ang="0">
                  <a:pos x="181" y="183"/>
                </a:cxn>
                <a:cxn ang="0">
                  <a:pos x="248" y="189"/>
                </a:cxn>
                <a:cxn ang="0">
                  <a:pos x="286" y="222"/>
                </a:cxn>
              </a:cxnLst>
              <a:rect l="0" t="0" r="r" b="b"/>
              <a:pathLst>
                <a:path w="302" h="478">
                  <a:moveTo>
                    <a:pt x="300" y="262"/>
                  </a:moveTo>
                  <a:lnTo>
                    <a:pt x="302" y="285"/>
                  </a:lnTo>
                  <a:lnTo>
                    <a:pt x="302" y="307"/>
                  </a:lnTo>
                  <a:lnTo>
                    <a:pt x="298" y="326"/>
                  </a:lnTo>
                  <a:lnTo>
                    <a:pt x="290" y="345"/>
                  </a:lnTo>
                  <a:lnTo>
                    <a:pt x="279" y="361"/>
                  </a:lnTo>
                  <a:lnTo>
                    <a:pt x="264" y="376"/>
                  </a:lnTo>
                  <a:lnTo>
                    <a:pt x="246" y="391"/>
                  </a:lnTo>
                  <a:lnTo>
                    <a:pt x="226" y="405"/>
                  </a:lnTo>
                  <a:lnTo>
                    <a:pt x="237" y="448"/>
                  </a:lnTo>
                  <a:lnTo>
                    <a:pt x="238" y="458"/>
                  </a:lnTo>
                  <a:lnTo>
                    <a:pt x="235" y="466"/>
                  </a:lnTo>
                  <a:lnTo>
                    <a:pt x="230" y="472"/>
                  </a:lnTo>
                  <a:lnTo>
                    <a:pt x="222" y="476"/>
                  </a:lnTo>
                  <a:lnTo>
                    <a:pt x="211" y="478"/>
                  </a:lnTo>
                  <a:lnTo>
                    <a:pt x="203" y="476"/>
                  </a:lnTo>
                  <a:lnTo>
                    <a:pt x="196" y="472"/>
                  </a:lnTo>
                  <a:lnTo>
                    <a:pt x="193" y="463"/>
                  </a:lnTo>
                  <a:lnTo>
                    <a:pt x="181" y="420"/>
                  </a:lnTo>
                  <a:lnTo>
                    <a:pt x="169" y="424"/>
                  </a:lnTo>
                  <a:lnTo>
                    <a:pt x="158" y="425"/>
                  </a:lnTo>
                  <a:lnTo>
                    <a:pt x="144" y="427"/>
                  </a:lnTo>
                  <a:lnTo>
                    <a:pt x="132" y="427"/>
                  </a:lnTo>
                  <a:lnTo>
                    <a:pt x="120" y="425"/>
                  </a:lnTo>
                  <a:lnTo>
                    <a:pt x="106" y="423"/>
                  </a:lnTo>
                  <a:lnTo>
                    <a:pt x="95" y="420"/>
                  </a:lnTo>
                  <a:lnTo>
                    <a:pt x="83" y="414"/>
                  </a:lnTo>
                  <a:lnTo>
                    <a:pt x="73" y="410"/>
                  </a:lnTo>
                  <a:lnTo>
                    <a:pt x="65" y="403"/>
                  </a:lnTo>
                  <a:lnTo>
                    <a:pt x="58" y="398"/>
                  </a:lnTo>
                  <a:lnTo>
                    <a:pt x="51" y="390"/>
                  </a:lnTo>
                  <a:lnTo>
                    <a:pt x="47" y="384"/>
                  </a:lnTo>
                  <a:lnTo>
                    <a:pt x="45" y="379"/>
                  </a:lnTo>
                  <a:lnTo>
                    <a:pt x="42" y="372"/>
                  </a:lnTo>
                  <a:lnTo>
                    <a:pt x="39" y="367"/>
                  </a:lnTo>
                  <a:lnTo>
                    <a:pt x="38" y="357"/>
                  </a:lnTo>
                  <a:lnTo>
                    <a:pt x="38" y="348"/>
                  </a:lnTo>
                  <a:lnTo>
                    <a:pt x="38" y="338"/>
                  </a:lnTo>
                  <a:lnTo>
                    <a:pt x="39" y="330"/>
                  </a:lnTo>
                  <a:lnTo>
                    <a:pt x="43" y="320"/>
                  </a:lnTo>
                  <a:lnTo>
                    <a:pt x="50" y="311"/>
                  </a:lnTo>
                  <a:lnTo>
                    <a:pt x="58" y="304"/>
                  </a:lnTo>
                  <a:lnTo>
                    <a:pt x="70" y="298"/>
                  </a:lnTo>
                  <a:lnTo>
                    <a:pt x="79" y="297"/>
                  </a:lnTo>
                  <a:lnTo>
                    <a:pt x="87" y="297"/>
                  </a:lnTo>
                  <a:lnTo>
                    <a:pt x="95" y="300"/>
                  </a:lnTo>
                  <a:lnTo>
                    <a:pt x="103" y="303"/>
                  </a:lnTo>
                  <a:lnTo>
                    <a:pt x="109" y="307"/>
                  </a:lnTo>
                  <a:lnTo>
                    <a:pt x="115" y="312"/>
                  </a:lnTo>
                  <a:lnTo>
                    <a:pt x="120" y="319"/>
                  </a:lnTo>
                  <a:lnTo>
                    <a:pt x="122" y="327"/>
                  </a:lnTo>
                  <a:lnTo>
                    <a:pt x="124" y="334"/>
                  </a:lnTo>
                  <a:lnTo>
                    <a:pt x="124" y="342"/>
                  </a:lnTo>
                  <a:lnTo>
                    <a:pt x="122" y="349"/>
                  </a:lnTo>
                  <a:lnTo>
                    <a:pt x="122" y="354"/>
                  </a:lnTo>
                  <a:lnTo>
                    <a:pt x="124" y="357"/>
                  </a:lnTo>
                  <a:lnTo>
                    <a:pt x="126" y="360"/>
                  </a:lnTo>
                  <a:lnTo>
                    <a:pt x="130" y="363"/>
                  </a:lnTo>
                  <a:lnTo>
                    <a:pt x="136" y="364"/>
                  </a:lnTo>
                  <a:lnTo>
                    <a:pt x="144" y="364"/>
                  </a:lnTo>
                  <a:lnTo>
                    <a:pt x="152" y="364"/>
                  </a:lnTo>
                  <a:lnTo>
                    <a:pt x="162" y="363"/>
                  </a:lnTo>
                  <a:lnTo>
                    <a:pt x="174" y="360"/>
                  </a:lnTo>
                  <a:lnTo>
                    <a:pt x="185" y="356"/>
                  </a:lnTo>
                  <a:lnTo>
                    <a:pt x="196" y="350"/>
                  </a:lnTo>
                  <a:lnTo>
                    <a:pt x="207" y="343"/>
                  </a:lnTo>
                  <a:lnTo>
                    <a:pt x="215" y="335"/>
                  </a:lnTo>
                  <a:lnTo>
                    <a:pt x="222" y="326"/>
                  </a:lnTo>
                  <a:lnTo>
                    <a:pt x="226" y="316"/>
                  </a:lnTo>
                  <a:lnTo>
                    <a:pt x="227" y="304"/>
                  </a:lnTo>
                  <a:lnTo>
                    <a:pt x="226" y="292"/>
                  </a:lnTo>
                  <a:lnTo>
                    <a:pt x="222" y="281"/>
                  </a:lnTo>
                  <a:lnTo>
                    <a:pt x="215" y="274"/>
                  </a:lnTo>
                  <a:lnTo>
                    <a:pt x="207" y="270"/>
                  </a:lnTo>
                  <a:lnTo>
                    <a:pt x="197" y="267"/>
                  </a:lnTo>
                  <a:lnTo>
                    <a:pt x="188" y="266"/>
                  </a:lnTo>
                  <a:lnTo>
                    <a:pt x="177" y="266"/>
                  </a:lnTo>
                  <a:lnTo>
                    <a:pt x="166" y="267"/>
                  </a:lnTo>
                  <a:lnTo>
                    <a:pt x="156" y="268"/>
                  </a:lnTo>
                  <a:lnTo>
                    <a:pt x="145" y="270"/>
                  </a:lnTo>
                  <a:lnTo>
                    <a:pt x="135" y="270"/>
                  </a:lnTo>
                  <a:lnTo>
                    <a:pt x="122" y="270"/>
                  </a:lnTo>
                  <a:lnTo>
                    <a:pt x="111" y="268"/>
                  </a:lnTo>
                  <a:lnTo>
                    <a:pt x="100" y="268"/>
                  </a:lnTo>
                  <a:lnTo>
                    <a:pt x="88" y="267"/>
                  </a:lnTo>
                  <a:lnTo>
                    <a:pt x="77" y="264"/>
                  </a:lnTo>
                  <a:lnTo>
                    <a:pt x="66" y="262"/>
                  </a:lnTo>
                  <a:lnTo>
                    <a:pt x="54" y="258"/>
                  </a:lnTo>
                  <a:lnTo>
                    <a:pt x="45" y="253"/>
                  </a:lnTo>
                  <a:lnTo>
                    <a:pt x="35" y="247"/>
                  </a:lnTo>
                  <a:lnTo>
                    <a:pt x="27" y="238"/>
                  </a:lnTo>
                  <a:lnTo>
                    <a:pt x="20" y="230"/>
                  </a:lnTo>
                  <a:lnTo>
                    <a:pt x="15" y="221"/>
                  </a:lnTo>
                  <a:lnTo>
                    <a:pt x="9" y="210"/>
                  </a:lnTo>
                  <a:lnTo>
                    <a:pt x="5" y="199"/>
                  </a:lnTo>
                  <a:lnTo>
                    <a:pt x="1" y="176"/>
                  </a:lnTo>
                  <a:lnTo>
                    <a:pt x="0" y="154"/>
                  </a:lnTo>
                  <a:lnTo>
                    <a:pt x="5" y="135"/>
                  </a:lnTo>
                  <a:lnTo>
                    <a:pt x="13" y="117"/>
                  </a:lnTo>
                  <a:lnTo>
                    <a:pt x="24" y="102"/>
                  </a:lnTo>
                  <a:lnTo>
                    <a:pt x="39" y="88"/>
                  </a:lnTo>
                  <a:lnTo>
                    <a:pt x="58" y="76"/>
                  </a:lnTo>
                  <a:lnTo>
                    <a:pt x="79" y="67"/>
                  </a:lnTo>
                  <a:lnTo>
                    <a:pt x="65" y="30"/>
                  </a:lnTo>
                  <a:lnTo>
                    <a:pt x="65" y="20"/>
                  </a:lnTo>
                  <a:lnTo>
                    <a:pt x="68" y="12"/>
                  </a:lnTo>
                  <a:lnTo>
                    <a:pt x="75" y="5"/>
                  </a:lnTo>
                  <a:lnTo>
                    <a:pt x="84" y="1"/>
                  </a:lnTo>
                  <a:lnTo>
                    <a:pt x="94" y="0"/>
                  </a:lnTo>
                  <a:lnTo>
                    <a:pt x="102" y="0"/>
                  </a:lnTo>
                  <a:lnTo>
                    <a:pt x="107" y="5"/>
                  </a:lnTo>
                  <a:lnTo>
                    <a:pt x="111" y="13"/>
                  </a:lnTo>
                  <a:lnTo>
                    <a:pt x="125" y="52"/>
                  </a:lnTo>
                  <a:lnTo>
                    <a:pt x="132" y="50"/>
                  </a:lnTo>
                  <a:lnTo>
                    <a:pt x="139" y="49"/>
                  </a:lnTo>
                  <a:lnTo>
                    <a:pt x="144" y="48"/>
                  </a:lnTo>
                  <a:lnTo>
                    <a:pt x="151" y="48"/>
                  </a:lnTo>
                  <a:lnTo>
                    <a:pt x="158" y="49"/>
                  </a:lnTo>
                  <a:lnTo>
                    <a:pt x="165" y="49"/>
                  </a:lnTo>
                  <a:lnTo>
                    <a:pt x="171" y="50"/>
                  </a:lnTo>
                  <a:lnTo>
                    <a:pt x="178" y="52"/>
                  </a:lnTo>
                  <a:lnTo>
                    <a:pt x="189" y="54"/>
                  </a:lnTo>
                  <a:lnTo>
                    <a:pt x="199" y="57"/>
                  </a:lnTo>
                  <a:lnTo>
                    <a:pt x="207" y="61"/>
                  </a:lnTo>
                  <a:lnTo>
                    <a:pt x="215" y="65"/>
                  </a:lnTo>
                  <a:lnTo>
                    <a:pt x="222" y="71"/>
                  </a:lnTo>
                  <a:lnTo>
                    <a:pt x="227" y="79"/>
                  </a:lnTo>
                  <a:lnTo>
                    <a:pt x="231" y="87"/>
                  </a:lnTo>
                  <a:lnTo>
                    <a:pt x="235" y="97"/>
                  </a:lnTo>
                  <a:lnTo>
                    <a:pt x="237" y="114"/>
                  </a:lnTo>
                  <a:lnTo>
                    <a:pt x="233" y="129"/>
                  </a:lnTo>
                  <a:lnTo>
                    <a:pt x="223" y="142"/>
                  </a:lnTo>
                  <a:lnTo>
                    <a:pt x="207" y="150"/>
                  </a:lnTo>
                  <a:lnTo>
                    <a:pt x="200" y="151"/>
                  </a:lnTo>
                  <a:lnTo>
                    <a:pt x="193" y="151"/>
                  </a:lnTo>
                  <a:lnTo>
                    <a:pt x="186" y="151"/>
                  </a:lnTo>
                  <a:lnTo>
                    <a:pt x="181" y="148"/>
                  </a:lnTo>
                  <a:lnTo>
                    <a:pt x="174" y="146"/>
                  </a:lnTo>
                  <a:lnTo>
                    <a:pt x="170" y="142"/>
                  </a:lnTo>
                  <a:lnTo>
                    <a:pt x="166" y="136"/>
                  </a:lnTo>
                  <a:lnTo>
                    <a:pt x="163" y="129"/>
                  </a:lnTo>
                  <a:lnTo>
                    <a:pt x="162" y="125"/>
                  </a:lnTo>
                  <a:lnTo>
                    <a:pt x="162" y="121"/>
                  </a:lnTo>
                  <a:lnTo>
                    <a:pt x="162" y="117"/>
                  </a:lnTo>
                  <a:lnTo>
                    <a:pt x="160" y="113"/>
                  </a:lnTo>
                  <a:lnTo>
                    <a:pt x="158" y="109"/>
                  </a:lnTo>
                  <a:lnTo>
                    <a:pt x="152" y="106"/>
                  </a:lnTo>
                  <a:lnTo>
                    <a:pt x="141" y="105"/>
                  </a:lnTo>
                  <a:lnTo>
                    <a:pt x="125" y="108"/>
                  </a:lnTo>
                  <a:lnTo>
                    <a:pt x="111" y="112"/>
                  </a:lnTo>
                  <a:lnTo>
                    <a:pt x="100" y="117"/>
                  </a:lnTo>
                  <a:lnTo>
                    <a:pt x="92" y="124"/>
                  </a:lnTo>
                  <a:lnTo>
                    <a:pt x="85" y="131"/>
                  </a:lnTo>
                  <a:lnTo>
                    <a:pt x="80" y="138"/>
                  </a:lnTo>
                  <a:lnTo>
                    <a:pt x="77" y="146"/>
                  </a:lnTo>
                  <a:lnTo>
                    <a:pt x="76" y="154"/>
                  </a:lnTo>
                  <a:lnTo>
                    <a:pt x="77" y="162"/>
                  </a:lnTo>
                  <a:lnTo>
                    <a:pt x="83" y="170"/>
                  </a:lnTo>
                  <a:lnTo>
                    <a:pt x="90" y="177"/>
                  </a:lnTo>
                  <a:lnTo>
                    <a:pt x="100" y="181"/>
                  </a:lnTo>
                  <a:lnTo>
                    <a:pt x="114" y="184"/>
                  </a:lnTo>
                  <a:lnTo>
                    <a:pt x="129" y="184"/>
                  </a:lnTo>
                  <a:lnTo>
                    <a:pt x="145" y="184"/>
                  </a:lnTo>
                  <a:lnTo>
                    <a:pt x="163" y="184"/>
                  </a:lnTo>
                  <a:lnTo>
                    <a:pt x="181" y="183"/>
                  </a:lnTo>
                  <a:lnTo>
                    <a:pt x="207" y="183"/>
                  </a:lnTo>
                  <a:lnTo>
                    <a:pt x="230" y="185"/>
                  </a:lnTo>
                  <a:lnTo>
                    <a:pt x="248" y="189"/>
                  </a:lnTo>
                  <a:lnTo>
                    <a:pt x="264" y="198"/>
                  </a:lnTo>
                  <a:lnTo>
                    <a:pt x="276" y="207"/>
                  </a:lnTo>
                  <a:lnTo>
                    <a:pt x="286" y="222"/>
                  </a:lnTo>
                  <a:lnTo>
                    <a:pt x="294" y="240"/>
                  </a:lnTo>
                  <a:lnTo>
                    <a:pt x="300" y="2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5"/>
            <p:cNvSpPr>
              <a:spLocks/>
            </p:cNvSpPr>
            <p:nvPr/>
          </p:nvSpPr>
          <p:spPr bwMode="auto">
            <a:xfrm>
              <a:off x="741" y="1005"/>
              <a:ext cx="93" cy="152"/>
            </a:xfrm>
            <a:custGeom>
              <a:avLst/>
              <a:gdLst/>
              <a:ahLst/>
              <a:cxnLst>
                <a:cxn ang="0">
                  <a:pos x="278" y="293"/>
                </a:cxn>
                <a:cxn ang="0">
                  <a:pos x="249" y="350"/>
                </a:cxn>
                <a:cxn ang="0">
                  <a:pos x="198" y="390"/>
                </a:cxn>
                <a:cxn ang="0">
                  <a:pos x="206" y="454"/>
                </a:cxn>
                <a:cxn ang="0">
                  <a:pos x="176" y="398"/>
                </a:cxn>
                <a:cxn ang="0">
                  <a:pos x="150" y="403"/>
                </a:cxn>
                <a:cxn ang="0">
                  <a:pos x="121" y="405"/>
                </a:cxn>
                <a:cxn ang="0">
                  <a:pos x="95" y="402"/>
                </a:cxn>
                <a:cxn ang="0">
                  <a:pos x="78" y="397"/>
                </a:cxn>
                <a:cxn ang="0">
                  <a:pos x="61" y="386"/>
                </a:cxn>
                <a:cxn ang="0">
                  <a:pos x="46" y="371"/>
                </a:cxn>
                <a:cxn ang="0">
                  <a:pos x="37" y="337"/>
                </a:cxn>
                <a:cxn ang="0">
                  <a:pos x="61" y="298"/>
                </a:cxn>
                <a:cxn ang="0">
                  <a:pos x="94" y="304"/>
                </a:cxn>
                <a:cxn ang="0">
                  <a:pos x="99" y="334"/>
                </a:cxn>
                <a:cxn ang="0">
                  <a:pos x="99" y="353"/>
                </a:cxn>
                <a:cxn ang="0">
                  <a:pos x="117" y="362"/>
                </a:cxn>
                <a:cxn ang="0">
                  <a:pos x="153" y="362"/>
                </a:cxn>
                <a:cxn ang="0">
                  <a:pos x="195" y="349"/>
                </a:cxn>
                <a:cxn ang="0">
                  <a:pos x="221" y="319"/>
                </a:cxn>
                <a:cxn ang="0">
                  <a:pos x="222" y="278"/>
                </a:cxn>
                <a:cxn ang="0">
                  <a:pos x="207" y="253"/>
                </a:cxn>
                <a:cxn ang="0">
                  <a:pos x="180" y="244"/>
                </a:cxn>
                <a:cxn ang="0">
                  <a:pos x="140" y="248"/>
                </a:cxn>
                <a:cxn ang="0">
                  <a:pos x="105" y="248"/>
                </a:cxn>
                <a:cxn ang="0">
                  <a:pos x="71" y="244"/>
                </a:cxn>
                <a:cxn ang="0">
                  <a:pos x="39" y="233"/>
                </a:cxn>
                <a:cxn ang="0">
                  <a:pos x="18" y="211"/>
                </a:cxn>
                <a:cxn ang="0">
                  <a:pos x="4" y="182"/>
                </a:cxn>
                <a:cxn ang="0">
                  <a:pos x="7" y="122"/>
                </a:cxn>
                <a:cxn ang="0">
                  <a:pos x="43" y="80"/>
                </a:cxn>
                <a:cxn ang="0">
                  <a:pos x="64" y="11"/>
                </a:cxn>
                <a:cxn ang="0">
                  <a:pos x="86" y="1"/>
                </a:cxn>
                <a:cxn ang="0">
                  <a:pos x="113" y="49"/>
                </a:cxn>
                <a:cxn ang="0">
                  <a:pos x="139" y="47"/>
                </a:cxn>
                <a:cxn ang="0">
                  <a:pos x="165" y="49"/>
                </a:cxn>
                <a:cxn ang="0">
                  <a:pos x="188" y="56"/>
                </a:cxn>
                <a:cxn ang="0">
                  <a:pos x="204" y="68"/>
                </a:cxn>
                <a:cxn ang="0">
                  <a:pos x="215" y="92"/>
                </a:cxn>
                <a:cxn ang="0">
                  <a:pos x="204" y="122"/>
                </a:cxn>
                <a:cxn ang="0">
                  <a:pos x="163" y="117"/>
                </a:cxn>
                <a:cxn ang="0">
                  <a:pos x="158" y="92"/>
                </a:cxn>
                <a:cxn ang="0">
                  <a:pos x="142" y="87"/>
                </a:cxn>
                <a:cxn ang="0">
                  <a:pos x="117" y="86"/>
                </a:cxn>
                <a:cxn ang="0">
                  <a:pos x="83" y="98"/>
                </a:cxn>
                <a:cxn ang="0">
                  <a:pos x="57" y="125"/>
                </a:cxn>
                <a:cxn ang="0">
                  <a:pos x="58" y="162"/>
                </a:cxn>
                <a:cxn ang="0">
                  <a:pos x="93" y="184"/>
                </a:cxn>
                <a:cxn ang="0">
                  <a:pos x="143" y="185"/>
                </a:cxn>
                <a:cxn ang="0">
                  <a:pos x="195" y="185"/>
                </a:cxn>
                <a:cxn ang="0">
                  <a:pos x="237" y="195"/>
                </a:cxn>
                <a:cxn ang="0">
                  <a:pos x="268" y="229"/>
                </a:cxn>
              </a:cxnLst>
              <a:rect l="0" t="0" r="r" b="b"/>
              <a:pathLst>
                <a:path w="279" h="454">
                  <a:moveTo>
                    <a:pt x="275" y="249"/>
                  </a:moveTo>
                  <a:lnTo>
                    <a:pt x="279" y="271"/>
                  </a:lnTo>
                  <a:lnTo>
                    <a:pt x="278" y="293"/>
                  </a:lnTo>
                  <a:lnTo>
                    <a:pt x="271" y="313"/>
                  </a:lnTo>
                  <a:lnTo>
                    <a:pt x="262" y="332"/>
                  </a:lnTo>
                  <a:lnTo>
                    <a:pt x="249" y="350"/>
                  </a:lnTo>
                  <a:lnTo>
                    <a:pt x="234" y="365"/>
                  </a:lnTo>
                  <a:lnTo>
                    <a:pt x="217" y="379"/>
                  </a:lnTo>
                  <a:lnTo>
                    <a:pt x="198" y="390"/>
                  </a:lnTo>
                  <a:lnTo>
                    <a:pt x="215" y="439"/>
                  </a:lnTo>
                  <a:lnTo>
                    <a:pt x="213" y="450"/>
                  </a:lnTo>
                  <a:lnTo>
                    <a:pt x="206" y="454"/>
                  </a:lnTo>
                  <a:lnTo>
                    <a:pt x="196" y="452"/>
                  </a:lnTo>
                  <a:lnTo>
                    <a:pt x="191" y="446"/>
                  </a:lnTo>
                  <a:lnTo>
                    <a:pt x="176" y="398"/>
                  </a:lnTo>
                  <a:lnTo>
                    <a:pt x="168" y="401"/>
                  </a:lnTo>
                  <a:lnTo>
                    <a:pt x="159" y="402"/>
                  </a:lnTo>
                  <a:lnTo>
                    <a:pt x="150" y="403"/>
                  </a:lnTo>
                  <a:lnTo>
                    <a:pt x="142" y="405"/>
                  </a:lnTo>
                  <a:lnTo>
                    <a:pt x="131" y="405"/>
                  </a:lnTo>
                  <a:lnTo>
                    <a:pt x="121" y="405"/>
                  </a:lnTo>
                  <a:lnTo>
                    <a:pt x="112" y="405"/>
                  </a:lnTo>
                  <a:lnTo>
                    <a:pt x="102" y="403"/>
                  </a:lnTo>
                  <a:lnTo>
                    <a:pt x="95" y="402"/>
                  </a:lnTo>
                  <a:lnTo>
                    <a:pt x="88" y="401"/>
                  </a:lnTo>
                  <a:lnTo>
                    <a:pt x="83" y="398"/>
                  </a:lnTo>
                  <a:lnTo>
                    <a:pt x="78" y="397"/>
                  </a:lnTo>
                  <a:lnTo>
                    <a:pt x="71" y="392"/>
                  </a:lnTo>
                  <a:lnTo>
                    <a:pt x="65" y="390"/>
                  </a:lnTo>
                  <a:lnTo>
                    <a:pt x="61" y="386"/>
                  </a:lnTo>
                  <a:lnTo>
                    <a:pt x="56" y="382"/>
                  </a:lnTo>
                  <a:lnTo>
                    <a:pt x="50" y="376"/>
                  </a:lnTo>
                  <a:lnTo>
                    <a:pt x="46" y="371"/>
                  </a:lnTo>
                  <a:lnTo>
                    <a:pt x="42" y="364"/>
                  </a:lnTo>
                  <a:lnTo>
                    <a:pt x="39" y="356"/>
                  </a:lnTo>
                  <a:lnTo>
                    <a:pt x="37" y="337"/>
                  </a:lnTo>
                  <a:lnTo>
                    <a:pt x="38" y="320"/>
                  </a:lnTo>
                  <a:lnTo>
                    <a:pt x="45" y="307"/>
                  </a:lnTo>
                  <a:lnTo>
                    <a:pt x="61" y="298"/>
                  </a:lnTo>
                  <a:lnTo>
                    <a:pt x="75" y="296"/>
                  </a:lnTo>
                  <a:lnTo>
                    <a:pt x="86" y="297"/>
                  </a:lnTo>
                  <a:lnTo>
                    <a:pt x="94" y="304"/>
                  </a:lnTo>
                  <a:lnTo>
                    <a:pt x="99" y="315"/>
                  </a:lnTo>
                  <a:lnTo>
                    <a:pt x="101" y="323"/>
                  </a:lnTo>
                  <a:lnTo>
                    <a:pt x="99" y="334"/>
                  </a:lnTo>
                  <a:lnTo>
                    <a:pt x="98" y="343"/>
                  </a:lnTo>
                  <a:lnTo>
                    <a:pt x="98" y="350"/>
                  </a:lnTo>
                  <a:lnTo>
                    <a:pt x="99" y="353"/>
                  </a:lnTo>
                  <a:lnTo>
                    <a:pt x="103" y="357"/>
                  </a:lnTo>
                  <a:lnTo>
                    <a:pt x="109" y="360"/>
                  </a:lnTo>
                  <a:lnTo>
                    <a:pt x="117" y="362"/>
                  </a:lnTo>
                  <a:lnTo>
                    <a:pt x="127" y="364"/>
                  </a:lnTo>
                  <a:lnTo>
                    <a:pt x="139" y="364"/>
                  </a:lnTo>
                  <a:lnTo>
                    <a:pt x="153" y="362"/>
                  </a:lnTo>
                  <a:lnTo>
                    <a:pt x="169" y="360"/>
                  </a:lnTo>
                  <a:lnTo>
                    <a:pt x="183" y="356"/>
                  </a:lnTo>
                  <a:lnTo>
                    <a:pt x="195" y="349"/>
                  </a:lnTo>
                  <a:lnTo>
                    <a:pt x="206" y="341"/>
                  </a:lnTo>
                  <a:lnTo>
                    <a:pt x="214" y="331"/>
                  </a:lnTo>
                  <a:lnTo>
                    <a:pt x="221" y="319"/>
                  </a:lnTo>
                  <a:lnTo>
                    <a:pt x="225" y="307"/>
                  </a:lnTo>
                  <a:lnTo>
                    <a:pt x="225" y="293"/>
                  </a:lnTo>
                  <a:lnTo>
                    <a:pt x="222" y="278"/>
                  </a:lnTo>
                  <a:lnTo>
                    <a:pt x="218" y="267"/>
                  </a:lnTo>
                  <a:lnTo>
                    <a:pt x="213" y="259"/>
                  </a:lnTo>
                  <a:lnTo>
                    <a:pt x="207" y="253"/>
                  </a:lnTo>
                  <a:lnTo>
                    <a:pt x="200" y="248"/>
                  </a:lnTo>
                  <a:lnTo>
                    <a:pt x="191" y="245"/>
                  </a:lnTo>
                  <a:lnTo>
                    <a:pt x="180" y="244"/>
                  </a:lnTo>
                  <a:lnTo>
                    <a:pt x="168" y="245"/>
                  </a:lnTo>
                  <a:lnTo>
                    <a:pt x="151" y="247"/>
                  </a:lnTo>
                  <a:lnTo>
                    <a:pt x="140" y="248"/>
                  </a:lnTo>
                  <a:lnTo>
                    <a:pt x="129" y="248"/>
                  </a:lnTo>
                  <a:lnTo>
                    <a:pt x="117" y="248"/>
                  </a:lnTo>
                  <a:lnTo>
                    <a:pt x="105" y="248"/>
                  </a:lnTo>
                  <a:lnTo>
                    <a:pt x="93" y="247"/>
                  </a:lnTo>
                  <a:lnTo>
                    <a:pt x="82" y="245"/>
                  </a:lnTo>
                  <a:lnTo>
                    <a:pt x="71" y="244"/>
                  </a:lnTo>
                  <a:lnTo>
                    <a:pt x="60" y="241"/>
                  </a:lnTo>
                  <a:lnTo>
                    <a:pt x="49" y="237"/>
                  </a:lnTo>
                  <a:lnTo>
                    <a:pt x="39" y="233"/>
                  </a:lnTo>
                  <a:lnTo>
                    <a:pt x="31" y="226"/>
                  </a:lnTo>
                  <a:lnTo>
                    <a:pt x="24" y="219"/>
                  </a:lnTo>
                  <a:lnTo>
                    <a:pt x="18" y="211"/>
                  </a:lnTo>
                  <a:lnTo>
                    <a:pt x="12" y="203"/>
                  </a:lnTo>
                  <a:lnTo>
                    <a:pt x="8" y="193"/>
                  </a:lnTo>
                  <a:lnTo>
                    <a:pt x="4" y="182"/>
                  </a:lnTo>
                  <a:lnTo>
                    <a:pt x="0" y="161"/>
                  </a:lnTo>
                  <a:lnTo>
                    <a:pt x="1" y="140"/>
                  </a:lnTo>
                  <a:lnTo>
                    <a:pt x="7" y="122"/>
                  </a:lnTo>
                  <a:lnTo>
                    <a:pt x="16" y="107"/>
                  </a:lnTo>
                  <a:lnTo>
                    <a:pt x="28" y="92"/>
                  </a:lnTo>
                  <a:lnTo>
                    <a:pt x="43" y="80"/>
                  </a:lnTo>
                  <a:lnTo>
                    <a:pt x="61" y="71"/>
                  </a:lnTo>
                  <a:lnTo>
                    <a:pt x="80" y="61"/>
                  </a:lnTo>
                  <a:lnTo>
                    <a:pt x="64" y="11"/>
                  </a:lnTo>
                  <a:lnTo>
                    <a:pt x="67" y="2"/>
                  </a:lnTo>
                  <a:lnTo>
                    <a:pt x="76" y="0"/>
                  </a:lnTo>
                  <a:lnTo>
                    <a:pt x="86" y="1"/>
                  </a:lnTo>
                  <a:lnTo>
                    <a:pt x="93" y="9"/>
                  </a:lnTo>
                  <a:lnTo>
                    <a:pt x="106" y="50"/>
                  </a:lnTo>
                  <a:lnTo>
                    <a:pt x="113" y="49"/>
                  </a:lnTo>
                  <a:lnTo>
                    <a:pt x="121" y="47"/>
                  </a:lnTo>
                  <a:lnTo>
                    <a:pt x="129" y="47"/>
                  </a:lnTo>
                  <a:lnTo>
                    <a:pt x="139" y="47"/>
                  </a:lnTo>
                  <a:lnTo>
                    <a:pt x="147" y="47"/>
                  </a:lnTo>
                  <a:lnTo>
                    <a:pt x="157" y="49"/>
                  </a:lnTo>
                  <a:lnTo>
                    <a:pt x="165" y="49"/>
                  </a:lnTo>
                  <a:lnTo>
                    <a:pt x="172" y="50"/>
                  </a:lnTo>
                  <a:lnTo>
                    <a:pt x="181" y="53"/>
                  </a:lnTo>
                  <a:lnTo>
                    <a:pt x="188" y="56"/>
                  </a:lnTo>
                  <a:lnTo>
                    <a:pt x="195" y="58"/>
                  </a:lnTo>
                  <a:lnTo>
                    <a:pt x="200" y="62"/>
                  </a:lnTo>
                  <a:lnTo>
                    <a:pt x="204" y="68"/>
                  </a:lnTo>
                  <a:lnTo>
                    <a:pt x="208" y="75"/>
                  </a:lnTo>
                  <a:lnTo>
                    <a:pt x="213" y="83"/>
                  </a:lnTo>
                  <a:lnTo>
                    <a:pt x="215" y="92"/>
                  </a:lnTo>
                  <a:lnTo>
                    <a:pt x="217" y="106"/>
                  </a:lnTo>
                  <a:lnTo>
                    <a:pt x="213" y="116"/>
                  </a:lnTo>
                  <a:lnTo>
                    <a:pt x="204" y="122"/>
                  </a:lnTo>
                  <a:lnTo>
                    <a:pt x="192" y="128"/>
                  </a:lnTo>
                  <a:lnTo>
                    <a:pt x="173" y="128"/>
                  </a:lnTo>
                  <a:lnTo>
                    <a:pt x="163" y="117"/>
                  </a:lnTo>
                  <a:lnTo>
                    <a:pt x="161" y="103"/>
                  </a:lnTo>
                  <a:lnTo>
                    <a:pt x="159" y="95"/>
                  </a:lnTo>
                  <a:lnTo>
                    <a:pt x="158" y="92"/>
                  </a:lnTo>
                  <a:lnTo>
                    <a:pt x="154" y="91"/>
                  </a:lnTo>
                  <a:lnTo>
                    <a:pt x="148" y="88"/>
                  </a:lnTo>
                  <a:lnTo>
                    <a:pt x="142" y="87"/>
                  </a:lnTo>
                  <a:lnTo>
                    <a:pt x="135" y="86"/>
                  </a:lnTo>
                  <a:lnTo>
                    <a:pt x="125" y="86"/>
                  </a:lnTo>
                  <a:lnTo>
                    <a:pt x="117" y="86"/>
                  </a:lnTo>
                  <a:lnTo>
                    <a:pt x="108" y="87"/>
                  </a:lnTo>
                  <a:lnTo>
                    <a:pt x="95" y="92"/>
                  </a:lnTo>
                  <a:lnTo>
                    <a:pt x="83" y="98"/>
                  </a:lnTo>
                  <a:lnTo>
                    <a:pt x="72" y="106"/>
                  </a:lnTo>
                  <a:lnTo>
                    <a:pt x="63" y="116"/>
                  </a:lnTo>
                  <a:lnTo>
                    <a:pt x="57" y="125"/>
                  </a:lnTo>
                  <a:lnTo>
                    <a:pt x="53" y="137"/>
                  </a:lnTo>
                  <a:lnTo>
                    <a:pt x="54" y="148"/>
                  </a:lnTo>
                  <a:lnTo>
                    <a:pt x="58" y="162"/>
                  </a:lnTo>
                  <a:lnTo>
                    <a:pt x="67" y="173"/>
                  </a:lnTo>
                  <a:lnTo>
                    <a:pt x="79" y="180"/>
                  </a:lnTo>
                  <a:lnTo>
                    <a:pt x="93" y="184"/>
                  </a:lnTo>
                  <a:lnTo>
                    <a:pt x="109" y="185"/>
                  </a:lnTo>
                  <a:lnTo>
                    <a:pt x="125" y="187"/>
                  </a:lnTo>
                  <a:lnTo>
                    <a:pt x="143" y="185"/>
                  </a:lnTo>
                  <a:lnTo>
                    <a:pt x="161" y="185"/>
                  </a:lnTo>
                  <a:lnTo>
                    <a:pt x="178" y="185"/>
                  </a:lnTo>
                  <a:lnTo>
                    <a:pt x="195" y="185"/>
                  </a:lnTo>
                  <a:lnTo>
                    <a:pt x="210" y="187"/>
                  </a:lnTo>
                  <a:lnTo>
                    <a:pt x="225" y="189"/>
                  </a:lnTo>
                  <a:lnTo>
                    <a:pt x="237" y="195"/>
                  </a:lnTo>
                  <a:lnTo>
                    <a:pt x="249" y="203"/>
                  </a:lnTo>
                  <a:lnTo>
                    <a:pt x="259" y="214"/>
                  </a:lnTo>
                  <a:lnTo>
                    <a:pt x="268" y="229"/>
                  </a:lnTo>
                  <a:lnTo>
                    <a:pt x="275" y="249"/>
                  </a:lnTo>
                  <a:close/>
                </a:path>
              </a:pathLst>
            </a:custGeom>
            <a:solidFill>
              <a:srgbClr val="FFFF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46"/>
            <p:cNvSpPr>
              <a:spLocks/>
            </p:cNvSpPr>
            <p:nvPr/>
          </p:nvSpPr>
          <p:spPr bwMode="auto">
            <a:xfrm>
              <a:off x="1010" y="967"/>
              <a:ext cx="102" cy="161"/>
            </a:xfrm>
            <a:custGeom>
              <a:avLst/>
              <a:gdLst/>
              <a:ahLst/>
              <a:cxnLst>
                <a:cxn ang="0">
                  <a:pos x="259" y="375"/>
                </a:cxn>
                <a:cxn ang="0">
                  <a:pos x="211" y="410"/>
                </a:cxn>
                <a:cxn ang="0">
                  <a:pos x="143" y="423"/>
                </a:cxn>
                <a:cxn ang="0">
                  <a:pos x="121" y="480"/>
                </a:cxn>
                <a:cxn ang="0">
                  <a:pos x="93" y="477"/>
                </a:cxn>
                <a:cxn ang="0">
                  <a:pos x="84" y="457"/>
                </a:cxn>
                <a:cxn ang="0">
                  <a:pos x="74" y="405"/>
                </a:cxn>
                <a:cxn ang="0">
                  <a:pos x="39" y="386"/>
                </a:cxn>
                <a:cxn ang="0">
                  <a:pos x="14" y="358"/>
                </a:cxn>
                <a:cxn ang="0">
                  <a:pos x="1" y="330"/>
                </a:cxn>
                <a:cxn ang="0">
                  <a:pos x="0" y="308"/>
                </a:cxn>
                <a:cxn ang="0">
                  <a:pos x="4" y="285"/>
                </a:cxn>
                <a:cxn ang="0">
                  <a:pos x="19" y="263"/>
                </a:cxn>
                <a:cxn ang="0">
                  <a:pos x="33" y="253"/>
                </a:cxn>
                <a:cxn ang="0">
                  <a:pos x="50" y="251"/>
                </a:cxn>
                <a:cxn ang="0">
                  <a:pos x="78" y="259"/>
                </a:cxn>
                <a:cxn ang="0">
                  <a:pos x="93" y="303"/>
                </a:cxn>
                <a:cxn ang="0">
                  <a:pos x="82" y="320"/>
                </a:cxn>
                <a:cxn ang="0">
                  <a:pos x="80" y="333"/>
                </a:cxn>
                <a:cxn ang="0">
                  <a:pos x="93" y="345"/>
                </a:cxn>
                <a:cxn ang="0">
                  <a:pos x="121" y="357"/>
                </a:cxn>
                <a:cxn ang="0">
                  <a:pos x="157" y="358"/>
                </a:cxn>
                <a:cxn ang="0">
                  <a:pos x="188" y="345"/>
                </a:cxn>
                <a:cxn ang="0">
                  <a:pos x="200" y="312"/>
                </a:cxn>
                <a:cxn ang="0">
                  <a:pos x="188" y="288"/>
                </a:cxn>
                <a:cxn ang="0">
                  <a:pos x="162" y="273"/>
                </a:cxn>
                <a:cxn ang="0">
                  <a:pos x="132" y="259"/>
                </a:cxn>
                <a:cxn ang="0">
                  <a:pos x="102" y="240"/>
                </a:cxn>
                <a:cxn ang="0">
                  <a:pos x="76" y="218"/>
                </a:cxn>
                <a:cxn ang="0">
                  <a:pos x="52" y="157"/>
                </a:cxn>
                <a:cxn ang="0">
                  <a:pos x="74" y="91"/>
                </a:cxn>
                <a:cxn ang="0">
                  <a:pos x="121" y="58"/>
                </a:cxn>
                <a:cxn ang="0">
                  <a:pos x="185" y="56"/>
                </a:cxn>
                <a:cxn ang="0">
                  <a:pos x="204" y="3"/>
                </a:cxn>
                <a:cxn ang="0">
                  <a:pos x="232" y="5"/>
                </a:cxn>
                <a:cxn ang="0">
                  <a:pos x="241" y="26"/>
                </a:cxn>
                <a:cxn ang="0">
                  <a:pos x="245" y="69"/>
                </a:cxn>
                <a:cxn ang="0">
                  <a:pos x="263" y="79"/>
                </a:cxn>
                <a:cxn ang="0">
                  <a:pos x="279" y="91"/>
                </a:cxn>
                <a:cxn ang="0">
                  <a:pos x="308" y="140"/>
                </a:cxn>
                <a:cxn ang="0">
                  <a:pos x="299" y="176"/>
                </a:cxn>
                <a:cxn ang="0">
                  <a:pos x="281" y="191"/>
                </a:cxn>
                <a:cxn ang="0">
                  <a:pos x="255" y="192"/>
                </a:cxn>
                <a:cxn ang="0">
                  <a:pos x="228" y="165"/>
                </a:cxn>
                <a:cxn ang="0">
                  <a:pos x="230" y="144"/>
                </a:cxn>
                <a:cxn ang="0">
                  <a:pos x="233" y="132"/>
                </a:cxn>
                <a:cxn ang="0">
                  <a:pos x="204" y="114"/>
                </a:cxn>
                <a:cxn ang="0">
                  <a:pos x="168" y="112"/>
                </a:cxn>
                <a:cxn ang="0">
                  <a:pos x="144" y="123"/>
                </a:cxn>
                <a:cxn ang="0">
                  <a:pos x="136" y="147"/>
                </a:cxn>
                <a:cxn ang="0">
                  <a:pos x="157" y="174"/>
                </a:cxn>
                <a:cxn ang="0">
                  <a:pos x="199" y="199"/>
                </a:cxn>
                <a:cxn ang="0">
                  <a:pos x="256" y="233"/>
                </a:cxn>
                <a:cxn ang="0">
                  <a:pos x="286" y="277"/>
                </a:cxn>
                <a:cxn ang="0">
                  <a:pos x="279" y="335"/>
                </a:cxn>
              </a:cxnLst>
              <a:rect l="0" t="0" r="r" b="b"/>
              <a:pathLst>
                <a:path w="308" h="483">
                  <a:moveTo>
                    <a:pt x="279" y="335"/>
                  </a:moveTo>
                  <a:lnTo>
                    <a:pt x="270" y="357"/>
                  </a:lnTo>
                  <a:lnTo>
                    <a:pt x="259" y="375"/>
                  </a:lnTo>
                  <a:lnTo>
                    <a:pt x="245" y="390"/>
                  </a:lnTo>
                  <a:lnTo>
                    <a:pt x="229" y="402"/>
                  </a:lnTo>
                  <a:lnTo>
                    <a:pt x="211" y="410"/>
                  </a:lnTo>
                  <a:lnTo>
                    <a:pt x="191" y="417"/>
                  </a:lnTo>
                  <a:lnTo>
                    <a:pt x="168" y="421"/>
                  </a:lnTo>
                  <a:lnTo>
                    <a:pt x="143" y="423"/>
                  </a:lnTo>
                  <a:lnTo>
                    <a:pt x="129" y="465"/>
                  </a:lnTo>
                  <a:lnTo>
                    <a:pt x="127" y="474"/>
                  </a:lnTo>
                  <a:lnTo>
                    <a:pt x="121" y="480"/>
                  </a:lnTo>
                  <a:lnTo>
                    <a:pt x="113" y="483"/>
                  </a:lnTo>
                  <a:lnTo>
                    <a:pt x="104" y="481"/>
                  </a:lnTo>
                  <a:lnTo>
                    <a:pt x="93" y="477"/>
                  </a:lnTo>
                  <a:lnTo>
                    <a:pt x="87" y="472"/>
                  </a:lnTo>
                  <a:lnTo>
                    <a:pt x="84" y="465"/>
                  </a:lnTo>
                  <a:lnTo>
                    <a:pt x="84" y="457"/>
                  </a:lnTo>
                  <a:lnTo>
                    <a:pt x="97" y="413"/>
                  </a:lnTo>
                  <a:lnTo>
                    <a:pt x="84" y="410"/>
                  </a:lnTo>
                  <a:lnTo>
                    <a:pt x="74" y="405"/>
                  </a:lnTo>
                  <a:lnTo>
                    <a:pt x="61" y="399"/>
                  </a:lnTo>
                  <a:lnTo>
                    <a:pt x="50" y="394"/>
                  </a:lnTo>
                  <a:lnTo>
                    <a:pt x="39" y="386"/>
                  </a:lnTo>
                  <a:lnTo>
                    <a:pt x="30" y="378"/>
                  </a:lnTo>
                  <a:lnTo>
                    <a:pt x="22" y="368"/>
                  </a:lnTo>
                  <a:lnTo>
                    <a:pt x="14" y="358"/>
                  </a:lnTo>
                  <a:lnTo>
                    <a:pt x="8" y="349"/>
                  </a:lnTo>
                  <a:lnTo>
                    <a:pt x="5" y="339"/>
                  </a:lnTo>
                  <a:lnTo>
                    <a:pt x="1" y="330"/>
                  </a:lnTo>
                  <a:lnTo>
                    <a:pt x="0" y="320"/>
                  </a:lnTo>
                  <a:lnTo>
                    <a:pt x="0" y="313"/>
                  </a:lnTo>
                  <a:lnTo>
                    <a:pt x="0" y="308"/>
                  </a:lnTo>
                  <a:lnTo>
                    <a:pt x="0" y="301"/>
                  </a:lnTo>
                  <a:lnTo>
                    <a:pt x="1" y="294"/>
                  </a:lnTo>
                  <a:lnTo>
                    <a:pt x="4" y="285"/>
                  </a:lnTo>
                  <a:lnTo>
                    <a:pt x="8" y="277"/>
                  </a:lnTo>
                  <a:lnTo>
                    <a:pt x="14" y="270"/>
                  </a:lnTo>
                  <a:lnTo>
                    <a:pt x="19" y="263"/>
                  </a:lnTo>
                  <a:lnTo>
                    <a:pt x="23" y="259"/>
                  </a:lnTo>
                  <a:lnTo>
                    <a:pt x="29" y="256"/>
                  </a:lnTo>
                  <a:lnTo>
                    <a:pt x="33" y="253"/>
                  </a:lnTo>
                  <a:lnTo>
                    <a:pt x="38" y="252"/>
                  </a:lnTo>
                  <a:lnTo>
                    <a:pt x="44" y="251"/>
                  </a:lnTo>
                  <a:lnTo>
                    <a:pt x="50" y="251"/>
                  </a:lnTo>
                  <a:lnTo>
                    <a:pt x="56" y="251"/>
                  </a:lnTo>
                  <a:lnTo>
                    <a:pt x="63" y="252"/>
                  </a:lnTo>
                  <a:lnTo>
                    <a:pt x="78" y="259"/>
                  </a:lnTo>
                  <a:lnTo>
                    <a:pt x="89" y="271"/>
                  </a:lnTo>
                  <a:lnTo>
                    <a:pt x="94" y="286"/>
                  </a:lnTo>
                  <a:lnTo>
                    <a:pt x="93" y="303"/>
                  </a:lnTo>
                  <a:lnTo>
                    <a:pt x="90" y="309"/>
                  </a:lnTo>
                  <a:lnTo>
                    <a:pt x="86" y="315"/>
                  </a:lnTo>
                  <a:lnTo>
                    <a:pt x="82" y="320"/>
                  </a:lnTo>
                  <a:lnTo>
                    <a:pt x="79" y="326"/>
                  </a:lnTo>
                  <a:lnTo>
                    <a:pt x="79" y="328"/>
                  </a:lnTo>
                  <a:lnTo>
                    <a:pt x="80" y="333"/>
                  </a:lnTo>
                  <a:lnTo>
                    <a:pt x="83" y="337"/>
                  </a:lnTo>
                  <a:lnTo>
                    <a:pt x="87" y="341"/>
                  </a:lnTo>
                  <a:lnTo>
                    <a:pt x="93" y="345"/>
                  </a:lnTo>
                  <a:lnTo>
                    <a:pt x="99" y="349"/>
                  </a:lnTo>
                  <a:lnTo>
                    <a:pt x="109" y="353"/>
                  </a:lnTo>
                  <a:lnTo>
                    <a:pt x="121" y="357"/>
                  </a:lnTo>
                  <a:lnTo>
                    <a:pt x="134" y="358"/>
                  </a:lnTo>
                  <a:lnTo>
                    <a:pt x="144" y="360"/>
                  </a:lnTo>
                  <a:lnTo>
                    <a:pt x="157" y="358"/>
                  </a:lnTo>
                  <a:lnTo>
                    <a:pt x="169" y="356"/>
                  </a:lnTo>
                  <a:lnTo>
                    <a:pt x="179" y="352"/>
                  </a:lnTo>
                  <a:lnTo>
                    <a:pt x="188" y="345"/>
                  </a:lnTo>
                  <a:lnTo>
                    <a:pt x="195" y="335"/>
                  </a:lnTo>
                  <a:lnTo>
                    <a:pt x="199" y="324"/>
                  </a:lnTo>
                  <a:lnTo>
                    <a:pt x="200" y="312"/>
                  </a:lnTo>
                  <a:lnTo>
                    <a:pt x="199" y="303"/>
                  </a:lnTo>
                  <a:lnTo>
                    <a:pt x="194" y="294"/>
                  </a:lnTo>
                  <a:lnTo>
                    <a:pt x="188" y="288"/>
                  </a:lnTo>
                  <a:lnTo>
                    <a:pt x="180" y="282"/>
                  </a:lnTo>
                  <a:lnTo>
                    <a:pt x="170" y="277"/>
                  </a:lnTo>
                  <a:lnTo>
                    <a:pt x="162" y="273"/>
                  </a:lnTo>
                  <a:lnTo>
                    <a:pt x="153" y="268"/>
                  </a:lnTo>
                  <a:lnTo>
                    <a:pt x="142" y="263"/>
                  </a:lnTo>
                  <a:lnTo>
                    <a:pt x="132" y="259"/>
                  </a:lnTo>
                  <a:lnTo>
                    <a:pt x="121" y="253"/>
                  </a:lnTo>
                  <a:lnTo>
                    <a:pt x="112" y="247"/>
                  </a:lnTo>
                  <a:lnTo>
                    <a:pt x="102" y="240"/>
                  </a:lnTo>
                  <a:lnTo>
                    <a:pt x="93" y="233"/>
                  </a:lnTo>
                  <a:lnTo>
                    <a:pt x="84" y="226"/>
                  </a:lnTo>
                  <a:lnTo>
                    <a:pt x="76" y="218"/>
                  </a:lnTo>
                  <a:lnTo>
                    <a:pt x="63" y="199"/>
                  </a:lnTo>
                  <a:lnTo>
                    <a:pt x="54" y="178"/>
                  </a:lnTo>
                  <a:lnTo>
                    <a:pt x="52" y="157"/>
                  </a:lnTo>
                  <a:lnTo>
                    <a:pt x="56" y="133"/>
                  </a:lnTo>
                  <a:lnTo>
                    <a:pt x="64" y="110"/>
                  </a:lnTo>
                  <a:lnTo>
                    <a:pt x="74" y="91"/>
                  </a:lnTo>
                  <a:lnTo>
                    <a:pt x="87" y="78"/>
                  </a:lnTo>
                  <a:lnTo>
                    <a:pt x="104" y="65"/>
                  </a:lnTo>
                  <a:lnTo>
                    <a:pt x="121" y="58"/>
                  </a:lnTo>
                  <a:lnTo>
                    <a:pt x="140" y="54"/>
                  </a:lnTo>
                  <a:lnTo>
                    <a:pt x="162" y="53"/>
                  </a:lnTo>
                  <a:lnTo>
                    <a:pt x="185" y="56"/>
                  </a:lnTo>
                  <a:lnTo>
                    <a:pt x="194" y="16"/>
                  </a:lnTo>
                  <a:lnTo>
                    <a:pt x="198" y="8"/>
                  </a:lnTo>
                  <a:lnTo>
                    <a:pt x="204" y="3"/>
                  </a:lnTo>
                  <a:lnTo>
                    <a:pt x="213" y="0"/>
                  </a:lnTo>
                  <a:lnTo>
                    <a:pt x="222" y="1"/>
                  </a:lnTo>
                  <a:lnTo>
                    <a:pt x="232" y="5"/>
                  </a:lnTo>
                  <a:lnTo>
                    <a:pt x="239" y="9"/>
                  </a:lnTo>
                  <a:lnTo>
                    <a:pt x="243" y="16"/>
                  </a:lnTo>
                  <a:lnTo>
                    <a:pt x="241" y="26"/>
                  </a:lnTo>
                  <a:lnTo>
                    <a:pt x="233" y="65"/>
                  </a:lnTo>
                  <a:lnTo>
                    <a:pt x="240" y="67"/>
                  </a:lnTo>
                  <a:lnTo>
                    <a:pt x="245" y="69"/>
                  </a:lnTo>
                  <a:lnTo>
                    <a:pt x="252" y="72"/>
                  </a:lnTo>
                  <a:lnTo>
                    <a:pt x="258" y="75"/>
                  </a:lnTo>
                  <a:lnTo>
                    <a:pt x="263" y="79"/>
                  </a:lnTo>
                  <a:lnTo>
                    <a:pt x="269" y="83"/>
                  </a:lnTo>
                  <a:lnTo>
                    <a:pt x="274" y="87"/>
                  </a:lnTo>
                  <a:lnTo>
                    <a:pt x="279" y="91"/>
                  </a:lnTo>
                  <a:lnTo>
                    <a:pt x="294" y="106"/>
                  </a:lnTo>
                  <a:lnTo>
                    <a:pt x="304" y="121"/>
                  </a:lnTo>
                  <a:lnTo>
                    <a:pt x="308" y="140"/>
                  </a:lnTo>
                  <a:lnTo>
                    <a:pt x="307" y="161"/>
                  </a:lnTo>
                  <a:lnTo>
                    <a:pt x="304" y="169"/>
                  </a:lnTo>
                  <a:lnTo>
                    <a:pt x="299" y="176"/>
                  </a:lnTo>
                  <a:lnTo>
                    <a:pt x="294" y="183"/>
                  </a:lnTo>
                  <a:lnTo>
                    <a:pt x="288" y="187"/>
                  </a:lnTo>
                  <a:lnTo>
                    <a:pt x="281" y="191"/>
                  </a:lnTo>
                  <a:lnTo>
                    <a:pt x="273" y="192"/>
                  </a:lnTo>
                  <a:lnTo>
                    <a:pt x="264" y="193"/>
                  </a:lnTo>
                  <a:lnTo>
                    <a:pt x="255" y="192"/>
                  </a:lnTo>
                  <a:lnTo>
                    <a:pt x="243" y="187"/>
                  </a:lnTo>
                  <a:lnTo>
                    <a:pt x="233" y="177"/>
                  </a:lnTo>
                  <a:lnTo>
                    <a:pt x="228" y="165"/>
                  </a:lnTo>
                  <a:lnTo>
                    <a:pt x="228" y="151"/>
                  </a:lnTo>
                  <a:lnTo>
                    <a:pt x="229" y="147"/>
                  </a:lnTo>
                  <a:lnTo>
                    <a:pt x="230" y="144"/>
                  </a:lnTo>
                  <a:lnTo>
                    <a:pt x="232" y="140"/>
                  </a:lnTo>
                  <a:lnTo>
                    <a:pt x="233" y="138"/>
                  </a:lnTo>
                  <a:lnTo>
                    <a:pt x="233" y="132"/>
                  </a:lnTo>
                  <a:lnTo>
                    <a:pt x="229" y="125"/>
                  </a:lnTo>
                  <a:lnTo>
                    <a:pt x="219" y="120"/>
                  </a:lnTo>
                  <a:lnTo>
                    <a:pt x="204" y="114"/>
                  </a:lnTo>
                  <a:lnTo>
                    <a:pt x="191" y="112"/>
                  </a:lnTo>
                  <a:lnTo>
                    <a:pt x="179" y="110"/>
                  </a:lnTo>
                  <a:lnTo>
                    <a:pt x="168" y="112"/>
                  </a:lnTo>
                  <a:lnTo>
                    <a:pt x="158" y="113"/>
                  </a:lnTo>
                  <a:lnTo>
                    <a:pt x="150" y="117"/>
                  </a:lnTo>
                  <a:lnTo>
                    <a:pt x="144" y="123"/>
                  </a:lnTo>
                  <a:lnTo>
                    <a:pt x="139" y="129"/>
                  </a:lnTo>
                  <a:lnTo>
                    <a:pt x="136" y="138"/>
                  </a:lnTo>
                  <a:lnTo>
                    <a:pt x="136" y="147"/>
                  </a:lnTo>
                  <a:lnTo>
                    <a:pt x="139" y="157"/>
                  </a:lnTo>
                  <a:lnTo>
                    <a:pt x="147" y="166"/>
                  </a:lnTo>
                  <a:lnTo>
                    <a:pt x="157" y="174"/>
                  </a:lnTo>
                  <a:lnTo>
                    <a:pt x="169" y="183"/>
                  </a:lnTo>
                  <a:lnTo>
                    <a:pt x="184" y="191"/>
                  </a:lnTo>
                  <a:lnTo>
                    <a:pt x="199" y="199"/>
                  </a:lnTo>
                  <a:lnTo>
                    <a:pt x="215" y="207"/>
                  </a:lnTo>
                  <a:lnTo>
                    <a:pt x="239" y="221"/>
                  </a:lnTo>
                  <a:lnTo>
                    <a:pt x="256" y="233"/>
                  </a:lnTo>
                  <a:lnTo>
                    <a:pt x="270" y="247"/>
                  </a:lnTo>
                  <a:lnTo>
                    <a:pt x="281" y="262"/>
                  </a:lnTo>
                  <a:lnTo>
                    <a:pt x="286" y="277"/>
                  </a:lnTo>
                  <a:lnTo>
                    <a:pt x="288" y="294"/>
                  </a:lnTo>
                  <a:lnTo>
                    <a:pt x="285" y="313"/>
                  </a:lnTo>
                  <a:lnTo>
                    <a:pt x="279"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7"/>
            <p:cNvSpPr>
              <a:spLocks/>
            </p:cNvSpPr>
            <p:nvPr/>
          </p:nvSpPr>
          <p:spPr bwMode="auto">
            <a:xfrm>
              <a:off x="1013" y="970"/>
              <a:ext cx="96" cy="153"/>
            </a:xfrm>
            <a:custGeom>
              <a:avLst/>
              <a:gdLst/>
              <a:ahLst/>
              <a:cxnLst>
                <a:cxn ang="0">
                  <a:pos x="238" y="356"/>
                </a:cxn>
                <a:cxn ang="0">
                  <a:pos x="185" y="392"/>
                </a:cxn>
                <a:cxn ang="0">
                  <a:pos x="121" y="401"/>
                </a:cxn>
                <a:cxn ang="0">
                  <a:pos x="94" y="460"/>
                </a:cxn>
                <a:cxn ang="0">
                  <a:pos x="98" y="397"/>
                </a:cxn>
                <a:cxn ang="0">
                  <a:pos x="72" y="389"/>
                </a:cxn>
                <a:cxn ang="0">
                  <a:pos x="46" y="375"/>
                </a:cxn>
                <a:cxn ang="0">
                  <a:pos x="22" y="355"/>
                </a:cxn>
                <a:cxn ang="0">
                  <a:pos x="1" y="324"/>
                </a:cxn>
                <a:cxn ang="0">
                  <a:pos x="0" y="300"/>
                </a:cxn>
                <a:cxn ang="0">
                  <a:pos x="8" y="274"/>
                </a:cxn>
                <a:cxn ang="0">
                  <a:pos x="23" y="255"/>
                </a:cxn>
                <a:cxn ang="0">
                  <a:pos x="49" y="254"/>
                </a:cxn>
                <a:cxn ang="0">
                  <a:pos x="73" y="273"/>
                </a:cxn>
                <a:cxn ang="0">
                  <a:pos x="63" y="303"/>
                </a:cxn>
                <a:cxn ang="0">
                  <a:pos x="54" y="321"/>
                </a:cxn>
                <a:cxn ang="0">
                  <a:pos x="64" y="336"/>
                </a:cxn>
                <a:cxn ang="0">
                  <a:pos x="95" y="355"/>
                </a:cxn>
                <a:cxn ang="0">
                  <a:pos x="139" y="364"/>
                </a:cxn>
                <a:cxn ang="0">
                  <a:pos x="176" y="351"/>
                </a:cxn>
                <a:cxn ang="0">
                  <a:pos x="196" y="317"/>
                </a:cxn>
                <a:cxn ang="0">
                  <a:pos x="196" y="288"/>
                </a:cxn>
                <a:cxn ang="0">
                  <a:pos x="178" y="266"/>
                </a:cxn>
                <a:cxn ang="0">
                  <a:pos x="143" y="250"/>
                </a:cxn>
                <a:cxn ang="0">
                  <a:pos x="112" y="232"/>
                </a:cxn>
                <a:cxn ang="0">
                  <a:pos x="83" y="212"/>
                </a:cxn>
                <a:cxn ang="0">
                  <a:pos x="56" y="167"/>
                </a:cxn>
                <a:cxn ang="0">
                  <a:pos x="64" y="103"/>
                </a:cxn>
                <a:cxn ang="0">
                  <a:pos x="105" y="64"/>
                </a:cxn>
                <a:cxn ang="0">
                  <a:pos x="162" y="56"/>
                </a:cxn>
                <a:cxn ang="0">
                  <a:pos x="200" y="0"/>
                </a:cxn>
                <a:cxn ang="0">
                  <a:pos x="221" y="18"/>
                </a:cxn>
                <a:cxn ang="0">
                  <a:pos x="225" y="67"/>
                </a:cxn>
                <a:cxn ang="0">
                  <a:pos x="248" y="81"/>
                </a:cxn>
                <a:cxn ang="0">
                  <a:pos x="267" y="94"/>
                </a:cxn>
                <a:cxn ang="0">
                  <a:pos x="288" y="134"/>
                </a:cxn>
                <a:cxn ang="0">
                  <a:pos x="271" y="171"/>
                </a:cxn>
                <a:cxn ang="0">
                  <a:pos x="230" y="161"/>
                </a:cxn>
                <a:cxn ang="0">
                  <a:pos x="234" y="127"/>
                </a:cxn>
                <a:cxn ang="0">
                  <a:pos x="229" y="116"/>
                </a:cxn>
                <a:cxn ang="0">
                  <a:pos x="211" y="101"/>
                </a:cxn>
                <a:cxn ang="0">
                  <a:pos x="181" y="92"/>
                </a:cxn>
                <a:cxn ang="0">
                  <a:pos x="142" y="96"/>
                </a:cxn>
                <a:cxn ang="0">
                  <a:pos x="117" y="120"/>
                </a:cxn>
                <a:cxn ang="0">
                  <a:pos x="123" y="160"/>
                </a:cxn>
                <a:cxn ang="0">
                  <a:pos x="161" y="189"/>
                </a:cxn>
                <a:cxn ang="0">
                  <a:pos x="206" y="214"/>
                </a:cxn>
                <a:cxn ang="0">
                  <a:pos x="244" y="242"/>
                </a:cxn>
                <a:cxn ang="0">
                  <a:pos x="262" y="280"/>
                </a:cxn>
              </a:cxnLst>
              <a:rect l="0" t="0" r="r" b="b"/>
              <a:pathLst>
                <a:path w="288" h="461">
                  <a:moveTo>
                    <a:pt x="258" y="318"/>
                  </a:moveTo>
                  <a:lnTo>
                    <a:pt x="251" y="339"/>
                  </a:lnTo>
                  <a:lnTo>
                    <a:pt x="238" y="356"/>
                  </a:lnTo>
                  <a:lnTo>
                    <a:pt x="223" y="371"/>
                  </a:lnTo>
                  <a:lnTo>
                    <a:pt x="206" y="384"/>
                  </a:lnTo>
                  <a:lnTo>
                    <a:pt x="185" y="392"/>
                  </a:lnTo>
                  <a:lnTo>
                    <a:pt x="165" y="399"/>
                  </a:lnTo>
                  <a:lnTo>
                    <a:pt x="143" y="401"/>
                  </a:lnTo>
                  <a:lnTo>
                    <a:pt x="121" y="401"/>
                  </a:lnTo>
                  <a:lnTo>
                    <a:pt x="110" y="453"/>
                  </a:lnTo>
                  <a:lnTo>
                    <a:pt x="102" y="461"/>
                  </a:lnTo>
                  <a:lnTo>
                    <a:pt x="94" y="460"/>
                  </a:lnTo>
                  <a:lnTo>
                    <a:pt x="87" y="454"/>
                  </a:lnTo>
                  <a:lnTo>
                    <a:pt x="86" y="446"/>
                  </a:lnTo>
                  <a:lnTo>
                    <a:pt x="98" y="397"/>
                  </a:lnTo>
                  <a:lnTo>
                    <a:pt x="90" y="396"/>
                  </a:lnTo>
                  <a:lnTo>
                    <a:pt x="82" y="393"/>
                  </a:lnTo>
                  <a:lnTo>
                    <a:pt x="72" y="389"/>
                  </a:lnTo>
                  <a:lnTo>
                    <a:pt x="64" y="385"/>
                  </a:lnTo>
                  <a:lnTo>
                    <a:pt x="54" y="381"/>
                  </a:lnTo>
                  <a:lnTo>
                    <a:pt x="46" y="375"/>
                  </a:lnTo>
                  <a:lnTo>
                    <a:pt x="38" y="370"/>
                  </a:lnTo>
                  <a:lnTo>
                    <a:pt x="31" y="364"/>
                  </a:lnTo>
                  <a:lnTo>
                    <a:pt x="22" y="355"/>
                  </a:lnTo>
                  <a:lnTo>
                    <a:pt x="14" y="345"/>
                  </a:lnTo>
                  <a:lnTo>
                    <a:pt x="7" y="334"/>
                  </a:lnTo>
                  <a:lnTo>
                    <a:pt x="1" y="324"/>
                  </a:lnTo>
                  <a:lnTo>
                    <a:pt x="0" y="317"/>
                  </a:lnTo>
                  <a:lnTo>
                    <a:pt x="0" y="309"/>
                  </a:lnTo>
                  <a:lnTo>
                    <a:pt x="0" y="300"/>
                  </a:lnTo>
                  <a:lnTo>
                    <a:pt x="1" y="292"/>
                  </a:lnTo>
                  <a:lnTo>
                    <a:pt x="4" y="283"/>
                  </a:lnTo>
                  <a:lnTo>
                    <a:pt x="8" y="274"/>
                  </a:lnTo>
                  <a:lnTo>
                    <a:pt x="12" y="266"/>
                  </a:lnTo>
                  <a:lnTo>
                    <a:pt x="18" y="261"/>
                  </a:lnTo>
                  <a:lnTo>
                    <a:pt x="23" y="255"/>
                  </a:lnTo>
                  <a:lnTo>
                    <a:pt x="30" y="253"/>
                  </a:lnTo>
                  <a:lnTo>
                    <a:pt x="39" y="253"/>
                  </a:lnTo>
                  <a:lnTo>
                    <a:pt x="49" y="254"/>
                  </a:lnTo>
                  <a:lnTo>
                    <a:pt x="63" y="258"/>
                  </a:lnTo>
                  <a:lnTo>
                    <a:pt x="71" y="264"/>
                  </a:lnTo>
                  <a:lnTo>
                    <a:pt x="73" y="273"/>
                  </a:lnTo>
                  <a:lnTo>
                    <a:pt x="72" y="287"/>
                  </a:lnTo>
                  <a:lnTo>
                    <a:pt x="68" y="295"/>
                  </a:lnTo>
                  <a:lnTo>
                    <a:pt x="63" y="303"/>
                  </a:lnTo>
                  <a:lnTo>
                    <a:pt x="57" y="311"/>
                  </a:lnTo>
                  <a:lnTo>
                    <a:pt x="54" y="317"/>
                  </a:lnTo>
                  <a:lnTo>
                    <a:pt x="54" y="321"/>
                  </a:lnTo>
                  <a:lnTo>
                    <a:pt x="56" y="325"/>
                  </a:lnTo>
                  <a:lnTo>
                    <a:pt x="58" y="330"/>
                  </a:lnTo>
                  <a:lnTo>
                    <a:pt x="64" y="336"/>
                  </a:lnTo>
                  <a:lnTo>
                    <a:pt x="72" y="343"/>
                  </a:lnTo>
                  <a:lnTo>
                    <a:pt x="82" y="349"/>
                  </a:lnTo>
                  <a:lnTo>
                    <a:pt x="95" y="355"/>
                  </a:lnTo>
                  <a:lnTo>
                    <a:pt x="110" y="360"/>
                  </a:lnTo>
                  <a:lnTo>
                    <a:pt x="124" y="363"/>
                  </a:lnTo>
                  <a:lnTo>
                    <a:pt x="139" y="364"/>
                  </a:lnTo>
                  <a:lnTo>
                    <a:pt x="151" y="362"/>
                  </a:lnTo>
                  <a:lnTo>
                    <a:pt x="165" y="358"/>
                  </a:lnTo>
                  <a:lnTo>
                    <a:pt x="176" y="351"/>
                  </a:lnTo>
                  <a:lnTo>
                    <a:pt x="185" y="343"/>
                  </a:lnTo>
                  <a:lnTo>
                    <a:pt x="192" y="330"/>
                  </a:lnTo>
                  <a:lnTo>
                    <a:pt x="196" y="317"/>
                  </a:lnTo>
                  <a:lnTo>
                    <a:pt x="198" y="306"/>
                  </a:lnTo>
                  <a:lnTo>
                    <a:pt x="198" y="296"/>
                  </a:lnTo>
                  <a:lnTo>
                    <a:pt x="196" y="288"/>
                  </a:lnTo>
                  <a:lnTo>
                    <a:pt x="193" y="280"/>
                  </a:lnTo>
                  <a:lnTo>
                    <a:pt x="187" y="273"/>
                  </a:lnTo>
                  <a:lnTo>
                    <a:pt x="178" y="266"/>
                  </a:lnTo>
                  <a:lnTo>
                    <a:pt x="166" y="261"/>
                  </a:lnTo>
                  <a:lnTo>
                    <a:pt x="153" y="254"/>
                  </a:lnTo>
                  <a:lnTo>
                    <a:pt x="143" y="250"/>
                  </a:lnTo>
                  <a:lnTo>
                    <a:pt x="132" y="244"/>
                  </a:lnTo>
                  <a:lnTo>
                    <a:pt x="121" y="239"/>
                  </a:lnTo>
                  <a:lnTo>
                    <a:pt x="112" y="232"/>
                  </a:lnTo>
                  <a:lnTo>
                    <a:pt x="101" y="225"/>
                  </a:lnTo>
                  <a:lnTo>
                    <a:pt x="93" y="219"/>
                  </a:lnTo>
                  <a:lnTo>
                    <a:pt x="83" y="212"/>
                  </a:lnTo>
                  <a:lnTo>
                    <a:pt x="76" y="204"/>
                  </a:lnTo>
                  <a:lnTo>
                    <a:pt x="63" y="186"/>
                  </a:lnTo>
                  <a:lnTo>
                    <a:pt x="56" y="167"/>
                  </a:lnTo>
                  <a:lnTo>
                    <a:pt x="53" y="145"/>
                  </a:lnTo>
                  <a:lnTo>
                    <a:pt x="57" y="123"/>
                  </a:lnTo>
                  <a:lnTo>
                    <a:pt x="64" y="103"/>
                  </a:lnTo>
                  <a:lnTo>
                    <a:pt x="75" y="86"/>
                  </a:lnTo>
                  <a:lnTo>
                    <a:pt x="88" y="74"/>
                  </a:lnTo>
                  <a:lnTo>
                    <a:pt x="105" y="64"/>
                  </a:lnTo>
                  <a:lnTo>
                    <a:pt x="123" y="59"/>
                  </a:lnTo>
                  <a:lnTo>
                    <a:pt x="142" y="56"/>
                  </a:lnTo>
                  <a:lnTo>
                    <a:pt x="162" y="56"/>
                  </a:lnTo>
                  <a:lnTo>
                    <a:pt x="184" y="58"/>
                  </a:lnTo>
                  <a:lnTo>
                    <a:pt x="195" y="6"/>
                  </a:lnTo>
                  <a:lnTo>
                    <a:pt x="200" y="0"/>
                  </a:lnTo>
                  <a:lnTo>
                    <a:pt x="210" y="2"/>
                  </a:lnTo>
                  <a:lnTo>
                    <a:pt x="219" y="9"/>
                  </a:lnTo>
                  <a:lnTo>
                    <a:pt x="221" y="18"/>
                  </a:lnTo>
                  <a:lnTo>
                    <a:pt x="211" y="62"/>
                  </a:lnTo>
                  <a:lnTo>
                    <a:pt x="218" y="64"/>
                  </a:lnTo>
                  <a:lnTo>
                    <a:pt x="225" y="67"/>
                  </a:lnTo>
                  <a:lnTo>
                    <a:pt x="233" y="71"/>
                  </a:lnTo>
                  <a:lnTo>
                    <a:pt x="241" y="75"/>
                  </a:lnTo>
                  <a:lnTo>
                    <a:pt x="248" y="81"/>
                  </a:lnTo>
                  <a:lnTo>
                    <a:pt x="255" y="85"/>
                  </a:lnTo>
                  <a:lnTo>
                    <a:pt x="262" y="90"/>
                  </a:lnTo>
                  <a:lnTo>
                    <a:pt x="267" y="94"/>
                  </a:lnTo>
                  <a:lnTo>
                    <a:pt x="279" y="107"/>
                  </a:lnTo>
                  <a:lnTo>
                    <a:pt x="286" y="119"/>
                  </a:lnTo>
                  <a:lnTo>
                    <a:pt x="288" y="134"/>
                  </a:lnTo>
                  <a:lnTo>
                    <a:pt x="285" y="152"/>
                  </a:lnTo>
                  <a:lnTo>
                    <a:pt x="279" y="164"/>
                  </a:lnTo>
                  <a:lnTo>
                    <a:pt x="271" y="171"/>
                  </a:lnTo>
                  <a:lnTo>
                    <a:pt x="260" y="174"/>
                  </a:lnTo>
                  <a:lnTo>
                    <a:pt x="247" y="171"/>
                  </a:lnTo>
                  <a:lnTo>
                    <a:pt x="230" y="161"/>
                  </a:lnTo>
                  <a:lnTo>
                    <a:pt x="228" y="148"/>
                  </a:lnTo>
                  <a:lnTo>
                    <a:pt x="232" y="134"/>
                  </a:lnTo>
                  <a:lnTo>
                    <a:pt x="234" y="127"/>
                  </a:lnTo>
                  <a:lnTo>
                    <a:pt x="234" y="124"/>
                  </a:lnTo>
                  <a:lnTo>
                    <a:pt x="232" y="120"/>
                  </a:lnTo>
                  <a:lnTo>
                    <a:pt x="229" y="116"/>
                  </a:lnTo>
                  <a:lnTo>
                    <a:pt x="223" y="111"/>
                  </a:lnTo>
                  <a:lnTo>
                    <a:pt x="218" y="107"/>
                  </a:lnTo>
                  <a:lnTo>
                    <a:pt x="211" y="101"/>
                  </a:lnTo>
                  <a:lnTo>
                    <a:pt x="203" y="97"/>
                  </a:lnTo>
                  <a:lnTo>
                    <a:pt x="195" y="94"/>
                  </a:lnTo>
                  <a:lnTo>
                    <a:pt x="181" y="92"/>
                  </a:lnTo>
                  <a:lnTo>
                    <a:pt x="168" y="92"/>
                  </a:lnTo>
                  <a:lnTo>
                    <a:pt x="154" y="93"/>
                  </a:lnTo>
                  <a:lnTo>
                    <a:pt x="142" y="96"/>
                  </a:lnTo>
                  <a:lnTo>
                    <a:pt x="131" y="101"/>
                  </a:lnTo>
                  <a:lnTo>
                    <a:pt x="123" y="109"/>
                  </a:lnTo>
                  <a:lnTo>
                    <a:pt x="117" y="120"/>
                  </a:lnTo>
                  <a:lnTo>
                    <a:pt x="114" y="134"/>
                  </a:lnTo>
                  <a:lnTo>
                    <a:pt x="116" y="148"/>
                  </a:lnTo>
                  <a:lnTo>
                    <a:pt x="123" y="160"/>
                  </a:lnTo>
                  <a:lnTo>
                    <a:pt x="133" y="171"/>
                  </a:lnTo>
                  <a:lnTo>
                    <a:pt x="146" y="180"/>
                  </a:lnTo>
                  <a:lnTo>
                    <a:pt x="161" y="189"/>
                  </a:lnTo>
                  <a:lnTo>
                    <a:pt x="176" y="197"/>
                  </a:lnTo>
                  <a:lnTo>
                    <a:pt x="191" y="205"/>
                  </a:lnTo>
                  <a:lnTo>
                    <a:pt x="206" y="214"/>
                  </a:lnTo>
                  <a:lnTo>
                    <a:pt x="219" y="223"/>
                  </a:lnTo>
                  <a:lnTo>
                    <a:pt x="233" y="232"/>
                  </a:lnTo>
                  <a:lnTo>
                    <a:pt x="244" y="242"/>
                  </a:lnTo>
                  <a:lnTo>
                    <a:pt x="252" y="253"/>
                  </a:lnTo>
                  <a:lnTo>
                    <a:pt x="259" y="265"/>
                  </a:lnTo>
                  <a:lnTo>
                    <a:pt x="262" y="280"/>
                  </a:lnTo>
                  <a:lnTo>
                    <a:pt x="262" y="298"/>
                  </a:lnTo>
                  <a:lnTo>
                    <a:pt x="258" y="318"/>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48"/>
            <p:cNvSpPr>
              <a:spLocks/>
            </p:cNvSpPr>
            <p:nvPr/>
          </p:nvSpPr>
          <p:spPr bwMode="auto">
            <a:xfrm>
              <a:off x="778" y="849"/>
              <a:ext cx="74" cy="132"/>
            </a:xfrm>
            <a:custGeom>
              <a:avLst/>
              <a:gdLst/>
              <a:ahLst/>
              <a:cxnLst>
                <a:cxn ang="0">
                  <a:pos x="217" y="273"/>
                </a:cxn>
                <a:cxn ang="0">
                  <a:pos x="191" y="311"/>
                </a:cxn>
                <a:cxn ang="0">
                  <a:pos x="143" y="338"/>
                </a:cxn>
                <a:cxn ang="0">
                  <a:pos x="142" y="389"/>
                </a:cxn>
                <a:cxn ang="0">
                  <a:pos x="120" y="393"/>
                </a:cxn>
                <a:cxn ang="0">
                  <a:pos x="108" y="380"/>
                </a:cxn>
                <a:cxn ang="0">
                  <a:pos x="86" y="345"/>
                </a:cxn>
                <a:cxn ang="0">
                  <a:pos x="56" y="338"/>
                </a:cxn>
                <a:cxn ang="0">
                  <a:pos x="29" y="325"/>
                </a:cxn>
                <a:cxn ang="0">
                  <a:pos x="12" y="307"/>
                </a:cxn>
                <a:cxn ang="0">
                  <a:pos x="4" y="290"/>
                </a:cxn>
                <a:cxn ang="0">
                  <a:pos x="3" y="273"/>
                </a:cxn>
                <a:cxn ang="0">
                  <a:pos x="7" y="252"/>
                </a:cxn>
                <a:cxn ang="0">
                  <a:pos x="26" y="235"/>
                </a:cxn>
                <a:cxn ang="0">
                  <a:pos x="61" y="240"/>
                </a:cxn>
                <a:cxn ang="0">
                  <a:pos x="72" y="267"/>
                </a:cxn>
                <a:cxn ang="0">
                  <a:pos x="70" y="284"/>
                </a:cxn>
                <a:cxn ang="0">
                  <a:pos x="91" y="295"/>
                </a:cxn>
                <a:cxn ang="0">
                  <a:pos x="128" y="290"/>
                </a:cxn>
                <a:cxn ang="0">
                  <a:pos x="151" y="275"/>
                </a:cxn>
                <a:cxn ang="0">
                  <a:pos x="160" y="250"/>
                </a:cxn>
                <a:cxn ang="0">
                  <a:pos x="147" y="229"/>
                </a:cxn>
                <a:cxn ang="0">
                  <a:pos x="125" y="222"/>
                </a:cxn>
                <a:cxn ang="0">
                  <a:pos x="101" y="220"/>
                </a:cxn>
                <a:cxn ang="0">
                  <a:pos x="74" y="214"/>
                </a:cxn>
                <a:cxn ang="0">
                  <a:pos x="46" y="206"/>
                </a:cxn>
                <a:cxn ang="0">
                  <a:pos x="11" y="179"/>
                </a:cxn>
                <a:cxn ang="0">
                  <a:pos x="0" y="124"/>
                </a:cxn>
                <a:cxn ang="0">
                  <a:pos x="18" y="81"/>
                </a:cxn>
                <a:cxn ang="0">
                  <a:pos x="59" y="55"/>
                </a:cxn>
                <a:cxn ang="0">
                  <a:pos x="74" y="12"/>
                </a:cxn>
                <a:cxn ang="0">
                  <a:pos x="91" y="0"/>
                </a:cxn>
                <a:cxn ang="0">
                  <a:pos x="109" y="6"/>
                </a:cxn>
                <a:cxn ang="0">
                  <a:pos x="121" y="45"/>
                </a:cxn>
                <a:cxn ang="0">
                  <a:pos x="136" y="46"/>
                </a:cxn>
                <a:cxn ang="0">
                  <a:pos x="151" y="52"/>
                </a:cxn>
                <a:cxn ang="0">
                  <a:pos x="184" y="70"/>
                </a:cxn>
                <a:cxn ang="0">
                  <a:pos x="195" y="112"/>
                </a:cxn>
                <a:cxn ang="0">
                  <a:pos x="166" y="135"/>
                </a:cxn>
                <a:cxn ang="0">
                  <a:pos x="138" y="123"/>
                </a:cxn>
                <a:cxn ang="0">
                  <a:pos x="135" y="105"/>
                </a:cxn>
                <a:cxn ang="0">
                  <a:pos x="134" y="96"/>
                </a:cxn>
                <a:cxn ang="0">
                  <a:pos x="108" y="90"/>
                </a:cxn>
                <a:cxn ang="0">
                  <a:pos x="79" y="98"/>
                </a:cxn>
                <a:cxn ang="0">
                  <a:pos x="64" y="113"/>
                </a:cxn>
                <a:cxn ang="0">
                  <a:pos x="65" y="134"/>
                </a:cxn>
                <a:cxn ang="0">
                  <a:pos x="87" y="147"/>
                </a:cxn>
                <a:cxn ang="0">
                  <a:pos x="127" y="156"/>
                </a:cxn>
                <a:cxn ang="0">
                  <a:pos x="179" y="166"/>
                </a:cxn>
                <a:cxn ang="0">
                  <a:pos x="213" y="191"/>
                </a:cxn>
                <a:cxn ang="0">
                  <a:pos x="222" y="237"/>
                </a:cxn>
              </a:cxnLst>
              <a:rect l="0" t="0" r="r" b="b"/>
              <a:pathLst>
                <a:path w="222" h="394">
                  <a:moveTo>
                    <a:pt x="222" y="237"/>
                  </a:moveTo>
                  <a:lnTo>
                    <a:pt x="221" y="256"/>
                  </a:lnTo>
                  <a:lnTo>
                    <a:pt x="217" y="273"/>
                  </a:lnTo>
                  <a:lnTo>
                    <a:pt x="211" y="286"/>
                  </a:lnTo>
                  <a:lnTo>
                    <a:pt x="202" y="300"/>
                  </a:lnTo>
                  <a:lnTo>
                    <a:pt x="191" y="311"/>
                  </a:lnTo>
                  <a:lnTo>
                    <a:pt x="177" y="322"/>
                  </a:lnTo>
                  <a:lnTo>
                    <a:pt x="161" y="330"/>
                  </a:lnTo>
                  <a:lnTo>
                    <a:pt x="143" y="338"/>
                  </a:lnTo>
                  <a:lnTo>
                    <a:pt x="145" y="375"/>
                  </a:lnTo>
                  <a:lnTo>
                    <a:pt x="145" y="383"/>
                  </a:lnTo>
                  <a:lnTo>
                    <a:pt x="142" y="389"/>
                  </a:lnTo>
                  <a:lnTo>
                    <a:pt x="136" y="393"/>
                  </a:lnTo>
                  <a:lnTo>
                    <a:pt x="128" y="394"/>
                  </a:lnTo>
                  <a:lnTo>
                    <a:pt x="120" y="393"/>
                  </a:lnTo>
                  <a:lnTo>
                    <a:pt x="115" y="390"/>
                  </a:lnTo>
                  <a:lnTo>
                    <a:pt x="110" y="386"/>
                  </a:lnTo>
                  <a:lnTo>
                    <a:pt x="108" y="380"/>
                  </a:lnTo>
                  <a:lnTo>
                    <a:pt x="105" y="344"/>
                  </a:lnTo>
                  <a:lnTo>
                    <a:pt x="95" y="345"/>
                  </a:lnTo>
                  <a:lnTo>
                    <a:pt x="86" y="345"/>
                  </a:lnTo>
                  <a:lnTo>
                    <a:pt x="76" y="344"/>
                  </a:lnTo>
                  <a:lnTo>
                    <a:pt x="65" y="342"/>
                  </a:lnTo>
                  <a:lnTo>
                    <a:pt x="56" y="338"/>
                  </a:lnTo>
                  <a:lnTo>
                    <a:pt x="46" y="335"/>
                  </a:lnTo>
                  <a:lnTo>
                    <a:pt x="37" y="330"/>
                  </a:lnTo>
                  <a:lnTo>
                    <a:pt x="29" y="325"/>
                  </a:lnTo>
                  <a:lnTo>
                    <a:pt x="23" y="319"/>
                  </a:lnTo>
                  <a:lnTo>
                    <a:pt x="16" y="314"/>
                  </a:lnTo>
                  <a:lnTo>
                    <a:pt x="12" y="307"/>
                  </a:lnTo>
                  <a:lnTo>
                    <a:pt x="8" y="300"/>
                  </a:lnTo>
                  <a:lnTo>
                    <a:pt x="7" y="296"/>
                  </a:lnTo>
                  <a:lnTo>
                    <a:pt x="4" y="290"/>
                  </a:lnTo>
                  <a:lnTo>
                    <a:pt x="3" y="285"/>
                  </a:lnTo>
                  <a:lnTo>
                    <a:pt x="3" y="280"/>
                  </a:lnTo>
                  <a:lnTo>
                    <a:pt x="3" y="273"/>
                  </a:lnTo>
                  <a:lnTo>
                    <a:pt x="3" y="266"/>
                  </a:lnTo>
                  <a:lnTo>
                    <a:pt x="4" y="259"/>
                  </a:lnTo>
                  <a:lnTo>
                    <a:pt x="7" y="252"/>
                  </a:lnTo>
                  <a:lnTo>
                    <a:pt x="12" y="244"/>
                  </a:lnTo>
                  <a:lnTo>
                    <a:pt x="18" y="239"/>
                  </a:lnTo>
                  <a:lnTo>
                    <a:pt x="26" y="235"/>
                  </a:lnTo>
                  <a:lnTo>
                    <a:pt x="37" y="232"/>
                  </a:lnTo>
                  <a:lnTo>
                    <a:pt x="50" y="233"/>
                  </a:lnTo>
                  <a:lnTo>
                    <a:pt x="61" y="240"/>
                  </a:lnTo>
                  <a:lnTo>
                    <a:pt x="70" y="250"/>
                  </a:lnTo>
                  <a:lnTo>
                    <a:pt x="74" y="262"/>
                  </a:lnTo>
                  <a:lnTo>
                    <a:pt x="72" y="267"/>
                  </a:lnTo>
                  <a:lnTo>
                    <a:pt x="71" y="274"/>
                  </a:lnTo>
                  <a:lnTo>
                    <a:pt x="70" y="280"/>
                  </a:lnTo>
                  <a:lnTo>
                    <a:pt x="70" y="284"/>
                  </a:lnTo>
                  <a:lnTo>
                    <a:pt x="72" y="289"/>
                  </a:lnTo>
                  <a:lnTo>
                    <a:pt x="79" y="293"/>
                  </a:lnTo>
                  <a:lnTo>
                    <a:pt x="91" y="295"/>
                  </a:lnTo>
                  <a:lnTo>
                    <a:pt x="109" y="295"/>
                  </a:lnTo>
                  <a:lnTo>
                    <a:pt x="119" y="293"/>
                  </a:lnTo>
                  <a:lnTo>
                    <a:pt x="128" y="290"/>
                  </a:lnTo>
                  <a:lnTo>
                    <a:pt x="136" y="288"/>
                  </a:lnTo>
                  <a:lnTo>
                    <a:pt x="145" y="282"/>
                  </a:lnTo>
                  <a:lnTo>
                    <a:pt x="151" y="275"/>
                  </a:lnTo>
                  <a:lnTo>
                    <a:pt x="157" y="269"/>
                  </a:lnTo>
                  <a:lnTo>
                    <a:pt x="160" y="259"/>
                  </a:lnTo>
                  <a:lnTo>
                    <a:pt x="160" y="250"/>
                  </a:lnTo>
                  <a:lnTo>
                    <a:pt x="157" y="240"/>
                  </a:lnTo>
                  <a:lnTo>
                    <a:pt x="153" y="233"/>
                  </a:lnTo>
                  <a:lnTo>
                    <a:pt x="147" y="229"/>
                  </a:lnTo>
                  <a:lnTo>
                    <a:pt x="140" y="225"/>
                  </a:lnTo>
                  <a:lnTo>
                    <a:pt x="134" y="224"/>
                  </a:lnTo>
                  <a:lnTo>
                    <a:pt x="125" y="222"/>
                  </a:lnTo>
                  <a:lnTo>
                    <a:pt x="117" y="221"/>
                  </a:lnTo>
                  <a:lnTo>
                    <a:pt x="109" y="221"/>
                  </a:lnTo>
                  <a:lnTo>
                    <a:pt x="101" y="220"/>
                  </a:lnTo>
                  <a:lnTo>
                    <a:pt x="91" y="218"/>
                  </a:lnTo>
                  <a:lnTo>
                    <a:pt x="82" y="217"/>
                  </a:lnTo>
                  <a:lnTo>
                    <a:pt x="74" y="214"/>
                  </a:lnTo>
                  <a:lnTo>
                    <a:pt x="64" y="211"/>
                  </a:lnTo>
                  <a:lnTo>
                    <a:pt x="55" y="209"/>
                  </a:lnTo>
                  <a:lnTo>
                    <a:pt x="46" y="206"/>
                  </a:lnTo>
                  <a:lnTo>
                    <a:pt x="38" y="202"/>
                  </a:lnTo>
                  <a:lnTo>
                    <a:pt x="23" y="192"/>
                  </a:lnTo>
                  <a:lnTo>
                    <a:pt x="11" y="179"/>
                  </a:lnTo>
                  <a:lnTo>
                    <a:pt x="4" y="162"/>
                  </a:lnTo>
                  <a:lnTo>
                    <a:pt x="0" y="143"/>
                  </a:lnTo>
                  <a:lnTo>
                    <a:pt x="0" y="124"/>
                  </a:lnTo>
                  <a:lnTo>
                    <a:pt x="3" y="108"/>
                  </a:lnTo>
                  <a:lnTo>
                    <a:pt x="8" y="93"/>
                  </a:lnTo>
                  <a:lnTo>
                    <a:pt x="18" y="81"/>
                  </a:lnTo>
                  <a:lnTo>
                    <a:pt x="29" y="70"/>
                  </a:lnTo>
                  <a:lnTo>
                    <a:pt x="44" y="61"/>
                  </a:lnTo>
                  <a:lnTo>
                    <a:pt x="59" y="55"/>
                  </a:lnTo>
                  <a:lnTo>
                    <a:pt x="76" y="51"/>
                  </a:lnTo>
                  <a:lnTo>
                    <a:pt x="72" y="19"/>
                  </a:lnTo>
                  <a:lnTo>
                    <a:pt x="74" y="12"/>
                  </a:lnTo>
                  <a:lnTo>
                    <a:pt x="78" y="6"/>
                  </a:lnTo>
                  <a:lnTo>
                    <a:pt x="83" y="1"/>
                  </a:lnTo>
                  <a:lnTo>
                    <a:pt x="91" y="0"/>
                  </a:lnTo>
                  <a:lnTo>
                    <a:pt x="100" y="0"/>
                  </a:lnTo>
                  <a:lnTo>
                    <a:pt x="105" y="1"/>
                  </a:lnTo>
                  <a:lnTo>
                    <a:pt x="109" y="6"/>
                  </a:lnTo>
                  <a:lnTo>
                    <a:pt x="112" y="14"/>
                  </a:lnTo>
                  <a:lnTo>
                    <a:pt x="116" y="45"/>
                  </a:lnTo>
                  <a:lnTo>
                    <a:pt x="121" y="45"/>
                  </a:lnTo>
                  <a:lnTo>
                    <a:pt x="127" y="45"/>
                  </a:lnTo>
                  <a:lnTo>
                    <a:pt x="132" y="45"/>
                  </a:lnTo>
                  <a:lnTo>
                    <a:pt x="136" y="46"/>
                  </a:lnTo>
                  <a:lnTo>
                    <a:pt x="142" y="48"/>
                  </a:lnTo>
                  <a:lnTo>
                    <a:pt x="147" y="49"/>
                  </a:lnTo>
                  <a:lnTo>
                    <a:pt x="151" y="52"/>
                  </a:lnTo>
                  <a:lnTo>
                    <a:pt x="157" y="53"/>
                  </a:lnTo>
                  <a:lnTo>
                    <a:pt x="172" y="60"/>
                  </a:lnTo>
                  <a:lnTo>
                    <a:pt x="184" y="70"/>
                  </a:lnTo>
                  <a:lnTo>
                    <a:pt x="192" y="82"/>
                  </a:lnTo>
                  <a:lnTo>
                    <a:pt x="196" y="98"/>
                  </a:lnTo>
                  <a:lnTo>
                    <a:pt x="195" y="112"/>
                  </a:lnTo>
                  <a:lnTo>
                    <a:pt x="190" y="123"/>
                  </a:lnTo>
                  <a:lnTo>
                    <a:pt x="179" y="131"/>
                  </a:lnTo>
                  <a:lnTo>
                    <a:pt x="166" y="135"/>
                  </a:lnTo>
                  <a:lnTo>
                    <a:pt x="155" y="134"/>
                  </a:lnTo>
                  <a:lnTo>
                    <a:pt x="146" y="130"/>
                  </a:lnTo>
                  <a:lnTo>
                    <a:pt x="138" y="123"/>
                  </a:lnTo>
                  <a:lnTo>
                    <a:pt x="134" y="112"/>
                  </a:lnTo>
                  <a:lnTo>
                    <a:pt x="134" y="109"/>
                  </a:lnTo>
                  <a:lnTo>
                    <a:pt x="135" y="105"/>
                  </a:lnTo>
                  <a:lnTo>
                    <a:pt x="135" y="102"/>
                  </a:lnTo>
                  <a:lnTo>
                    <a:pt x="135" y="100"/>
                  </a:lnTo>
                  <a:lnTo>
                    <a:pt x="134" y="96"/>
                  </a:lnTo>
                  <a:lnTo>
                    <a:pt x="128" y="93"/>
                  </a:lnTo>
                  <a:lnTo>
                    <a:pt x="120" y="90"/>
                  </a:lnTo>
                  <a:lnTo>
                    <a:pt x="108" y="90"/>
                  </a:lnTo>
                  <a:lnTo>
                    <a:pt x="97" y="91"/>
                  </a:lnTo>
                  <a:lnTo>
                    <a:pt x="87" y="94"/>
                  </a:lnTo>
                  <a:lnTo>
                    <a:pt x="79" y="98"/>
                  </a:lnTo>
                  <a:lnTo>
                    <a:pt x="72" y="102"/>
                  </a:lnTo>
                  <a:lnTo>
                    <a:pt x="67" y="108"/>
                  </a:lnTo>
                  <a:lnTo>
                    <a:pt x="64" y="113"/>
                  </a:lnTo>
                  <a:lnTo>
                    <a:pt x="63" y="119"/>
                  </a:lnTo>
                  <a:lnTo>
                    <a:pt x="63" y="126"/>
                  </a:lnTo>
                  <a:lnTo>
                    <a:pt x="65" y="134"/>
                  </a:lnTo>
                  <a:lnTo>
                    <a:pt x="70" y="139"/>
                  </a:lnTo>
                  <a:lnTo>
                    <a:pt x="78" y="145"/>
                  </a:lnTo>
                  <a:lnTo>
                    <a:pt x="87" y="147"/>
                  </a:lnTo>
                  <a:lnTo>
                    <a:pt x="100" y="150"/>
                  </a:lnTo>
                  <a:lnTo>
                    <a:pt x="112" y="153"/>
                  </a:lnTo>
                  <a:lnTo>
                    <a:pt x="127" y="156"/>
                  </a:lnTo>
                  <a:lnTo>
                    <a:pt x="140" y="157"/>
                  </a:lnTo>
                  <a:lnTo>
                    <a:pt x="161" y="161"/>
                  </a:lnTo>
                  <a:lnTo>
                    <a:pt x="179" y="166"/>
                  </a:lnTo>
                  <a:lnTo>
                    <a:pt x="192" y="172"/>
                  </a:lnTo>
                  <a:lnTo>
                    <a:pt x="205" y="180"/>
                  </a:lnTo>
                  <a:lnTo>
                    <a:pt x="213" y="191"/>
                  </a:lnTo>
                  <a:lnTo>
                    <a:pt x="218" y="203"/>
                  </a:lnTo>
                  <a:lnTo>
                    <a:pt x="221" y="220"/>
                  </a:lnTo>
                  <a:lnTo>
                    <a:pt x="222" y="2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9"/>
            <p:cNvSpPr>
              <a:spLocks/>
            </p:cNvSpPr>
            <p:nvPr/>
          </p:nvSpPr>
          <p:spPr bwMode="auto">
            <a:xfrm>
              <a:off x="782" y="852"/>
              <a:ext cx="67" cy="126"/>
            </a:xfrm>
            <a:custGeom>
              <a:avLst/>
              <a:gdLst/>
              <a:ahLst/>
              <a:cxnLst>
                <a:cxn ang="0">
                  <a:pos x="197" y="259"/>
                </a:cxn>
                <a:cxn ang="0">
                  <a:pos x="167" y="300"/>
                </a:cxn>
                <a:cxn ang="0">
                  <a:pos x="121" y="325"/>
                </a:cxn>
                <a:cxn ang="0">
                  <a:pos x="117" y="377"/>
                </a:cxn>
                <a:cxn ang="0">
                  <a:pos x="103" y="327"/>
                </a:cxn>
                <a:cxn ang="0">
                  <a:pos x="81" y="329"/>
                </a:cxn>
                <a:cxn ang="0">
                  <a:pos x="60" y="326"/>
                </a:cxn>
                <a:cxn ang="0">
                  <a:pos x="35" y="317"/>
                </a:cxn>
                <a:cxn ang="0">
                  <a:pos x="10" y="297"/>
                </a:cxn>
                <a:cxn ang="0">
                  <a:pos x="4" y="281"/>
                </a:cxn>
                <a:cxn ang="0">
                  <a:pos x="5" y="246"/>
                </a:cxn>
                <a:cxn ang="0">
                  <a:pos x="39" y="232"/>
                </a:cxn>
                <a:cxn ang="0">
                  <a:pos x="54" y="251"/>
                </a:cxn>
                <a:cxn ang="0">
                  <a:pos x="49" y="274"/>
                </a:cxn>
                <a:cxn ang="0">
                  <a:pos x="51" y="285"/>
                </a:cxn>
                <a:cxn ang="0">
                  <a:pos x="69" y="293"/>
                </a:cxn>
                <a:cxn ang="0">
                  <a:pos x="102" y="297"/>
                </a:cxn>
                <a:cxn ang="0">
                  <a:pos x="135" y="288"/>
                </a:cxn>
                <a:cxn ang="0">
                  <a:pos x="154" y="263"/>
                </a:cxn>
                <a:cxn ang="0">
                  <a:pos x="155" y="232"/>
                </a:cxn>
                <a:cxn ang="0">
                  <a:pos x="144" y="214"/>
                </a:cxn>
                <a:cxn ang="0">
                  <a:pos x="118" y="206"/>
                </a:cxn>
                <a:cxn ang="0">
                  <a:pos x="88" y="203"/>
                </a:cxn>
                <a:cxn ang="0">
                  <a:pos x="60" y="198"/>
                </a:cxn>
                <a:cxn ang="0">
                  <a:pos x="35" y="188"/>
                </a:cxn>
                <a:cxn ang="0">
                  <a:pos x="2" y="150"/>
                </a:cxn>
                <a:cxn ang="0">
                  <a:pos x="4" y="100"/>
                </a:cxn>
                <a:cxn ang="0">
                  <a:pos x="31" y="66"/>
                </a:cxn>
                <a:cxn ang="0">
                  <a:pos x="77" y="49"/>
                </a:cxn>
                <a:cxn ang="0">
                  <a:pos x="83" y="0"/>
                </a:cxn>
                <a:cxn ang="0">
                  <a:pos x="99" y="44"/>
                </a:cxn>
                <a:cxn ang="0">
                  <a:pos x="118" y="45"/>
                </a:cxn>
                <a:cxn ang="0">
                  <a:pos x="139" y="51"/>
                </a:cxn>
                <a:cxn ang="0">
                  <a:pos x="163" y="62"/>
                </a:cxn>
                <a:cxn ang="0">
                  <a:pos x="178" y="93"/>
                </a:cxn>
                <a:cxn ang="0">
                  <a:pos x="165" y="116"/>
                </a:cxn>
                <a:cxn ang="0">
                  <a:pos x="135" y="104"/>
                </a:cxn>
                <a:cxn ang="0">
                  <a:pos x="130" y="83"/>
                </a:cxn>
                <a:cxn ang="0">
                  <a:pos x="95" y="74"/>
                </a:cxn>
                <a:cxn ang="0">
                  <a:pos x="64" y="83"/>
                </a:cxn>
                <a:cxn ang="0">
                  <a:pos x="45" y="104"/>
                </a:cxn>
                <a:cxn ang="0">
                  <a:pos x="50" y="134"/>
                </a:cxn>
                <a:cxn ang="0">
                  <a:pos x="80" y="150"/>
                </a:cxn>
                <a:cxn ang="0">
                  <a:pos x="122" y="158"/>
                </a:cxn>
                <a:cxn ang="0">
                  <a:pos x="160" y="167"/>
                </a:cxn>
                <a:cxn ang="0">
                  <a:pos x="189" y="186"/>
                </a:cxn>
                <a:cxn ang="0">
                  <a:pos x="203" y="225"/>
                </a:cxn>
              </a:cxnLst>
              <a:rect l="0" t="0" r="r" b="b"/>
              <a:pathLst>
                <a:path w="203" h="377">
                  <a:moveTo>
                    <a:pt x="203" y="225"/>
                  </a:moveTo>
                  <a:lnTo>
                    <a:pt x="203" y="243"/>
                  </a:lnTo>
                  <a:lnTo>
                    <a:pt x="197" y="259"/>
                  </a:lnTo>
                  <a:lnTo>
                    <a:pt x="190" y="276"/>
                  </a:lnTo>
                  <a:lnTo>
                    <a:pt x="180" y="289"/>
                  </a:lnTo>
                  <a:lnTo>
                    <a:pt x="167" y="300"/>
                  </a:lnTo>
                  <a:lnTo>
                    <a:pt x="152" y="311"/>
                  </a:lnTo>
                  <a:lnTo>
                    <a:pt x="137" y="319"/>
                  </a:lnTo>
                  <a:lnTo>
                    <a:pt x="121" y="325"/>
                  </a:lnTo>
                  <a:lnTo>
                    <a:pt x="126" y="366"/>
                  </a:lnTo>
                  <a:lnTo>
                    <a:pt x="124" y="374"/>
                  </a:lnTo>
                  <a:lnTo>
                    <a:pt x="117" y="377"/>
                  </a:lnTo>
                  <a:lnTo>
                    <a:pt x="110" y="374"/>
                  </a:lnTo>
                  <a:lnTo>
                    <a:pt x="107" y="368"/>
                  </a:lnTo>
                  <a:lnTo>
                    <a:pt x="103" y="327"/>
                  </a:lnTo>
                  <a:lnTo>
                    <a:pt x="96" y="329"/>
                  </a:lnTo>
                  <a:lnTo>
                    <a:pt x="90" y="329"/>
                  </a:lnTo>
                  <a:lnTo>
                    <a:pt x="81" y="329"/>
                  </a:lnTo>
                  <a:lnTo>
                    <a:pt x="75" y="327"/>
                  </a:lnTo>
                  <a:lnTo>
                    <a:pt x="66" y="327"/>
                  </a:lnTo>
                  <a:lnTo>
                    <a:pt x="60" y="326"/>
                  </a:lnTo>
                  <a:lnTo>
                    <a:pt x="51" y="323"/>
                  </a:lnTo>
                  <a:lnTo>
                    <a:pt x="45" y="321"/>
                  </a:lnTo>
                  <a:lnTo>
                    <a:pt x="35" y="317"/>
                  </a:lnTo>
                  <a:lnTo>
                    <a:pt x="25" y="311"/>
                  </a:lnTo>
                  <a:lnTo>
                    <a:pt x="17" y="306"/>
                  </a:lnTo>
                  <a:lnTo>
                    <a:pt x="10" y="297"/>
                  </a:lnTo>
                  <a:lnTo>
                    <a:pt x="8" y="292"/>
                  </a:lnTo>
                  <a:lnTo>
                    <a:pt x="5" y="287"/>
                  </a:lnTo>
                  <a:lnTo>
                    <a:pt x="4" y="281"/>
                  </a:lnTo>
                  <a:lnTo>
                    <a:pt x="2" y="274"/>
                  </a:lnTo>
                  <a:lnTo>
                    <a:pt x="2" y="259"/>
                  </a:lnTo>
                  <a:lnTo>
                    <a:pt x="5" y="246"/>
                  </a:lnTo>
                  <a:lnTo>
                    <a:pt x="13" y="236"/>
                  </a:lnTo>
                  <a:lnTo>
                    <a:pt x="28" y="232"/>
                  </a:lnTo>
                  <a:lnTo>
                    <a:pt x="39" y="232"/>
                  </a:lnTo>
                  <a:lnTo>
                    <a:pt x="47" y="235"/>
                  </a:lnTo>
                  <a:lnTo>
                    <a:pt x="51" y="242"/>
                  </a:lnTo>
                  <a:lnTo>
                    <a:pt x="54" y="251"/>
                  </a:lnTo>
                  <a:lnTo>
                    <a:pt x="54" y="258"/>
                  </a:lnTo>
                  <a:lnTo>
                    <a:pt x="51" y="266"/>
                  </a:lnTo>
                  <a:lnTo>
                    <a:pt x="49" y="274"/>
                  </a:lnTo>
                  <a:lnTo>
                    <a:pt x="49" y="280"/>
                  </a:lnTo>
                  <a:lnTo>
                    <a:pt x="50" y="282"/>
                  </a:lnTo>
                  <a:lnTo>
                    <a:pt x="51" y="285"/>
                  </a:lnTo>
                  <a:lnTo>
                    <a:pt x="55" y="288"/>
                  </a:lnTo>
                  <a:lnTo>
                    <a:pt x="61" y="291"/>
                  </a:lnTo>
                  <a:lnTo>
                    <a:pt x="69" y="293"/>
                  </a:lnTo>
                  <a:lnTo>
                    <a:pt x="79" y="296"/>
                  </a:lnTo>
                  <a:lnTo>
                    <a:pt x="90" y="297"/>
                  </a:lnTo>
                  <a:lnTo>
                    <a:pt x="102" y="297"/>
                  </a:lnTo>
                  <a:lnTo>
                    <a:pt x="113" y="296"/>
                  </a:lnTo>
                  <a:lnTo>
                    <a:pt x="124" y="293"/>
                  </a:lnTo>
                  <a:lnTo>
                    <a:pt x="135" y="288"/>
                  </a:lnTo>
                  <a:lnTo>
                    <a:pt x="143" y="281"/>
                  </a:lnTo>
                  <a:lnTo>
                    <a:pt x="150" y="273"/>
                  </a:lnTo>
                  <a:lnTo>
                    <a:pt x="154" y="263"/>
                  </a:lnTo>
                  <a:lnTo>
                    <a:pt x="156" y="252"/>
                  </a:lnTo>
                  <a:lnTo>
                    <a:pt x="156" y="240"/>
                  </a:lnTo>
                  <a:lnTo>
                    <a:pt x="155" y="232"/>
                  </a:lnTo>
                  <a:lnTo>
                    <a:pt x="152" y="225"/>
                  </a:lnTo>
                  <a:lnTo>
                    <a:pt x="148" y="218"/>
                  </a:lnTo>
                  <a:lnTo>
                    <a:pt x="144" y="214"/>
                  </a:lnTo>
                  <a:lnTo>
                    <a:pt x="137" y="210"/>
                  </a:lnTo>
                  <a:lnTo>
                    <a:pt x="129" y="207"/>
                  </a:lnTo>
                  <a:lnTo>
                    <a:pt x="118" y="206"/>
                  </a:lnTo>
                  <a:lnTo>
                    <a:pt x="106" y="205"/>
                  </a:lnTo>
                  <a:lnTo>
                    <a:pt x="98" y="203"/>
                  </a:lnTo>
                  <a:lnTo>
                    <a:pt x="88" y="203"/>
                  </a:lnTo>
                  <a:lnTo>
                    <a:pt x="79" y="202"/>
                  </a:lnTo>
                  <a:lnTo>
                    <a:pt x="69" y="199"/>
                  </a:lnTo>
                  <a:lnTo>
                    <a:pt x="60" y="198"/>
                  </a:lnTo>
                  <a:lnTo>
                    <a:pt x="51" y="195"/>
                  </a:lnTo>
                  <a:lnTo>
                    <a:pt x="43" y="191"/>
                  </a:lnTo>
                  <a:lnTo>
                    <a:pt x="35" y="188"/>
                  </a:lnTo>
                  <a:lnTo>
                    <a:pt x="20" y="178"/>
                  </a:lnTo>
                  <a:lnTo>
                    <a:pt x="9" y="165"/>
                  </a:lnTo>
                  <a:lnTo>
                    <a:pt x="2" y="150"/>
                  </a:lnTo>
                  <a:lnTo>
                    <a:pt x="0" y="133"/>
                  </a:lnTo>
                  <a:lnTo>
                    <a:pt x="0" y="115"/>
                  </a:lnTo>
                  <a:lnTo>
                    <a:pt x="4" y="100"/>
                  </a:lnTo>
                  <a:lnTo>
                    <a:pt x="10" y="86"/>
                  </a:lnTo>
                  <a:lnTo>
                    <a:pt x="20" y="75"/>
                  </a:lnTo>
                  <a:lnTo>
                    <a:pt x="31" y="66"/>
                  </a:lnTo>
                  <a:lnTo>
                    <a:pt x="46" y="59"/>
                  </a:lnTo>
                  <a:lnTo>
                    <a:pt x="61" y="53"/>
                  </a:lnTo>
                  <a:lnTo>
                    <a:pt x="77" y="49"/>
                  </a:lnTo>
                  <a:lnTo>
                    <a:pt x="72" y="7"/>
                  </a:lnTo>
                  <a:lnTo>
                    <a:pt x="75" y="2"/>
                  </a:lnTo>
                  <a:lnTo>
                    <a:pt x="83" y="0"/>
                  </a:lnTo>
                  <a:lnTo>
                    <a:pt x="91" y="3"/>
                  </a:lnTo>
                  <a:lnTo>
                    <a:pt x="95" y="10"/>
                  </a:lnTo>
                  <a:lnTo>
                    <a:pt x="99" y="44"/>
                  </a:lnTo>
                  <a:lnTo>
                    <a:pt x="105" y="44"/>
                  </a:lnTo>
                  <a:lnTo>
                    <a:pt x="111" y="44"/>
                  </a:lnTo>
                  <a:lnTo>
                    <a:pt x="118" y="45"/>
                  </a:lnTo>
                  <a:lnTo>
                    <a:pt x="125" y="47"/>
                  </a:lnTo>
                  <a:lnTo>
                    <a:pt x="132" y="48"/>
                  </a:lnTo>
                  <a:lnTo>
                    <a:pt x="139" y="51"/>
                  </a:lnTo>
                  <a:lnTo>
                    <a:pt x="145" y="52"/>
                  </a:lnTo>
                  <a:lnTo>
                    <a:pt x="151" y="55"/>
                  </a:lnTo>
                  <a:lnTo>
                    <a:pt x="163" y="62"/>
                  </a:lnTo>
                  <a:lnTo>
                    <a:pt x="171" y="68"/>
                  </a:lnTo>
                  <a:lnTo>
                    <a:pt x="175" y="79"/>
                  </a:lnTo>
                  <a:lnTo>
                    <a:pt x="178" y="93"/>
                  </a:lnTo>
                  <a:lnTo>
                    <a:pt x="177" y="104"/>
                  </a:lnTo>
                  <a:lnTo>
                    <a:pt x="173" y="111"/>
                  </a:lnTo>
                  <a:lnTo>
                    <a:pt x="165" y="116"/>
                  </a:lnTo>
                  <a:lnTo>
                    <a:pt x="155" y="118"/>
                  </a:lnTo>
                  <a:lnTo>
                    <a:pt x="140" y="115"/>
                  </a:lnTo>
                  <a:lnTo>
                    <a:pt x="135" y="104"/>
                  </a:lnTo>
                  <a:lnTo>
                    <a:pt x="133" y="94"/>
                  </a:lnTo>
                  <a:lnTo>
                    <a:pt x="135" y="88"/>
                  </a:lnTo>
                  <a:lnTo>
                    <a:pt x="130" y="83"/>
                  </a:lnTo>
                  <a:lnTo>
                    <a:pt x="122" y="78"/>
                  </a:lnTo>
                  <a:lnTo>
                    <a:pt x="109" y="75"/>
                  </a:lnTo>
                  <a:lnTo>
                    <a:pt x="95" y="74"/>
                  </a:lnTo>
                  <a:lnTo>
                    <a:pt x="84" y="75"/>
                  </a:lnTo>
                  <a:lnTo>
                    <a:pt x="73" y="79"/>
                  </a:lnTo>
                  <a:lnTo>
                    <a:pt x="64" y="83"/>
                  </a:lnTo>
                  <a:lnTo>
                    <a:pt x="55" y="89"/>
                  </a:lnTo>
                  <a:lnTo>
                    <a:pt x="49" y="96"/>
                  </a:lnTo>
                  <a:lnTo>
                    <a:pt x="45" y="104"/>
                  </a:lnTo>
                  <a:lnTo>
                    <a:pt x="43" y="113"/>
                  </a:lnTo>
                  <a:lnTo>
                    <a:pt x="45" y="124"/>
                  </a:lnTo>
                  <a:lnTo>
                    <a:pt x="50" y="134"/>
                  </a:lnTo>
                  <a:lnTo>
                    <a:pt x="58" y="142"/>
                  </a:lnTo>
                  <a:lnTo>
                    <a:pt x="68" y="148"/>
                  </a:lnTo>
                  <a:lnTo>
                    <a:pt x="80" y="150"/>
                  </a:lnTo>
                  <a:lnTo>
                    <a:pt x="94" y="154"/>
                  </a:lnTo>
                  <a:lnTo>
                    <a:pt x="109" y="156"/>
                  </a:lnTo>
                  <a:lnTo>
                    <a:pt x="122" y="158"/>
                  </a:lnTo>
                  <a:lnTo>
                    <a:pt x="136" y="161"/>
                  </a:lnTo>
                  <a:lnTo>
                    <a:pt x="148" y="164"/>
                  </a:lnTo>
                  <a:lnTo>
                    <a:pt x="160" y="167"/>
                  </a:lnTo>
                  <a:lnTo>
                    <a:pt x="171" y="172"/>
                  </a:lnTo>
                  <a:lnTo>
                    <a:pt x="181" y="178"/>
                  </a:lnTo>
                  <a:lnTo>
                    <a:pt x="189" y="186"/>
                  </a:lnTo>
                  <a:lnTo>
                    <a:pt x="196" y="195"/>
                  </a:lnTo>
                  <a:lnTo>
                    <a:pt x="200" y="209"/>
                  </a:lnTo>
                  <a:lnTo>
                    <a:pt x="203" y="225"/>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0"/>
            <p:cNvSpPr>
              <a:spLocks/>
            </p:cNvSpPr>
            <p:nvPr/>
          </p:nvSpPr>
          <p:spPr bwMode="auto">
            <a:xfrm>
              <a:off x="868" y="1052"/>
              <a:ext cx="71" cy="99"/>
            </a:xfrm>
            <a:custGeom>
              <a:avLst/>
              <a:gdLst/>
              <a:ahLst/>
              <a:cxnLst>
                <a:cxn ang="0">
                  <a:pos x="159" y="242"/>
                </a:cxn>
                <a:cxn ang="0">
                  <a:pos x="127" y="259"/>
                </a:cxn>
                <a:cxn ang="0">
                  <a:pos x="82" y="261"/>
                </a:cxn>
                <a:cxn ang="0">
                  <a:pos x="63" y="295"/>
                </a:cxn>
                <a:cxn ang="0">
                  <a:pos x="45" y="291"/>
                </a:cxn>
                <a:cxn ang="0">
                  <a:pos x="42" y="277"/>
                </a:cxn>
                <a:cxn ang="0">
                  <a:pos x="40" y="244"/>
                </a:cxn>
                <a:cxn ang="0">
                  <a:pos x="19" y="229"/>
                </a:cxn>
                <a:cxn ang="0">
                  <a:pos x="5" y="209"/>
                </a:cxn>
                <a:cxn ang="0">
                  <a:pos x="0" y="190"/>
                </a:cxn>
                <a:cxn ang="0">
                  <a:pos x="1" y="175"/>
                </a:cxn>
                <a:cxn ang="0">
                  <a:pos x="7" y="161"/>
                </a:cxn>
                <a:cxn ang="0">
                  <a:pos x="18" y="149"/>
                </a:cxn>
                <a:cxn ang="0">
                  <a:pos x="38" y="143"/>
                </a:cxn>
                <a:cxn ang="0">
                  <a:pos x="60" y="160"/>
                </a:cxn>
                <a:cxn ang="0">
                  <a:pos x="59" y="184"/>
                </a:cxn>
                <a:cxn ang="0">
                  <a:pos x="50" y="194"/>
                </a:cxn>
                <a:cxn ang="0">
                  <a:pos x="61" y="210"/>
                </a:cxn>
                <a:cxn ang="0">
                  <a:pos x="89" y="221"/>
                </a:cxn>
                <a:cxn ang="0">
                  <a:pos x="110" y="220"/>
                </a:cxn>
                <a:cxn ang="0">
                  <a:pos x="127" y="203"/>
                </a:cxn>
                <a:cxn ang="0">
                  <a:pos x="112" y="171"/>
                </a:cxn>
                <a:cxn ang="0">
                  <a:pos x="89" y="156"/>
                </a:cxn>
                <a:cxn ang="0">
                  <a:pos x="71" y="142"/>
                </a:cxn>
                <a:cxn ang="0">
                  <a:pos x="57" y="126"/>
                </a:cxn>
                <a:cxn ang="0">
                  <a:pos x="48" y="83"/>
                </a:cxn>
                <a:cxn ang="0">
                  <a:pos x="67" y="45"/>
                </a:cxn>
                <a:cxn ang="0">
                  <a:pos x="99" y="27"/>
                </a:cxn>
                <a:cxn ang="0">
                  <a:pos x="140" y="32"/>
                </a:cxn>
                <a:cxn ang="0">
                  <a:pos x="158" y="0"/>
                </a:cxn>
                <a:cxn ang="0">
                  <a:pos x="176" y="4"/>
                </a:cxn>
                <a:cxn ang="0">
                  <a:pos x="179" y="18"/>
                </a:cxn>
                <a:cxn ang="0">
                  <a:pos x="185" y="51"/>
                </a:cxn>
                <a:cxn ang="0">
                  <a:pos x="206" y="74"/>
                </a:cxn>
                <a:cxn ang="0">
                  <a:pos x="209" y="109"/>
                </a:cxn>
                <a:cxn ang="0">
                  <a:pos x="184" y="127"/>
                </a:cxn>
                <a:cxn ang="0">
                  <a:pos x="161" y="113"/>
                </a:cxn>
                <a:cxn ang="0">
                  <a:pos x="161" y="94"/>
                </a:cxn>
                <a:cxn ang="0">
                  <a:pos x="164" y="87"/>
                </a:cxn>
                <a:cxn ang="0">
                  <a:pos x="158" y="75"/>
                </a:cxn>
                <a:cxn ang="0">
                  <a:pos x="132" y="67"/>
                </a:cxn>
                <a:cxn ang="0">
                  <a:pos x="114" y="68"/>
                </a:cxn>
                <a:cxn ang="0">
                  <a:pos x="104" y="79"/>
                </a:cxn>
                <a:cxn ang="0">
                  <a:pos x="108" y="98"/>
                </a:cxn>
                <a:cxn ang="0">
                  <a:pos x="128" y="117"/>
                </a:cxn>
                <a:cxn ang="0">
                  <a:pos x="161" y="141"/>
                </a:cxn>
                <a:cxn ang="0">
                  <a:pos x="183" y="171"/>
                </a:cxn>
                <a:cxn ang="0">
                  <a:pos x="181" y="205"/>
                </a:cxn>
              </a:cxnLst>
              <a:rect l="0" t="0" r="r" b="b"/>
              <a:pathLst>
                <a:path w="211" h="296">
                  <a:moveTo>
                    <a:pt x="176" y="218"/>
                  </a:moveTo>
                  <a:lnTo>
                    <a:pt x="168" y="231"/>
                  </a:lnTo>
                  <a:lnTo>
                    <a:pt x="159" y="242"/>
                  </a:lnTo>
                  <a:lnTo>
                    <a:pt x="150" y="250"/>
                  </a:lnTo>
                  <a:lnTo>
                    <a:pt x="139" y="255"/>
                  </a:lnTo>
                  <a:lnTo>
                    <a:pt x="127" y="259"/>
                  </a:lnTo>
                  <a:lnTo>
                    <a:pt x="113" y="262"/>
                  </a:lnTo>
                  <a:lnTo>
                    <a:pt x="98" y="262"/>
                  </a:lnTo>
                  <a:lnTo>
                    <a:pt x="82" y="261"/>
                  </a:lnTo>
                  <a:lnTo>
                    <a:pt x="69" y="287"/>
                  </a:lnTo>
                  <a:lnTo>
                    <a:pt x="67" y="292"/>
                  </a:lnTo>
                  <a:lnTo>
                    <a:pt x="63" y="295"/>
                  </a:lnTo>
                  <a:lnTo>
                    <a:pt x="57" y="296"/>
                  </a:lnTo>
                  <a:lnTo>
                    <a:pt x="52" y="295"/>
                  </a:lnTo>
                  <a:lnTo>
                    <a:pt x="45" y="291"/>
                  </a:lnTo>
                  <a:lnTo>
                    <a:pt x="41" y="287"/>
                  </a:lnTo>
                  <a:lnTo>
                    <a:pt x="41" y="282"/>
                  </a:lnTo>
                  <a:lnTo>
                    <a:pt x="42" y="277"/>
                  </a:lnTo>
                  <a:lnTo>
                    <a:pt x="53" y="250"/>
                  </a:lnTo>
                  <a:lnTo>
                    <a:pt x="46" y="247"/>
                  </a:lnTo>
                  <a:lnTo>
                    <a:pt x="40" y="244"/>
                  </a:lnTo>
                  <a:lnTo>
                    <a:pt x="33" y="239"/>
                  </a:lnTo>
                  <a:lnTo>
                    <a:pt x="26" y="235"/>
                  </a:lnTo>
                  <a:lnTo>
                    <a:pt x="19" y="229"/>
                  </a:lnTo>
                  <a:lnTo>
                    <a:pt x="14" y="222"/>
                  </a:lnTo>
                  <a:lnTo>
                    <a:pt x="10" y="216"/>
                  </a:lnTo>
                  <a:lnTo>
                    <a:pt x="5" y="209"/>
                  </a:lnTo>
                  <a:lnTo>
                    <a:pt x="3" y="202"/>
                  </a:lnTo>
                  <a:lnTo>
                    <a:pt x="1" y="197"/>
                  </a:lnTo>
                  <a:lnTo>
                    <a:pt x="0" y="190"/>
                  </a:lnTo>
                  <a:lnTo>
                    <a:pt x="0" y="184"/>
                  </a:lnTo>
                  <a:lnTo>
                    <a:pt x="0" y="180"/>
                  </a:lnTo>
                  <a:lnTo>
                    <a:pt x="1" y="175"/>
                  </a:lnTo>
                  <a:lnTo>
                    <a:pt x="3" y="171"/>
                  </a:lnTo>
                  <a:lnTo>
                    <a:pt x="4" y="167"/>
                  </a:lnTo>
                  <a:lnTo>
                    <a:pt x="7" y="161"/>
                  </a:lnTo>
                  <a:lnTo>
                    <a:pt x="10" y="157"/>
                  </a:lnTo>
                  <a:lnTo>
                    <a:pt x="14" y="153"/>
                  </a:lnTo>
                  <a:lnTo>
                    <a:pt x="18" y="149"/>
                  </a:lnTo>
                  <a:lnTo>
                    <a:pt x="23" y="145"/>
                  </a:lnTo>
                  <a:lnTo>
                    <a:pt x="30" y="143"/>
                  </a:lnTo>
                  <a:lnTo>
                    <a:pt x="38" y="143"/>
                  </a:lnTo>
                  <a:lnTo>
                    <a:pt x="46" y="146"/>
                  </a:lnTo>
                  <a:lnTo>
                    <a:pt x="54" y="152"/>
                  </a:lnTo>
                  <a:lnTo>
                    <a:pt x="60" y="160"/>
                  </a:lnTo>
                  <a:lnTo>
                    <a:pt x="63" y="169"/>
                  </a:lnTo>
                  <a:lnTo>
                    <a:pt x="61" y="180"/>
                  </a:lnTo>
                  <a:lnTo>
                    <a:pt x="59" y="184"/>
                  </a:lnTo>
                  <a:lnTo>
                    <a:pt x="56" y="188"/>
                  </a:lnTo>
                  <a:lnTo>
                    <a:pt x="52" y="191"/>
                  </a:lnTo>
                  <a:lnTo>
                    <a:pt x="50" y="194"/>
                  </a:lnTo>
                  <a:lnTo>
                    <a:pt x="50" y="198"/>
                  </a:lnTo>
                  <a:lnTo>
                    <a:pt x="53" y="205"/>
                  </a:lnTo>
                  <a:lnTo>
                    <a:pt x="61" y="210"/>
                  </a:lnTo>
                  <a:lnTo>
                    <a:pt x="74" y="217"/>
                  </a:lnTo>
                  <a:lnTo>
                    <a:pt x="80" y="220"/>
                  </a:lnTo>
                  <a:lnTo>
                    <a:pt x="89" y="221"/>
                  </a:lnTo>
                  <a:lnTo>
                    <a:pt x="95" y="222"/>
                  </a:lnTo>
                  <a:lnTo>
                    <a:pt x="104" y="221"/>
                  </a:lnTo>
                  <a:lnTo>
                    <a:pt x="110" y="220"/>
                  </a:lnTo>
                  <a:lnTo>
                    <a:pt x="117" y="216"/>
                  </a:lnTo>
                  <a:lnTo>
                    <a:pt x="123" y="210"/>
                  </a:lnTo>
                  <a:lnTo>
                    <a:pt x="127" y="203"/>
                  </a:lnTo>
                  <a:lnTo>
                    <a:pt x="128" y="190"/>
                  </a:lnTo>
                  <a:lnTo>
                    <a:pt x="123" y="179"/>
                  </a:lnTo>
                  <a:lnTo>
                    <a:pt x="112" y="171"/>
                  </a:lnTo>
                  <a:lnTo>
                    <a:pt x="101" y="164"/>
                  </a:lnTo>
                  <a:lnTo>
                    <a:pt x="95" y="160"/>
                  </a:lnTo>
                  <a:lnTo>
                    <a:pt x="89" y="156"/>
                  </a:lnTo>
                  <a:lnTo>
                    <a:pt x="83" y="152"/>
                  </a:lnTo>
                  <a:lnTo>
                    <a:pt x="78" y="146"/>
                  </a:lnTo>
                  <a:lnTo>
                    <a:pt x="71" y="142"/>
                  </a:lnTo>
                  <a:lnTo>
                    <a:pt x="67" y="137"/>
                  </a:lnTo>
                  <a:lnTo>
                    <a:pt x="61" y="131"/>
                  </a:lnTo>
                  <a:lnTo>
                    <a:pt x="57" y="126"/>
                  </a:lnTo>
                  <a:lnTo>
                    <a:pt x="50" y="112"/>
                  </a:lnTo>
                  <a:lnTo>
                    <a:pt x="46" y="98"/>
                  </a:lnTo>
                  <a:lnTo>
                    <a:pt x="48" y="83"/>
                  </a:lnTo>
                  <a:lnTo>
                    <a:pt x="52" y="70"/>
                  </a:lnTo>
                  <a:lnTo>
                    <a:pt x="59" y="56"/>
                  </a:lnTo>
                  <a:lnTo>
                    <a:pt x="67" y="45"/>
                  </a:lnTo>
                  <a:lnTo>
                    <a:pt x="76" y="37"/>
                  </a:lnTo>
                  <a:lnTo>
                    <a:pt x="89" y="32"/>
                  </a:lnTo>
                  <a:lnTo>
                    <a:pt x="99" y="27"/>
                  </a:lnTo>
                  <a:lnTo>
                    <a:pt x="113" y="27"/>
                  </a:lnTo>
                  <a:lnTo>
                    <a:pt x="127" y="29"/>
                  </a:lnTo>
                  <a:lnTo>
                    <a:pt x="140" y="32"/>
                  </a:lnTo>
                  <a:lnTo>
                    <a:pt x="150" y="8"/>
                  </a:lnTo>
                  <a:lnTo>
                    <a:pt x="153" y="3"/>
                  </a:lnTo>
                  <a:lnTo>
                    <a:pt x="158" y="0"/>
                  </a:lnTo>
                  <a:lnTo>
                    <a:pt x="164" y="0"/>
                  </a:lnTo>
                  <a:lnTo>
                    <a:pt x="170" y="2"/>
                  </a:lnTo>
                  <a:lnTo>
                    <a:pt x="176" y="4"/>
                  </a:lnTo>
                  <a:lnTo>
                    <a:pt x="180" y="7"/>
                  </a:lnTo>
                  <a:lnTo>
                    <a:pt x="181" y="12"/>
                  </a:lnTo>
                  <a:lnTo>
                    <a:pt x="179" y="18"/>
                  </a:lnTo>
                  <a:lnTo>
                    <a:pt x="170" y="42"/>
                  </a:lnTo>
                  <a:lnTo>
                    <a:pt x="179" y="47"/>
                  </a:lnTo>
                  <a:lnTo>
                    <a:pt x="185" y="51"/>
                  </a:lnTo>
                  <a:lnTo>
                    <a:pt x="191" y="56"/>
                  </a:lnTo>
                  <a:lnTo>
                    <a:pt x="198" y="63"/>
                  </a:lnTo>
                  <a:lnTo>
                    <a:pt x="206" y="74"/>
                  </a:lnTo>
                  <a:lnTo>
                    <a:pt x="210" y="85"/>
                  </a:lnTo>
                  <a:lnTo>
                    <a:pt x="211" y="97"/>
                  </a:lnTo>
                  <a:lnTo>
                    <a:pt x="209" y="109"/>
                  </a:lnTo>
                  <a:lnTo>
                    <a:pt x="203" y="119"/>
                  </a:lnTo>
                  <a:lnTo>
                    <a:pt x="195" y="124"/>
                  </a:lnTo>
                  <a:lnTo>
                    <a:pt x="184" y="127"/>
                  </a:lnTo>
                  <a:lnTo>
                    <a:pt x="173" y="124"/>
                  </a:lnTo>
                  <a:lnTo>
                    <a:pt x="166" y="120"/>
                  </a:lnTo>
                  <a:lnTo>
                    <a:pt x="161" y="113"/>
                  </a:lnTo>
                  <a:lnTo>
                    <a:pt x="158" y="105"/>
                  </a:lnTo>
                  <a:lnTo>
                    <a:pt x="159" y="97"/>
                  </a:lnTo>
                  <a:lnTo>
                    <a:pt x="161" y="94"/>
                  </a:lnTo>
                  <a:lnTo>
                    <a:pt x="162" y="92"/>
                  </a:lnTo>
                  <a:lnTo>
                    <a:pt x="164" y="90"/>
                  </a:lnTo>
                  <a:lnTo>
                    <a:pt x="164" y="87"/>
                  </a:lnTo>
                  <a:lnTo>
                    <a:pt x="164" y="85"/>
                  </a:lnTo>
                  <a:lnTo>
                    <a:pt x="162" y="81"/>
                  </a:lnTo>
                  <a:lnTo>
                    <a:pt x="158" y="75"/>
                  </a:lnTo>
                  <a:lnTo>
                    <a:pt x="149" y="71"/>
                  </a:lnTo>
                  <a:lnTo>
                    <a:pt x="140" y="68"/>
                  </a:lnTo>
                  <a:lnTo>
                    <a:pt x="132" y="67"/>
                  </a:lnTo>
                  <a:lnTo>
                    <a:pt x="125" y="66"/>
                  </a:lnTo>
                  <a:lnTo>
                    <a:pt x="120" y="67"/>
                  </a:lnTo>
                  <a:lnTo>
                    <a:pt x="114" y="68"/>
                  </a:lnTo>
                  <a:lnTo>
                    <a:pt x="109" y="71"/>
                  </a:lnTo>
                  <a:lnTo>
                    <a:pt x="106" y="75"/>
                  </a:lnTo>
                  <a:lnTo>
                    <a:pt x="104" y="79"/>
                  </a:lnTo>
                  <a:lnTo>
                    <a:pt x="102" y="86"/>
                  </a:lnTo>
                  <a:lnTo>
                    <a:pt x="104" y="93"/>
                  </a:lnTo>
                  <a:lnTo>
                    <a:pt x="108" y="98"/>
                  </a:lnTo>
                  <a:lnTo>
                    <a:pt x="113" y="105"/>
                  </a:lnTo>
                  <a:lnTo>
                    <a:pt x="120" y="112"/>
                  </a:lnTo>
                  <a:lnTo>
                    <a:pt x="128" y="117"/>
                  </a:lnTo>
                  <a:lnTo>
                    <a:pt x="138" y="124"/>
                  </a:lnTo>
                  <a:lnTo>
                    <a:pt x="147" y="131"/>
                  </a:lnTo>
                  <a:lnTo>
                    <a:pt x="161" y="141"/>
                  </a:lnTo>
                  <a:lnTo>
                    <a:pt x="170" y="150"/>
                  </a:lnTo>
                  <a:lnTo>
                    <a:pt x="179" y="161"/>
                  </a:lnTo>
                  <a:lnTo>
                    <a:pt x="183" y="171"/>
                  </a:lnTo>
                  <a:lnTo>
                    <a:pt x="185" y="182"/>
                  </a:lnTo>
                  <a:lnTo>
                    <a:pt x="185" y="192"/>
                  </a:lnTo>
                  <a:lnTo>
                    <a:pt x="181" y="205"/>
                  </a:lnTo>
                  <a:lnTo>
                    <a:pt x="176"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871" y="1054"/>
              <a:ext cx="66" cy="94"/>
            </a:xfrm>
            <a:custGeom>
              <a:avLst/>
              <a:gdLst/>
              <a:ahLst/>
              <a:cxnLst>
                <a:cxn ang="0">
                  <a:pos x="157" y="218"/>
                </a:cxn>
                <a:cxn ang="0">
                  <a:pos x="136" y="237"/>
                </a:cxn>
                <a:cxn ang="0">
                  <a:pos x="110" y="246"/>
                </a:cxn>
                <a:cxn ang="0">
                  <a:pos x="82" y="249"/>
                </a:cxn>
                <a:cxn ang="0">
                  <a:pos x="57" y="278"/>
                </a:cxn>
                <a:cxn ang="0">
                  <a:pos x="46" y="281"/>
                </a:cxn>
                <a:cxn ang="0">
                  <a:pos x="42" y="271"/>
                </a:cxn>
                <a:cxn ang="0">
                  <a:pos x="43" y="237"/>
                </a:cxn>
                <a:cxn ang="0">
                  <a:pos x="24" y="223"/>
                </a:cxn>
                <a:cxn ang="0">
                  <a:pos x="9" y="208"/>
                </a:cxn>
                <a:cxn ang="0">
                  <a:pos x="1" y="193"/>
                </a:cxn>
                <a:cxn ang="0">
                  <a:pos x="0" y="181"/>
                </a:cxn>
                <a:cxn ang="0">
                  <a:pos x="1" y="171"/>
                </a:cxn>
                <a:cxn ang="0">
                  <a:pos x="8" y="155"/>
                </a:cxn>
                <a:cxn ang="0">
                  <a:pos x="24" y="144"/>
                </a:cxn>
                <a:cxn ang="0">
                  <a:pos x="45" y="150"/>
                </a:cxn>
                <a:cxn ang="0">
                  <a:pos x="50" y="161"/>
                </a:cxn>
                <a:cxn ang="0">
                  <a:pos x="45" y="174"/>
                </a:cxn>
                <a:cxn ang="0">
                  <a:pos x="37" y="182"/>
                </a:cxn>
                <a:cxn ang="0">
                  <a:pos x="34" y="192"/>
                </a:cxn>
                <a:cxn ang="0">
                  <a:pos x="49" y="210"/>
                </a:cxn>
                <a:cxn ang="0">
                  <a:pos x="73" y="222"/>
                </a:cxn>
                <a:cxn ang="0">
                  <a:pos x="91" y="225"/>
                </a:cxn>
                <a:cxn ang="0">
                  <a:pos x="107" y="219"/>
                </a:cxn>
                <a:cxn ang="0">
                  <a:pos x="120" y="207"/>
                </a:cxn>
                <a:cxn ang="0">
                  <a:pos x="127" y="186"/>
                </a:cxn>
                <a:cxn ang="0">
                  <a:pos x="117" y="166"/>
                </a:cxn>
                <a:cxn ang="0">
                  <a:pos x="97" y="151"/>
                </a:cxn>
                <a:cxn ang="0">
                  <a:pos x="84" y="143"/>
                </a:cxn>
                <a:cxn ang="0">
                  <a:pos x="72" y="133"/>
                </a:cxn>
                <a:cxn ang="0">
                  <a:pos x="61" y="122"/>
                </a:cxn>
                <a:cxn ang="0">
                  <a:pos x="50" y="105"/>
                </a:cxn>
                <a:cxn ang="0">
                  <a:pos x="49" y="79"/>
                </a:cxn>
                <a:cxn ang="0">
                  <a:pos x="60" y="53"/>
                </a:cxn>
                <a:cxn ang="0">
                  <a:pos x="77" y="36"/>
                </a:cxn>
                <a:cxn ang="0">
                  <a:pos x="101" y="30"/>
                </a:cxn>
                <a:cxn ang="0">
                  <a:pos x="125" y="31"/>
                </a:cxn>
                <a:cxn ang="0">
                  <a:pos x="151" y="2"/>
                </a:cxn>
                <a:cxn ang="0">
                  <a:pos x="161" y="1"/>
                </a:cxn>
                <a:cxn ang="0">
                  <a:pos x="166" y="13"/>
                </a:cxn>
                <a:cxn ang="0">
                  <a:pos x="165" y="43"/>
                </a:cxn>
                <a:cxn ang="0">
                  <a:pos x="182" y="58"/>
                </a:cxn>
                <a:cxn ang="0">
                  <a:pos x="196" y="73"/>
                </a:cxn>
                <a:cxn ang="0">
                  <a:pos x="199" y="92"/>
                </a:cxn>
                <a:cxn ang="0">
                  <a:pos x="189" y="110"/>
                </a:cxn>
                <a:cxn ang="0">
                  <a:pos x="177" y="114"/>
                </a:cxn>
                <a:cxn ang="0">
                  <a:pos x="159" y="103"/>
                </a:cxn>
                <a:cxn ang="0">
                  <a:pos x="163" y="87"/>
                </a:cxn>
                <a:cxn ang="0">
                  <a:pos x="165" y="77"/>
                </a:cxn>
                <a:cxn ang="0">
                  <a:pos x="152" y="64"/>
                </a:cxn>
                <a:cxn ang="0">
                  <a:pos x="135" y="56"/>
                </a:cxn>
                <a:cxn ang="0">
                  <a:pos x="117" y="54"/>
                </a:cxn>
                <a:cxn ang="0">
                  <a:pos x="102" y="57"/>
                </a:cxn>
                <a:cxn ang="0">
                  <a:pos x="91" y="68"/>
                </a:cxn>
                <a:cxn ang="0">
                  <a:pos x="88" y="84"/>
                </a:cxn>
                <a:cxn ang="0">
                  <a:pos x="97" y="101"/>
                </a:cxn>
                <a:cxn ang="0">
                  <a:pos x="113" y="114"/>
                </a:cxn>
                <a:cxn ang="0">
                  <a:pos x="131" y="128"/>
                </a:cxn>
                <a:cxn ang="0">
                  <a:pos x="155" y="148"/>
                </a:cxn>
                <a:cxn ang="0">
                  <a:pos x="169" y="181"/>
                </a:cxn>
              </a:cxnLst>
              <a:rect l="0" t="0" r="r" b="b"/>
              <a:pathLst>
                <a:path w="199" h="282">
                  <a:moveTo>
                    <a:pt x="163" y="206"/>
                  </a:moveTo>
                  <a:lnTo>
                    <a:pt x="157" y="218"/>
                  </a:lnTo>
                  <a:lnTo>
                    <a:pt x="147" y="229"/>
                  </a:lnTo>
                  <a:lnTo>
                    <a:pt x="136" y="237"/>
                  </a:lnTo>
                  <a:lnTo>
                    <a:pt x="124" y="242"/>
                  </a:lnTo>
                  <a:lnTo>
                    <a:pt x="110" y="246"/>
                  </a:lnTo>
                  <a:lnTo>
                    <a:pt x="95" y="249"/>
                  </a:lnTo>
                  <a:lnTo>
                    <a:pt x="82" y="249"/>
                  </a:lnTo>
                  <a:lnTo>
                    <a:pt x="68" y="246"/>
                  </a:lnTo>
                  <a:lnTo>
                    <a:pt x="57" y="278"/>
                  </a:lnTo>
                  <a:lnTo>
                    <a:pt x="52" y="282"/>
                  </a:lnTo>
                  <a:lnTo>
                    <a:pt x="46" y="281"/>
                  </a:lnTo>
                  <a:lnTo>
                    <a:pt x="42" y="276"/>
                  </a:lnTo>
                  <a:lnTo>
                    <a:pt x="42" y="271"/>
                  </a:lnTo>
                  <a:lnTo>
                    <a:pt x="54" y="241"/>
                  </a:lnTo>
                  <a:lnTo>
                    <a:pt x="43" y="237"/>
                  </a:lnTo>
                  <a:lnTo>
                    <a:pt x="34" y="231"/>
                  </a:lnTo>
                  <a:lnTo>
                    <a:pt x="24" y="223"/>
                  </a:lnTo>
                  <a:lnTo>
                    <a:pt x="15" y="215"/>
                  </a:lnTo>
                  <a:lnTo>
                    <a:pt x="9" y="208"/>
                  </a:lnTo>
                  <a:lnTo>
                    <a:pt x="5" y="201"/>
                  </a:lnTo>
                  <a:lnTo>
                    <a:pt x="1" y="193"/>
                  </a:lnTo>
                  <a:lnTo>
                    <a:pt x="0" y="186"/>
                  </a:lnTo>
                  <a:lnTo>
                    <a:pt x="0" y="181"/>
                  </a:lnTo>
                  <a:lnTo>
                    <a:pt x="0" y="176"/>
                  </a:lnTo>
                  <a:lnTo>
                    <a:pt x="1" y="171"/>
                  </a:lnTo>
                  <a:lnTo>
                    <a:pt x="3" y="166"/>
                  </a:lnTo>
                  <a:lnTo>
                    <a:pt x="8" y="155"/>
                  </a:lnTo>
                  <a:lnTo>
                    <a:pt x="16" y="147"/>
                  </a:lnTo>
                  <a:lnTo>
                    <a:pt x="24" y="144"/>
                  </a:lnTo>
                  <a:lnTo>
                    <a:pt x="37" y="146"/>
                  </a:lnTo>
                  <a:lnTo>
                    <a:pt x="45" y="150"/>
                  </a:lnTo>
                  <a:lnTo>
                    <a:pt x="49" y="155"/>
                  </a:lnTo>
                  <a:lnTo>
                    <a:pt x="50" y="161"/>
                  </a:lnTo>
                  <a:lnTo>
                    <a:pt x="47" y="169"/>
                  </a:lnTo>
                  <a:lnTo>
                    <a:pt x="45" y="174"/>
                  </a:lnTo>
                  <a:lnTo>
                    <a:pt x="41" y="178"/>
                  </a:lnTo>
                  <a:lnTo>
                    <a:pt x="37" y="182"/>
                  </a:lnTo>
                  <a:lnTo>
                    <a:pt x="34" y="186"/>
                  </a:lnTo>
                  <a:lnTo>
                    <a:pt x="34" y="192"/>
                  </a:lnTo>
                  <a:lnTo>
                    <a:pt x="38" y="200"/>
                  </a:lnTo>
                  <a:lnTo>
                    <a:pt x="49" y="210"/>
                  </a:lnTo>
                  <a:lnTo>
                    <a:pt x="65" y="219"/>
                  </a:lnTo>
                  <a:lnTo>
                    <a:pt x="73" y="222"/>
                  </a:lnTo>
                  <a:lnTo>
                    <a:pt x="83" y="225"/>
                  </a:lnTo>
                  <a:lnTo>
                    <a:pt x="91" y="225"/>
                  </a:lnTo>
                  <a:lnTo>
                    <a:pt x="99" y="223"/>
                  </a:lnTo>
                  <a:lnTo>
                    <a:pt x="107" y="219"/>
                  </a:lnTo>
                  <a:lnTo>
                    <a:pt x="114" y="214"/>
                  </a:lnTo>
                  <a:lnTo>
                    <a:pt x="120" y="207"/>
                  </a:lnTo>
                  <a:lnTo>
                    <a:pt x="124" y="199"/>
                  </a:lnTo>
                  <a:lnTo>
                    <a:pt x="127" y="186"/>
                  </a:lnTo>
                  <a:lnTo>
                    <a:pt x="125" y="176"/>
                  </a:lnTo>
                  <a:lnTo>
                    <a:pt x="117" y="166"/>
                  </a:lnTo>
                  <a:lnTo>
                    <a:pt x="102" y="155"/>
                  </a:lnTo>
                  <a:lnTo>
                    <a:pt x="97" y="151"/>
                  </a:lnTo>
                  <a:lnTo>
                    <a:pt x="90" y="147"/>
                  </a:lnTo>
                  <a:lnTo>
                    <a:pt x="84" y="143"/>
                  </a:lnTo>
                  <a:lnTo>
                    <a:pt x="77" y="137"/>
                  </a:lnTo>
                  <a:lnTo>
                    <a:pt x="72" y="133"/>
                  </a:lnTo>
                  <a:lnTo>
                    <a:pt x="67" y="128"/>
                  </a:lnTo>
                  <a:lnTo>
                    <a:pt x="61" y="122"/>
                  </a:lnTo>
                  <a:lnTo>
                    <a:pt x="57" y="117"/>
                  </a:lnTo>
                  <a:lnTo>
                    <a:pt x="50" y="105"/>
                  </a:lnTo>
                  <a:lnTo>
                    <a:pt x="47" y="91"/>
                  </a:lnTo>
                  <a:lnTo>
                    <a:pt x="49" y="79"/>
                  </a:lnTo>
                  <a:lnTo>
                    <a:pt x="53" y="65"/>
                  </a:lnTo>
                  <a:lnTo>
                    <a:pt x="60" y="53"/>
                  </a:lnTo>
                  <a:lnTo>
                    <a:pt x="68" y="43"/>
                  </a:lnTo>
                  <a:lnTo>
                    <a:pt x="77" y="36"/>
                  </a:lnTo>
                  <a:lnTo>
                    <a:pt x="88" y="31"/>
                  </a:lnTo>
                  <a:lnTo>
                    <a:pt x="101" y="30"/>
                  </a:lnTo>
                  <a:lnTo>
                    <a:pt x="113" y="30"/>
                  </a:lnTo>
                  <a:lnTo>
                    <a:pt x="125" y="31"/>
                  </a:lnTo>
                  <a:lnTo>
                    <a:pt x="139" y="34"/>
                  </a:lnTo>
                  <a:lnTo>
                    <a:pt x="151" y="2"/>
                  </a:lnTo>
                  <a:lnTo>
                    <a:pt x="155" y="0"/>
                  </a:lnTo>
                  <a:lnTo>
                    <a:pt x="161" y="1"/>
                  </a:lnTo>
                  <a:lnTo>
                    <a:pt x="166" y="6"/>
                  </a:lnTo>
                  <a:lnTo>
                    <a:pt x="166" y="13"/>
                  </a:lnTo>
                  <a:lnTo>
                    <a:pt x="157" y="39"/>
                  </a:lnTo>
                  <a:lnTo>
                    <a:pt x="165" y="43"/>
                  </a:lnTo>
                  <a:lnTo>
                    <a:pt x="174" y="50"/>
                  </a:lnTo>
                  <a:lnTo>
                    <a:pt x="182" y="58"/>
                  </a:lnTo>
                  <a:lnTo>
                    <a:pt x="189" y="65"/>
                  </a:lnTo>
                  <a:lnTo>
                    <a:pt x="196" y="73"/>
                  </a:lnTo>
                  <a:lnTo>
                    <a:pt x="199" y="83"/>
                  </a:lnTo>
                  <a:lnTo>
                    <a:pt x="199" y="92"/>
                  </a:lnTo>
                  <a:lnTo>
                    <a:pt x="195" y="103"/>
                  </a:lnTo>
                  <a:lnTo>
                    <a:pt x="189" y="110"/>
                  </a:lnTo>
                  <a:lnTo>
                    <a:pt x="184" y="113"/>
                  </a:lnTo>
                  <a:lnTo>
                    <a:pt x="177" y="114"/>
                  </a:lnTo>
                  <a:lnTo>
                    <a:pt x="169" y="111"/>
                  </a:lnTo>
                  <a:lnTo>
                    <a:pt x="159" y="103"/>
                  </a:lnTo>
                  <a:lnTo>
                    <a:pt x="159" y="95"/>
                  </a:lnTo>
                  <a:lnTo>
                    <a:pt x="163" y="87"/>
                  </a:lnTo>
                  <a:lnTo>
                    <a:pt x="166" y="83"/>
                  </a:lnTo>
                  <a:lnTo>
                    <a:pt x="165" y="77"/>
                  </a:lnTo>
                  <a:lnTo>
                    <a:pt x="161" y="71"/>
                  </a:lnTo>
                  <a:lnTo>
                    <a:pt x="152" y="64"/>
                  </a:lnTo>
                  <a:lnTo>
                    <a:pt x="143" y="58"/>
                  </a:lnTo>
                  <a:lnTo>
                    <a:pt x="135" y="56"/>
                  </a:lnTo>
                  <a:lnTo>
                    <a:pt x="125" y="54"/>
                  </a:lnTo>
                  <a:lnTo>
                    <a:pt x="117" y="54"/>
                  </a:lnTo>
                  <a:lnTo>
                    <a:pt x="109" y="54"/>
                  </a:lnTo>
                  <a:lnTo>
                    <a:pt x="102" y="57"/>
                  </a:lnTo>
                  <a:lnTo>
                    <a:pt x="95" y="62"/>
                  </a:lnTo>
                  <a:lnTo>
                    <a:pt x="91" y="68"/>
                  </a:lnTo>
                  <a:lnTo>
                    <a:pt x="88" y="76"/>
                  </a:lnTo>
                  <a:lnTo>
                    <a:pt x="88" y="84"/>
                  </a:lnTo>
                  <a:lnTo>
                    <a:pt x="91" y="92"/>
                  </a:lnTo>
                  <a:lnTo>
                    <a:pt x="97" y="101"/>
                  </a:lnTo>
                  <a:lnTo>
                    <a:pt x="105" y="107"/>
                  </a:lnTo>
                  <a:lnTo>
                    <a:pt x="113" y="114"/>
                  </a:lnTo>
                  <a:lnTo>
                    <a:pt x="121" y="121"/>
                  </a:lnTo>
                  <a:lnTo>
                    <a:pt x="131" y="128"/>
                  </a:lnTo>
                  <a:lnTo>
                    <a:pt x="140" y="135"/>
                  </a:lnTo>
                  <a:lnTo>
                    <a:pt x="155" y="148"/>
                  </a:lnTo>
                  <a:lnTo>
                    <a:pt x="166" y="163"/>
                  </a:lnTo>
                  <a:lnTo>
                    <a:pt x="169" y="181"/>
                  </a:lnTo>
                  <a:lnTo>
                    <a:pt x="163" y="206"/>
                  </a:lnTo>
                  <a:close/>
                </a:path>
              </a:pathLst>
            </a:custGeom>
            <a:solidFill>
              <a:srgbClr val="FFFF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2"/>
            <p:cNvSpPr>
              <a:spLocks/>
            </p:cNvSpPr>
            <p:nvPr/>
          </p:nvSpPr>
          <p:spPr bwMode="auto">
            <a:xfrm>
              <a:off x="886" y="812"/>
              <a:ext cx="133" cy="197"/>
            </a:xfrm>
            <a:custGeom>
              <a:avLst/>
              <a:gdLst/>
              <a:ahLst/>
              <a:cxnLst>
                <a:cxn ang="0">
                  <a:pos x="318" y="472"/>
                </a:cxn>
                <a:cxn ang="0">
                  <a:pos x="255" y="511"/>
                </a:cxn>
                <a:cxn ang="0">
                  <a:pos x="169" y="519"/>
                </a:cxn>
                <a:cxn ang="0">
                  <a:pos x="136" y="590"/>
                </a:cxn>
                <a:cxn ang="0">
                  <a:pos x="102" y="583"/>
                </a:cxn>
                <a:cxn ang="0">
                  <a:pos x="94" y="558"/>
                </a:cxn>
                <a:cxn ang="0">
                  <a:pos x="83" y="493"/>
                </a:cxn>
                <a:cxn ang="0">
                  <a:pos x="44" y="466"/>
                </a:cxn>
                <a:cxn ang="0">
                  <a:pos x="14" y="429"/>
                </a:cxn>
                <a:cxn ang="0">
                  <a:pos x="1" y="394"/>
                </a:cxn>
                <a:cxn ang="0">
                  <a:pos x="0" y="365"/>
                </a:cxn>
                <a:cxn ang="0">
                  <a:pos x="8" y="338"/>
                </a:cxn>
                <a:cxn ang="0">
                  <a:pos x="29" y="311"/>
                </a:cxn>
                <a:cxn ang="0">
                  <a:pos x="46" y="300"/>
                </a:cxn>
                <a:cxn ang="0">
                  <a:pos x="68" y="297"/>
                </a:cxn>
                <a:cxn ang="0">
                  <a:pos x="93" y="305"/>
                </a:cxn>
                <a:cxn ang="0">
                  <a:pos x="115" y="327"/>
                </a:cxn>
                <a:cxn ang="0">
                  <a:pos x="120" y="356"/>
                </a:cxn>
                <a:cxn ang="0">
                  <a:pos x="108" y="382"/>
                </a:cxn>
                <a:cxn ang="0">
                  <a:pos x="98" y="399"/>
                </a:cxn>
                <a:cxn ang="0">
                  <a:pos x="106" y="414"/>
                </a:cxn>
                <a:cxn ang="0">
                  <a:pos x="134" y="431"/>
                </a:cxn>
                <a:cxn ang="0">
                  <a:pos x="177" y="442"/>
                </a:cxn>
                <a:cxn ang="0">
                  <a:pos x="220" y="435"/>
                </a:cxn>
                <a:cxn ang="0">
                  <a:pos x="248" y="402"/>
                </a:cxn>
                <a:cxn ang="0">
                  <a:pos x="246" y="365"/>
                </a:cxn>
                <a:cxn ang="0">
                  <a:pos x="217" y="341"/>
                </a:cxn>
                <a:cxn ang="0">
                  <a:pos x="181" y="322"/>
                </a:cxn>
                <a:cxn ang="0">
                  <a:pos x="146" y="299"/>
                </a:cxn>
                <a:cxn ang="0">
                  <a:pos x="115" y="270"/>
                </a:cxn>
                <a:cxn ang="0">
                  <a:pos x="81" y="209"/>
                </a:cxn>
                <a:cxn ang="0">
                  <a:pos x="97" y="124"/>
                </a:cxn>
                <a:cxn ang="0">
                  <a:pos x="151" y="72"/>
                </a:cxn>
                <a:cxn ang="0">
                  <a:pos x="225" y="63"/>
                </a:cxn>
                <a:cxn ang="0">
                  <a:pos x="273" y="8"/>
                </a:cxn>
                <a:cxn ang="0">
                  <a:pos x="306" y="3"/>
                </a:cxn>
                <a:cxn ang="0">
                  <a:pos x="329" y="23"/>
                </a:cxn>
                <a:cxn ang="0">
                  <a:pos x="321" y="86"/>
                </a:cxn>
                <a:cxn ang="0">
                  <a:pos x="342" y="97"/>
                </a:cxn>
                <a:cxn ang="0">
                  <a:pos x="361" y="113"/>
                </a:cxn>
                <a:cxn ang="0">
                  <a:pos x="397" y="159"/>
                </a:cxn>
                <a:cxn ang="0">
                  <a:pos x="391" y="218"/>
                </a:cxn>
                <a:cxn ang="0">
                  <a:pos x="370" y="240"/>
                </a:cxn>
                <a:cxn ang="0">
                  <a:pos x="341" y="245"/>
                </a:cxn>
                <a:cxn ang="0">
                  <a:pos x="303" y="222"/>
                </a:cxn>
                <a:cxn ang="0">
                  <a:pos x="300" y="185"/>
                </a:cxn>
                <a:cxn ang="0">
                  <a:pos x="307" y="172"/>
                </a:cxn>
                <a:cxn ang="0">
                  <a:pos x="293" y="149"/>
                </a:cxn>
                <a:cxn ang="0">
                  <a:pos x="241" y="134"/>
                </a:cxn>
                <a:cxn ang="0">
                  <a:pos x="206" y="140"/>
                </a:cxn>
                <a:cxn ang="0">
                  <a:pos x="187" y="164"/>
                </a:cxn>
                <a:cxn ang="0">
                  <a:pos x="198" y="200"/>
                </a:cxn>
                <a:cxn ang="0">
                  <a:pos x="240" y="234"/>
                </a:cxn>
                <a:cxn ang="0">
                  <a:pos x="306" y="277"/>
                </a:cxn>
                <a:cxn ang="0">
                  <a:pos x="355" y="331"/>
                </a:cxn>
                <a:cxn ang="0">
                  <a:pos x="356" y="397"/>
                </a:cxn>
              </a:cxnLst>
              <a:rect l="0" t="0" r="r" b="b"/>
              <a:pathLst>
                <a:path w="400" h="592">
                  <a:moveTo>
                    <a:pt x="346" y="424"/>
                  </a:moveTo>
                  <a:lnTo>
                    <a:pt x="333" y="450"/>
                  </a:lnTo>
                  <a:lnTo>
                    <a:pt x="318" y="472"/>
                  </a:lnTo>
                  <a:lnTo>
                    <a:pt x="299" y="488"/>
                  </a:lnTo>
                  <a:lnTo>
                    <a:pt x="278" y="502"/>
                  </a:lnTo>
                  <a:lnTo>
                    <a:pt x="255" y="511"/>
                  </a:lnTo>
                  <a:lnTo>
                    <a:pt x="229" y="517"/>
                  </a:lnTo>
                  <a:lnTo>
                    <a:pt x="201" y="519"/>
                  </a:lnTo>
                  <a:lnTo>
                    <a:pt x="169" y="519"/>
                  </a:lnTo>
                  <a:lnTo>
                    <a:pt x="149" y="573"/>
                  </a:lnTo>
                  <a:lnTo>
                    <a:pt x="143" y="583"/>
                  </a:lnTo>
                  <a:lnTo>
                    <a:pt x="136" y="590"/>
                  </a:lnTo>
                  <a:lnTo>
                    <a:pt x="127" y="592"/>
                  </a:lnTo>
                  <a:lnTo>
                    <a:pt x="115" y="589"/>
                  </a:lnTo>
                  <a:lnTo>
                    <a:pt x="102" y="583"/>
                  </a:lnTo>
                  <a:lnTo>
                    <a:pt x="96" y="577"/>
                  </a:lnTo>
                  <a:lnTo>
                    <a:pt x="93" y="567"/>
                  </a:lnTo>
                  <a:lnTo>
                    <a:pt x="94" y="558"/>
                  </a:lnTo>
                  <a:lnTo>
                    <a:pt x="112" y="504"/>
                  </a:lnTo>
                  <a:lnTo>
                    <a:pt x="97" y="499"/>
                  </a:lnTo>
                  <a:lnTo>
                    <a:pt x="83" y="493"/>
                  </a:lnTo>
                  <a:lnTo>
                    <a:pt x="70" y="485"/>
                  </a:lnTo>
                  <a:lnTo>
                    <a:pt x="56" y="476"/>
                  </a:lnTo>
                  <a:lnTo>
                    <a:pt x="44" y="466"/>
                  </a:lnTo>
                  <a:lnTo>
                    <a:pt x="33" y="454"/>
                  </a:lnTo>
                  <a:lnTo>
                    <a:pt x="22" y="442"/>
                  </a:lnTo>
                  <a:lnTo>
                    <a:pt x="14" y="429"/>
                  </a:lnTo>
                  <a:lnTo>
                    <a:pt x="8" y="418"/>
                  </a:lnTo>
                  <a:lnTo>
                    <a:pt x="4" y="406"/>
                  </a:lnTo>
                  <a:lnTo>
                    <a:pt x="1" y="394"/>
                  </a:lnTo>
                  <a:lnTo>
                    <a:pt x="0" y="382"/>
                  </a:lnTo>
                  <a:lnTo>
                    <a:pt x="0" y="373"/>
                  </a:lnTo>
                  <a:lnTo>
                    <a:pt x="0" y="365"/>
                  </a:lnTo>
                  <a:lnTo>
                    <a:pt x="1" y="357"/>
                  </a:lnTo>
                  <a:lnTo>
                    <a:pt x="4" y="349"/>
                  </a:lnTo>
                  <a:lnTo>
                    <a:pt x="8" y="338"/>
                  </a:lnTo>
                  <a:lnTo>
                    <a:pt x="15" y="327"/>
                  </a:lnTo>
                  <a:lnTo>
                    <a:pt x="21" y="319"/>
                  </a:lnTo>
                  <a:lnTo>
                    <a:pt x="29" y="311"/>
                  </a:lnTo>
                  <a:lnTo>
                    <a:pt x="34" y="307"/>
                  </a:lnTo>
                  <a:lnTo>
                    <a:pt x="41" y="303"/>
                  </a:lnTo>
                  <a:lnTo>
                    <a:pt x="46" y="300"/>
                  </a:lnTo>
                  <a:lnTo>
                    <a:pt x="53" y="299"/>
                  </a:lnTo>
                  <a:lnTo>
                    <a:pt x="60" y="297"/>
                  </a:lnTo>
                  <a:lnTo>
                    <a:pt x="68" y="297"/>
                  </a:lnTo>
                  <a:lnTo>
                    <a:pt x="75" y="299"/>
                  </a:lnTo>
                  <a:lnTo>
                    <a:pt x="83" y="301"/>
                  </a:lnTo>
                  <a:lnTo>
                    <a:pt x="93" y="305"/>
                  </a:lnTo>
                  <a:lnTo>
                    <a:pt x="101" y="311"/>
                  </a:lnTo>
                  <a:lnTo>
                    <a:pt x="109" y="319"/>
                  </a:lnTo>
                  <a:lnTo>
                    <a:pt x="115" y="327"/>
                  </a:lnTo>
                  <a:lnTo>
                    <a:pt x="117" y="337"/>
                  </a:lnTo>
                  <a:lnTo>
                    <a:pt x="120" y="346"/>
                  </a:lnTo>
                  <a:lnTo>
                    <a:pt x="120" y="356"/>
                  </a:lnTo>
                  <a:lnTo>
                    <a:pt x="117" y="367"/>
                  </a:lnTo>
                  <a:lnTo>
                    <a:pt x="113" y="375"/>
                  </a:lnTo>
                  <a:lnTo>
                    <a:pt x="108" y="382"/>
                  </a:lnTo>
                  <a:lnTo>
                    <a:pt x="102" y="388"/>
                  </a:lnTo>
                  <a:lnTo>
                    <a:pt x="98" y="395"/>
                  </a:lnTo>
                  <a:lnTo>
                    <a:pt x="98" y="399"/>
                  </a:lnTo>
                  <a:lnTo>
                    <a:pt x="100" y="403"/>
                  </a:lnTo>
                  <a:lnTo>
                    <a:pt x="102" y="409"/>
                  </a:lnTo>
                  <a:lnTo>
                    <a:pt x="106" y="414"/>
                  </a:lnTo>
                  <a:lnTo>
                    <a:pt x="113" y="420"/>
                  </a:lnTo>
                  <a:lnTo>
                    <a:pt x="121" y="425"/>
                  </a:lnTo>
                  <a:lnTo>
                    <a:pt x="134" y="431"/>
                  </a:lnTo>
                  <a:lnTo>
                    <a:pt x="147" y="436"/>
                  </a:lnTo>
                  <a:lnTo>
                    <a:pt x="162" y="440"/>
                  </a:lnTo>
                  <a:lnTo>
                    <a:pt x="177" y="442"/>
                  </a:lnTo>
                  <a:lnTo>
                    <a:pt x="192" y="442"/>
                  </a:lnTo>
                  <a:lnTo>
                    <a:pt x="206" y="439"/>
                  </a:lnTo>
                  <a:lnTo>
                    <a:pt x="220" y="435"/>
                  </a:lnTo>
                  <a:lnTo>
                    <a:pt x="232" y="427"/>
                  </a:lnTo>
                  <a:lnTo>
                    <a:pt x="241" y="416"/>
                  </a:lnTo>
                  <a:lnTo>
                    <a:pt x="248" y="402"/>
                  </a:lnTo>
                  <a:lnTo>
                    <a:pt x="251" y="388"/>
                  </a:lnTo>
                  <a:lnTo>
                    <a:pt x="250" y="376"/>
                  </a:lnTo>
                  <a:lnTo>
                    <a:pt x="246" y="365"/>
                  </a:lnTo>
                  <a:lnTo>
                    <a:pt x="237" y="356"/>
                  </a:lnTo>
                  <a:lnTo>
                    <a:pt x="228" y="348"/>
                  </a:lnTo>
                  <a:lnTo>
                    <a:pt x="217" y="341"/>
                  </a:lnTo>
                  <a:lnTo>
                    <a:pt x="205" y="335"/>
                  </a:lnTo>
                  <a:lnTo>
                    <a:pt x="194" y="328"/>
                  </a:lnTo>
                  <a:lnTo>
                    <a:pt x="181" y="322"/>
                  </a:lnTo>
                  <a:lnTo>
                    <a:pt x="171" y="315"/>
                  </a:lnTo>
                  <a:lnTo>
                    <a:pt x="158" y="307"/>
                  </a:lnTo>
                  <a:lnTo>
                    <a:pt x="146" y="299"/>
                  </a:lnTo>
                  <a:lnTo>
                    <a:pt x="135" y="289"/>
                  </a:lnTo>
                  <a:lnTo>
                    <a:pt x="124" y="279"/>
                  </a:lnTo>
                  <a:lnTo>
                    <a:pt x="115" y="270"/>
                  </a:lnTo>
                  <a:lnTo>
                    <a:pt x="105" y="259"/>
                  </a:lnTo>
                  <a:lnTo>
                    <a:pt x="89" y="234"/>
                  </a:lnTo>
                  <a:lnTo>
                    <a:pt x="81" y="209"/>
                  </a:lnTo>
                  <a:lnTo>
                    <a:pt x="79" y="180"/>
                  </a:lnTo>
                  <a:lnTo>
                    <a:pt x="86" y="151"/>
                  </a:lnTo>
                  <a:lnTo>
                    <a:pt x="97" y="124"/>
                  </a:lnTo>
                  <a:lnTo>
                    <a:pt x="112" y="102"/>
                  </a:lnTo>
                  <a:lnTo>
                    <a:pt x="131" y="84"/>
                  </a:lnTo>
                  <a:lnTo>
                    <a:pt x="151" y="72"/>
                  </a:lnTo>
                  <a:lnTo>
                    <a:pt x="173" y="64"/>
                  </a:lnTo>
                  <a:lnTo>
                    <a:pt x="199" y="61"/>
                  </a:lnTo>
                  <a:lnTo>
                    <a:pt x="225" y="63"/>
                  </a:lnTo>
                  <a:lnTo>
                    <a:pt x="254" y="67"/>
                  </a:lnTo>
                  <a:lnTo>
                    <a:pt x="267" y="19"/>
                  </a:lnTo>
                  <a:lnTo>
                    <a:pt x="273" y="8"/>
                  </a:lnTo>
                  <a:lnTo>
                    <a:pt x="282" y="3"/>
                  </a:lnTo>
                  <a:lnTo>
                    <a:pt x="293" y="0"/>
                  </a:lnTo>
                  <a:lnTo>
                    <a:pt x="306" y="3"/>
                  </a:lnTo>
                  <a:lnTo>
                    <a:pt x="318" y="7"/>
                  </a:lnTo>
                  <a:lnTo>
                    <a:pt x="326" y="14"/>
                  </a:lnTo>
                  <a:lnTo>
                    <a:pt x="329" y="23"/>
                  </a:lnTo>
                  <a:lnTo>
                    <a:pt x="326" y="35"/>
                  </a:lnTo>
                  <a:lnTo>
                    <a:pt x="312" y="83"/>
                  </a:lnTo>
                  <a:lnTo>
                    <a:pt x="321" y="86"/>
                  </a:lnTo>
                  <a:lnTo>
                    <a:pt x="329" y="89"/>
                  </a:lnTo>
                  <a:lnTo>
                    <a:pt x="336" y="93"/>
                  </a:lnTo>
                  <a:lnTo>
                    <a:pt x="342" y="97"/>
                  </a:lnTo>
                  <a:lnTo>
                    <a:pt x="349" y="102"/>
                  </a:lnTo>
                  <a:lnTo>
                    <a:pt x="356" y="108"/>
                  </a:lnTo>
                  <a:lnTo>
                    <a:pt x="361" y="113"/>
                  </a:lnTo>
                  <a:lnTo>
                    <a:pt x="368" y="120"/>
                  </a:lnTo>
                  <a:lnTo>
                    <a:pt x="385" y="139"/>
                  </a:lnTo>
                  <a:lnTo>
                    <a:pt x="397" y="159"/>
                  </a:lnTo>
                  <a:lnTo>
                    <a:pt x="400" y="183"/>
                  </a:lnTo>
                  <a:lnTo>
                    <a:pt x="396" y="207"/>
                  </a:lnTo>
                  <a:lnTo>
                    <a:pt x="391" y="218"/>
                  </a:lnTo>
                  <a:lnTo>
                    <a:pt x="386" y="226"/>
                  </a:lnTo>
                  <a:lnTo>
                    <a:pt x="378" y="234"/>
                  </a:lnTo>
                  <a:lnTo>
                    <a:pt x="370" y="240"/>
                  </a:lnTo>
                  <a:lnTo>
                    <a:pt x="361" y="244"/>
                  </a:lnTo>
                  <a:lnTo>
                    <a:pt x="351" y="245"/>
                  </a:lnTo>
                  <a:lnTo>
                    <a:pt x="341" y="245"/>
                  </a:lnTo>
                  <a:lnTo>
                    <a:pt x="330" y="243"/>
                  </a:lnTo>
                  <a:lnTo>
                    <a:pt x="314" y="234"/>
                  </a:lnTo>
                  <a:lnTo>
                    <a:pt x="303" y="222"/>
                  </a:lnTo>
                  <a:lnTo>
                    <a:pt x="296" y="207"/>
                  </a:lnTo>
                  <a:lnTo>
                    <a:pt x="297" y="191"/>
                  </a:lnTo>
                  <a:lnTo>
                    <a:pt x="300" y="185"/>
                  </a:lnTo>
                  <a:lnTo>
                    <a:pt x="303" y="180"/>
                  </a:lnTo>
                  <a:lnTo>
                    <a:pt x="304" y="176"/>
                  </a:lnTo>
                  <a:lnTo>
                    <a:pt x="307" y="172"/>
                  </a:lnTo>
                  <a:lnTo>
                    <a:pt x="307" y="165"/>
                  </a:lnTo>
                  <a:lnTo>
                    <a:pt x="303" y="158"/>
                  </a:lnTo>
                  <a:lnTo>
                    <a:pt x="293" y="149"/>
                  </a:lnTo>
                  <a:lnTo>
                    <a:pt x="274" y="140"/>
                  </a:lnTo>
                  <a:lnTo>
                    <a:pt x="256" y="136"/>
                  </a:lnTo>
                  <a:lnTo>
                    <a:pt x="241" y="134"/>
                  </a:lnTo>
                  <a:lnTo>
                    <a:pt x="228" y="135"/>
                  </a:lnTo>
                  <a:lnTo>
                    <a:pt x="216" y="136"/>
                  </a:lnTo>
                  <a:lnTo>
                    <a:pt x="206" y="140"/>
                  </a:lnTo>
                  <a:lnTo>
                    <a:pt x="198" y="147"/>
                  </a:lnTo>
                  <a:lnTo>
                    <a:pt x="191" y="154"/>
                  </a:lnTo>
                  <a:lnTo>
                    <a:pt x="187" y="164"/>
                  </a:lnTo>
                  <a:lnTo>
                    <a:pt x="186" y="176"/>
                  </a:lnTo>
                  <a:lnTo>
                    <a:pt x="190" y="189"/>
                  </a:lnTo>
                  <a:lnTo>
                    <a:pt x="198" y="200"/>
                  </a:lnTo>
                  <a:lnTo>
                    <a:pt x="209" y="213"/>
                  </a:lnTo>
                  <a:lnTo>
                    <a:pt x="224" y="224"/>
                  </a:lnTo>
                  <a:lnTo>
                    <a:pt x="240" y="234"/>
                  </a:lnTo>
                  <a:lnTo>
                    <a:pt x="259" y="245"/>
                  </a:lnTo>
                  <a:lnTo>
                    <a:pt x="278" y="258"/>
                  </a:lnTo>
                  <a:lnTo>
                    <a:pt x="306" y="277"/>
                  </a:lnTo>
                  <a:lnTo>
                    <a:pt x="327" y="294"/>
                  </a:lnTo>
                  <a:lnTo>
                    <a:pt x="344" y="312"/>
                  </a:lnTo>
                  <a:lnTo>
                    <a:pt x="355" y="331"/>
                  </a:lnTo>
                  <a:lnTo>
                    <a:pt x="360" y="352"/>
                  </a:lnTo>
                  <a:lnTo>
                    <a:pt x="361" y="373"/>
                  </a:lnTo>
                  <a:lnTo>
                    <a:pt x="356" y="397"/>
                  </a:lnTo>
                  <a:lnTo>
                    <a:pt x="346" y="4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53"/>
            <p:cNvSpPr>
              <a:spLocks/>
            </p:cNvSpPr>
            <p:nvPr/>
          </p:nvSpPr>
          <p:spPr bwMode="auto">
            <a:xfrm>
              <a:off x="891" y="816"/>
              <a:ext cx="124" cy="188"/>
            </a:xfrm>
            <a:custGeom>
              <a:avLst/>
              <a:gdLst/>
              <a:ahLst/>
              <a:cxnLst>
                <a:cxn ang="0">
                  <a:pos x="293" y="447"/>
                </a:cxn>
                <a:cxn ang="0">
                  <a:pos x="223" y="487"/>
                </a:cxn>
                <a:cxn ang="0">
                  <a:pos x="143" y="492"/>
                </a:cxn>
                <a:cxn ang="0">
                  <a:pos x="103" y="563"/>
                </a:cxn>
                <a:cxn ang="0">
                  <a:pos x="114" y="484"/>
                </a:cxn>
                <a:cxn ang="0">
                  <a:pos x="83" y="473"/>
                </a:cxn>
                <a:cxn ang="0">
                  <a:pos x="53" y="454"/>
                </a:cxn>
                <a:cxn ang="0">
                  <a:pos x="23" y="427"/>
                </a:cxn>
                <a:cxn ang="0">
                  <a:pos x="1" y="385"/>
                </a:cxn>
                <a:cxn ang="0">
                  <a:pos x="0" y="355"/>
                </a:cxn>
                <a:cxn ang="0">
                  <a:pos x="12" y="323"/>
                </a:cxn>
                <a:cxn ang="0">
                  <a:pos x="34" y="303"/>
                </a:cxn>
                <a:cxn ang="0">
                  <a:pos x="65" y="302"/>
                </a:cxn>
                <a:cxn ang="0">
                  <a:pos x="95" y="329"/>
                </a:cxn>
                <a:cxn ang="0">
                  <a:pos x="79" y="366"/>
                </a:cxn>
                <a:cxn ang="0">
                  <a:pos x="67" y="386"/>
                </a:cxn>
                <a:cxn ang="0">
                  <a:pos x="77" y="406"/>
                </a:cxn>
                <a:cxn ang="0">
                  <a:pos x="113" y="432"/>
                </a:cxn>
                <a:cxn ang="0">
                  <a:pos x="166" y="447"/>
                </a:cxn>
                <a:cxn ang="0">
                  <a:pos x="215" y="435"/>
                </a:cxn>
                <a:cxn ang="0">
                  <a:pos x="245" y="393"/>
                </a:cxn>
                <a:cxn ang="0">
                  <a:pos x="247" y="357"/>
                </a:cxn>
                <a:cxn ang="0">
                  <a:pos x="226" y="329"/>
                </a:cxn>
                <a:cxn ang="0">
                  <a:pos x="182" y="304"/>
                </a:cxn>
                <a:cxn ang="0">
                  <a:pos x="146" y="280"/>
                </a:cxn>
                <a:cxn ang="0">
                  <a:pos x="113" y="251"/>
                </a:cxn>
                <a:cxn ang="0">
                  <a:pos x="82" y="192"/>
                </a:cxn>
                <a:cxn ang="0">
                  <a:pos x="98" y="116"/>
                </a:cxn>
                <a:cxn ang="0">
                  <a:pos x="152" y="71"/>
                </a:cxn>
                <a:cxn ang="0">
                  <a:pos x="225" y="66"/>
                </a:cxn>
                <a:cxn ang="0">
                  <a:pos x="278" y="0"/>
                </a:cxn>
                <a:cxn ang="0">
                  <a:pos x="300" y="23"/>
                </a:cxn>
                <a:cxn ang="0">
                  <a:pos x="302" y="85"/>
                </a:cxn>
                <a:cxn ang="0">
                  <a:pos x="330" y="102"/>
                </a:cxn>
                <a:cxn ang="0">
                  <a:pos x="353" y="123"/>
                </a:cxn>
                <a:cxn ang="0">
                  <a:pos x="373" y="173"/>
                </a:cxn>
                <a:cxn ang="0">
                  <a:pos x="360" y="212"/>
                </a:cxn>
                <a:cxn ang="0">
                  <a:pos x="343" y="220"/>
                </a:cxn>
                <a:cxn ang="0">
                  <a:pos x="320" y="217"/>
                </a:cxn>
                <a:cxn ang="0">
                  <a:pos x="297" y="194"/>
                </a:cxn>
                <a:cxn ang="0">
                  <a:pos x="304" y="169"/>
                </a:cxn>
                <a:cxn ang="0">
                  <a:pos x="309" y="156"/>
                </a:cxn>
                <a:cxn ang="0">
                  <a:pos x="297" y="139"/>
                </a:cxn>
                <a:cxn ang="0">
                  <a:pos x="272" y="120"/>
                </a:cxn>
                <a:cxn ang="0">
                  <a:pos x="227" y="109"/>
                </a:cxn>
                <a:cxn ang="0">
                  <a:pos x="181" y="119"/>
                </a:cxn>
                <a:cxn ang="0">
                  <a:pos x="158" y="158"/>
                </a:cxn>
                <a:cxn ang="0">
                  <a:pos x="178" y="205"/>
                </a:cxn>
                <a:cxn ang="0">
                  <a:pos x="229" y="243"/>
                </a:cxn>
                <a:cxn ang="0">
                  <a:pos x="282" y="278"/>
                </a:cxn>
                <a:cxn ang="0">
                  <a:pos x="320" y="318"/>
                </a:cxn>
                <a:cxn ang="0">
                  <a:pos x="327" y="375"/>
                </a:cxn>
              </a:cxnLst>
              <a:rect l="0" t="0" r="r" b="b"/>
              <a:pathLst>
                <a:path w="373" h="565">
                  <a:moveTo>
                    <a:pt x="320" y="401"/>
                  </a:moveTo>
                  <a:lnTo>
                    <a:pt x="309" y="426"/>
                  </a:lnTo>
                  <a:lnTo>
                    <a:pt x="293" y="447"/>
                  </a:lnTo>
                  <a:lnTo>
                    <a:pt x="272" y="464"/>
                  </a:lnTo>
                  <a:lnTo>
                    <a:pt x="249" y="477"/>
                  </a:lnTo>
                  <a:lnTo>
                    <a:pt x="223" y="487"/>
                  </a:lnTo>
                  <a:lnTo>
                    <a:pt x="196" y="492"/>
                  </a:lnTo>
                  <a:lnTo>
                    <a:pt x="170" y="494"/>
                  </a:lnTo>
                  <a:lnTo>
                    <a:pt x="143" y="492"/>
                  </a:lnTo>
                  <a:lnTo>
                    <a:pt x="125" y="555"/>
                  </a:lnTo>
                  <a:lnTo>
                    <a:pt x="114" y="565"/>
                  </a:lnTo>
                  <a:lnTo>
                    <a:pt x="103" y="563"/>
                  </a:lnTo>
                  <a:lnTo>
                    <a:pt x="95" y="555"/>
                  </a:lnTo>
                  <a:lnTo>
                    <a:pt x="95" y="546"/>
                  </a:lnTo>
                  <a:lnTo>
                    <a:pt x="114" y="484"/>
                  </a:lnTo>
                  <a:lnTo>
                    <a:pt x="103" y="481"/>
                  </a:lnTo>
                  <a:lnTo>
                    <a:pt x="94" y="477"/>
                  </a:lnTo>
                  <a:lnTo>
                    <a:pt x="83" y="473"/>
                  </a:lnTo>
                  <a:lnTo>
                    <a:pt x="72" y="468"/>
                  </a:lnTo>
                  <a:lnTo>
                    <a:pt x="62" y="461"/>
                  </a:lnTo>
                  <a:lnTo>
                    <a:pt x="53" y="454"/>
                  </a:lnTo>
                  <a:lnTo>
                    <a:pt x="43" y="447"/>
                  </a:lnTo>
                  <a:lnTo>
                    <a:pt x="34" y="439"/>
                  </a:lnTo>
                  <a:lnTo>
                    <a:pt x="23" y="427"/>
                  </a:lnTo>
                  <a:lnTo>
                    <a:pt x="13" y="413"/>
                  </a:lnTo>
                  <a:lnTo>
                    <a:pt x="5" y="400"/>
                  </a:lnTo>
                  <a:lnTo>
                    <a:pt x="1" y="385"/>
                  </a:lnTo>
                  <a:lnTo>
                    <a:pt x="0" y="375"/>
                  </a:lnTo>
                  <a:lnTo>
                    <a:pt x="0" y="366"/>
                  </a:lnTo>
                  <a:lnTo>
                    <a:pt x="0" y="355"/>
                  </a:lnTo>
                  <a:lnTo>
                    <a:pt x="2" y="345"/>
                  </a:lnTo>
                  <a:lnTo>
                    <a:pt x="7" y="334"/>
                  </a:lnTo>
                  <a:lnTo>
                    <a:pt x="12" y="323"/>
                  </a:lnTo>
                  <a:lnTo>
                    <a:pt x="17" y="315"/>
                  </a:lnTo>
                  <a:lnTo>
                    <a:pt x="26" y="307"/>
                  </a:lnTo>
                  <a:lnTo>
                    <a:pt x="34" y="303"/>
                  </a:lnTo>
                  <a:lnTo>
                    <a:pt x="42" y="299"/>
                  </a:lnTo>
                  <a:lnTo>
                    <a:pt x="53" y="299"/>
                  </a:lnTo>
                  <a:lnTo>
                    <a:pt x="65" y="302"/>
                  </a:lnTo>
                  <a:lnTo>
                    <a:pt x="82" y="308"/>
                  </a:lnTo>
                  <a:lnTo>
                    <a:pt x="91" y="316"/>
                  </a:lnTo>
                  <a:lnTo>
                    <a:pt x="95" y="329"/>
                  </a:lnTo>
                  <a:lnTo>
                    <a:pt x="92" y="345"/>
                  </a:lnTo>
                  <a:lnTo>
                    <a:pt x="87" y="355"/>
                  </a:lnTo>
                  <a:lnTo>
                    <a:pt x="79" y="366"/>
                  </a:lnTo>
                  <a:lnTo>
                    <a:pt x="71" y="375"/>
                  </a:lnTo>
                  <a:lnTo>
                    <a:pt x="67" y="382"/>
                  </a:lnTo>
                  <a:lnTo>
                    <a:pt x="67" y="386"/>
                  </a:lnTo>
                  <a:lnTo>
                    <a:pt x="68" y="391"/>
                  </a:lnTo>
                  <a:lnTo>
                    <a:pt x="72" y="398"/>
                  </a:lnTo>
                  <a:lnTo>
                    <a:pt x="77" y="406"/>
                  </a:lnTo>
                  <a:lnTo>
                    <a:pt x="87" y="415"/>
                  </a:lnTo>
                  <a:lnTo>
                    <a:pt x="98" y="423"/>
                  </a:lnTo>
                  <a:lnTo>
                    <a:pt x="113" y="432"/>
                  </a:lnTo>
                  <a:lnTo>
                    <a:pt x="132" y="441"/>
                  </a:lnTo>
                  <a:lnTo>
                    <a:pt x="150" y="446"/>
                  </a:lnTo>
                  <a:lnTo>
                    <a:pt x="166" y="447"/>
                  </a:lnTo>
                  <a:lnTo>
                    <a:pt x="184" y="446"/>
                  </a:lnTo>
                  <a:lnTo>
                    <a:pt x="200" y="442"/>
                  </a:lnTo>
                  <a:lnTo>
                    <a:pt x="215" y="435"/>
                  </a:lnTo>
                  <a:lnTo>
                    <a:pt x="227" y="424"/>
                  </a:lnTo>
                  <a:lnTo>
                    <a:pt x="238" y="411"/>
                  </a:lnTo>
                  <a:lnTo>
                    <a:pt x="245" y="393"/>
                  </a:lnTo>
                  <a:lnTo>
                    <a:pt x="248" y="379"/>
                  </a:lnTo>
                  <a:lnTo>
                    <a:pt x="249" y="367"/>
                  </a:lnTo>
                  <a:lnTo>
                    <a:pt x="247" y="357"/>
                  </a:lnTo>
                  <a:lnTo>
                    <a:pt x="242" y="348"/>
                  </a:lnTo>
                  <a:lnTo>
                    <a:pt x="236" y="338"/>
                  </a:lnTo>
                  <a:lnTo>
                    <a:pt x="226" y="329"/>
                  </a:lnTo>
                  <a:lnTo>
                    <a:pt x="212" y="321"/>
                  </a:lnTo>
                  <a:lnTo>
                    <a:pt x="195" y="311"/>
                  </a:lnTo>
                  <a:lnTo>
                    <a:pt x="182" y="304"/>
                  </a:lnTo>
                  <a:lnTo>
                    <a:pt x="172" y="297"/>
                  </a:lnTo>
                  <a:lnTo>
                    <a:pt x="158" y="289"/>
                  </a:lnTo>
                  <a:lnTo>
                    <a:pt x="146" y="280"/>
                  </a:lnTo>
                  <a:lnTo>
                    <a:pt x="133" y="270"/>
                  </a:lnTo>
                  <a:lnTo>
                    <a:pt x="122" y="261"/>
                  </a:lnTo>
                  <a:lnTo>
                    <a:pt x="113" y="251"/>
                  </a:lnTo>
                  <a:lnTo>
                    <a:pt x="103" y="242"/>
                  </a:lnTo>
                  <a:lnTo>
                    <a:pt x="88" y="218"/>
                  </a:lnTo>
                  <a:lnTo>
                    <a:pt x="82" y="192"/>
                  </a:lnTo>
                  <a:lnTo>
                    <a:pt x="82" y="167"/>
                  </a:lnTo>
                  <a:lnTo>
                    <a:pt x="87" y="141"/>
                  </a:lnTo>
                  <a:lnTo>
                    <a:pt x="98" y="116"/>
                  </a:lnTo>
                  <a:lnTo>
                    <a:pt x="113" y="96"/>
                  </a:lnTo>
                  <a:lnTo>
                    <a:pt x="131" y="81"/>
                  </a:lnTo>
                  <a:lnTo>
                    <a:pt x="152" y="71"/>
                  </a:lnTo>
                  <a:lnTo>
                    <a:pt x="174" y="66"/>
                  </a:lnTo>
                  <a:lnTo>
                    <a:pt x="199" y="64"/>
                  </a:lnTo>
                  <a:lnTo>
                    <a:pt x="225" y="66"/>
                  </a:lnTo>
                  <a:lnTo>
                    <a:pt x="251" y="70"/>
                  </a:lnTo>
                  <a:lnTo>
                    <a:pt x="270" y="6"/>
                  </a:lnTo>
                  <a:lnTo>
                    <a:pt x="278" y="0"/>
                  </a:lnTo>
                  <a:lnTo>
                    <a:pt x="289" y="3"/>
                  </a:lnTo>
                  <a:lnTo>
                    <a:pt x="300" y="11"/>
                  </a:lnTo>
                  <a:lnTo>
                    <a:pt x="300" y="23"/>
                  </a:lnTo>
                  <a:lnTo>
                    <a:pt x="286" y="77"/>
                  </a:lnTo>
                  <a:lnTo>
                    <a:pt x="294" y="79"/>
                  </a:lnTo>
                  <a:lnTo>
                    <a:pt x="302" y="85"/>
                  </a:lnTo>
                  <a:lnTo>
                    <a:pt x="312" y="90"/>
                  </a:lnTo>
                  <a:lnTo>
                    <a:pt x="322" y="96"/>
                  </a:lnTo>
                  <a:lnTo>
                    <a:pt x="330" y="102"/>
                  </a:lnTo>
                  <a:lnTo>
                    <a:pt x="338" y="109"/>
                  </a:lnTo>
                  <a:lnTo>
                    <a:pt x="346" y="116"/>
                  </a:lnTo>
                  <a:lnTo>
                    <a:pt x="353" y="123"/>
                  </a:lnTo>
                  <a:lnTo>
                    <a:pt x="367" y="139"/>
                  </a:lnTo>
                  <a:lnTo>
                    <a:pt x="373" y="156"/>
                  </a:lnTo>
                  <a:lnTo>
                    <a:pt x="373" y="173"/>
                  </a:lnTo>
                  <a:lnTo>
                    <a:pt x="368" y="197"/>
                  </a:lnTo>
                  <a:lnTo>
                    <a:pt x="364" y="205"/>
                  </a:lnTo>
                  <a:lnTo>
                    <a:pt x="360" y="212"/>
                  </a:lnTo>
                  <a:lnTo>
                    <a:pt x="356" y="216"/>
                  </a:lnTo>
                  <a:lnTo>
                    <a:pt x="349" y="218"/>
                  </a:lnTo>
                  <a:lnTo>
                    <a:pt x="343" y="220"/>
                  </a:lnTo>
                  <a:lnTo>
                    <a:pt x="335" y="220"/>
                  </a:lnTo>
                  <a:lnTo>
                    <a:pt x="328" y="220"/>
                  </a:lnTo>
                  <a:lnTo>
                    <a:pt x="320" y="217"/>
                  </a:lnTo>
                  <a:lnTo>
                    <a:pt x="307" y="210"/>
                  </a:lnTo>
                  <a:lnTo>
                    <a:pt x="300" y="203"/>
                  </a:lnTo>
                  <a:lnTo>
                    <a:pt x="297" y="194"/>
                  </a:lnTo>
                  <a:lnTo>
                    <a:pt x="298" y="186"/>
                  </a:lnTo>
                  <a:lnTo>
                    <a:pt x="301" y="176"/>
                  </a:lnTo>
                  <a:lnTo>
                    <a:pt x="304" y="169"/>
                  </a:lnTo>
                  <a:lnTo>
                    <a:pt x="308" y="164"/>
                  </a:lnTo>
                  <a:lnTo>
                    <a:pt x="309" y="160"/>
                  </a:lnTo>
                  <a:lnTo>
                    <a:pt x="309" y="156"/>
                  </a:lnTo>
                  <a:lnTo>
                    <a:pt x="307" y="152"/>
                  </a:lnTo>
                  <a:lnTo>
                    <a:pt x="302" y="146"/>
                  </a:lnTo>
                  <a:lnTo>
                    <a:pt x="297" y="139"/>
                  </a:lnTo>
                  <a:lnTo>
                    <a:pt x="290" y="132"/>
                  </a:lnTo>
                  <a:lnTo>
                    <a:pt x="281" y="126"/>
                  </a:lnTo>
                  <a:lnTo>
                    <a:pt x="272" y="120"/>
                  </a:lnTo>
                  <a:lnTo>
                    <a:pt x="262" y="116"/>
                  </a:lnTo>
                  <a:lnTo>
                    <a:pt x="245" y="112"/>
                  </a:lnTo>
                  <a:lnTo>
                    <a:pt x="227" y="109"/>
                  </a:lnTo>
                  <a:lnTo>
                    <a:pt x="211" y="111"/>
                  </a:lnTo>
                  <a:lnTo>
                    <a:pt x="196" y="113"/>
                  </a:lnTo>
                  <a:lnTo>
                    <a:pt x="181" y="119"/>
                  </a:lnTo>
                  <a:lnTo>
                    <a:pt x="170" y="128"/>
                  </a:lnTo>
                  <a:lnTo>
                    <a:pt x="162" y="142"/>
                  </a:lnTo>
                  <a:lnTo>
                    <a:pt x="158" y="158"/>
                  </a:lnTo>
                  <a:lnTo>
                    <a:pt x="159" y="176"/>
                  </a:lnTo>
                  <a:lnTo>
                    <a:pt x="166" y="191"/>
                  </a:lnTo>
                  <a:lnTo>
                    <a:pt x="178" y="205"/>
                  </a:lnTo>
                  <a:lnTo>
                    <a:pt x="193" y="218"/>
                  </a:lnTo>
                  <a:lnTo>
                    <a:pt x="210" y="231"/>
                  </a:lnTo>
                  <a:lnTo>
                    <a:pt x="229" y="243"/>
                  </a:lnTo>
                  <a:lnTo>
                    <a:pt x="248" y="254"/>
                  </a:lnTo>
                  <a:lnTo>
                    <a:pt x="266" y="266"/>
                  </a:lnTo>
                  <a:lnTo>
                    <a:pt x="282" y="278"/>
                  </a:lnTo>
                  <a:lnTo>
                    <a:pt x="297" y="291"/>
                  </a:lnTo>
                  <a:lnTo>
                    <a:pt x="309" y="303"/>
                  </a:lnTo>
                  <a:lnTo>
                    <a:pt x="320" y="318"/>
                  </a:lnTo>
                  <a:lnTo>
                    <a:pt x="326" y="334"/>
                  </a:lnTo>
                  <a:lnTo>
                    <a:pt x="328" y="353"/>
                  </a:lnTo>
                  <a:lnTo>
                    <a:pt x="327" y="375"/>
                  </a:lnTo>
                  <a:lnTo>
                    <a:pt x="320" y="401"/>
                  </a:lnTo>
                  <a:close/>
                </a:path>
              </a:pathLst>
            </a:custGeom>
            <a:solidFill>
              <a:srgbClr val="FFFF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54"/>
            <p:cNvSpPr>
              <a:spLocks/>
            </p:cNvSpPr>
            <p:nvPr/>
          </p:nvSpPr>
          <p:spPr bwMode="auto">
            <a:xfrm>
              <a:off x="979" y="1442"/>
              <a:ext cx="38" cy="44"/>
            </a:xfrm>
            <a:custGeom>
              <a:avLst/>
              <a:gdLst/>
              <a:ahLst/>
              <a:cxnLst>
                <a:cxn ang="0">
                  <a:pos x="107" y="0"/>
                </a:cxn>
                <a:cxn ang="0">
                  <a:pos x="102" y="1"/>
                </a:cxn>
                <a:cxn ang="0">
                  <a:pos x="95" y="4"/>
                </a:cxn>
                <a:cxn ang="0">
                  <a:pos x="87" y="8"/>
                </a:cxn>
                <a:cxn ang="0">
                  <a:pos x="80" y="13"/>
                </a:cxn>
                <a:cxn ang="0">
                  <a:pos x="68" y="24"/>
                </a:cxn>
                <a:cxn ang="0">
                  <a:pos x="57" y="37"/>
                </a:cxn>
                <a:cxn ang="0">
                  <a:pos x="46" y="50"/>
                </a:cxn>
                <a:cxn ang="0">
                  <a:pos x="36" y="62"/>
                </a:cxn>
                <a:cxn ang="0">
                  <a:pos x="27" y="76"/>
                </a:cxn>
                <a:cxn ang="0">
                  <a:pos x="19" y="90"/>
                </a:cxn>
                <a:cxn ang="0">
                  <a:pos x="9" y="103"/>
                </a:cxn>
                <a:cxn ang="0">
                  <a:pos x="1" y="117"/>
                </a:cxn>
                <a:cxn ang="0">
                  <a:pos x="0" y="121"/>
                </a:cxn>
                <a:cxn ang="0">
                  <a:pos x="1" y="125"/>
                </a:cxn>
                <a:cxn ang="0">
                  <a:pos x="4" y="129"/>
                </a:cxn>
                <a:cxn ang="0">
                  <a:pos x="6" y="132"/>
                </a:cxn>
                <a:cxn ang="0">
                  <a:pos x="11" y="124"/>
                </a:cxn>
                <a:cxn ang="0">
                  <a:pos x="19" y="109"/>
                </a:cxn>
                <a:cxn ang="0">
                  <a:pos x="31" y="91"/>
                </a:cxn>
                <a:cxn ang="0">
                  <a:pos x="46" y="69"/>
                </a:cxn>
                <a:cxn ang="0">
                  <a:pos x="64" y="49"/>
                </a:cxn>
                <a:cxn ang="0">
                  <a:pos x="80" y="30"/>
                </a:cxn>
                <a:cxn ang="0">
                  <a:pos x="98" y="16"/>
                </a:cxn>
                <a:cxn ang="0">
                  <a:pos x="114" y="8"/>
                </a:cxn>
                <a:cxn ang="0">
                  <a:pos x="113" y="5"/>
                </a:cxn>
                <a:cxn ang="0">
                  <a:pos x="111" y="1"/>
                </a:cxn>
                <a:cxn ang="0">
                  <a:pos x="110" y="0"/>
                </a:cxn>
                <a:cxn ang="0">
                  <a:pos x="107" y="0"/>
                </a:cxn>
              </a:cxnLst>
              <a:rect l="0" t="0" r="r" b="b"/>
              <a:pathLst>
                <a:path w="114" h="132">
                  <a:moveTo>
                    <a:pt x="107" y="0"/>
                  </a:moveTo>
                  <a:lnTo>
                    <a:pt x="102" y="1"/>
                  </a:lnTo>
                  <a:lnTo>
                    <a:pt x="95" y="4"/>
                  </a:lnTo>
                  <a:lnTo>
                    <a:pt x="87" y="8"/>
                  </a:lnTo>
                  <a:lnTo>
                    <a:pt x="80" y="13"/>
                  </a:lnTo>
                  <a:lnTo>
                    <a:pt x="68" y="24"/>
                  </a:lnTo>
                  <a:lnTo>
                    <a:pt x="57" y="37"/>
                  </a:lnTo>
                  <a:lnTo>
                    <a:pt x="46" y="50"/>
                  </a:lnTo>
                  <a:lnTo>
                    <a:pt x="36" y="62"/>
                  </a:lnTo>
                  <a:lnTo>
                    <a:pt x="27" y="76"/>
                  </a:lnTo>
                  <a:lnTo>
                    <a:pt x="19" y="90"/>
                  </a:lnTo>
                  <a:lnTo>
                    <a:pt x="9" y="103"/>
                  </a:lnTo>
                  <a:lnTo>
                    <a:pt x="1" y="117"/>
                  </a:lnTo>
                  <a:lnTo>
                    <a:pt x="0" y="121"/>
                  </a:lnTo>
                  <a:lnTo>
                    <a:pt x="1" y="125"/>
                  </a:lnTo>
                  <a:lnTo>
                    <a:pt x="4" y="129"/>
                  </a:lnTo>
                  <a:lnTo>
                    <a:pt x="6" y="132"/>
                  </a:lnTo>
                  <a:lnTo>
                    <a:pt x="11" y="124"/>
                  </a:lnTo>
                  <a:lnTo>
                    <a:pt x="19" y="109"/>
                  </a:lnTo>
                  <a:lnTo>
                    <a:pt x="31" y="91"/>
                  </a:lnTo>
                  <a:lnTo>
                    <a:pt x="46" y="69"/>
                  </a:lnTo>
                  <a:lnTo>
                    <a:pt x="64" y="49"/>
                  </a:lnTo>
                  <a:lnTo>
                    <a:pt x="80" y="30"/>
                  </a:lnTo>
                  <a:lnTo>
                    <a:pt x="98" y="16"/>
                  </a:lnTo>
                  <a:lnTo>
                    <a:pt x="114" y="8"/>
                  </a:lnTo>
                  <a:lnTo>
                    <a:pt x="113" y="5"/>
                  </a:lnTo>
                  <a:lnTo>
                    <a:pt x="111" y="1"/>
                  </a:lnTo>
                  <a:lnTo>
                    <a:pt x="110" y="0"/>
                  </a:lnTo>
                  <a:lnTo>
                    <a:pt x="107" y="0"/>
                  </a:lnTo>
                  <a:close/>
                </a:path>
              </a:pathLst>
            </a:custGeom>
            <a:solidFill>
              <a:srgbClr val="6BEA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5"/>
            <p:cNvSpPr>
              <a:spLocks/>
            </p:cNvSpPr>
            <p:nvPr/>
          </p:nvSpPr>
          <p:spPr bwMode="auto">
            <a:xfrm>
              <a:off x="981" y="1421"/>
              <a:ext cx="30" cy="34"/>
            </a:xfrm>
            <a:custGeom>
              <a:avLst/>
              <a:gdLst/>
              <a:ahLst/>
              <a:cxnLst>
                <a:cxn ang="0">
                  <a:pos x="87" y="0"/>
                </a:cxn>
                <a:cxn ang="0">
                  <a:pos x="85" y="2"/>
                </a:cxn>
                <a:cxn ang="0">
                  <a:pos x="79" y="4"/>
                </a:cxn>
                <a:cxn ang="0">
                  <a:pos x="71" y="10"/>
                </a:cxn>
                <a:cxn ang="0">
                  <a:pos x="59" y="18"/>
                </a:cxn>
                <a:cxn ang="0">
                  <a:pos x="46" y="29"/>
                </a:cxn>
                <a:cxn ang="0">
                  <a:pos x="31" y="45"/>
                </a:cxn>
                <a:cxn ang="0">
                  <a:pos x="16" y="66"/>
                </a:cxn>
                <a:cxn ang="0">
                  <a:pos x="1" y="90"/>
                </a:cxn>
                <a:cxn ang="0">
                  <a:pos x="0" y="94"/>
                </a:cxn>
                <a:cxn ang="0">
                  <a:pos x="1" y="99"/>
                </a:cxn>
                <a:cxn ang="0">
                  <a:pos x="4" y="101"/>
                </a:cxn>
                <a:cxn ang="0">
                  <a:pos x="6" y="100"/>
                </a:cxn>
                <a:cxn ang="0">
                  <a:pos x="22" y="75"/>
                </a:cxn>
                <a:cxn ang="0">
                  <a:pos x="37" y="56"/>
                </a:cxn>
                <a:cxn ang="0">
                  <a:pos x="49" y="41"/>
                </a:cxn>
                <a:cxn ang="0">
                  <a:pos x="61" y="30"/>
                </a:cxn>
                <a:cxn ang="0">
                  <a:pos x="71" y="24"/>
                </a:cxn>
                <a:cxn ang="0">
                  <a:pos x="79" y="17"/>
                </a:cxn>
                <a:cxn ang="0">
                  <a:pos x="86" y="13"/>
                </a:cxn>
                <a:cxn ang="0">
                  <a:pos x="90" y="10"/>
                </a:cxn>
                <a:cxn ang="0">
                  <a:pos x="87" y="0"/>
                </a:cxn>
              </a:cxnLst>
              <a:rect l="0" t="0" r="r" b="b"/>
              <a:pathLst>
                <a:path w="90" h="101">
                  <a:moveTo>
                    <a:pt x="87" y="0"/>
                  </a:moveTo>
                  <a:lnTo>
                    <a:pt x="85" y="2"/>
                  </a:lnTo>
                  <a:lnTo>
                    <a:pt x="79" y="4"/>
                  </a:lnTo>
                  <a:lnTo>
                    <a:pt x="71" y="10"/>
                  </a:lnTo>
                  <a:lnTo>
                    <a:pt x="59" y="18"/>
                  </a:lnTo>
                  <a:lnTo>
                    <a:pt x="46" y="29"/>
                  </a:lnTo>
                  <a:lnTo>
                    <a:pt x="31" y="45"/>
                  </a:lnTo>
                  <a:lnTo>
                    <a:pt x="16" y="66"/>
                  </a:lnTo>
                  <a:lnTo>
                    <a:pt x="1" y="90"/>
                  </a:lnTo>
                  <a:lnTo>
                    <a:pt x="0" y="94"/>
                  </a:lnTo>
                  <a:lnTo>
                    <a:pt x="1" y="99"/>
                  </a:lnTo>
                  <a:lnTo>
                    <a:pt x="4" y="101"/>
                  </a:lnTo>
                  <a:lnTo>
                    <a:pt x="6" y="100"/>
                  </a:lnTo>
                  <a:lnTo>
                    <a:pt x="22" y="75"/>
                  </a:lnTo>
                  <a:lnTo>
                    <a:pt x="37" y="56"/>
                  </a:lnTo>
                  <a:lnTo>
                    <a:pt x="49" y="41"/>
                  </a:lnTo>
                  <a:lnTo>
                    <a:pt x="61" y="30"/>
                  </a:lnTo>
                  <a:lnTo>
                    <a:pt x="71" y="24"/>
                  </a:lnTo>
                  <a:lnTo>
                    <a:pt x="79" y="17"/>
                  </a:lnTo>
                  <a:lnTo>
                    <a:pt x="86" y="13"/>
                  </a:lnTo>
                  <a:lnTo>
                    <a:pt x="90" y="10"/>
                  </a:lnTo>
                  <a:lnTo>
                    <a:pt x="87" y="0"/>
                  </a:lnTo>
                  <a:close/>
                </a:path>
              </a:pathLst>
            </a:custGeom>
            <a:solidFill>
              <a:srgbClr val="6BEA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56"/>
            <p:cNvSpPr>
              <a:spLocks/>
            </p:cNvSpPr>
            <p:nvPr/>
          </p:nvSpPr>
          <p:spPr bwMode="auto">
            <a:xfrm>
              <a:off x="986" y="1460"/>
              <a:ext cx="24" cy="39"/>
            </a:xfrm>
            <a:custGeom>
              <a:avLst/>
              <a:gdLst/>
              <a:ahLst/>
              <a:cxnLst>
                <a:cxn ang="0">
                  <a:pos x="66" y="0"/>
                </a:cxn>
                <a:cxn ang="0">
                  <a:pos x="55" y="11"/>
                </a:cxn>
                <a:cxn ang="0">
                  <a:pos x="45" y="23"/>
                </a:cxn>
                <a:cxn ang="0">
                  <a:pos x="36" y="36"/>
                </a:cxn>
                <a:cxn ang="0">
                  <a:pos x="26" y="49"/>
                </a:cxn>
                <a:cxn ang="0">
                  <a:pos x="18" y="64"/>
                </a:cxn>
                <a:cxn ang="0">
                  <a:pos x="10" y="77"/>
                </a:cxn>
                <a:cxn ang="0">
                  <a:pos x="5" y="91"/>
                </a:cxn>
                <a:cxn ang="0">
                  <a:pos x="0" y="106"/>
                </a:cxn>
                <a:cxn ang="0">
                  <a:pos x="0" y="110"/>
                </a:cxn>
                <a:cxn ang="0">
                  <a:pos x="3" y="114"/>
                </a:cxn>
                <a:cxn ang="0">
                  <a:pos x="6" y="117"/>
                </a:cxn>
                <a:cxn ang="0">
                  <a:pos x="7" y="116"/>
                </a:cxn>
                <a:cxn ang="0">
                  <a:pos x="14" y="95"/>
                </a:cxn>
                <a:cxn ang="0">
                  <a:pos x="22" y="77"/>
                </a:cxn>
                <a:cxn ang="0">
                  <a:pos x="32" y="61"/>
                </a:cxn>
                <a:cxn ang="0">
                  <a:pos x="41" y="47"/>
                </a:cxn>
                <a:cxn ang="0">
                  <a:pos x="51" y="35"/>
                </a:cxn>
                <a:cxn ang="0">
                  <a:pos x="59" y="24"/>
                </a:cxn>
                <a:cxn ang="0">
                  <a:pos x="65" y="16"/>
                </a:cxn>
                <a:cxn ang="0">
                  <a:pos x="69" y="11"/>
                </a:cxn>
                <a:cxn ang="0">
                  <a:pos x="70" y="5"/>
                </a:cxn>
                <a:cxn ang="0">
                  <a:pos x="69" y="1"/>
                </a:cxn>
                <a:cxn ang="0">
                  <a:pos x="67" y="0"/>
                </a:cxn>
                <a:cxn ang="0">
                  <a:pos x="66" y="0"/>
                </a:cxn>
              </a:cxnLst>
              <a:rect l="0" t="0" r="r" b="b"/>
              <a:pathLst>
                <a:path w="70" h="117">
                  <a:moveTo>
                    <a:pt x="66" y="0"/>
                  </a:moveTo>
                  <a:lnTo>
                    <a:pt x="55" y="11"/>
                  </a:lnTo>
                  <a:lnTo>
                    <a:pt x="45" y="23"/>
                  </a:lnTo>
                  <a:lnTo>
                    <a:pt x="36" y="36"/>
                  </a:lnTo>
                  <a:lnTo>
                    <a:pt x="26" y="49"/>
                  </a:lnTo>
                  <a:lnTo>
                    <a:pt x="18" y="64"/>
                  </a:lnTo>
                  <a:lnTo>
                    <a:pt x="10" y="77"/>
                  </a:lnTo>
                  <a:lnTo>
                    <a:pt x="5" y="91"/>
                  </a:lnTo>
                  <a:lnTo>
                    <a:pt x="0" y="106"/>
                  </a:lnTo>
                  <a:lnTo>
                    <a:pt x="0" y="110"/>
                  </a:lnTo>
                  <a:lnTo>
                    <a:pt x="3" y="114"/>
                  </a:lnTo>
                  <a:lnTo>
                    <a:pt x="6" y="117"/>
                  </a:lnTo>
                  <a:lnTo>
                    <a:pt x="7" y="116"/>
                  </a:lnTo>
                  <a:lnTo>
                    <a:pt x="14" y="95"/>
                  </a:lnTo>
                  <a:lnTo>
                    <a:pt x="22" y="77"/>
                  </a:lnTo>
                  <a:lnTo>
                    <a:pt x="32" y="61"/>
                  </a:lnTo>
                  <a:lnTo>
                    <a:pt x="41" y="47"/>
                  </a:lnTo>
                  <a:lnTo>
                    <a:pt x="51" y="35"/>
                  </a:lnTo>
                  <a:lnTo>
                    <a:pt x="59" y="24"/>
                  </a:lnTo>
                  <a:lnTo>
                    <a:pt x="65" y="16"/>
                  </a:lnTo>
                  <a:lnTo>
                    <a:pt x="69" y="11"/>
                  </a:lnTo>
                  <a:lnTo>
                    <a:pt x="70" y="5"/>
                  </a:lnTo>
                  <a:lnTo>
                    <a:pt x="69" y="1"/>
                  </a:lnTo>
                  <a:lnTo>
                    <a:pt x="67" y="0"/>
                  </a:lnTo>
                  <a:lnTo>
                    <a:pt x="66" y="0"/>
                  </a:lnTo>
                  <a:close/>
                </a:path>
              </a:pathLst>
            </a:custGeom>
            <a:solidFill>
              <a:srgbClr val="6BEA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1"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7543800" y="2286000"/>
            <a:ext cx="1349925" cy="1447800"/>
          </a:xfrm>
          <a:prstGeom prst="rect">
            <a:avLst/>
          </a:prstGeom>
          <a:noFill/>
        </p:spPr>
      </p:pic>
      <p:sp>
        <p:nvSpPr>
          <p:cNvPr id="130" name="Rectangle 129"/>
          <p:cNvSpPr/>
          <p:nvPr/>
        </p:nvSpPr>
        <p:spPr>
          <a:xfrm>
            <a:off x="6324600" y="5486400"/>
            <a:ext cx="1524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Junior</a:t>
            </a:r>
            <a:endParaRPr lang="zh-CN" altLang="en-US" dirty="0"/>
          </a:p>
        </p:txBody>
      </p:sp>
      <p:sp>
        <p:nvSpPr>
          <p:cNvPr id="131" name="Rectangle 130"/>
          <p:cNvSpPr/>
          <p:nvPr/>
        </p:nvSpPr>
        <p:spPr>
          <a:xfrm>
            <a:off x="1143000" y="5486400"/>
            <a:ext cx="5181600" cy="1143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smtClean="0">
                <a:solidFill>
                  <a:schemeClr val="tx1"/>
                </a:solidFill>
              </a:rPr>
              <a:t>Senior</a:t>
            </a:r>
            <a:endParaRPr lang="zh-CN" altLang="en-US" dirty="0">
              <a:solidFill>
                <a:schemeClr val="tx1"/>
              </a:solidFill>
            </a:endParaRPr>
          </a:p>
        </p:txBody>
      </p:sp>
      <p:pic>
        <p:nvPicPr>
          <p:cNvPr id="132"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1295400" y="4800600"/>
            <a:ext cx="1349925" cy="1447800"/>
          </a:xfrm>
          <a:prstGeom prst="rect">
            <a:avLst/>
          </a:prstGeom>
          <a:noFill/>
        </p:spPr>
      </p:pic>
      <p:pic>
        <p:nvPicPr>
          <p:cNvPr id="133"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1600200" y="4800600"/>
            <a:ext cx="1349925" cy="1447800"/>
          </a:xfrm>
          <a:prstGeom prst="rect">
            <a:avLst/>
          </a:prstGeom>
          <a:noFill/>
        </p:spPr>
      </p:pic>
      <p:pic>
        <p:nvPicPr>
          <p:cNvPr id="134"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1981200" y="4800600"/>
            <a:ext cx="1349925" cy="1447800"/>
          </a:xfrm>
          <a:prstGeom prst="rect">
            <a:avLst/>
          </a:prstGeom>
          <a:noFill/>
        </p:spPr>
      </p:pic>
      <p:pic>
        <p:nvPicPr>
          <p:cNvPr id="135"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2362200" y="4800600"/>
            <a:ext cx="1349925" cy="1447800"/>
          </a:xfrm>
          <a:prstGeom prst="rect">
            <a:avLst/>
          </a:prstGeom>
          <a:noFill/>
        </p:spPr>
      </p:pic>
      <p:pic>
        <p:nvPicPr>
          <p:cNvPr id="136"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2743200" y="4800600"/>
            <a:ext cx="1349925" cy="1447800"/>
          </a:xfrm>
          <a:prstGeom prst="rect">
            <a:avLst/>
          </a:prstGeom>
          <a:noFill/>
        </p:spPr>
      </p:pic>
      <p:pic>
        <p:nvPicPr>
          <p:cNvPr id="137"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3124200" y="4800600"/>
            <a:ext cx="1349925" cy="1447800"/>
          </a:xfrm>
          <a:prstGeom prst="rect">
            <a:avLst/>
          </a:prstGeom>
          <a:noFill/>
        </p:spPr>
      </p:pic>
      <p:pic>
        <p:nvPicPr>
          <p:cNvPr id="138"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3505200" y="4800600"/>
            <a:ext cx="1349925" cy="1447800"/>
          </a:xfrm>
          <a:prstGeom prst="rect">
            <a:avLst/>
          </a:prstGeom>
          <a:noFill/>
        </p:spPr>
      </p:pic>
      <p:pic>
        <p:nvPicPr>
          <p:cNvPr id="139"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400800" y="4800600"/>
            <a:ext cx="1349925" cy="1447800"/>
          </a:xfrm>
          <a:prstGeom prst="rect">
            <a:avLst/>
          </a:prstGeom>
          <a:noFill/>
        </p:spPr>
      </p:pic>
      <p:pic>
        <p:nvPicPr>
          <p:cNvPr id="140"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781800" y="4800600"/>
            <a:ext cx="1349925" cy="1447800"/>
          </a:xfrm>
          <a:prstGeom prst="rect">
            <a:avLst/>
          </a:prstGeom>
          <a:noFill/>
        </p:spPr>
      </p:pic>
      <p:pic>
        <p:nvPicPr>
          <p:cNvPr id="141"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7162800" y="4800600"/>
            <a:ext cx="1349925" cy="1447800"/>
          </a:xfrm>
          <a:prstGeom prst="rect">
            <a:avLst/>
          </a:prstGeom>
          <a:noFill/>
        </p:spPr>
      </p:pic>
      <p:sp>
        <p:nvSpPr>
          <p:cNvPr id="142" name="TextBox 141"/>
          <p:cNvSpPr txBox="1"/>
          <p:nvPr/>
        </p:nvSpPr>
        <p:spPr>
          <a:xfrm>
            <a:off x="838200" y="4648200"/>
            <a:ext cx="785999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solidFill>
              </a:rPr>
              <a:t>Senior tranche less risky, attractive to pension funds etc.</a:t>
            </a:r>
            <a:br>
              <a:rPr lang="en-US" dirty="0" smtClean="0">
                <a:solidFill>
                  <a:schemeClr val="tx1"/>
                </a:solidFill>
              </a:rPr>
            </a:br>
            <a:r>
              <a:rPr lang="en-US" dirty="0" smtClean="0">
                <a:solidFill>
                  <a:schemeClr val="tx1"/>
                </a:solidFill>
              </a:rPr>
              <a:t>Junior tranche more risky, attractive to hedge funds</a:t>
            </a:r>
            <a:endParaRPr lang="en-US" dirty="0">
              <a:solidFill>
                <a:schemeClr val="tx1"/>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3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3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4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0" grpId="0" animBg="1"/>
      <p:bldP spid="131" grpId="0" animBg="1"/>
      <p:bldP spid="1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295400"/>
            <a:ext cx="7045518" cy="1569660"/>
          </a:xfrm>
          <a:prstGeom prst="rect">
            <a:avLst/>
          </a:prstGeom>
          <a:noFill/>
        </p:spPr>
        <p:txBody>
          <a:bodyPr wrap="none" rtlCol="0">
            <a:spAutoFit/>
          </a:bodyPr>
          <a:lstStyle/>
          <a:p>
            <a:r>
              <a:rPr lang="en-US" dirty="0" smtClean="0"/>
              <a:t>The recent financial crisis had many causes:</a:t>
            </a:r>
            <a:br>
              <a:rPr lang="en-US" dirty="0" smtClean="0"/>
            </a:br>
            <a:r>
              <a:rPr lang="en-US" dirty="0" smtClean="0">
                <a:solidFill>
                  <a:srgbClr val="FF0000"/>
                </a:solidFill>
              </a:rPr>
              <a:t>regulatory</a:t>
            </a:r>
            <a:r>
              <a:rPr lang="en-US" dirty="0" smtClean="0"/>
              <a:t> failure, incorrect </a:t>
            </a:r>
            <a:r>
              <a:rPr lang="en-US" dirty="0" smtClean="0">
                <a:solidFill>
                  <a:srgbClr val="FF0000"/>
                </a:solidFill>
              </a:rPr>
              <a:t>modeling</a:t>
            </a:r>
            <a:r>
              <a:rPr lang="en-US" dirty="0" smtClean="0"/>
              <a:t>, excessive</a:t>
            </a:r>
            <a:br>
              <a:rPr lang="en-US" dirty="0" smtClean="0"/>
            </a:br>
            <a:r>
              <a:rPr lang="en-US" dirty="0" smtClean="0"/>
              <a:t>risk-taking. All of these contributed to mispricing of</a:t>
            </a:r>
            <a:br>
              <a:rPr lang="en-US" dirty="0" smtClean="0"/>
            </a:br>
            <a:r>
              <a:rPr lang="en-US" dirty="0" smtClean="0"/>
              <a:t>derivatives. </a:t>
            </a:r>
            <a:endParaRPr lang="en-US" dirty="0"/>
          </a:p>
        </p:txBody>
      </p:sp>
      <p:sp>
        <p:nvSpPr>
          <p:cNvPr id="5" name="TextBox 4"/>
          <p:cNvSpPr txBox="1"/>
          <p:nvPr/>
        </p:nvSpPr>
        <p:spPr>
          <a:xfrm>
            <a:off x="838200" y="3200400"/>
            <a:ext cx="6154750" cy="830997"/>
          </a:xfrm>
          <a:prstGeom prst="rect">
            <a:avLst/>
          </a:prstGeom>
          <a:noFill/>
        </p:spPr>
        <p:txBody>
          <a:bodyPr wrap="none" rtlCol="0">
            <a:spAutoFit/>
          </a:bodyPr>
          <a:lstStyle/>
          <a:p>
            <a:r>
              <a:rPr lang="en-US" dirty="0" smtClean="0">
                <a:solidFill>
                  <a:srgbClr val="FF0000"/>
                </a:solidFill>
              </a:rPr>
              <a:t>Qs. Even if we fix these issues, </a:t>
            </a:r>
            <a:br>
              <a:rPr lang="en-US" dirty="0" smtClean="0">
                <a:solidFill>
                  <a:srgbClr val="FF0000"/>
                </a:solidFill>
              </a:rPr>
            </a:br>
            <a:r>
              <a:rPr lang="en-US" dirty="0" smtClean="0">
                <a:solidFill>
                  <a:srgbClr val="FF0000"/>
                </a:solidFill>
              </a:rPr>
              <a:t>is there still an issue with derivative pricing?</a:t>
            </a:r>
            <a:endParaRPr lang="en-US" dirty="0">
              <a:solidFill>
                <a:srgbClr val="FF0000"/>
              </a:solidFill>
            </a:endParaRPr>
          </a:p>
        </p:txBody>
      </p:sp>
      <p:sp>
        <p:nvSpPr>
          <p:cNvPr id="6" name="TextBox 5"/>
          <p:cNvSpPr txBox="1"/>
          <p:nvPr/>
        </p:nvSpPr>
        <p:spPr>
          <a:xfrm>
            <a:off x="546975" y="4724400"/>
            <a:ext cx="8395447" cy="1569660"/>
          </a:xfrm>
          <a:prstGeom prst="rect">
            <a:avLst/>
          </a:prstGeom>
          <a:noFill/>
        </p:spPr>
        <p:txBody>
          <a:bodyPr wrap="none" rtlCol="0">
            <a:spAutoFit/>
          </a:bodyPr>
          <a:lstStyle/>
          <a:p>
            <a:r>
              <a:rPr lang="en-US" dirty="0" smtClean="0">
                <a:solidFill>
                  <a:srgbClr val="000090"/>
                </a:solidFill>
              </a:rPr>
              <a:t>[ABBG’10]: Probably yes. (Even in case of everyday </a:t>
            </a:r>
            <a:r>
              <a:rPr lang="en-US" dirty="0" err="1" smtClean="0">
                <a:solidFill>
                  <a:srgbClr val="000090"/>
                </a:solidFill>
              </a:rPr>
              <a:t>CDOs</a:t>
            </a:r>
            <a:r>
              <a:rPr lang="en-US" dirty="0" smtClean="0">
                <a:solidFill>
                  <a:srgbClr val="000090"/>
                </a:solidFill>
              </a:rPr>
              <a:t>.) </a:t>
            </a:r>
            <a:br>
              <a:rPr lang="en-US" dirty="0" smtClean="0">
                <a:solidFill>
                  <a:srgbClr val="000090"/>
                </a:solidFill>
              </a:rPr>
            </a:br>
            <a:r>
              <a:rPr lang="en-US" dirty="0" smtClean="0">
                <a:solidFill>
                  <a:srgbClr val="008000"/>
                </a:solidFill>
              </a:rPr>
              <a:t>Even if models are correct</a:t>
            </a:r>
            <a:r>
              <a:rPr lang="en-US" dirty="0" smtClean="0">
                <a:solidFill>
                  <a:srgbClr val="000090"/>
                </a:solidFill>
              </a:rPr>
              <a:t>, pricing involves solving </a:t>
            </a:r>
            <a:br>
              <a:rPr lang="en-US" dirty="0" smtClean="0">
                <a:solidFill>
                  <a:srgbClr val="000090"/>
                </a:solidFill>
              </a:rPr>
            </a:br>
            <a:r>
              <a:rPr lang="en-US" dirty="0" smtClean="0">
                <a:solidFill>
                  <a:srgbClr val="000090"/>
                </a:solidFill>
              </a:rPr>
              <a:t>computationally </a:t>
            </a:r>
            <a:r>
              <a:rPr lang="en-US" dirty="0" smtClean="0">
                <a:solidFill>
                  <a:srgbClr val="FF0000"/>
                </a:solidFill>
              </a:rPr>
              <a:t>intractable</a:t>
            </a:r>
            <a:r>
              <a:rPr lang="en-US" dirty="0" smtClean="0">
                <a:solidFill>
                  <a:srgbClr val="000090"/>
                </a:solidFill>
              </a:rPr>
              <a:t> problems!! Negates some of </a:t>
            </a:r>
            <a:br>
              <a:rPr lang="en-US" dirty="0" smtClean="0">
                <a:solidFill>
                  <a:srgbClr val="000090"/>
                </a:solidFill>
              </a:rPr>
            </a:br>
            <a:r>
              <a:rPr lang="en-US" dirty="0" smtClean="0">
                <a:solidFill>
                  <a:srgbClr val="000090"/>
                </a:solidFill>
              </a:rPr>
              <a:t>their theoretical advantages.</a:t>
            </a:r>
            <a:endParaRPr lang="en-US"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4: Physics </a:t>
            </a:r>
            <a:endParaRPr lang="en-US" dirty="0"/>
          </a:p>
        </p:txBody>
      </p:sp>
      <p:pic>
        <p:nvPicPr>
          <p:cNvPr id="5" name="Picture 4" descr="feynman.jpeg"/>
          <p:cNvPicPr>
            <a:picLocks noChangeAspect="1"/>
          </p:cNvPicPr>
          <p:nvPr/>
        </p:nvPicPr>
        <p:blipFill>
          <a:blip r:embed="rId2"/>
          <a:stretch>
            <a:fillRect/>
          </a:stretch>
        </p:blipFill>
        <p:spPr>
          <a:xfrm>
            <a:off x="5410200" y="1416050"/>
            <a:ext cx="3115754" cy="1860550"/>
          </a:xfrm>
          <a:prstGeom prst="rect">
            <a:avLst/>
          </a:prstGeom>
        </p:spPr>
      </p:pic>
      <p:sp>
        <p:nvSpPr>
          <p:cNvPr id="6" name="Rectangle 5"/>
          <p:cNvSpPr/>
          <p:nvPr/>
        </p:nvSpPr>
        <p:spPr>
          <a:xfrm>
            <a:off x="457200" y="1905000"/>
            <a:ext cx="4572000" cy="1200328"/>
          </a:xfrm>
          <a:prstGeom prst="rect">
            <a:avLst/>
          </a:prstGeom>
        </p:spPr>
        <p:txBody>
          <a:bodyPr>
            <a:spAutoFit/>
          </a:bodyPr>
          <a:lstStyle/>
          <a:p>
            <a:r>
              <a:rPr lang="en-US" b="1" dirty="0" smtClean="0"/>
              <a:t>“I think I can safely say that nobody understands Quantum Mechanics”</a:t>
            </a:r>
            <a:endParaRPr lang="en-US" dirty="0"/>
          </a:p>
        </p:txBody>
      </p:sp>
      <p:sp>
        <p:nvSpPr>
          <p:cNvPr id="7" name="TextBox 6"/>
          <p:cNvSpPr txBox="1"/>
          <p:nvPr/>
        </p:nvSpPr>
        <p:spPr>
          <a:xfrm>
            <a:off x="304800" y="4191000"/>
            <a:ext cx="8397100" cy="1200328"/>
          </a:xfrm>
          <a:prstGeom prst="rect">
            <a:avLst/>
          </a:prstGeom>
          <a:noFill/>
        </p:spPr>
        <p:txBody>
          <a:bodyPr wrap="none" rtlCol="0">
            <a:spAutoFit/>
          </a:bodyPr>
          <a:lstStyle/>
          <a:p>
            <a:r>
              <a:rPr lang="en-US" dirty="0" smtClean="0">
                <a:solidFill>
                  <a:srgbClr val="FF0000"/>
                </a:solidFill>
              </a:rPr>
              <a:t>The only difference between a  probabilistic classical world</a:t>
            </a:r>
            <a:br>
              <a:rPr lang="en-US" dirty="0" smtClean="0">
                <a:solidFill>
                  <a:srgbClr val="FF0000"/>
                </a:solidFill>
              </a:rPr>
            </a:br>
            <a:r>
              <a:rPr lang="en-US" dirty="0" smtClean="0">
                <a:solidFill>
                  <a:srgbClr val="FF0000"/>
                </a:solidFill>
              </a:rPr>
              <a:t>and (the quantum one) is that… the probabilities would have</a:t>
            </a:r>
            <a:br>
              <a:rPr lang="en-US" dirty="0" smtClean="0">
                <a:solidFill>
                  <a:srgbClr val="FF0000"/>
                </a:solidFill>
              </a:rPr>
            </a:br>
            <a:r>
              <a:rPr lang="en-US" dirty="0" smtClean="0">
                <a:solidFill>
                  <a:srgbClr val="FF0000"/>
                </a:solidFill>
              </a:rPr>
              <a:t>to go negative.</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Usual </a:t>
            </a:r>
            <a:r>
              <a:rPr lang="en-US" sz="3600" dirty="0" err="1" smtClean="0"/>
              <a:t>vs</a:t>
            </a:r>
            <a:r>
              <a:rPr lang="en-US" sz="3600" dirty="0" smtClean="0"/>
              <a:t> “Negative” probabilities</a:t>
            </a:r>
            <a:endParaRPr lang="en-US" sz="3600" dirty="0"/>
          </a:p>
        </p:txBody>
      </p:sp>
      <p:grpSp>
        <p:nvGrpSpPr>
          <p:cNvPr id="9" name="Group 8"/>
          <p:cNvGrpSpPr/>
          <p:nvPr/>
        </p:nvGrpSpPr>
        <p:grpSpPr>
          <a:xfrm>
            <a:off x="762000" y="2133600"/>
            <a:ext cx="3276600" cy="533400"/>
            <a:chOff x="762000" y="2133600"/>
            <a:chExt cx="3733800" cy="533400"/>
          </a:xfrm>
        </p:grpSpPr>
        <p:sp>
          <p:nvSpPr>
            <p:cNvPr id="5" name="Rectangle 4"/>
            <p:cNvSpPr/>
            <p:nvPr/>
          </p:nvSpPr>
          <p:spPr>
            <a:xfrm>
              <a:off x="7620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sp>
          <p:nvSpPr>
            <p:cNvPr id="6" name="Rectangle 5"/>
            <p:cNvSpPr/>
            <p:nvPr/>
          </p:nvSpPr>
          <p:spPr>
            <a:xfrm>
              <a:off x="14478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sp>
          <p:nvSpPr>
            <p:cNvPr id="7" name="Rectangle 6"/>
            <p:cNvSpPr/>
            <p:nvPr/>
          </p:nvSpPr>
          <p:spPr>
            <a:xfrm>
              <a:off x="22098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sp>
          <p:nvSpPr>
            <p:cNvPr id="8" name="Rectangle 7"/>
            <p:cNvSpPr/>
            <p:nvPr/>
          </p:nvSpPr>
          <p:spPr>
            <a:xfrm>
              <a:off x="40386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grpSp>
      <p:sp>
        <p:nvSpPr>
          <p:cNvPr id="15" name="TextBox 14"/>
          <p:cNvSpPr txBox="1"/>
          <p:nvPr/>
        </p:nvSpPr>
        <p:spPr>
          <a:xfrm>
            <a:off x="838200" y="3276600"/>
            <a:ext cx="2219929" cy="461665"/>
          </a:xfrm>
          <a:prstGeom prst="rect">
            <a:avLst/>
          </a:prstGeom>
          <a:noFill/>
        </p:spPr>
        <p:txBody>
          <a:bodyPr wrap="none" rtlCol="0">
            <a:spAutoFit/>
          </a:bodyPr>
          <a:lstStyle/>
          <a:p>
            <a:r>
              <a:rPr lang="en-US" dirty="0" smtClean="0"/>
              <a:t>N classical bits</a:t>
            </a:r>
            <a:endParaRPr lang="en-US" dirty="0"/>
          </a:p>
        </p:txBody>
      </p:sp>
      <p:sp>
        <p:nvSpPr>
          <p:cNvPr id="16" name="TextBox 15"/>
          <p:cNvSpPr txBox="1"/>
          <p:nvPr/>
        </p:nvSpPr>
        <p:spPr>
          <a:xfrm>
            <a:off x="4572000" y="1905000"/>
            <a:ext cx="4239562" cy="1938992"/>
          </a:xfrm>
          <a:prstGeom prst="rect">
            <a:avLst/>
          </a:prstGeom>
          <a:noFill/>
        </p:spPr>
        <p:txBody>
          <a:bodyPr wrap="none" rtlCol="0">
            <a:spAutoFit/>
          </a:bodyPr>
          <a:lstStyle/>
          <a:p>
            <a:r>
              <a:rPr lang="en-US" dirty="0" smtClean="0"/>
              <a:t>Randomly flip each one.</a:t>
            </a:r>
          </a:p>
          <a:p>
            <a:r>
              <a:rPr lang="en-US" dirty="0" smtClean="0"/>
              <a:t>System is in “probabilistic </a:t>
            </a:r>
            <a:br>
              <a:rPr lang="en-US" dirty="0" smtClean="0"/>
            </a:br>
            <a:r>
              <a:rPr lang="en-US" dirty="0" smtClean="0"/>
              <a:t>superposition”; each of 2</a:t>
            </a:r>
            <a:r>
              <a:rPr lang="en-US" baseline="30000" dirty="0" smtClean="0"/>
              <a:t>n</a:t>
            </a:r>
            <a:r>
              <a:rPr lang="en-US" dirty="0" smtClean="0"/>
              <a:t> </a:t>
            </a:r>
          </a:p>
          <a:p>
            <a:r>
              <a:rPr lang="en-US" dirty="0" smtClean="0"/>
              <a:t>configurations has associated </a:t>
            </a:r>
            <a:br>
              <a:rPr lang="en-US" dirty="0" smtClean="0"/>
            </a:br>
            <a:r>
              <a:rPr lang="en-US" dirty="0" smtClean="0"/>
              <a:t>nonnegative probability.</a:t>
            </a:r>
            <a:endParaRPr lang="en-US" dirty="0"/>
          </a:p>
        </p:txBody>
      </p:sp>
      <p:cxnSp>
        <p:nvCxnSpPr>
          <p:cNvPr id="19" name="Straight Connector 18"/>
          <p:cNvCxnSpPr/>
          <p:nvPr/>
        </p:nvCxnSpPr>
        <p:spPr>
          <a:xfrm>
            <a:off x="1219200" y="3505200"/>
            <a:ext cx="114300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43000" y="2967335"/>
            <a:ext cx="1382410" cy="461665"/>
          </a:xfrm>
          <a:prstGeom prst="rect">
            <a:avLst/>
          </a:prstGeom>
          <a:noFill/>
        </p:spPr>
        <p:txBody>
          <a:bodyPr wrap="none" rtlCol="0">
            <a:spAutoFit/>
          </a:bodyPr>
          <a:lstStyle/>
          <a:p>
            <a:r>
              <a:rPr lang="en-US" dirty="0" smtClean="0">
                <a:solidFill>
                  <a:srgbClr val="FF0000"/>
                </a:solidFill>
              </a:rPr>
              <a:t>quantum</a:t>
            </a:r>
            <a:endParaRPr lang="en-US" dirty="0">
              <a:solidFill>
                <a:srgbClr val="FF0000"/>
              </a:solidFill>
            </a:endParaRPr>
          </a:p>
        </p:txBody>
      </p:sp>
      <p:cxnSp>
        <p:nvCxnSpPr>
          <p:cNvPr id="22" name="Straight Connector 21"/>
          <p:cNvCxnSpPr/>
          <p:nvPr/>
        </p:nvCxnSpPr>
        <p:spPr>
          <a:xfrm>
            <a:off x="4648200" y="2133600"/>
            <a:ext cx="3200400" cy="76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47457" y="1600200"/>
            <a:ext cx="4496543" cy="461665"/>
          </a:xfrm>
          <a:prstGeom prst="rect">
            <a:avLst/>
          </a:prstGeom>
          <a:noFill/>
        </p:spPr>
        <p:txBody>
          <a:bodyPr wrap="none" rtlCol="0">
            <a:spAutoFit/>
          </a:bodyPr>
          <a:lstStyle/>
          <a:p>
            <a:r>
              <a:rPr lang="en-US" dirty="0" smtClean="0">
                <a:solidFill>
                  <a:srgbClr val="FF0000"/>
                </a:solidFill>
              </a:rPr>
              <a:t>Do quantum operation on each.</a:t>
            </a:r>
            <a:endParaRPr lang="en-US" dirty="0">
              <a:solidFill>
                <a:srgbClr val="FF0000"/>
              </a:solidFill>
            </a:endParaRPr>
          </a:p>
        </p:txBody>
      </p:sp>
      <p:cxnSp>
        <p:nvCxnSpPr>
          <p:cNvPr id="25" name="Straight Connector 24"/>
          <p:cNvCxnSpPr/>
          <p:nvPr/>
        </p:nvCxnSpPr>
        <p:spPr>
          <a:xfrm>
            <a:off x="6477000" y="2514600"/>
            <a:ext cx="160020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648200" y="3581400"/>
            <a:ext cx="3048000"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72000" y="3733800"/>
            <a:ext cx="3880239" cy="461665"/>
          </a:xfrm>
          <a:prstGeom prst="rect">
            <a:avLst/>
          </a:prstGeom>
          <a:noFill/>
        </p:spPr>
        <p:txBody>
          <a:bodyPr wrap="none" rtlCol="0">
            <a:spAutoFit/>
          </a:bodyPr>
          <a:lstStyle/>
          <a:p>
            <a:r>
              <a:rPr lang="en-US" dirty="0" smtClean="0">
                <a:solidFill>
                  <a:srgbClr val="FF0000"/>
                </a:solidFill>
              </a:rPr>
              <a:t>amplitude that could be -</a:t>
            </a:r>
            <a:r>
              <a:rPr lang="en-US" dirty="0" err="1" smtClean="0">
                <a:solidFill>
                  <a:srgbClr val="FF0000"/>
                </a:solidFill>
              </a:rPr>
              <a:t>ve</a:t>
            </a:r>
            <a:endParaRPr lang="en-US" dirty="0">
              <a:solidFill>
                <a:srgbClr val="FF0000"/>
              </a:solidFill>
            </a:endParaRPr>
          </a:p>
        </p:txBody>
      </p:sp>
      <p:sp>
        <p:nvSpPr>
          <p:cNvPr id="21" name="TextBox 20"/>
          <p:cNvSpPr txBox="1"/>
          <p:nvPr/>
        </p:nvSpPr>
        <p:spPr>
          <a:xfrm>
            <a:off x="381000" y="5181600"/>
            <a:ext cx="5968301" cy="1200328"/>
          </a:xfrm>
          <a:prstGeom prst="rect">
            <a:avLst/>
          </a:prstGeom>
          <a:noFill/>
        </p:spPr>
        <p:txBody>
          <a:bodyPr wrap="none" rtlCol="0">
            <a:spAutoFit/>
          </a:bodyPr>
          <a:lstStyle/>
          <a:p>
            <a:r>
              <a:rPr lang="en-US" dirty="0" smtClean="0"/>
              <a:t>Quantum mechanics can be used to factor </a:t>
            </a:r>
          </a:p>
          <a:p>
            <a:r>
              <a:rPr lang="en-US" dirty="0" smtClean="0"/>
              <a:t>Integers efficiently. [Shor94]</a:t>
            </a:r>
            <a:br>
              <a:rPr lang="en-US" dirty="0" smtClean="0"/>
            </a:br>
            <a:r>
              <a:rPr lang="en-US" dirty="0" smtClean="0"/>
              <a:t>Is quantum mechanics correct??</a:t>
            </a:r>
            <a:endParaRPr lang="en-US" dirty="0"/>
          </a:p>
        </p:txBody>
      </p:sp>
      <p:pic>
        <p:nvPicPr>
          <p:cNvPr id="24" name="Picture 16" descr="Peter_Shor"/>
          <p:cNvPicPr>
            <a:picLocks noChangeAspect="1" noChangeArrowheads="1"/>
          </p:cNvPicPr>
          <p:nvPr/>
        </p:nvPicPr>
        <p:blipFill>
          <a:blip r:embed="rId2"/>
          <a:srcRect/>
          <a:stretch>
            <a:fillRect/>
          </a:stretch>
        </p:blipFill>
        <p:spPr bwMode="auto">
          <a:xfrm>
            <a:off x="6934200" y="4572000"/>
            <a:ext cx="1563688" cy="1917700"/>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P spid="28"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390472"/>
            <a:ext cx="7620000" cy="1200328"/>
          </a:xfrm>
          <a:prstGeom prst="rect">
            <a:avLst/>
          </a:prstGeom>
        </p:spPr>
        <p:txBody>
          <a:bodyPr wrap="square">
            <a:spAutoFit/>
          </a:bodyPr>
          <a:lstStyle/>
          <a:p>
            <a:r>
              <a:rPr lang="en-US" dirty="0" smtClean="0"/>
              <a:t>“</a:t>
            </a:r>
            <a:r>
              <a:rPr lang="en-US" i="1" dirty="0" smtClean="0"/>
              <a:t>Computer science is no more about computers than </a:t>
            </a:r>
            <a:br>
              <a:rPr lang="en-US" i="1" dirty="0" smtClean="0"/>
            </a:br>
            <a:r>
              <a:rPr lang="en-US" i="1" dirty="0" smtClean="0"/>
              <a:t>astronomy is about telescopes</a:t>
            </a:r>
            <a:r>
              <a:rPr lang="en-US" dirty="0" smtClean="0"/>
              <a:t>.” </a:t>
            </a:r>
            <a:r>
              <a:rPr lang="en-US" dirty="0" err="1" smtClean="0"/>
              <a:t>Edsger</a:t>
            </a:r>
            <a:r>
              <a:rPr lang="en-US" dirty="0" smtClean="0"/>
              <a:t> </a:t>
            </a:r>
            <a:r>
              <a:rPr lang="en-US" dirty="0" err="1" smtClean="0"/>
              <a:t>Dijkstra</a:t>
            </a:r>
            <a:r>
              <a:rPr lang="en-US" dirty="0" smtClean="0"/>
              <a:t>.</a:t>
            </a:r>
            <a:br>
              <a:rPr lang="en-US" dirty="0" smtClean="0"/>
            </a:br>
            <a:endParaRPr lang="en-US" dirty="0" smtClean="0"/>
          </a:p>
        </p:txBody>
      </p:sp>
      <p:sp>
        <p:nvSpPr>
          <p:cNvPr id="5" name="TextBox 4"/>
          <p:cNvSpPr txBox="1"/>
          <p:nvPr/>
        </p:nvSpPr>
        <p:spPr>
          <a:xfrm>
            <a:off x="685800" y="3733800"/>
            <a:ext cx="8109912" cy="1569660"/>
          </a:xfrm>
          <a:prstGeom prst="rect">
            <a:avLst/>
          </a:prstGeom>
          <a:noFill/>
        </p:spPr>
        <p:txBody>
          <a:bodyPr wrap="none" rtlCol="0">
            <a:spAutoFit/>
          </a:bodyPr>
          <a:lstStyle/>
          <a:p>
            <a:r>
              <a:rPr lang="en-US" dirty="0" smtClean="0">
                <a:solidFill>
                  <a:srgbClr val="008000"/>
                </a:solidFill>
              </a:rPr>
              <a:t>Today: Computer science ideas have led to a rethinking of</a:t>
            </a:r>
          </a:p>
          <a:p>
            <a:r>
              <a:rPr lang="en-US" dirty="0" smtClean="0">
                <a:solidFill>
                  <a:srgbClr val="008000"/>
                </a:solidFill>
              </a:rPr>
              <a:t>Epistemology, Physics, Statistics, Economics, Biology, </a:t>
            </a:r>
            <a:br>
              <a:rPr lang="en-US" dirty="0" smtClean="0">
                <a:solidFill>
                  <a:srgbClr val="008000"/>
                </a:solidFill>
              </a:rPr>
            </a:br>
            <a:r>
              <a:rPr lang="en-US" dirty="0" smtClean="0">
                <a:solidFill>
                  <a:srgbClr val="008000"/>
                </a:solidFill>
              </a:rPr>
              <a:t>Social Sciences, Privacy, etc.</a:t>
            </a:r>
            <a:br>
              <a:rPr lang="en-US" dirty="0" smtClean="0">
                <a:solidFill>
                  <a:srgbClr val="008000"/>
                </a:solidFill>
              </a:rPr>
            </a:br>
            <a:endParaRPr lang="en-US" dirty="0">
              <a:solidFill>
                <a:srgbClr val="008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5: Statistics</a:t>
            </a:r>
            <a:endParaRPr lang="en-US" dirty="0"/>
          </a:p>
        </p:txBody>
      </p:sp>
      <p:pic>
        <p:nvPicPr>
          <p:cNvPr id="4" name="Picture 3" descr="statistics.gif"/>
          <p:cNvPicPr>
            <a:picLocks noChangeAspect="1"/>
          </p:cNvPicPr>
          <p:nvPr/>
        </p:nvPicPr>
        <p:blipFill>
          <a:blip r:embed="rId2"/>
          <a:stretch>
            <a:fillRect/>
          </a:stretch>
        </p:blipFill>
        <p:spPr>
          <a:xfrm>
            <a:off x="6032500" y="990600"/>
            <a:ext cx="2197100" cy="2197100"/>
          </a:xfrm>
          <a:prstGeom prst="rect">
            <a:avLst/>
          </a:prstGeom>
        </p:spPr>
      </p:pic>
      <p:sp>
        <p:nvSpPr>
          <p:cNvPr id="5" name="Rectangle 4"/>
          <p:cNvSpPr/>
          <p:nvPr/>
        </p:nvSpPr>
        <p:spPr>
          <a:xfrm>
            <a:off x="457200" y="1828800"/>
            <a:ext cx="4572000" cy="1200328"/>
          </a:xfrm>
          <a:prstGeom prst="rect">
            <a:avLst/>
          </a:prstGeom>
        </p:spPr>
        <p:txBody>
          <a:bodyPr>
            <a:spAutoFit/>
          </a:bodyPr>
          <a:lstStyle/>
          <a:p>
            <a:r>
              <a:rPr lang="en-US" dirty="0" smtClean="0"/>
              <a:t> </a:t>
            </a:r>
            <a:r>
              <a:rPr lang="en-US" dirty="0" smtClean="0">
                <a:solidFill>
                  <a:srgbClr val="008000"/>
                </a:solidFill>
              </a:rPr>
              <a:t>“development and application of methods to collect, analyze and interpret data.”</a:t>
            </a:r>
            <a:endParaRPr lang="en-US" dirty="0">
              <a:solidFill>
                <a:srgbClr val="008000"/>
              </a:solidFill>
            </a:endParaRPr>
          </a:p>
        </p:txBody>
      </p:sp>
      <p:sp>
        <p:nvSpPr>
          <p:cNvPr id="6" name="TextBox 5"/>
          <p:cNvSpPr txBox="1"/>
          <p:nvPr/>
        </p:nvSpPr>
        <p:spPr>
          <a:xfrm>
            <a:off x="-685800" y="2209800"/>
            <a:ext cx="184666" cy="461665"/>
          </a:xfrm>
          <a:prstGeom prst="rect">
            <a:avLst/>
          </a:prstGeom>
          <a:noFill/>
        </p:spPr>
        <p:txBody>
          <a:bodyPr wrap="none" rtlCol="0">
            <a:spAutoFit/>
          </a:bodyPr>
          <a:lstStyle/>
          <a:p>
            <a:endParaRPr lang="en-US" dirty="0"/>
          </a:p>
        </p:txBody>
      </p:sp>
      <p:sp>
        <p:nvSpPr>
          <p:cNvPr id="7" name="TextBox 6"/>
          <p:cNvSpPr txBox="1"/>
          <p:nvPr/>
        </p:nvSpPr>
        <p:spPr>
          <a:xfrm>
            <a:off x="152400" y="3733800"/>
            <a:ext cx="5367876" cy="1938992"/>
          </a:xfrm>
          <a:prstGeom prst="rect">
            <a:avLst/>
          </a:prstGeom>
          <a:noFill/>
        </p:spPr>
        <p:txBody>
          <a:bodyPr wrap="none" rtlCol="0">
            <a:spAutoFit/>
          </a:bodyPr>
          <a:lstStyle/>
          <a:p>
            <a:r>
              <a:rPr lang="en-US" dirty="0" smtClean="0">
                <a:solidFill>
                  <a:srgbClr val="000090"/>
                </a:solidFill>
              </a:rPr>
              <a:t>Computer science versions:</a:t>
            </a:r>
          </a:p>
          <a:p>
            <a:r>
              <a:rPr lang="en-US" dirty="0" smtClean="0">
                <a:solidFill>
                  <a:srgbClr val="000090"/>
                </a:solidFill>
              </a:rPr>
              <a:t>“machine learning”, “data mining”, etc.</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pic>
        <p:nvPicPr>
          <p:cNvPr id="8" name="Picture 7" descr="robots.jpg"/>
          <p:cNvPicPr>
            <a:picLocks noChangeAspect="1"/>
          </p:cNvPicPr>
          <p:nvPr/>
        </p:nvPicPr>
        <p:blipFill>
          <a:blip r:embed="rId3"/>
          <a:stretch>
            <a:fillRect/>
          </a:stretch>
        </p:blipFill>
        <p:spPr>
          <a:xfrm>
            <a:off x="5741307" y="3657600"/>
            <a:ext cx="2335893" cy="2616200"/>
          </a:xfrm>
          <a:prstGeom prst="rect">
            <a:avLst/>
          </a:prstGeom>
        </p:spPr>
      </p:pic>
      <p:sp>
        <p:nvSpPr>
          <p:cNvPr id="9" name="Rectangle 8"/>
          <p:cNvSpPr/>
          <p:nvPr/>
        </p:nvSpPr>
        <p:spPr>
          <a:xfrm>
            <a:off x="381000" y="4953000"/>
            <a:ext cx="4572000" cy="1200328"/>
          </a:xfrm>
          <a:prstGeom prst="rect">
            <a:avLst/>
          </a:prstGeom>
        </p:spPr>
        <p:txBody>
          <a:bodyPr>
            <a:spAutoFit/>
          </a:bodyPr>
          <a:lstStyle/>
          <a:p>
            <a:r>
              <a:rPr lang="en-US" dirty="0" smtClean="0">
                <a:solidFill>
                  <a:srgbClr val="FF0000"/>
                </a:solidFill>
              </a:rPr>
              <a:t>(Aside: is “learning from experience” = “</a:t>
            </a:r>
            <a:r>
              <a:rPr lang="en-US" dirty="0" err="1" smtClean="0">
                <a:solidFill>
                  <a:srgbClr val="FF0000"/>
                </a:solidFill>
              </a:rPr>
              <a:t>Automatized</a:t>
            </a:r>
            <a:r>
              <a:rPr lang="en-US" dirty="0" smtClean="0">
                <a:solidFill>
                  <a:srgbClr val="FF0000"/>
                </a:solidFill>
              </a:rPr>
              <a:t> statistics”??)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of lecture: Man + machine </a:t>
            </a:r>
            <a:endParaRPr lang="en-US" dirty="0"/>
          </a:p>
        </p:txBody>
      </p:sp>
      <p:pic>
        <p:nvPicPr>
          <p:cNvPr id="6" name="Picture 5" descr="cyborg_2.jpg"/>
          <p:cNvPicPr>
            <a:picLocks noChangeAspect="1"/>
          </p:cNvPicPr>
          <p:nvPr/>
        </p:nvPicPr>
        <p:blipFill>
          <a:blip r:embed="rId2"/>
          <a:stretch>
            <a:fillRect/>
          </a:stretch>
        </p:blipFill>
        <p:spPr>
          <a:xfrm>
            <a:off x="762000" y="1905000"/>
            <a:ext cx="2449696" cy="3473450"/>
          </a:xfrm>
          <a:prstGeom prst="rect">
            <a:avLst/>
          </a:prstGeom>
        </p:spPr>
      </p:pic>
      <p:pic>
        <p:nvPicPr>
          <p:cNvPr id="7" name="Picture 6" descr="SingularityIsNear.png"/>
          <p:cNvPicPr>
            <a:picLocks noChangeAspect="1"/>
          </p:cNvPicPr>
          <p:nvPr/>
        </p:nvPicPr>
        <p:blipFill>
          <a:blip r:embed="rId3"/>
          <a:stretch>
            <a:fillRect/>
          </a:stretch>
        </p:blipFill>
        <p:spPr>
          <a:xfrm>
            <a:off x="3657600" y="2057400"/>
            <a:ext cx="4876800" cy="2908663"/>
          </a:xfrm>
          <a:prstGeom prst="rect">
            <a:avLst/>
          </a:prstGeom>
        </p:spPr>
      </p:pic>
      <p:sp>
        <p:nvSpPr>
          <p:cNvPr id="8" name="TextBox 7"/>
          <p:cNvSpPr txBox="1"/>
          <p:nvPr/>
        </p:nvSpPr>
        <p:spPr>
          <a:xfrm>
            <a:off x="3657600" y="5257800"/>
            <a:ext cx="4050508" cy="830997"/>
          </a:xfrm>
          <a:prstGeom prst="rect">
            <a:avLst/>
          </a:prstGeom>
          <a:noFill/>
        </p:spPr>
        <p:txBody>
          <a:bodyPr wrap="none" rtlCol="0">
            <a:spAutoFit/>
          </a:bodyPr>
          <a:lstStyle/>
          <a:p>
            <a:r>
              <a:rPr lang="en-US" dirty="0" smtClean="0"/>
              <a:t>“Singularity”: When machine </a:t>
            </a:r>
            <a:br>
              <a:rPr lang="en-US" dirty="0" smtClean="0"/>
            </a:br>
            <a:r>
              <a:rPr lang="en-US" dirty="0" smtClean="0"/>
              <a:t>intelligence overtakes ours.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sz="3600"/>
              <a:t>Thoughts about Deep Blue</a:t>
            </a:r>
          </a:p>
        </p:txBody>
      </p:sp>
      <p:sp>
        <p:nvSpPr>
          <p:cNvPr id="8195" name="Text Box 3"/>
          <p:cNvSpPr txBox="1">
            <a:spLocks noChangeArrowheads="1"/>
          </p:cNvSpPr>
          <p:nvPr/>
        </p:nvSpPr>
        <p:spPr bwMode="auto">
          <a:xfrm>
            <a:off x="279400" y="2108200"/>
            <a:ext cx="8032750" cy="3378200"/>
          </a:xfrm>
          <a:prstGeom prst="rect">
            <a:avLst/>
          </a:prstGeom>
          <a:noFill/>
          <a:ln w="9525">
            <a:noFill/>
            <a:miter lim="800000"/>
            <a:headEnd/>
            <a:tailEnd/>
          </a:ln>
        </p:spPr>
        <p:txBody>
          <a:bodyPr wrap="none">
            <a:prstTxWarp prst="textNoShape">
              <a:avLst/>
            </a:prstTxWarp>
            <a:spAutoFit/>
          </a:bodyPr>
          <a:lstStyle/>
          <a:p>
            <a:pPr>
              <a:buFontTx/>
              <a:buChar char="•"/>
            </a:pPr>
            <a:r>
              <a:rPr lang="en-US" dirty="0"/>
              <a:t> Tremendous computing power (ability to “look ahead” </a:t>
            </a:r>
            <a:br>
              <a:rPr lang="en-US" dirty="0"/>
            </a:br>
            <a:r>
              <a:rPr lang="en-US" dirty="0"/>
              <a:t>    several moves)</a:t>
            </a:r>
            <a:br>
              <a:rPr lang="en-US" dirty="0"/>
            </a:br>
            <a:endParaRPr lang="en-US" dirty="0"/>
          </a:p>
          <a:p>
            <a:pPr>
              <a:buFontTx/>
              <a:buChar char="•"/>
            </a:pPr>
            <a:r>
              <a:rPr lang="en-US" dirty="0"/>
              <a:t> Programmed by a team containing chess  grandmasters.</a:t>
            </a:r>
            <a:br>
              <a:rPr lang="en-US" dirty="0"/>
            </a:br>
            <a:endParaRPr lang="en-US" dirty="0"/>
          </a:p>
          <a:p>
            <a:pPr>
              <a:buFontTx/>
              <a:buChar char="•"/>
            </a:pPr>
            <a:r>
              <a:rPr lang="en-US" dirty="0"/>
              <a:t> Had access to huge database of past chess games.</a:t>
            </a:r>
            <a:br>
              <a:rPr lang="en-US" dirty="0"/>
            </a:br>
            <a:endParaRPr lang="en-US" dirty="0"/>
          </a:p>
          <a:p>
            <a:pPr>
              <a:buFontTx/>
              <a:buChar char="•"/>
            </a:pPr>
            <a:r>
              <a:rPr lang="en-US" dirty="0"/>
              <a:t> Used machine learning tools on database to hone its</a:t>
            </a:r>
            <a:br>
              <a:rPr lang="en-US" dirty="0"/>
            </a:br>
            <a:r>
              <a:rPr lang="en-US" dirty="0"/>
              <a:t>  skills.</a:t>
            </a:r>
          </a:p>
        </p:txBody>
      </p:sp>
      <p:sp>
        <p:nvSpPr>
          <p:cNvPr id="8196" name="Text Box 4"/>
          <p:cNvSpPr txBox="1">
            <a:spLocks noChangeArrowheads="1"/>
          </p:cNvSpPr>
          <p:nvPr/>
        </p:nvSpPr>
        <p:spPr bwMode="auto">
          <a:xfrm>
            <a:off x="1157288" y="5410200"/>
            <a:ext cx="4114800" cy="4572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“Human-machine computing”</a:t>
            </a:r>
          </a:p>
        </p:txBody>
      </p:sp>
      <p:pic>
        <p:nvPicPr>
          <p:cNvPr id="50181" name="Picture 5" descr="5"/>
          <p:cNvPicPr>
            <a:picLocks noChangeAspect="1" noChangeArrowheads="1"/>
          </p:cNvPicPr>
          <p:nvPr/>
        </p:nvPicPr>
        <p:blipFill>
          <a:blip r:embed="rId2"/>
          <a:srcRect/>
          <a:stretch>
            <a:fillRect/>
          </a:stretch>
        </p:blipFill>
        <p:spPr bwMode="auto">
          <a:xfrm>
            <a:off x="6184900" y="238125"/>
            <a:ext cx="2473325" cy="1855788"/>
          </a:xfrm>
          <a:prstGeom prst="rect">
            <a:avLst/>
          </a:prstGeom>
          <a:noFill/>
          <a:ln w="9525">
            <a:noFill/>
            <a:miter lim="800000"/>
            <a:headEnd/>
            <a:tailEnd/>
          </a:ln>
        </p:spPr>
      </p:pic>
      <p:sp>
        <p:nvSpPr>
          <p:cNvPr id="6" name="TextBox 5"/>
          <p:cNvSpPr txBox="1"/>
          <p:nvPr/>
        </p:nvSpPr>
        <p:spPr>
          <a:xfrm>
            <a:off x="152400" y="6019800"/>
            <a:ext cx="9144500" cy="461665"/>
          </a:xfrm>
          <a:prstGeom prst="rect">
            <a:avLst/>
          </a:prstGeom>
          <a:noFill/>
        </p:spPr>
        <p:txBody>
          <a:bodyPr wrap="none" rtlCol="0">
            <a:spAutoFit/>
          </a:bodyPr>
          <a:lstStyle/>
          <a:p>
            <a:r>
              <a:rPr lang="en-US" dirty="0" smtClean="0">
                <a:solidFill>
                  <a:srgbClr val="008000"/>
                </a:solidFill>
              </a:rPr>
              <a:t>Aside: Humans + Cheapo Chess software &gt; Best Chess Software </a:t>
            </a:r>
            <a:endParaRPr lang="en-US" dirty="0">
              <a:solidFill>
                <a:srgbClr val="008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blinds(horizontal)">
                                      <p:cBhvr>
                                        <p:cTn id="22" dur="500"/>
                                        <p:tgtEl>
                                          <p:spTgt spid="819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2800"/>
              <a:t>Another example of human-computer computing…</a:t>
            </a:r>
            <a:endParaRPr lang="en-US"/>
          </a:p>
        </p:txBody>
      </p:sp>
      <p:sp>
        <p:nvSpPr>
          <p:cNvPr id="51203" name="Text Box 4"/>
          <p:cNvSpPr txBox="1">
            <a:spLocks noChangeArrowheads="1"/>
          </p:cNvSpPr>
          <p:nvPr/>
        </p:nvSpPr>
        <p:spPr bwMode="auto">
          <a:xfrm>
            <a:off x="957263" y="1668463"/>
            <a:ext cx="6740525" cy="822325"/>
          </a:xfrm>
          <a:prstGeom prst="rect">
            <a:avLst/>
          </a:prstGeom>
          <a:noFill/>
          <a:ln w="9525">
            <a:noFill/>
            <a:miter lim="800000"/>
            <a:headEnd/>
            <a:tailEnd/>
          </a:ln>
        </p:spPr>
        <p:txBody>
          <a:bodyPr wrap="none">
            <a:prstTxWarp prst="textNoShape">
              <a:avLst/>
            </a:prstTxWarp>
            <a:spAutoFit/>
          </a:bodyPr>
          <a:lstStyle/>
          <a:p>
            <a:r>
              <a:rPr lang="en-US"/>
              <a:t>Olde dream: “central repository of knowledge; all</a:t>
            </a:r>
            <a:br>
              <a:rPr lang="en-US"/>
            </a:br>
            <a:r>
              <a:rPr lang="en-US"/>
              <a:t>facts at your finger-tips.</a:t>
            </a:r>
          </a:p>
        </p:txBody>
      </p:sp>
      <p:pic>
        <p:nvPicPr>
          <p:cNvPr id="60421" name="Picture 5" descr="Picture 14"/>
          <p:cNvPicPr>
            <a:picLocks noChangeAspect="1" noChangeArrowheads="1"/>
          </p:cNvPicPr>
          <p:nvPr/>
        </p:nvPicPr>
        <p:blipFill>
          <a:blip r:embed="rId2"/>
          <a:srcRect/>
          <a:stretch>
            <a:fillRect/>
          </a:stretch>
        </p:blipFill>
        <p:spPr bwMode="auto">
          <a:xfrm>
            <a:off x="1192213" y="2927350"/>
            <a:ext cx="1820862" cy="661988"/>
          </a:xfrm>
          <a:prstGeom prst="rect">
            <a:avLst/>
          </a:prstGeom>
          <a:noFill/>
          <a:ln w="9525">
            <a:noFill/>
            <a:miter lim="800000"/>
            <a:headEnd/>
            <a:tailEnd/>
          </a:ln>
        </p:spPr>
      </p:pic>
      <p:sp>
        <p:nvSpPr>
          <p:cNvPr id="60422" name="Text Box 6"/>
          <p:cNvSpPr txBox="1">
            <a:spLocks noChangeArrowheads="1"/>
          </p:cNvSpPr>
          <p:nvPr/>
        </p:nvSpPr>
        <p:spPr bwMode="auto">
          <a:xfrm>
            <a:off x="1009650" y="3922713"/>
            <a:ext cx="7917101" cy="2677656"/>
          </a:xfrm>
          <a:prstGeom prst="rect">
            <a:avLst/>
          </a:prstGeom>
          <a:noFill/>
          <a:ln w="9525">
            <a:noFill/>
            <a:miter lim="800000"/>
            <a:headEnd/>
            <a:tailEnd/>
          </a:ln>
        </p:spPr>
        <p:txBody>
          <a:bodyPr wrap="none">
            <a:prstTxWarp prst="textNoShape">
              <a:avLst/>
            </a:prstTxWarp>
            <a:spAutoFit/>
          </a:bodyPr>
          <a:lstStyle/>
          <a:p>
            <a:r>
              <a:rPr lang="en-US" dirty="0"/>
              <a:t>How it happened:</a:t>
            </a:r>
            <a:br>
              <a:rPr lang="en-US" dirty="0"/>
            </a:br>
            <a:endParaRPr lang="en-US" dirty="0"/>
          </a:p>
          <a:p>
            <a:r>
              <a:rPr lang="en-US" dirty="0">
                <a:solidFill>
                  <a:srgbClr val="008000"/>
                </a:solidFill>
              </a:rPr>
              <a:t>100s of millions of people created “content” for their own</a:t>
            </a:r>
            <a:br>
              <a:rPr lang="en-US" dirty="0">
                <a:solidFill>
                  <a:srgbClr val="008000"/>
                </a:solidFill>
              </a:rPr>
            </a:br>
            <a:r>
              <a:rPr lang="en-US" dirty="0">
                <a:solidFill>
                  <a:srgbClr val="008000"/>
                </a:solidFill>
              </a:rPr>
              <a:t>pleasure.</a:t>
            </a:r>
          </a:p>
          <a:p>
            <a:endParaRPr lang="en-US" dirty="0">
              <a:solidFill>
                <a:schemeClr val="accent2"/>
              </a:solidFill>
            </a:endParaRPr>
          </a:p>
          <a:p>
            <a:r>
              <a:rPr lang="en-US" dirty="0">
                <a:solidFill>
                  <a:srgbClr val="FF0000"/>
                </a:solidFill>
              </a:rPr>
              <a:t>Powerful algorithms were used to extract meaningful info</a:t>
            </a:r>
            <a:br>
              <a:rPr lang="en-US" dirty="0">
                <a:solidFill>
                  <a:srgbClr val="FF0000"/>
                </a:solidFill>
              </a:rPr>
            </a:br>
            <a:r>
              <a:rPr lang="en-US" dirty="0">
                <a:solidFill>
                  <a:srgbClr val="FF0000"/>
                </a:solidFill>
              </a:rPr>
              <a:t>out of this, and have it instantly available.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co_logo-thumb"/>
          <p:cNvPicPr>
            <a:picLocks noChangeAspect="1" noChangeArrowheads="1"/>
          </p:cNvPicPr>
          <p:nvPr/>
        </p:nvPicPr>
        <p:blipFill>
          <a:blip r:embed="rId2"/>
          <a:srcRect/>
          <a:stretch>
            <a:fillRect/>
          </a:stretch>
        </p:blipFill>
        <p:spPr bwMode="auto">
          <a:xfrm>
            <a:off x="465138" y="171450"/>
            <a:ext cx="1905000" cy="1905000"/>
          </a:xfrm>
          <a:prstGeom prst="rect">
            <a:avLst/>
          </a:prstGeom>
          <a:noFill/>
          <a:ln w="9525">
            <a:noFill/>
            <a:miter lim="800000"/>
            <a:headEnd/>
            <a:tailEnd/>
          </a:ln>
        </p:spPr>
      </p:pic>
      <p:sp>
        <p:nvSpPr>
          <p:cNvPr id="52226" name="Rectangle 2"/>
          <p:cNvSpPr>
            <a:spLocks noGrp="1" noChangeArrowheads="1"/>
          </p:cNvSpPr>
          <p:nvPr>
            <p:ph type="title"/>
          </p:nvPr>
        </p:nvSpPr>
        <p:spPr>
          <a:xfrm>
            <a:off x="-246063" y="406400"/>
            <a:ext cx="8229601" cy="1143000"/>
          </a:xfrm>
        </p:spPr>
        <p:txBody>
          <a:bodyPr/>
          <a:lstStyle/>
          <a:p>
            <a:pPr eaLnBrk="1" hangingPunct="1"/>
            <a:r>
              <a:rPr lang="en-US" dirty="0"/>
              <a:t>  “Second Life”</a:t>
            </a:r>
          </a:p>
        </p:txBody>
      </p:sp>
      <p:sp>
        <p:nvSpPr>
          <p:cNvPr id="52228" name="Text Box 4"/>
          <p:cNvSpPr txBox="1">
            <a:spLocks noChangeArrowheads="1"/>
          </p:cNvSpPr>
          <p:nvPr/>
        </p:nvSpPr>
        <p:spPr bwMode="auto">
          <a:xfrm>
            <a:off x="1870075" y="1474788"/>
            <a:ext cx="7104063" cy="2282825"/>
          </a:xfrm>
          <a:prstGeom prst="rect">
            <a:avLst/>
          </a:prstGeom>
          <a:noFill/>
          <a:ln w="9525">
            <a:noFill/>
            <a:miter lim="800000"/>
            <a:headEnd/>
            <a:tailEnd/>
          </a:ln>
        </p:spPr>
        <p:txBody>
          <a:bodyPr wrap="none">
            <a:prstTxWarp prst="textNoShape">
              <a:avLst/>
            </a:prstTxWarp>
            <a:spAutoFit/>
          </a:bodyPr>
          <a:lstStyle/>
          <a:p>
            <a:pPr>
              <a:buFontTx/>
              <a:buChar char="•"/>
            </a:pPr>
            <a:r>
              <a:rPr lang="en-US"/>
              <a:t> Online community where everybody acquires </a:t>
            </a:r>
            <a:br>
              <a:rPr lang="en-US"/>
            </a:br>
            <a:r>
              <a:rPr lang="en-US"/>
              <a:t>an “avatar.” (Piece of code; point-and-click </a:t>
            </a:r>
            <a:br>
              <a:rPr lang="en-US"/>
            </a:br>
            <a:r>
              <a:rPr lang="en-US"/>
              <a:t>programming as in Scribbler.) </a:t>
            </a:r>
          </a:p>
          <a:p>
            <a:pPr>
              <a:buFontTx/>
              <a:buChar char="•"/>
            </a:pPr>
            <a:r>
              <a:rPr lang="en-US"/>
              <a:t> Avatar customizable but follows laws of physics in</a:t>
            </a:r>
            <a:br>
              <a:rPr lang="en-US"/>
            </a:br>
            <a:r>
              <a:rPr lang="en-US"/>
              <a:t>imaginary world (remember: weather simulation)</a:t>
            </a:r>
          </a:p>
          <a:p>
            <a:endParaRPr lang="en-US"/>
          </a:p>
        </p:txBody>
      </p:sp>
      <p:pic>
        <p:nvPicPr>
          <p:cNvPr id="9221" name="Picture 5" descr="erika_as_her_usual_av"/>
          <p:cNvPicPr>
            <a:picLocks noChangeAspect="1" noChangeArrowheads="1"/>
          </p:cNvPicPr>
          <p:nvPr/>
        </p:nvPicPr>
        <p:blipFill>
          <a:blip r:embed="rId3"/>
          <a:srcRect/>
          <a:stretch>
            <a:fillRect/>
          </a:stretch>
        </p:blipFill>
        <p:spPr bwMode="auto">
          <a:xfrm>
            <a:off x="411163" y="3730625"/>
            <a:ext cx="3294062" cy="2882900"/>
          </a:xfrm>
          <a:prstGeom prst="rect">
            <a:avLst/>
          </a:prstGeom>
          <a:noFill/>
          <a:ln w="9525">
            <a:noFill/>
            <a:miter lim="800000"/>
            <a:headEnd/>
            <a:tailEnd/>
          </a:ln>
        </p:spPr>
      </p:pic>
      <p:pic>
        <p:nvPicPr>
          <p:cNvPr id="9222" name="Picture 6" descr="erika_in_midnight_skin_ii"/>
          <p:cNvPicPr>
            <a:picLocks noChangeAspect="1" noChangeArrowheads="1"/>
          </p:cNvPicPr>
          <p:nvPr/>
        </p:nvPicPr>
        <p:blipFill>
          <a:blip r:embed="rId4"/>
          <a:srcRect/>
          <a:stretch>
            <a:fillRect/>
          </a:stretch>
        </p:blipFill>
        <p:spPr bwMode="auto">
          <a:xfrm>
            <a:off x="5143500" y="3613150"/>
            <a:ext cx="3128963" cy="2962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linds(horizontal)">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a:t>Weird 2</a:t>
            </a:r>
            <a:r>
              <a:rPr lang="en-US" baseline="30000"/>
              <a:t>nd</a:t>
            </a:r>
            <a:r>
              <a:rPr lang="en-US"/>
              <a:t> life facts</a:t>
            </a:r>
          </a:p>
        </p:txBody>
      </p:sp>
      <p:sp>
        <p:nvSpPr>
          <p:cNvPr id="53251" name="Rectangle 3"/>
          <p:cNvSpPr>
            <a:spLocks noGrp="1" noChangeArrowheads="1"/>
          </p:cNvSpPr>
          <p:nvPr>
            <p:ph type="body" idx="1"/>
          </p:nvPr>
        </p:nvSpPr>
        <p:spPr>
          <a:xfrm>
            <a:off x="457200" y="1447800"/>
            <a:ext cx="8229600" cy="3886200"/>
          </a:xfrm>
        </p:spPr>
        <p:txBody>
          <a:bodyPr/>
          <a:lstStyle/>
          <a:p>
            <a:pPr eaLnBrk="1" hangingPunct="1"/>
            <a:r>
              <a:rPr lang="en-US" dirty="0"/>
              <a:t> </a:t>
            </a:r>
            <a:r>
              <a:rPr lang="en-US" sz="2400" dirty="0"/>
              <a:t>Ability to buy/sell. </a:t>
            </a:r>
            <a:br>
              <a:rPr lang="en-US" sz="2400" dirty="0"/>
            </a:br>
            <a:r>
              <a:rPr lang="en-US" sz="2400" dirty="0"/>
              <a:t>(“Linden dollars”)</a:t>
            </a:r>
          </a:p>
          <a:p>
            <a:pPr eaLnBrk="1" hangingPunct="1"/>
            <a:r>
              <a:rPr lang="en-US" sz="2400" dirty="0"/>
              <a:t> Budding markets in real estate,</a:t>
            </a:r>
            <a:br>
              <a:rPr lang="en-US" sz="2400" dirty="0"/>
            </a:br>
            <a:r>
              <a:rPr lang="en-US" sz="2400" dirty="0"/>
              <a:t>avatar skins, clothes, entertainment, </a:t>
            </a:r>
            <a:br>
              <a:rPr lang="en-US" sz="2400" dirty="0"/>
            </a:br>
            <a:r>
              <a:rPr lang="en-US" sz="2400" dirty="0"/>
              <a:t>“teaching” avatars new skills, etc.</a:t>
            </a:r>
          </a:p>
          <a:p>
            <a:pPr eaLnBrk="1" hangingPunct="1"/>
            <a:r>
              <a:rPr lang="en-US" sz="2400" dirty="0"/>
              <a:t>Emerging political </a:t>
            </a:r>
            <a:r>
              <a:rPr lang="en-US" sz="2400" dirty="0" smtClean="0"/>
              <a:t>systems</a:t>
            </a:r>
          </a:p>
          <a:p>
            <a:pPr eaLnBrk="1" hangingPunct="1"/>
            <a:r>
              <a:rPr lang="en-US" sz="2400" dirty="0" smtClean="0"/>
              <a:t>Interface with real world (</a:t>
            </a:r>
            <a:r>
              <a:rPr lang="en-US" sz="2400" dirty="0" err="1" smtClean="0"/>
              <a:t>eg</a:t>
            </a:r>
            <a:r>
              <a:rPr lang="en-US" sz="2400" dirty="0" smtClean="0"/>
              <a:t> Swedish embassy!)</a:t>
            </a:r>
          </a:p>
          <a:p>
            <a:pPr eaLnBrk="1" hangingPunct="1">
              <a:buFontTx/>
              <a:buNone/>
            </a:pPr>
            <a:r>
              <a:rPr lang="en-US" dirty="0"/>
              <a:t>  </a:t>
            </a:r>
          </a:p>
        </p:txBody>
      </p:sp>
      <p:pic>
        <p:nvPicPr>
          <p:cNvPr id="53252" name="Picture 5" descr="secondlife-t-shirts"/>
          <p:cNvPicPr>
            <a:picLocks noChangeAspect="1" noChangeArrowheads="1"/>
          </p:cNvPicPr>
          <p:nvPr/>
        </p:nvPicPr>
        <p:blipFill>
          <a:blip r:embed="rId2"/>
          <a:srcRect/>
          <a:stretch>
            <a:fillRect/>
          </a:stretch>
        </p:blipFill>
        <p:spPr bwMode="auto">
          <a:xfrm>
            <a:off x="5334000" y="544513"/>
            <a:ext cx="3671888" cy="2203450"/>
          </a:xfrm>
          <a:prstGeom prst="rect">
            <a:avLst/>
          </a:prstGeom>
          <a:noFill/>
          <a:ln w="9525">
            <a:noFill/>
            <a:miter lim="800000"/>
            <a:headEnd/>
            <a:tailEnd/>
          </a:ln>
        </p:spPr>
      </p:pic>
      <p:sp>
        <p:nvSpPr>
          <p:cNvPr id="10246" name="Text Box 6"/>
          <p:cNvSpPr txBox="1">
            <a:spLocks noChangeArrowheads="1"/>
          </p:cNvSpPr>
          <p:nvPr/>
        </p:nvSpPr>
        <p:spPr bwMode="auto">
          <a:xfrm>
            <a:off x="346075" y="4376738"/>
            <a:ext cx="7305675" cy="19177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An interesting viewpoint: Second-Lifers are teaching </a:t>
            </a:r>
            <a:br>
              <a:rPr lang="en-US" dirty="0">
                <a:solidFill>
                  <a:srgbClr val="FF0000"/>
                </a:solidFill>
              </a:rPr>
            </a:br>
            <a:r>
              <a:rPr lang="en-US" dirty="0">
                <a:solidFill>
                  <a:srgbClr val="FF0000"/>
                </a:solidFill>
              </a:rPr>
              <a:t>the computer what “human life” is.</a:t>
            </a:r>
            <a:br>
              <a:rPr lang="en-US" dirty="0">
                <a:solidFill>
                  <a:srgbClr val="FF0000"/>
                </a:solidFill>
              </a:rPr>
            </a:br>
            <a:endParaRPr lang="en-US" dirty="0">
              <a:solidFill>
                <a:srgbClr val="FF0000"/>
              </a:solidFill>
            </a:endParaRPr>
          </a:p>
          <a:p>
            <a:r>
              <a:rPr lang="en-US" dirty="0">
                <a:solidFill>
                  <a:srgbClr val="FF0000"/>
                </a:solidFill>
              </a:rPr>
              <a:t>(Analogies: Chess database and Deep Blue,</a:t>
            </a:r>
            <a:br>
              <a:rPr lang="en-US" dirty="0">
                <a:solidFill>
                  <a:srgbClr val="FF0000"/>
                </a:solidFill>
              </a:rPr>
            </a:br>
            <a:r>
              <a:rPr lang="en-US" dirty="0">
                <a:solidFill>
                  <a:srgbClr val="FF0000"/>
                </a:solidFill>
              </a:rPr>
              <a:t>	WWW and  Google.)</a:t>
            </a:r>
          </a:p>
        </p:txBody>
      </p:sp>
      <p:pic>
        <p:nvPicPr>
          <p:cNvPr id="10247" name="Picture 7" descr="guyswithglasses"/>
          <p:cNvPicPr>
            <a:picLocks noChangeAspect="1" noChangeArrowheads="1"/>
          </p:cNvPicPr>
          <p:nvPr/>
        </p:nvPicPr>
        <p:blipFill>
          <a:blip r:embed="rId3"/>
          <a:srcRect/>
          <a:stretch>
            <a:fillRect/>
          </a:stretch>
        </p:blipFill>
        <p:spPr bwMode="auto">
          <a:xfrm>
            <a:off x="7572375" y="3429000"/>
            <a:ext cx="1343025" cy="175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blinds(horizontal)">
                                      <p:cBhvr>
                                        <p:cTn id="7" dur="500"/>
                                        <p:tgtEl>
                                          <p:spTgt spid="1024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blinds(horizontal)">
                                      <p:cBhvr>
                                        <p:cTn id="10" dur="500"/>
                                        <p:tgtEl>
                                          <p:spTgt spid="102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46">
                                            <p:txEl>
                                              <p:pRg st="1" end="1"/>
                                            </p:txEl>
                                          </p:spTgt>
                                        </p:tgtEl>
                                        <p:attrNameLst>
                                          <p:attrName>style.visibility</p:attrName>
                                        </p:attrNameLst>
                                      </p:cBhvr>
                                      <p:to>
                                        <p:strVal val="visible"/>
                                      </p:to>
                                    </p:set>
                                    <p:animEffect transition="in" filter="blinds(horizontal)">
                                      <p:cBhvr>
                                        <p:cTn id="15" dur="500"/>
                                        <p:tgtEl>
                                          <p:spTgt spid="102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533400"/>
            <a:ext cx="8229600" cy="1143000"/>
          </a:xfrm>
        </p:spPr>
        <p:txBody>
          <a:bodyPr/>
          <a:lstStyle/>
          <a:p>
            <a:pPr algn="l" eaLnBrk="1" hangingPunct="1"/>
            <a:r>
              <a:rPr lang="en-US" sz="4000" dirty="0"/>
              <a:t>The most interesting question</a:t>
            </a:r>
            <a:br>
              <a:rPr lang="en-US" sz="4000" dirty="0"/>
            </a:br>
            <a:r>
              <a:rPr lang="en-US" sz="4000" dirty="0"/>
              <a:t>in the computational </a:t>
            </a:r>
            <a:r>
              <a:rPr lang="en-US" sz="4000" dirty="0" smtClean="0"/>
              <a:t>universe</a:t>
            </a:r>
            <a:br>
              <a:rPr lang="en-US" sz="4000" dirty="0" smtClean="0"/>
            </a:br>
            <a:r>
              <a:rPr lang="en-US" sz="4000" dirty="0" smtClean="0"/>
              <a:t>in the foreseeable future</a:t>
            </a:r>
            <a:endParaRPr lang="en-US" dirty="0"/>
          </a:p>
        </p:txBody>
      </p:sp>
      <p:sp>
        <p:nvSpPr>
          <p:cNvPr id="54275" name="Text Box 6"/>
          <p:cNvSpPr txBox="1">
            <a:spLocks noChangeArrowheads="1"/>
          </p:cNvSpPr>
          <p:nvPr/>
        </p:nvSpPr>
        <p:spPr bwMode="auto">
          <a:xfrm>
            <a:off x="928688" y="2414588"/>
            <a:ext cx="5095875" cy="1187450"/>
          </a:xfrm>
          <a:prstGeom prst="rect">
            <a:avLst/>
          </a:prstGeom>
          <a:noFill/>
          <a:ln w="9525">
            <a:noFill/>
            <a:miter lim="800000"/>
            <a:headEnd/>
            <a:tailEnd/>
          </a:ln>
        </p:spPr>
        <p:txBody>
          <a:bodyPr wrap="none">
            <a:prstTxWarp prst="textNoShape">
              <a:avLst/>
            </a:prstTxWarp>
            <a:spAutoFit/>
          </a:bodyPr>
          <a:lstStyle/>
          <a:p>
            <a:r>
              <a:rPr lang="en-US" b="1" dirty="0"/>
              <a:t>Not:</a:t>
            </a:r>
            <a:r>
              <a:rPr lang="en-US" dirty="0"/>
              <a:t> </a:t>
            </a:r>
            <a:br>
              <a:rPr lang="en-US" dirty="0"/>
            </a:br>
            <a:r>
              <a:rPr lang="en-US" dirty="0"/>
              <a:t/>
            </a:r>
            <a:br>
              <a:rPr lang="en-US" dirty="0"/>
            </a:br>
            <a:r>
              <a:rPr lang="en-US" dirty="0"/>
              <a:t>“Will computers ever be conscious?”</a:t>
            </a:r>
          </a:p>
        </p:txBody>
      </p:sp>
      <p:pic>
        <p:nvPicPr>
          <p:cNvPr id="54276" name="Picture 7" descr="guyswithglasses"/>
          <p:cNvPicPr>
            <a:picLocks noChangeAspect="1" noChangeArrowheads="1"/>
          </p:cNvPicPr>
          <p:nvPr/>
        </p:nvPicPr>
        <p:blipFill>
          <a:blip r:embed="rId2"/>
          <a:srcRect/>
          <a:stretch>
            <a:fillRect/>
          </a:stretch>
        </p:blipFill>
        <p:spPr bwMode="auto">
          <a:xfrm>
            <a:off x="7572375" y="1206500"/>
            <a:ext cx="1343025" cy="1752600"/>
          </a:xfrm>
          <a:prstGeom prst="rect">
            <a:avLst/>
          </a:prstGeom>
          <a:noFill/>
          <a:ln w="9525">
            <a:noFill/>
            <a:miter lim="800000"/>
            <a:headEnd/>
            <a:tailEnd/>
          </a:ln>
        </p:spPr>
      </p:pic>
      <p:sp>
        <p:nvSpPr>
          <p:cNvPr id="11272" name="Text Box 8"/>
          <p:cNvSpPr txBox="1">
            <a:spLocks noChangeArrowheads="1"/>
          </p:cNvSpPr>
          <p:nvPr/>
        </p:nvSpPr>
        <p:spPr bwMode="auto">
          <a:xfrm>
            <a:off x="889000" y="3757613"/>
            <a:ext cx="5148263" cy="1917700"/>
          </a:xfrm>
          <a:prstGeom prst="rect">
            <a:avLst/>
          </a:prstGeom>
          <a:noFill/>
          <a:ln w="9525">
            <a:noFill/>
            <a:miter lim="800000"/>
            <a:headEnd/>
            <a:tailEnd/>
          </a:ln>
        </p:spPr>
        <p:txBody>
          <a:bodyPr wrap="none">
            <a:prstTxWarp prst="textNoShape">
              <a:avLst/>
            </a:prstTxWarp>
            <a:spAutoFit/>
          </a:bodyPr>
          <a:lstStyle/>
          <a:p>
            <a:r>
              <a:rPr lang="en-US" b="1"/>
              <a:t>But:</a:t>
            </a:r>
            <a:r>
              <a:rPr lang="en-US"/>
              <a:t> </a:t>
            </a:r>
            <a:br>
              <a:rPr lang="en-US"/>
            </a:br>
            <a:r>
              <a:rPr lang="en-US"/>
              <a:t/>
            </a:r>
            <a:br>
              <a:rPr lang="en-US"/>
            </a:br>
            <a:r>
              <a:rPr lang="en-US">
                <a:solidFill>
                  <a:srgbClr val="FF0000"/>
                </a:solidFill>
              </a:rPr>
              <a:t>Where will all this take </a:t>
            </a:r>
            <a:r>
              <a:rPr lang="en-US" b="1">
                <a:solidFill>
                  <a:srgbClr val="FF0000"/>
                </a:solidFill>
              </a:rPr>
              <a:t>us</a:t>
            </a:r>
            <a:r>
              <a:rPr lang="en-US">
                <a:solidFill>
                  <a:srgbClr val="FF0000"/>
                </a:solidFill>
              </a:rPr>
              <a:t>? </a:t>
            </a:r>
          </a:p>
          <a:p>
            <a:endParaRPr lang="en-US">
              <a:solidFill>
                <a:srgbClr val="FF0000"/>
              </a:solidFill>
            </a:endParaRPr>
          </a:p>
          <a:p>
            <a:r>
              <a:rPr lang="en-US">
                <a:solidFill>
                  <a:srgbClr val="FF0000"/>
                </a:solidFill>
              </a:rPr>
              <a:t>(and our science, society, politics,…)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err="1"/>
              <a:t>Administrivia</a:t>
            </a:r>
            <a:endParaRPr lang="en-US" dirty="0"/>
          </a:p>
        </p:txBody>
      </p:sp>
      <p:sp>
        <p:nvSpPr>
          <p:cNvPr id="55299" name="Text Box 4"/>
          <p:cNvSpPr txBox="1">
            <a:spLocks noChangeArrowheads="1"/>
          </p:cNvSpPr>
          <p:nvPr/>
        </p:nvSpPr>
        <p:spPr bwMode="auto">
          <a:xfrm>
            <a:off x="777875" y="1562100"/>
            <a:ext cx="7648248" cy="3416320"/>
          </a:xfrm>
          <a:prstGeom prst="rect">
            <a:avLst/>
          </a:prstGeom>
          <a:noFill/>
          <a:ln w="9525">
            <a:noFill/>
            <a:miter lim="800000"/>
            <a:headEnd/>
            <a:tailEnd/>
          </a:ln>
        </p:spPr>
        <p:txBody>
          <a:bodyPr wrap="none">
            <a:prstTxWarp prst="textNoShape">
              <a:avLst/>
            </a:prstTxWarp>
            <a:spAutoFit/>
          </a:bodyPr>
          <a:lstStyle/>
          <a:p>
            <a:endParaRPr lang="en-US" dirty="0" smtClean="0"/>
          </a:p>
          <a:p>
            <a:pPr>
              <a:buFontTx/>
              <a:buChar char="•"/>
            </a:pPr>
            <a:r>
              <a:rPr lang="en-US" dirty="0"/>
              <a:t> One final blogging assignment (due May</a:t>
            </a:r>
            <a:r>
              <a:rPr lang="en-US" dirty="0" smtClean="0"/>
              <a:t> 6)</a:t>
            </a:r>
            <a:r>
              <a:rPr lang="en-US" dirty="0"/>
              <a:t>: Write 2-3 </a:t>
            </a:r>
            <a:br>
              <a:rPr lang="en-US" dirty="0"/>
            </a:br>
            <a:r>
              <a:rPr lang="en-US" dirty="0"/>
              <a:t>paragraphs about AI, your expectations about it before</a:t>
            </a:r>
            <a:br>
              <a:rPr lang="en-US" dirty="0"/>
            </a:br>
            <a:r>
              <a:rPr lang="en-US" dirty="0"/>
              <a:t>you took this course, how they were shaped by this</a:t>
            </a:r>
            <a:br>
              <a:rPr lang="en-US" dirty="0"/>
            </a:br>
            <a:r>
              <a:rPr lang="en-US" dirty="0"/>
              <a:t>course, and the Searle article.</a:t>
            </a:r>
            <a:br>
              <a:rPr lang="en-US" dirty="0"/>
            </a:br>
            <a:endParaRPr lang="en-US" dirty="0"/>
          </a:p>
          <a:p>
            <a:pPr>
              <a:buFontTx/>
              <a:buChar char="•"/>
            </a:pPr>
            <a:r>
              <a:rPr lang="en-US" dirty="0"/>
              <a:t> Review sessions, probably afternoon of May</a:t>
            </a:r>
            <a:r>
              <a:rPr lang="en-US" dirty="0" smtClean="0"/>
              <a:t> 6.</a:t>
            </a:r>
            <a:endParaRPr lang="en-US" dirty="0"/>
          </a:p>
          <a:p>
            <a:pPr>
              <a:buFontTx/>
              <a:buChar char="•"/>
            </a:pPr>
            <a:endParaRPr lang="en-US" dirty="0"/>
          </a:p>
          <a:p>
            <a:pPr>
              <a:buFontTx/>
              <a:buChar char="•"/>
            </a:pPr>
            <a:r>
              <a:rPr lang="en-US" dirty="0"/>
              <a:t> Final Exam</a:t>
            </a:r>
            <a:r>
              <a:rPr lang="en-US" dirty="0" smtClean="0"/>
              <a:t> Fri May 13, 7:30pm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14338" y="4608512"/>
            <a:ext cx="8318500" cy="9540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r>
              <a:rPr lang="en-US" sz="2800" dirty="0">
                <a:solidFill>
                  <a:srgbClr val="6D6FC7"/>
                </a:solidFill>
              </a:rPr>
              <a:t>Good luck with the final and have a great summer! Enjoy your time in the computational universe!</a:t>
            </a:r>
          </a:p>
        </p:txBody>
      </p:sp>
      <p:sp>
        <p:nvSpPr>
          <p:cNvPr id="3" name="TextBox 2"/>
          <p:cNvSpPr txBox="1"/>
          <p:nvPr/>
        </p:nvSpPr>
        <p:spPr>
          <a:xfrm>
            <a:off x="685800" y="1371600"/>
            <a:ext cx="7249250" cy="830997"/>
          </a:xfrm>
          <a:prstGeom prst="rect">
            <a:avLst/>
          </a:prstGeom>
          <a:noFill/>
        </p:spPr>
        <p:txBody>
          <a:bodyPr wrap="none" rtlCol="0">
            <a:spAutoFit/>
          </a:bodyPr>
          <a:lstStyle/>
          <a:p>
            <a:r>
              <a:rPr lang="en-US" dirty="0" smtClean="0"/>
              <a:t>Want to join COS major? Take a programming class</a:t>
            </a:r>
            <a:br>
              <a:rPr lang="en-US" dirty="0" smtClean="0"/>
            </a:br>
            <a:r>
              <a:rPr lang="en-US" dirty="0" smtClean="0"/>
              <a:t>in the summer and skip COS126.</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thproofs.JPG"/>
          <p:cNvPicPr>
            <a:picLocks noChangeAspect="1"/>
          </p:cNvPicPr>
          <p:nvPr/>
        </p:nvPicPr>
        <p:blipFill>
          <a:blip r:embed="rId2"/>
          <a:stretch>
            <a:fillRect/>
          </a:stretch>
        </p:blipFill>
        <p:spPr>
          <a:xfrm>
            <a:off x="5454617" y="76199"/>
            <a:ext cx="3689383" cy="4195355"/>
          </a:xfrm>
          <a:prstGeom prst="rect">
            <a:avLst/>
          </a:prstGeom>
        </p:spPr>
      </p:pic>
      <p:sp>
        <p:nvSpPr>
          <p:cNvPr id="2" name="Title 1"/>
          <p:cNvSpPr>
            <a:spLocks noGrp="1"/>
          </p:cNvSpPr>
          <p:nvPr>
            <p:ph type="title"/>
          </p:nvPr>
        </p:nvSpPr>
        <p:spPr>
          <a:xfrm>
            <a:off x="457200" y="304800"/>
            <a:ext cx="8229600" cy="1371600"/>
          </a:xfrm>
        </p:spPr>
        <p:txBody>
          <a:bodyPr/>
          <a:lstStyle/>
          <a:p>
            <a:r>
              <a:rPr lang="en-US" dirty="0" smtClean="0"/>
              <a:t>Field 1: Mathematics</a:t>
            </a:r>
            <a:endParaRPr lang="en-US" dirty="0"/>
          </a:p>
        </p:txBody>
      </p:sp>
      <p:sp>
        <p:nvSpPr>
          <p:cNvPr id="5" name="TextBox 4"/>
          <p:cNvSpPr txBox="1"/>
          <p:nvPr/>
        </p:nvSpPr>
        <p:spPr>
          <a:xfrm>
            <a:off x="685800" y="1676400"/>
            <a:ext cx="4775666" cy="1200328"/>
          </a:xfrm>
          <a:prstGeom prst="rect">
            <a:avLst/>
          </a:prstGeom>
          <a:noFill/>
        </p:spPr>
        <p:txBody>
          <a:bodyPr wrap="none" rtlCol="0">
            <a:spAutoFit/>
          </a:bodyPr>
          <a:lstStyle/>
          <a:p>
            <a:r>
              <a:rPr lang="en-US" dirty="0" smtClean="0"/>
              <a:t>Traditional math proofs (recall our</a:t>
            </a:r>
            <a:br>
              <a:rPr lang="en-US" dirty="0" smtClean="0"/>
            </a:br>
            <a:r>
              <a:rPr lang="en-US" dirty="0" smtClean="0"/>
              <a:t>discussion of axiomatic math):</a:t>
            </a:r>
            <a:br>
              <a:rPr lang="en-US" dirty="0" smtClean="0"/>
            </a:br>
            <a:r>
              <a:rPr lang="en-US" dirty="0" smtClean="0"/>
              <a:t>one needs to check every line</a:t>
            </a:r>
            <a:endParaRPr lang="en-US" dirty="0"/>
          </a:p>
        </p:txBody>
      </p:sp>
      <p:sp>
        <p:nvSpPr>
          <p:cNvPr id="6" name="TextBox 5"/>
          <p:cNvSpPr txBox="1"/>
          <p:nvPr/>
        </p:nvSpPr>
        <p:spPr>
          <a:xfrm>
            <a:off x="76200" y="4191000"/>
            <a:ext cx="9035646" cy="1938992"/>
          </a:xfrm>
          <a:prstGeom prst="rect">
            <a:avLst/>
          </a:prstGeom>
          <a:noFill/>
        </p:spPr>
        <p:txBody>
          <a:bodyPr wrap="none" rtlCol="0">
            <a:spAutoFit/>
          </a:bodyPr>
          <a:lstStyle/>
          <a:p>
            <a:r>
              <a:rPr lang="en-US" dirty="0" smtClean="0">
                <a:solidFill>
                  <a:srgbClr val="FF0000"/>
                </a:solidFill>
              </a:rPr>
              <a:t>PCP </a:t>
            </a:r>
            <a:r>
              <a:rPr lang="en-US" dirty="0" err="1" smtClean="0">
                <a:solidFill>
                  <a:srgbClr val="FF0000"/>
                </a:solidFill>
              </a:rPr>
              <a:t>Theorem</a:t>
            </a:r>
            <a:r>
              <a:rPr lang="en-US" dirty="0" err="1" smtClean="0"/>
              <a:t>[A</a:t>
            </a:r>
            <a:r>
              <a:rPr lang="en-US" dirty="0" smtClean="0"/>
              <a:t>., </a:t>
            </a:r>
            <a:r>
              <a:rPr lang="en-US" dirty="0" err="1" smtClean="0"/>
              <a:t>Safra</a:t>
            </a:r>
            <a:r>
              <a:rPr lang="en-US" dirty="0" smtClean="0"/>
              <a:t>, Lund, </a:t>
            </a:r>
            <a:r>
              <a:rPr lang="en-US" dirty="0" err="1" smtClean="0"/>
              <a:t>Motwani</a:t>
            </a:r>
            <a:r>
              <a:rPr lang="en-US" dirty="0" smtClean="0"/>
              <a:t>, Sudan, Szegedy1992,..]</a:t>
            </a:r>
          </a:p>
          <a:p>
            <a:r>
              <a:rPr lang="en-US" dirty="0" smtClean="0">
                <a:solidFill>
                  <a:srgbClr val="008000"/>
                </a:solidFill>
              </a:rPr>
              <a:t>Every math theorem has a proof that can be </a:t>
            </a:r>
            <a:r>
              <a:rPr lang="en-US" dirty="0" smtClean="0">
                <a:solidFill>
                  <a:srgbClr val="FF0000"/>
                </a:solidFill>
              </a:rPr>
              <a:t>probabilistically</a:t>
            </a:r>
            <a:r>
              <a:rPr lang="en-US" dirty="0" smtClean="0">
                <a:solidFill>
                  <a:srgbClr val="008000"/>
                </a:solidFill>
              </a:rPr>
              <a:t/>
            </a:r>
            <a:br>
              <a:rPr lang="en-US" dirty="0" smtClean="0">
                <a:solidFill>
                  <a:srgbClr val="008000"/>
                </a:solidFill>
              </a:rPr>
            </a:br>
            <a:r>
              <a:rPr lang="en-US" dirty="0" smtClean="0">
                <a:solidFill>
                  <a:srgbClr val="008000"/>
                </a:solidFill>
              </a:rPr>
              <a:t>checked by looking at </a:t>
            </a:r>
            <a:r>
              <a:rPr lang="en-US" dirty="0" smtClean="0">
                <a:solidFill>
                  <a:srgbClr val="FF0000"/>
                </a:solidFill>
              </a:rPr>
              <a:t>3 bits </a:t>
            </a:r>
            <a:r>
              <a:rPr lang="en-US" dirty="0" smtClean="0">
                <a:solidFill>
                  <a:srgbClr val="008000"/>
                </a:solidFill>
              </a:rPr>
              <a:t>in them.</a:t>
            </a:r>
            <a:r>
              <a:rPr lang="en-US" dirty="0" smtClean="0"/>
              <a:t/>
            </a:r>
            <a:br>
              <a:rPr lang="en-US" dirty="0" smtClean="0"/>
            </a:br>
            <a:r>
              <a:rPr lang="en-US" dirty="0" smtClean="0"/>
              <a:t/>
            </a:r>
            <a:br>
              <a:rPr lang="en-US" dirty="0" smtClean="0"/>
            </a:br>
            <a:endParaRPr lang="en-US" dirty="0"/>
          </a:p>
        </p:txBody>
      </p:sp>
      <p:sp>
        <p:nvSpPr>
          <p:cNvPr id="7" name="Rectangle 6"/>
          <p:cNvSpPr/>
          <p:nvPr/>
        </p:nvSpPr>
        <p:spPr>
          <a:xfrm>
            <a:off x="685800" y="5410200"/>
            <a:ext cx="9296400" cy="1200328"/>
          </a:xfrm>
          <a:prstGeom prst="rect">
            <a:avLst/>
          </a:prstGeom>
        </p:spPr>
        <p:txBody>
          <a:bodyPr wrap="square">
            <a:spAutoFit/>
          </a:bodyPr>
          <a:lstStyle/>
          <a:p>
            <a:r>
              <a:rPr lang="en-US" dirty="0" smtClean="0">
                <a:solidFill>
                  <a:srgbClr val="000090"/>
                </a:solidFill>
              </a:rPr>
              <a:t>Not trivial! </a:t>
            </a:r>
            <a:br>
              <a:rPr lang="en-US" dirty="0" smtClean="0">
                <a:solidFill>
                  <a:srgbClr val="000090"/>
                </a:solidFill>
              </a:rPr>
            </a:br>
            <a:r>
              <a:rPr lang="en-US" dirty="0" smtClean="0">
                <a:solidFill>
                  <a:srgbClr val="000090"/>
                </a:solidFill>
              </a:rPr>
              <a:t>Implies </a:t>
            </a:r>
            <a:r>
              <a:rPr lang="en-US" dirty="0" smtClean="0">
                <a:solidFill>
                  <a:srgbClr val="000090"/>
                </a:solidFill>
              </a:rPr>
              <a:t>that computing </a:t>
            </a:r>
            <a:r>
              <a:rPr lang="en-US" dirty="0" smtClean="0">
                <a:solidFill>
                  <a:srgbClr val="FF0000"/>
                </a:solidFill>
              </a:rPr>
              <a:t>approximate</a:t>
            </a:r>
            <a:r>
              <a:rPr lang="en-US" dirty="0" smtClean="0">
                <a:solidFill>
                  <a:srgbClr val="000090"/>
                </a:solidFill>
              </a:rPr>
              <a:t> </a:t>
            </a:r>
            <a:r>
              <a:rPr lang="en-US" dirty="0" smtClean="0">
                <a:solidFill>
                  <a:srgbClr val="000090"/>
                </a:solidFill>
              </a:rPr>
              <a:t>solutions to </a:t>
            </a:r>
            <a:r>
              <a:rPr lang="en-US" dirty="0" smtClean="0">
                <a:solidFill>
                  <a:srgbClr val="000090"/>
                </a:solidFill>
              </a:rPr>
              <a:t>CLIQUE </a:t>
            </a:r>
            <a:r>
              <a:rPr lang="en-US" dirty="0" smtClean="0">
                <a:solidFill>
                  <a:srgbClr val="000090"/>
                </a:solidFill>
              </a:rPr>
              <a:t/>
            </a:r>
            <a:br>
              <a:rPr lang="en-US" dirty="0" smtClean="0">
                <a:solidFill>
                  <a:srgbClr val="000090"/>
                </a:solidFill>
              </a:rPr>
            </a:br>
            <a:r>
              <a:rPr lang="en-US" dirty="0" smtClean="0">
                <a:solidFill>
                  <a:srgbClr val="000090"/>
                </a:solidFill>
              </a:rPr>
              <a:t>is </a:t>
            </a:r>
            <a:r>
              <a:rPr lang="en-US" dirty="0" smtClean="0">
                <a:solidFill>
                  <a:srgbClr val="000090"/>
                </a:solidFill>
              </a:rPr>
              <a:t>tantamount to computing optimal </a:t>
            </a:r>
            <a:r>
              <a:rPr lang="en-US" dirty="0" smtClean="0">
                <a:solidFill>
                  <a:srgbClr val="000090"/>
                </a:solidFill>
              </a:rPr>
              <a:t>solutions.</a:t>
            </a:r>
            <a:endParaRPr lang="en-US"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2: Epistemology</a:t>
            </a:r>
            <a:endParaRPr lang="en-US" dirty="0"/>
          </a:p>
        </p:txBody>
      </p:sp>
      <p:sp>
        <p:nvSpPr>
          <p:cNvPr id="4" name="Rectangle 3"/>
          <p:cNvSpPr/>
          <p:nvPr/>
        </p:nvSpPr>
        <p:spPr>
          <a:xfrm>
            <a:off x="304800" y="1600200"/>
            <a:ext cx="8458200" cy="830997"/>
          </a:xfrm>
          <a:prstGeom prst="rect">
            <a:avLst/>
          </a:prstGeom>
        </p:spPr>
        <p:txBody>
          <a:bodyPr wrap="square">
            <a:spAutoFit/>
          </a:bodyPr>
          <a:lstStyle/>
          <a:p>
            <a:r>
              <a:rPr lang="en-US" dirty="0" smtClean="0"/>
              <a:t>(theory </a:t>
            </a:r>
            <a:r>
              <a:rPr lang="en-US" dirty="0" smtClean="0"/>
              <a:t>of the nature and grounds of knowledge especially with reference to its limits and validity.)</a:t>
            </a:r>
            <a:endParaRPr lang="en-US" dirty="0"/>
          </a:p>
        </p:txBody>
      </p:sp>
      <p:sp>
        <p:nvSpPr>
          <p:cNvPr id="5" name="TextBox 4"/>
          <p:cNvSpPr txBox="1"/>
          <p:nvPr/>
        </p:nvSpPr>
        <p:spPr>
          <a:xfrm>
            <a:off x="533400" y="2720876"/>
            <a:ext cx="8391239" cy="830997"/>
          </a:xfrm>
          <a:prstGeom prst="rect">
            <a:avLst/>
          </a:prstGeom>
          <a:noFill/>
        </p:spPr>
        <p:txBody>
          <a:bodyPr wrap="none" rtlCol="0">
            <a:spAutoFit/>
          </a:bodyPr>
          <a:lstStyle/>
          <a:p>
            <a:r>
              <a:rPr lang="en-US" dirty="0" err="1" smtClean="0">
                <a:solidFill>
                  <a:srgbClr val="0000FF"/>
                </a:solidFill>
              </a:rPr>
              <a:t>Zhuang</a:t>
            </a:r>
            <a:r>
              <a:rPr lang="en-US" dirty="0" smtClean="0">
                <a:solidFill>
                  <a:srgbClr val="0000FF"/>
                </a:solidFill>
              </a:rPr>
              <a:t> </a:t>
            </a:r>
            <a:r>
              <a:rPr lang="en-US" dirty="0" err="1" smtClean="0">
                <a:solidFill>
                  <a:srgbClr val="0000FF"/>
                </a:solidFill>
              </a:rPr>
              <a:t>Tse</a:t>
            </a:r>
            <a:r>
              <a:rPr lang="en-US" dirty="0" smtClean="0">
                <a:solidFill>
                  <a:srgbClr val="0000FF"/>
                </a:solidFill>
              </a:rPr>
              <a:t>: “See how the small fish are darting about in the</a:t>
            </a:r>
            <a:br>
              <a:rPr lang="en-US" dirty="0" smtClean="0">
                <a:solidFill>
                  <a:srgbClr val="0000FF"/>
                </a:solidFill>
              </a:rPr>
            </a:br>
            <a:r>
              <a:rPr lang="en-US" dirty="0" smtClean="0">
                <a:solidFill>
                  <a:srgbClr val="0000FF"/>
                </a:solidFill>
              </a:rPr>
              <a:t>river. That is the happiness of the fish.”</a:t>
            </a:r>
          </a:p>
        </p:txBody>
      </p:sp>
      <p:sp>
        <p:nvSpPr>
          <p:cNvPr id="6" name="TextBox 5"/>
          <p:cNvSpPr txBox="1"/>
          <p:nvPr/>
        </p:nvSpPr>
        <p:spPr>
          <a:xfrm>
            <a:off x="3505200" y="5562600"/>
            <a:ext cx="3156032" cy="461665"/>
          </a:xfrm>
          <a:prstGeom prst="rect">
            <a:avLst/>
          </a:prstGeom>
          <a:noFill/>
        </p:spPr>
        <p:txBody>
          <a:bodyPr wrap="none" rtlCol="0">
            <a:spAutoFit/>
          </a:bodyPr>
          <a:lstStyle/>
          <a:p>
            <a:r>
              <a:rPr lang="en-US" dirty="0" smtClean="0"/>
              <a:t>[</a:t>
            </a:r>
            <a:r>
              <a:rPr lang="en-US" dirty="0" err="1" smtClean="0"/>
              <a:t>Zhuang</a:t>
            </a:r>
            <a:r>
              <a:rPr lang="en-US" dirty="0" smtClean="0"/>
              <a:t> </a:t>
            </a:r>
            <a:r>
              <a:rPr lang="en-US" dirty="0" err="1" smtClean="0"/>
              <a:t>Tse</a:t>
            </a:r>
            <a:r>
              <a:rPr lang="en-US" dirty="0" smtClean="0"/>
              <a:t>, 300BC.]</a:t>
            </a:r>
            <a:endParaRPr lang="en-US" dirty="0"/>
          </a:p>
        </p:txBody>
      </p:sp>
      <p:pic>
        <p:nvPicPr>
          <p:cNvPr id="7" name="Picture 6" descr="zhuangzi.jpg"/>
          <p:cNvPicPr>
            <a:picLocks noChangeAspect="1"/>
          </p:cNvPicPr>
          <p:nvPr/>
        </p:nvPicPr>
        <p:blipFill>
          <a:blip r:embed="rId2"/>
          <a:stretch>
            <a:fillRect/>
          </a:stretch>
        </p:blipFill>
        <p:spPr>
          <a:xfrm>
            <a:off x="6606736" y="4648200"/>
            <a:ext cx="1546664" cy="2057400"/>
          </a:xfrm>
          <a:prstGeom prst="rect">
            <a:avLst/>
          </a:prstGeom>
        </p:spPr>
      </p:pic>
      <p:sp>
        <p:nvSpPr>
          <p:cNvPr id="8" name="Rectangle 7"/>
          <p:cNvSpPr/>
          <p:nvPr/>
        </p:nvSpPr>
        <p:spPr>
          <a:xfrm>
            <a:off x="609600" y="3581400"/>
            <a:ext cx="7620000" cy="830997"/>
          </a:xfrm>
          <a:prstGeom prst="rect">
            <a:avLst/>
          </a:prstGeom>
        </p:spPr>
        <p:txBody>
          <a:bodyPr wrap="square">
            <a:spAutoFit/>
          </a:bodyPr>
          <a:lstStyle/>
          <a:p>
            <a:r>
              <a:rPr lang="en-US" dirty="0" err="1" smtClean="0">
                <a:solidFill>
                  <a:srgbClr val="008000"/>
                </a:solidFill>
              </a:rPr>
              <a:t>Hui</a:t>
            </a:r>
            <a:r>
              <a:rPr lang="en-US" dirty="0" smtClean="0">
                <a:solidFill>
                  <a:srgbClr val="008000"/>
                </a:solidFill>
              </a:rPr>
              <a:t> </a:t>
            </a:r>
            <a:r>
              <a:rPr lang="en-US" dirty="0" err="1" smtClean="0">
                <a:solidFill>
                  <a:srgbClr val="008000"/>
                </a:solidFill>
              </a:rPr>
              <a:t>Tse</a:t>
            </a:r>
            <a:r>
              <a:rPr lang="en-US" dirty="0" smtClean="0">
                <a:solidFill>
                  <a:srgbClr val="008000"/>
                </a:solidFill>
              </a:rPr>
              <a:t>: “You are not a fish yourself. How can you know the happiness of the fish?”</a:t>
            </a:r>
          </a:p>
        </p:txBody>
      </p:sp>
      <p:sp>
        <p:nvSpPr>
          <p:cNvPr id="9" name="Rectangle 8"/>
          <p:cNvSpPr/>
          <p:nvPr/>
        </p:nvSpPr>
        <p:spPr>
          <a:xfrm>
            <a:off x="533400" y="4419600"/>
            <a:ext cx="6400800" cy="830997"/>
          </a:xfrm>
          <a:prstGeom prst="rect">
            <a:avLst/>
          </a:prstGeom>
        </p:spPr>
        <p:txBody>
          <a:bodyPr wrap="square">
            <a:spAutoFit/>
          </a:bodyPr>
          <a:lstStyle/>
          <a:p>
            <a:r>
              <a:rPr lang="en-US" dirty="0" err="1" smtClean="0">
                <a:solidFill>
                  <a:srgbClr val="FF0000"/>
                </a:solidFill>
              </a:rPr>
              <a:t>Zhuang</a:t>
            </a:r>
            <a:r>
              <a:rPr lang="en-US" dirty="0" smtClean="0">
                <a:solidFill>
                  <a:srgbClr val="FF0000"/>
                </a:solidFill>
              </a:rPr>
              <a:t> </a:t>
            </a:r>
            <a:r>
              <a:rPr lang="en-US" dirty="0" err="1" smtClean="0">
                <a:solidFill>
                  <a:srgbClr val="FF0000"/>
                </a:solidFill>
              </a:rPr>
              <a:t>Tse</a:t>
            </a:r>
            <a:r>
              <a:rPr lang="en-US" dirty="0" smtClean="0">
                <a:solidFill>
                  <a:srgbClr val="FF0000"/>
                </a:solidFill>
              </a:rPr>
              <a:t>: “And you not being I, how can you know that I do not know?”</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 y="304800"/>
            <a:ext cx="8991600" cy="1219200"/>
          </a:xfrm>
        </p:spPr>
        <p:txBody>
          <a:bodyPr/>
          <a:lstStyle/>
          <a:p>
            <a:r>
              <a:rPr lang="en-US" sz="3200" dirty="0" smtClean="0"/>
              <a:t>(Epistemology 1</a:t>
            </a:r>
            <a:r>
              <a:rPr lang="en-US" sz="3200" dirty="0"/>
              <a:t>): Public closed-ballot elections</a:t>
            </a:r>
          </a:p>
        </p:txBody>
      </p:sp>
      <p:sp>
        <p:nvSpPr>
          <p:cNvPr id="46083" name="Rectangle 3"/>
          <p:cNvSpPr>
            <a:spLocks noGrp="1" noChangeArrowheads="1"/>
          </p:cNvSpPr>
          <p:nvPr>
            <p:ph type="body" idx="1"/>
          </p:nvPr>
        </p:nvSpPr>
        <p:spPr>
          <a:xfrm>
            <a:off x="381000" y="1600200"/>
            <a:ext cx="4876800" cy="838200"/>
          </a:xfrm>
        </p:spPr>
        <p:txBody>
          <a:bodyPr/>
          <a:lstStyle/>
          <a:p>
            <a:pPr>
              <a:buNone/>
            </a:pPr>
            <a:r>
              <a:rPr lang="en-US" sz="2400" dirty="0" smtClean="0">
                <a:solidFill>
                  <a:srgbClr val="008000"/>
                </a:solidFill>
              </a:rPr>
              <a:t>Hold </a:t>
            </a:r>
            <a:r>
              <a:rPr lang="en-US" sz="2400" dirty="0">
                <a:solidFill>
                  <a:srgbClr val="008000"/>
                </a:solidFill>
              </a:rPr>
              <a:t>an election in this </a:t>
            </a:r>
            <a:r>
              <a:rPr lang="en-US" sz="2400" dirty="0" smtClean="0">
                <a:solidFill>
                  <a:srgbClr val="008000"/>
                </a:solidFill>
              </a:rPr>
              <a:t>room </a:t>
            </a:r>
            <a:r>
              <a:rPr lang="en-US" sz="2400" dirty="0" err="1" smtClean="0">
                <a:solidFill>
                  <a:srgbClr val="008000"/>
                </a:solidFill>
              </a:rPr>
              <a:t>s.t</a:t>
            </a:r>
            <a:r>
              <a:rPr lang="en-US" sz="2400" dirty="0" smtClean="0">
                <a:solidFill>
                  <a:srgbClr val="008000"/>
                </a:solidFill>
              </a:rPr>
              <a:t>.</a:t>
            </a:r>
          </a:p>
        </p:txBody>
      </p:sp>
      <p:sp>
        <p:nvSpPr>
          <p:cNvPr id="46085" name="Text Box 5"/>
          <p:cNvSpPr txBox="1">
            <a:spLocks noChangeArrowheads="1"/>
          </p:cNvSpPr>
          <p:nvPr/>
        </p:nvSpPr>
        <p:spPr bwMode="auto">
          <a:xfrm>
            <a:off x="228600" y="5867400"/>
            <a:ext cx="5008102" cy="461665"/>
          </a:xfrm>
          <a:prstGeom prst="rect">
            <a:avLst/>
          </a:prstGeom>
          <a:noFill/>
          <a:ln w="9525">
            <a:noFill/>
            <a:miter lim="800000"/>
            <a:headEnd/>
            <a:tailEnd/>
          </a:ln>
          <a:effectLst/>
        </p:spPr>
        <p:txBody>
          <a:bodyPr wrap="none">
            <a:prstTxWarp prst="textNoShape">
              <a:avLst/>
            </a:prstTxWarp>
            <a:spAutoFit/>
          </a:bodyPr>
          <a:lstStyle/>
          <a:p>
            <a:r>
              <a:rPr lang="en-US" dirty="0"/>
              <a:t>“Privacy-preserving Computations</a:t>
            </a:r>
            <a:r>
              <a:rPr lang="en-US" dirty="0" smtClean="0"/>
              <a:t>”</a:t>
            </a:r>
            <a:endParaRPr lang="en-US" dirty="0"/>
          </a:p>
        </p:txBody>
      </p:sp>
      <p:pic>
        <p:nvPicPr>
          <p:cNvPr id="5" name="Picture 5" descr="obamamccainduel.tiff"/>
          <p:cNvPicPr>
            <a:picLocks noChangeAspect="1"/>
          </p:cNvPicPr>
          <p:nvPr/>
        </p:nvPicPr>
        <p:blipFill>
          <a:blip r:embed="rId2"/>
          <a:srcRect/>
          <a:stretch>
            <a:fillRect/>
          </a:stretch>
        </p:blipFill>
        <p:spPr bwMode="auto">
          <a:xfrm>
            <a:off x="5706490" y="1219200"/>
            <a:ext cx="2751710" cy="3533774"/>
          </a:xfrm>
          <a:prstGeom prst="rect">
            <a:avLst/>
          </a:prstGeom>
          <a:noFill/>
          <a:ln w="9525">
            <a:noFill/>
            <a:miter lim="800000"/>
            <a:headEnd/>
            <a:tailEnd/>
          </a:ln>
        </p:spPr>
      </p:pic>
      <p:pic>
        <p:nvPicPr>
          <p:cNvPr id="6" name="Picture 5" descr="andyyao.jpg"/>
          <p:cNvPicPr>
            <a:picLocks noChangeAspect="1"/>
          </p:cNvPicPr>
          <p:nvPr/>
        </p:nvPicPr>
        <p:blipFill>
          <a:blip r:embed="rId3"/>
          <a:stretch>
            <a:fillRect/>
          </a:stretch>
        </p:blipFill>
        <p:spPr>
          <a:xfrm>
            <a:off x="4572000" y="4648200"/>
            <a:ext cx="860612" cy="1219200"/>
          </a:xfrm>
          <a:prstGeom prst="rect">
            <a:avLst/>
          </a:prstGeom>
        </p:spPr>
      </p:pic>
      <p:sp>
        <p:nvSpPr>
          <p:cNvPr id="7" name="Rectangle 6"/>
          <p:cNvSpPr/>
          <p:nvPr/>
        </p:nvSpPr>
        <p:spPr>
          <a:xfrm>
            <a:off x="228600" y="2590800"/>
            <a:ext cx="5257800" cy="830997"/>
          </a:xfrm>
          <a:prstGeom prst="rect">
            <a:avLst/>
          </a:prstGeom>
        </p:spPr>
        <p:txBody>
          <a:bodyPr wrap="square">
            <a:spAutoFit/>
          </a:bodyPr>
          <a:lstStyle/>
          <a:p>
            <a:pPr lvl="1">
              <a:buFont typeface="Arial"/>
              <a:buChar char="•"/>
            </a:pPr>
            <a:r>
              <a:rPr lang="en-US" dirty="0" smtClean="0">
                <a:solidFill>
                  <a:srgbClr val="008000"/>
                </a:solidFill>
              </a:rPr>
              <a:t> At the end everyone must agree on who won and by what margin</a:t>
            </a:r>
            <a:endParaRPr lang="en-US" dirty="0">
              <a:solidFill>
                <a:srgbClr val="008000"/>
              </a:solidFill>
            </a:endParaRPr>
          </a:p>
        </p:txBody>
      </p:sp>
      <p:sp>
        <p:nvSpPr>
          <p:cNvPr id="8" name="Rectangle 7"/>
          <p:cNvSpPr/>
          <p:nvPr/>
        </p:nvSpPr>
        <p:spPr>
          <a:xfrm>
            <a:off x="304800" y="2133600"/>
            <a:ext cx="5410200" cy="461665"/>
          </a:xfrm>
          <a:prstGeom prst="rect">
            <a:avLst/>
          </a:prstGeom>
        </p:spPr>
        <p:txBody>
          <a:bodyPr wrap="square">
            <a:spAutoFit/>
          </a:bodyPr>
          <a:lstStyle/>
          <a:p>
            <a:pPr lvl="1">
              <a:buFont typeface="Arial"/>
              <a:buChar char="•"/>
            </a:pPr>
            <a:r>
              <a:rPr lang="en-US" dirty="0" smtClean="0">
                <a:solidFill>
                  <a:srgbClr val="008000"/>
                </a:solidFill>
              </a:rPr>
              <a:t>Voters can speak only publicly.</a:t>
            </a:r>
          </a:p>
        </p:txBody>
      </p:sp>
      <p:sp>
        <p:nvSpPr>
          <p:cNvPr id="9" name="Rectangle 8"/>
          <p:cNvSpPr/>
          <p:nvPr/>
        </p:nvSpPr>
        <p:spPr>
          <a:xfrm>
            <a:off x="228600" y="3429000"/>
            <a:ext cx="5257800" cy="830997"/>
          </a:xfrm>
          <a:prstGeom prst="rect">
            <a:avLst/>
          </a:prstGeom>
        </p:spPr>
        <p:txBody>
          <a:bodyPr wrap="square">
            <a:spAutoFit/>
          </a:bodyPr>
          <a:lstStyle/>
          <a:p>
            <a:pPr lvl="1">
              <a:buFont typeface="Arial"/>
              <a:buChar char="•"/>
            </a:pPr>
            <a:r>
              <a:rPr lang="en-US" dirty="0" smtClean="0">
                <a:solidFill>
                  <a:srgbClr val="FF0000"/>
                </a:solidFill>
              </a:rPr>
              <a:t> No one should know which way anyone else voted</a:t>
            </a:r>
            <a:endParaRPr lang="en-US" dirty="0">
              <a:solidFill>
                <a:srgbClr val="FF0000"/>
              </a:solidFill>
            </a:endParaRPr>
          </a:p>
        </p:txBody>
      </p:sp>
      <p:sp>
        <p:nvSpPr>
          <p:cNvPr id="10" name="TextBox 9"/>
          <p:cNvSpPr txBox="1"/>
          <p:nvPr/>
        </p:nvSpPr>
        <p:spPr>
          <a:xfrm>
            <a:off x="457200" y="4343400"/>
            <a:ext cx="2545589" cy="461665"/>
          </a:xfrm>
          <a:prstGeom prst="rect">
            <a:avLst/>
          </a:prstGeom>
          <a:noFill/>
        </p:spPr>
        <p:txBody>
          <a:bodyPr wrap="none" rtlCol="0">
            <a:spAutoFit/>
          </a:bodyPr>
          <a:lstStyle/>
          <a:p>
            <a:r>
              <a:rPr lang="en-US" dirty="0" smtClean="0"/>
              <a:t>Is this possible??</a:t>
            </a:r>
            <a:endParaRPr lang="en-US" dirty="0"/>
          </a:p>
        </p:txBody>
      </p:sp>
      <p:sp>
        <p:nvSpPr>
          <p:cNvPr id="11" name="TextBox 10"/>
          <p:cNvSpPr txBox="1"/>
          <p:nvPr/>
        </p:nvSpPr>
        <p:spPr>
          <a:xfrm>
            <a:off x="228600" y="4953000"/>
            <a:ext cx="4365849" cy="461665"/>
          </a:xfrm>
          <a:prstGeom prst="rect">
            <a:avLst/>
          </a:prstGeom>
          <a:noFill/>
        </p:spPr>
        <p:txBody>
          <a:bodyPr wrap="none" rtlCol="0">
            <a:spAutoFit/>
          </a:bodyPr>
          <a:lstStyle/>
          <a:p>
            <a:r>
              <a:rPr lang="en-US" dirty="0" smtClean="0">
                <a:solidFill>
                  <a:srgbClr val="000090"/>
                </a:solidFill>
              </a:rPr>
              <a:t>Answer: Yes </a:t>
            </a:r>
            <a:r>
              <a:rPr lang="en-US" dirty="0" smtClean="0"/>
              <a:t>[Yao’85,GMW’86]</a:t>
            </a:r>
            <a:endParaRPr lang="en-US" dirty="0"/>
          </a:p>
        </p:txBody>
      </p:sp>
      <p:sp>
        <p:nvSpPr>
          <p:cNvPr id="12" name="TextBox 11"/>
          <p:cNvSpPr txBox="1"/>
          <p:nvPr/>
        </p:nvSpPr>
        <p:spPr>
          <a:xfrm>
            <a:off x="6019800" y="4919008"/>
            <a:ext cx="2872952" cy="1938992"/>
          </a:xfrm>
          <a:prstGeom prst="rect">
            <a:avLst/>
          </a:prstGeom>
          <a:noFill/>
        </p:spPr>
        <p:txBody>
          <a:bodyPr wrap="none" rtlCol="0">
            <a:spAutoFit/>
          </a:bodyPr>
          <a:lstStyle/>
          <a:p>
            <a:r>
              <a:rPr lang="en-US" dirty="0" smtClean="0">
                <a:solidFill>
                  <a:srgbClr val="000090"/>
                </a:solidFill>
              </a:rPr>
              <a:t>“Whatever you see </a:t>
            </a:r>
            <a:br>
              <a:rPr lang="en-US" dirty="0" smtClean="0">
                <a:solidFill>
                  <a:srgbClr val="000090"/>
                </a:solidFill>
              </a:rPr>
            </a:br>
            <a:r>
              <a:rPr lang="en-US" dirty="0" smtClean="0">
                <a:solidFill>
                  <a:srgbClr val="000090"/>
                </a:solidFill>
              </a:rPr>
              <a:t>from others,</a:t>
            </a:r>
            <a:br>
              <a:rPr lang="en-US" dirty="0" smtClean="0">
                <a:solidFill>
                  <a:srgbClr val="000090"/>
                </a:solidFill>
              </a:rPr>
            </a:br>
            <a:r>
              <a:rPr lang="en-US" dirty="0" smtClean="0">
                <a:solidFill>
                  <a:srgbClr val="000090"/>
                </a:solidFill>
              </a:rPr>
              <a:t>you could have</a:t>
            </a:r>
            <a:br>
              <a:rPr lang="en-US" dirty="0" smtClean="0">
                <a:solidFill>
                  <a:srgbClr val="000090"/>
                </a:solidFill>
              </a:rPr>
            </a:br>
            <a:r>
              <a:rPr lang="en-US" dirty="0" smtClean="0">
                <a:solidFill>
                  <a:srgbClr val="000090"/>
                </a:solidFill>
              </a:rPr>
              <a:t>produced yourself,</a:t>
            </a:r>
          </a:p>
          <a:p>
            <a:r>
              <a:rPr lang="en-US" dirty="0" smtClean="0">
                <a:solidFill>
                  <a:srgbClr val="000090"/>
                </a:solidFill>
              </a:rPr>
              <a:t>with no interaction.”</a:t>
            </a:r>
            <a:endParaRPr lang="en-US" dirty="0">
              <a:solidFill>
                <a:srgbClr val="000090"/>
              </a:solidFill>
            </a:endParaRPr>
          </a:p>
        </p:txBody>
      </p:sp>
      <p:cxnSp>
        <p:nvCxnSpPr>
          <p:cNvPr id="14" name="Straight Arrow Connector 13"/>
          <p:cNvCxnSpPr/>
          <p:nvPr/>
        </p:nvCxnSpPr>
        <p:spPr>
          <a:xfrm rot="10800000">
            <a:off x="4876800" y="4267200"/>
            <a:ext cx="1676400" cy="685800"/>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Epistemology 2: Asset bubbles</a:t>
            </a:r>
            <a:endParaRPr lang="en-US" sz="4000" dirty="0"/>
          </a:p>
        </p:txBody>
      </p:sp>
      <p:sp>
        <p:nvSpPr>
          <p:cNvPr id="4" name="TextBox 3"/>
          <p:cNvSpPr txBox="1"/>
          <p:nvPr/>
        </p:nvSpPr>
        <p:spPr>
          <a:xfrm>
            <a:off x="457200" y="1905000"/>
            <a:ext cx="5198859" cy="1938992"/>
          </a:xfrm>
          <a:prstGeom prst="rect">
            <a:avLst/>
          </a:prstGeom>
          <a:noFill/>
        </p:spPr>
        <p:txBody>
          <a:bodyPr wrap="none" rtlCol="0">
            <a:spAutoFit/>
          </a:bodyPr>
          <a:lstStyle/>
          <a:p>
            <a:pPr>
              <a:buFont typeface="Arial"/>
              <a:buChar char="•"/>
            </a:pPr>
            <a:r>
              <a:rPr lang="en-US" dirty="0" smtClean="0">
                <a:solidFill>
                  <a:srgbClr val="008000"/>
                </a:solidFill>
              </a:rPr>
              <a:t> Tulip </a:t>
            </a:r>
            <a:r>
              <a:rPr lang="en-US" dirty="0" smtClean="0">
                <a:solidFill>
                  <a:srgbClr val="008000"/>
                </a:solidFill>
              </a:rPr>
              <a:t>bubble in Netherlands, 1630s</a:t>
            </a:r>
          </a:p>
          <a:p>
            <a:pPr>
              <a:buFont typeface="Arial"/>
              <a:buChar char="•"/>
            </a:pPr>
            <a:r>
              <a:rPr lang="en-US" dirty="0" smtClean="0">
                <a:solidFill>
                  <a:srgbClr val="008000"/>
                </a:solidFill>
              </a:rPr>
              <a:t> South </a:t>
            </a:r>
            <a:r>
              <a:rPr lang="en-US" dirty="0" smtClean="0">
                <a:solidFill>
                  <a:srgbClr val="008000"/>
                </a:solidFill>
              </a:rPr>
              <a:t>Sea </a:t>
            </a:r>
            <a:r>
              <a:rPr lang="en-US" dirty="0" smtClean="0">
                <a:solidFill>
                  <a:srgbClr val="008000"/>
                </a:solidFill>
              </a:rPr>
              <a:t>bubble in England, 1720</a:t>
            </a:r>
          </a:p>
          <a:p>
            <a:pPr>
              <a:buFont typeface="Arial"/>
              <a:buChar char="•"/>
            </a:pPr>
            <a:r>
              <a:rPr lang="en-US" dirty="0" smtClean="0">
                <a:solidFill>
                  <a:srgbClr val="008000"/>
                </a:solidFill>
              </a:rPr>
              <a:t> …etc…</a:t>
            </a:r>
            <a:endParaRPr lang="en-US" dirty="0" smtClean="0">
              <a:solidFill>
                <a:srgbClr val="008000"/>
              </a:solidFill>
            </a:endParaRPr>
          </a:p>
          <a:p>
            <a:pPr>
              <a:buFont typeface="Arial"/>
              <a:buChar char="•"/>
            </a:pPr>
            <a:r>
              <a:rPr lang="en-US" dirty="0" smtClean="0">
                <a:solidFill>
                  <a:srgbClr val="008000"/>
                </a:solidFill>
              </a:rPr>
              <a:t> </a:t>
            </a:r>
            <a:r>
              <a:rPr lang="en-US" dirty="0" smtClean="0">
                <a:solidFill>
                  <a:srgbClr val="008000"/>
                </a:solidFill>
              </a:rPr>
              <a:t>dot-com </a:t>
            </a:r>
            <a:r>
              <a:rPr lang="en-US" dirty="0" smtClean="0">
                <a:solidFill>
                  <a:srgbClr val="008000"/>
                </a:solidFill>
              </a:rPr>
              <a:t>bubble, 1990s</a:t>
            </a:r>
          </a:p>
          <a:p>
            <a:pPr>
              <a:buFont typeface="Arial"/>
              <a:buChar char="•"/>
            </a:pPr>
            <a:r>
              <a:rPr lang="en-US" dirty="0" smtClean="0">
                <a:solidFill>
                  <a:srgbClr val="008000"/>
                </a:solidFill>
              </a:rPr>
              <a:t> real estate bubble, 2001-08.</a:t>
            </a:r>
            <a:endParaRPr lang="en-US" dirty="0">
              <a:solidFill>
                <a:srgbClr val="008000"/>
              </a:solidFill>
            </a:endParaRPr>
          </a:p>
        </p:txBody>
      </p:sp>
      <p:sp>
        <p:nvSpPr>
          <p:cNvPr id="5" name="Rectangle 4"/>
          <p:cNvSpPr/>
          <p:nvPr/>
        </p:nvSpPr>
        <p:spPr>
          <a:xfrm>
            <a:off x="152400" y="4057472"/>
            <a:ext cx="8839200" cy="1200328"/>
          </a:xfrm>
          <a:prstGeom prst="rect">
            <a:avLst/>
          </a:prstGeom>
        </p:spPr>
        <p:txBody>
          <a:bodyPr wrap="square">
            <a:spAutoFit/>
          </a:bodyPr>
          <a:lstStyle/>
          <a:p>
            <a:r>
              <a:rPr lang="en-US" dirty="0" smtClean="0">
                <a:solidFill>
                  <a:srgbClr val="000090"/>
                </a:solidFill>
              </a:rPr>
              <a:t>“ I can calculate the motions of the heavenly </a:t>
            </a:r>
            <a:r>
              <a:rPr lang="en-US" dirty="0" smtClean="0">
                <a:solidFill>
                  <a:srgbClr val="000090"/>
                </a:solidFill>
              </a:rPr>
              <a:t>bodies,</a:t>
            </a:r>
            <a:br>
              <a:rPr lang="en-US" dirty="0" smtClean="0">
                <a:solidFill>
                  <a:srgbClr val="000090"/>
                </a:solidFill>
              </a:rPr>
            </a:br>
            <a:r>
              <a:rPr lang="en-US" dirty="0" smtClean="0">
                <a:solidFill>
                  <a:srgbClr val="000090"/>
                </a:solidFill>
              </a:rPr>
              <a:t> </a:t>
            </a:r>
            <a:r>
              <a:rPr lang="en-US" dirty="0" smtClean="0">
                <a:solidFill>
                  <a:srgbClr val="000090"/>
                </a:solidFill>
              </a:rPr>
              <a:t>but not the madness of people.” </a:t>
            </a:r>
            <a:r>
              <a:rPr lang="en-US" dirty="0" smtClean="0">
                <a:solidFill>
                  <a:srgbClr val="000090"/>
                </a:solidFill>
              </a:rPr>
              <a:t>                 --  [</a:t>
            </a:r>
            <a:r>
              <a:rPr lang="en-US" dirty="0" smtClean="0">
                <a:solidFill>
                  <a:srgbClr val="000090"/>
                </a:solidFill>
              </a:rPr>
              <a:t>Isaac </a:t>
            </a:r>
            <a:r>
              <a:rPr lang="en-US" dirty="0" smtClean="0">
                <a:solidFill>
                  <a:srgbClr val="000090"/>
                </a:solidFill>
              </a:rPr>
              <a:t>Newton]</a:t>
            </a:r>
            <a:r>
              <a:rPr lang="en-US" dirty="0">
                <a:solidFill>
                  <a:srgbClr val="000090"/>
                </a:solidFill>
              </a:rPr>
              <a:t/>
            </a:r>
            <a:br>
              <a:rPr lang="en-US" dirty="0">
                <a:solidFill>
                  <a:srgbClr val="000090"/>
                </a:solidFill>
              </a:rPr>
            </a:br>
            <a:endParaRPr lang="en-US" dirty="0">
              <a:solidFill>
                <a:srgbClr val="000090"/>
              </a:solidFill>
            </a:endParaRPr>
          </a:p>
        </p:txBody>
      </p:sp>
      <p:pic>
        <p:nvPicPr>
          <p:cNvPr id="6" name="Picture 5" descr="stamp_newton.jpg"/>
          <p:cNvPicPr>
            <a:picLocks noChangeAspect="1"/>
          </p:cNvPicPr>
          <p:nvPr/>
        </p:nvPicPr>
        <p:blipFill>
          <a:blip r:embed="rId2"/>
          <a:stretch>
            <a:fillRect/>
          </a:stretch>
        </p:blipFill>
        <p:spPr>
          <a:xfrm>
            <a:off x="6477000" y="4953000"/>
            <a:ext cx="2514600" cy="1521333"/>
          </a:xfrm>
          <a:prstGeom prst="rect">
            <a:avLst/>
          </a:prstGeom>
        </p:spPr>
      </p:pic>
      <p:sp>
        <p:nvSpPr>
          <p:cNvPr id="7" name="TextBox 6"/>
          <p:cNvSpPr txBox="1"/>
          <p:nvPr/>
        </p:nvSpPr>
        <p:spPr>
          <a:xfrm>
            <a:off x="152400" y="5029200"/>
            <a:ext cx="5950217" cy="461665"/>
          </a:xfrm>
          <a:prstGeom prst="rect">
            <a:avLst/>
          </a:prstGeom>
          <a:noFill/>
        </p:spPr>
        <p:txBody>
          <a:bodyPr wrap="none" rtlCol="0">
            <a:spAutoFit/>
          </a:bodyPr>
          <a:lstStyle/>
          <a:p>
            <a:r>
              <a:rPr lang="en-US" dirty="0" smtClean="0">
                <a:solidFill>
                  <a:srgbClr val="000090"/>
                </a:solidFill>
              </a:rPr>
              <a:t>(Newton lost </a:t>
            </a:r>
            <a:r>
              <a:rPr lang="en-US" dirty="0">
                <a:solidFill>
                  <a:srgbClr val="000090"/>
                </a:solidFill>
              </a:rPr>
              <a:t>money in </a:t>
            </a:r>
            <a:r>
              <a:rPr lang="en-US" dirty="0" smtClean="0">
                <a:solidFill>
                  <a:srgbClr val="000090"/>
                </a:solidFill>
              </a:rPr>
              <a:t>South </a:t>
            </a:r>
            <a:r>
              <a:rPr lang="en-US" dirty="0">
                <a:solidFill>
                  <a:srgbClr val="000090"/>
                </a:solidFill>
              </a:rPr>
              <a:t>Sea </a:t>
            </a:r>
            <a:r>
              <a:rPr lang="en-US" dirty="0" smtClean="0">
                <a:solidFill>
                  <a:srgbClr val="000090"/>
                </a:solidFill>
              </a:rPr>
              <a:t>bubble.)</a:t>
            </a:r>
            <a:endParaRPr lang="en-US" dirty="0">
              <a:solidFill>
                <a:srgbClr val="FF0000"/>
              </a:solidFill>
            </a:endParaRPr>
          </a:p>
        </p:txBody>
      </p:sp>
      <p:sp>
        <p:nvSpPr>
          <p:cNvPr id="9" name="TextBox 8"/>
          <p:cNvSpPr txBox="1"/>
          <p:nvPr/>
        </p:nvSpPr>
        <p:spPr>
          <a:xfrm>
            <a:off x="228600" y="5943600"/>
            <a:ext cx="6333635" cy="461665"/>
          </a:xfrm>
          <a:prstGeom prst="rect">
            <a:avLst/>
          </a:prstGeom>
          <a:noFill/>
        </p:spPr>
        <p:txBody>
          <a:bodyPr wrap="none" rtlCol="0">
            <a:spAutoFit/>
          </a:bodyPr>
          <a:lstStyle/>
          <a:p>
            <a:r>
              <a:rPr lang="en-US" dirty="0" smtClean="0">
                <a:solidFill>
                  <a:srgbClr val="FF0000"/>
                </a:solidFill>
              </a:rPr>
              <a:t>Also a challenge to modern economic theory.</a:t>
            </a:r>
            <a:br>
              <a:rPr lang="en-US" dirty="0" smtClean="0">
                <a:solidFill>
                  <a:srgbClr val="FF0000"/>
                </a:solidFill>
              </a:rPr>
            </a:br>
            <a:endParaRPr lang="en-US" dirty="0">
              <a:solidFill>
                <a:srgbClr val="FF0000"/>
              </a:solidFill>
            </a:endParaRPr>
          </a:p>
        </p:txBody>
      </p:sp>
      <p:pic>
        <p:nvPicPr>
          <p:cNvPr id="3" name="Picture 2" descr="385px-South_Sea_Bub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752600"/>
            <a:ext cx="3084146" cy="208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371600"/>
          </a:xfrm>
        </p:spPr>
        <p:txBody>
          <a:bodyPr/>
          <a:lstStyle/>
          <a:p>
            <a:r>
              <a:rPr lang="en-US" sz="3200" dirty="0" smtClean="0"/>
              <a:t>Keynes: stock market vs. beauty contests</a:t>
            </a:r>
            <a:endParaRPr lang="en-US" sz="3200" dirty="0"/>
          </a:p>
        </p:txBody>
      </p:sp>
      <p:sp>
        <p:nvSpPr>
          <p:cNvPr id="4" name="Rectangle 3"/>
          <p:cNvSpPr/>
          <p:nvPr/>
        </p:nvSpPr>
        <p:spPr>
          <a:xfrm>
            <a:off x="381000" y="1752600"/>
            <a:ext cx="7162800" cy="4154983"/>
          </a:xfrm>
          <a:prstGeom prst="rect">
            <a:avLst/>
          </a:prstGeom>
        </p:spPr>
        <p:txBody>
          <a:bodyPr wrap="square">
            <a:spAutoFit/>
          </a:bodyPr>
          <a:lstStyle/>
          <a:p>
            <a:r>
              <a:rPr lang="en-US" dirty="0" smtClean="0">
                <a:solidFill>
                  <a:srgbClr val="0000FF"/>
                </a:solidFill>
              </a:rPr>
              <a:t>It is not a case of choosing those [faces] that, to the best of one’s judgment, are really the prettiest, nor even those that average opinion genuinely thinks the prettiest. We have reached the third degree where we devote our intelligences to anticipating what average opinion expects the average opinion to be. And there are some, I believe, who practice the fourth, fifth and higher degrees.” </a:t>
            </a:r>
            <a:r>
              <a:rPr lang="en-US" dirty="0" smtClean="0">
                <a:solidFill>
                  <a:srgbClr val="0000FF"/>
                </a:solidFill>
              </a:rPr>
              <a:t/>
            </a:r>
            <a:br>
              <a:rPr lang="en-US" dirty="0" smtClean="0">
                <a:solidFill>
                  <a:srgbClr val="0000FF"/>
                </a:solidFill>
              </a:rPr>
            </a:br>
            <a:r>
              <a:rPr lang="en-US" dirty="0" smtClean="0">
                <a:solidFill>
                  <a:srgbClr val="0000FF"/>
                </a:solidFill>
              </a:rPr>
              <a:t/>
            </a:r>
            <a:br>
              <a:rPr lang="en-US" dirty="0" smtClean="0">
                <a:solidFill>
                  <a:srgbClr val="0000FF"/>
                </a:solidFill>
              </a:rPr>
            </a:br>
            <a:r>
              <a:rPr lang="en-US" dirty="0" smtClean="0">
                <a:solidFill>
                  <a:srgbClr val="0000FF"/>
                </a:solidFill>
              </a:rPr>
              <a:t>(J. M. Keynes, General Theory of Employment, </a:t>
            </a:r>
            <a:br>
              <a:rPr lang="en-US" dirty="0" smtClean="0">
                <a:solidFill>
                  <a:srgbClr val="0000FF"/>
                </a:solidFill>
              </a:rPr>
            </a:br>
            <a:r>
              <a:rPr lang="en-US" dirty="0" smtClean="0">
                <a:solidFill>
                  <a:srgbClr val="0000FF"/>
                </a:solidFill>
              </a:rPr>
              <a:t>Interest and Money, 1936). </a:t>
            </a:r>
            <a:endParaRPr lang="en-US" dirty="0">
              <a:solidFill>
                <a:srgbClr val="0000FF"/>
              </a:solidFill>
            </a:endParaRPr>
          </a:p>
        </p:txBody>
      </p:sp>
      <p:pic>
        <p:nvPicPr>
          <p:cNvPr id="5" name="Picture 4" descr="keynes.jpg"/>
          <p:cNvPicPr>
            <a:picLocks noChangeAspect="1"/>
          </p:cNvPicPr>
          <p:nvPr/>
        </p:nvPicPr>
        <p:blipFill>
          <a:blip r:embed="rId2"/>
          <a:stretch>
            <a:fillRect/>
          </a:stretch>
        </p:blipFill>
        <p:spPr>
          <a:xfrm>
            <a:off x="7543800" y="1143000"/>
            <a:ext cx="1445892"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371600"/>
          </a:xfrm>
        </p:spPr>
        <p:txBody>
          <a:bodyPr/>
          <a:lstStyle/>
          <a:p>
            <a:r>
              <a:rPr lang="en-US" sz="3200" dirty="0" smtClean="0"/>
              <a:t>Keynes: stock market vs. beauty contests</a:t>
            </a:r>
            <a:endParaRPr lang="en-US" sz="3200" dirty="0"/>
          </a:p>
        </p:txBody>
      </p:sp>
      <p:pic>
        <p:nvPicPr>
          <p:cNvPr id="5" name="Picture 4" descr="keynes.jpg"/>
          <p:cNvPicPr>
            <a:picLocks noChangeAspect="1"/>
          </p:cNvPicPr>
          <p:nvPr/>
        </p:nvPicPr>
        <p:blipFill>
          <a:blip r:embed="rId2"/>
          <a:stretch>
            <a:fillRect/>
          </a:stretch>
        </p:blipFill>
        <p:spPr>
          <a:xfrm>
            <a:off x="7543800" y="1143000"/>
            <a:ext cx="1445892" cy="1905000"/>
          </a:xfrm>
          <a:prstGeom prst="rect">
            <a:avLst/>
          </a:prstGeom>
        </p:spPr>
      </p:pic>
      <p:sp>
        <p:nvSpPr>
          <p:cNvPr id="6" name="TextBox 5"/>
          <p:cNvSpPr txBox="1"/>
          <p:nvPr/>
        </p:nvSpPr>
        <p:spPr>
          <a:xfrm>
            <a:off x="304800" y="1676400"/>
            <a:ext cx="6748512" cy="1938992"/>
          </a:xfrm>
          <a:prstGeom prst="rect">
            <a:avLst/>
          </a:prstGeom>
          <a:noFill/>
        </p:spPr>
        <p:txBody>
          <a:bodyPr wrap="none" rtlCol="0">
            <a:spAutoFit/>
          </a:bodyPr>
          <a:lstStyle/>
          <a:p>
            <a:r>
              <a:rPr lang="en-US" dirty="0" smtClean="0">
                <a:solidFill>
                  <a:srgbClr val="008000"/>
                </a:solidFill>
              </a:rPr>
              <a:t>1</a:t>
            </a:r>
            <a:r>
              <a:rPr lang="en-US" baseline="30000" dirty="0" smtClean="0">
                <a:solidFill>
                  <a:srgbClr val="008000"/>
                </a:solidFill>
              </a:rPr>
              <a:t>st</a:t>
            </a:r>
            <a:r>
              <a:rPr lang="en-US" dirty="0" smtClean="0">
                <a:solidFill>
                  <a:srgbClr val="008000"/>
                </a:solidFill>
              </a:rPr>
              <a:t> degree thinking: pick the stock you like best.</a:t>
            </a:r>
            <a:br>
              <a:rPr lang="en-US" dirty="0" smtClean="0">
                <a:solidFill>
                  <a:srgbClr val="008000"/>
                </a:solidFill>
              </a:rPr>
            </a:br>
            <a:r>
              <a:rPr lang="en-US" dirty="0" smtClean="0">
                <a:solidFill>
                  <a:srgbClr val="008000"/>
                </a:solidFill>
              </a:rPr>
              <a:t>2</a:t>
            </a:r>
            <a:r>
              <a:rPr lang="en-US" baseline="30000" dirty="0" smtClean="0">
                <a:solidFill>
                  <a:srgbClr val="008000"/>
                </a:solidFill>
              </a:rPr>
              <a:t>nd</a:t>
            </a:r>
            <a:r>
              <a:rPr lang="en-US" dirty="0" smtClean="0">
                <a:solidFill>
                  <a:srgbClr val="008000"/>
                </a:solidFill>
              </a:rPr>
              <a:t> degree thinking: pick stock  that is best by </a:t>
            </a:r>
            <a:br>
              <a:rPr lang="en-US" dirty="0" smtClean="0">
                <a:solidFill>
                  <a:srgbClr val="008000"/>
                </a:solidFill>
              </a:rPr>
            </a:br>
            <a:r>
              <a:rPr lang="en-US" dirty="0" smtClean="0">
                <a:solidFill>
                  <a:srgbClr val="008000"/>
                </a:solidFill>
              </a:rPr>
              <a:t>     1</a:t>
            </a:r>
            <a:r>
              <a:rPr lang="en-US" baseline="30000" dirty="0" smtClean="0">
                <a:solidFill>
                  <a:srgbClr val="008000"/>
                </a:solidFill>
              </a:rPr>
              <a:t>st</a:t>
            </a:r>
            <a:r>
              <a:rPr lang="en-US" dirty="0" smtClean="0">
                <a:solidFill>
                  <a:srgbClr val="008000"/>
                </a:solidFill>
              </a:rPr>
              <a:t> order thinking</a:t>
            </a:r>
            <a:br>
              <a:rPr lang="en-US" dirty="0" smtClean="0">
                <a:solidFill>
                  <a:srgbClr val="008000"/>
                </a:solidFill>
              </a:rPr>
            </a:br>
            <a:r>
              <a:rPr lang="en-US" dirty="0" smtClean="0">
                <a:solidFill>
                  <a:srgbClr val="008000"/>
                </a:solidFill>
              </a:rPr>
              <a:t>3</a:t>
            </a:r>
            <a:r>
              <a:rPr lang="en-US" baseline="30000" dirty="0" smtClean="0">
                <a:solidFill>
                  <a:srgbClr val="008000"/>
                </a:solidFill>
              </a:rPr>
              <a:t>rd</a:t>
            </a:r>
            <a:r>
              <a:rPr lang="en-US" dirty="0" smtClean="0">
                <a:solidFill>
                  <a:srgbClr val="008000"/>
                </a:solidFill>
              </a:rPr>
              <a:t> degree thinking: pick the stock that is best by </a:t>
            </a:r>
            <a:br>
              <a:rPr lang="en-US" dirty="0" smtClean="0">
                <a:solidFill>
                  <a:srgbClr val="008000"/>
                </a:solidFill>
              </a:rPr>
            </a:br>
            <a:r>
              <a:rPr lang="en-US" dirty="0" smtClean="0">
                <a:solidFill>
                  <a:srgbClr val="008000"/>
                </a:solidFill>
              </a:rPr>
              <a:t>  2</a:t>
            </a:r>
            <a:r>
              <a:rPr lang="en-US" baseline="30000" dirty="0" smtClean="0">
                <a:solidFill>
                  <a:srgbClr val="008000"/>
                </a:solidFill>
              </a:rPr>
              <a:t>nd</a:t>
            </a:r>
            <a:r>
              <a:rPr lang="en-US" dirty="0" smtClean="0">
                <a:solidFill>
                  <a:srgbClr val="008000"/>
                </a:solidFill>
              </a:rPr>
              <a:t> order thinking… </a:t>
            </a:r>
          </a:p>
        </p:txBody>
      </p:sp>
      <p:sp>
        <p:nvSpPr>
          <p:cNvPr id="9" name="Rectangle 8"/>
          <p:cNvSpPr/>
          <p:nvPr/>
        </p:nvSpPr>
        <p:spPr>
          <a:xfrm>
            <a:off x="304800" y="3855660"/>
            <a:ext cx="8686800" cy="830997"/>
          </a:xfrm>
          <a:prstGeom prst="rect">
            <a:avLst/>
          </a:prstGeom>
        </p:spPr>
        <p:txBody>
          <a:bodyPr wrap="square">
            <a:spAutoFit/>
          </a:bodyPr>
          <a:lstStyle/>
          <a:p>
            <a:r>
              <a:rPr lang="en-US" dirty="0" smtClean="0">
                <a:solidFill>
                  <a:srgbClr val="FF0000"/>
                </a:solidFill>
              </a:rPr>
              <a:t>“Impossibility of bubbles” (backwards induction argument): </a:t>
            </a:r>
            <a:br>
              <a:rPr lang="en-US" dirty="0" smtClean="0">
                <a:solidFill>
                  <a:srgbClr val="FF0000"/>
                </a:solidFill>
              </a:rPr>
            </a:br>
            <a:r>
              <a:rPr lang="en-US" dirty="0" smtClean="0">
                <a:solidFill>
                  <a:srgbClr val="FF0000"/>
                </a:solidFill>
              </a:rPr>
              <a:t>Suppose bubble will burst in 30 days and everybody knows it. </a:t>
            </a:r>
            <a:endParaRPr lang="en-US" dirty="0">
              <a:solidFill>
                <a:srgbClr val="FF0000"/>
              </a:solidFill>
            </a:endParaRPr>
          </a:p>
        </p:txBody>
      </p:sp>
      <p:sp>
        <p:nvSpPr>
          <p:cNvPr id="8" name="Rectangle 7"/>
          <p:cNvSpPr/>
          <p:nvPr/>
        </p:nvSpPr>
        <p:spPr>
          <a:xfrm>
            <a:off x="381000" y="4846260"/>
            <a:ext cx="8839200" cy="461665"/>
          </a:xfrm>
          <a:prstGeom prst="rect">
            <a:avLst/>
          </a:prstGeom>
        </p:spPr>
        <p:txBody>
          <a:bodyPr wrap="square">
            <a:spAutoFit/>
          </a:bodyPr>
          <a:lstStyle/>
          <a:p>
            <a:r>
              <a:rPr lang="en-US" dirty="0" smtClean="0">
                <a:solidFill>
                  <a:srgbClr val="FF0000"/>
                </a:solidFill>
              </a:rPr>
              <a:t>Anticipating this, smart investors will exit the market on day 29. </a:t>
            </a:r>
            <a:endParaRPr lang="en-US" dirty="0"/>
          </a:p>
        </p:txBody>
      </p:sp>
      <p:sp>
        <p:nvSpPr>
          <p:cNvPr id="10" name="Rectangle 9"/>
          <p:cNvSpPr/>
          <p:nvPr/>
        </p:nvSpPr>
        <p:spPr>
          <a:xfrm>
            <a:off x="304800" y="5379660"/>
            <a:ext cx="8610600" cy="461665"/>
          </a:xfrm>
          <a:prstGeom prst="rect">
            <a:avLst/>
          </a:prstGeom>
        </p:spPr>
        <p:txBody>
          <a:bodyPr wrap="square">
            <a:spAutoFit/>
          </a:bodyPr>
          <a:lstStyle/>
          <a:p>
            <a:r>
              <a:rPr lang="en-US" dirty="0" smtClean="0">
                <a:solidFill>
                  <a:srgbClr val="FF0000"/>
                </a:solidFill>
              </a:rPr>
              <a:t>Realizing this, smart investors should exit on day 28, etc.….  </a:t>
            </a:r>
            <a:endParaRPr lang="en-US" dirty="0"/>
          </a:p>
        </p:txBody>
      </p:sp>
      <p:sp>
        <p:nvSpPr>
          <p:cNvPr id="11" name="Rectangle 10"/>
          <p:cNvSpPr/>
          <p:nvPr/>
        </p:nvSpPr>
        <p:spPr>
          <a:xfrm>
            <a:off x="228600" y="5836860"/>
            <a:ext cx="9144000" cy="461665"/>
          </a:xfrm>
          <a:prstGeom prst="rect">
            <a:avLst/>
          </a:prstGeom>
        </p:spPr>
        <p:txBody>
          <a:bodyPr wrap="square">
            <a:spAutoFit/>
          </a:bodyPr>
          <a:lstStyle/>
          <a:p>
            <a:r>
              <a:rPr lang="en-US" dirty="0" err="1" smtClean="0">
                <a:solidFill>
                  <a:srgbClr val="FF0000"/>
                </a:solidFill>
                <a:sym typeface="Wingdings"/>
              </a:rPr>
              <a:t></a:t>
            </a:r>
            <a:r>
              <a:rPr lang="en-US" dirty="0" smtClean="0">
                <a:solidFill>
                  <a:srgbClr val="FF0000"/>
                </a:solidFill>
                <a:sym typeface="Wingdings"/>
              </a:rPr>
              <a:t> If </a:t>
            </a:r>
            <a:r>
              <a:rPr lang="en-US" dirty="0" smtClean="0">
                <a:solidFill>
                  <a:srgbClr val="FF0000"/>
                </a:solidFill>
              </a:rPr>
              <a:t>market has enough rational investors, bubble cannot form.” </a:t>
            </a:r>
            <a:endParaRPr lang="en-US" dirty="0"/>
          </a:p>
        </p:txBody>
      </p:sp>
    </p:spTree>
    <p:extLst>
      <p:ext uri="{BB962C8B-B14F-4D97-AF65-F5344CB8AC3E}">
        <p14:creationId xmlns:p14="http://schemas.microsoft.com/office/powerpoint/2010/main" val="2714735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371600"/>
          </a:xfrm>
        </p:spPr>
        <p:txBody>
          <a:bodyPr/>
          <a:lstStyle/>
          <a:p>
            <a:r>
              <a:rPr lang="en-US" sz="3600" dirty="0" smtClean="0"/>
              <a:t>Meanwhile, over in computer science….</a:t>
            </a:r>
            <a:endParaRPr lang="en-US" sz="3600" dirty="0"/>
          </a:p>
        </p:txBody>
      </p:sp>
      <p:sp>
        <p:nvSpPr>
          <p:cNvPr id="4" name="TextBox 3"/>
          <p:cNvSpPr txBox="1"/>
          <p:nvPr/>
        </p:nvSpPr>
        <p:spPr>
          <a:xfrm>
            <a:off x="533400" y="2743200"/>
            <a:ext cx="7860646" cy="1200328"/>
          </a:xfrm>
          <a:prstGeom prst="rect">
            <a:avLst/>
          </a:prstGeom>
          <a:noFill/>
        </p:spPr>
        <p:txBody>
          <a:bodyPr wrap="none" rtlCol="0">
            <a:spAutoFit/>
          </a:bodyPr>
          <a:lstStyle/>
          <a:p>
            <a:r>
              <a:rPr lang="en-US" dirty="0" smtClean="0">
                <a:solidFill>
                  <a:srgbClr val="000090"/>
                </a:solidFill>
              </a:rPr>
              <a:t>In 1970s and 1980s (continuing since), great interest in</a:t>
            </a:r>
          </a:p>
          <a:p>
            <a:r>
              <a:rPr lang="en-US" dirty="0" smtClean="0">
                <a:solidFill>
                  <a:srgbClr val="000090"/>
                </a:solidFill>
              </a:rPr>
              <a:t>what can or cannot be achieved by distributed</a:t>
            </a:r>
            <a:br>
              <a:rPr lang="en-US" dirty="0" smtClean="0">
                <a:solidFill>
                  <a:srgbClr val="000090"/>
                </a:solidFill>
              </a:rPr>
            </a:br>
            <a:r>
              <a:rPr lang="en-US" dirty="0" smtClean="0">
                <a:solidFill>
                  <a:srgbClr val="000090"/>
                </a:solidFill>
              </a:rPr>
              <a:t>systems of processors with unreliable communication….</a:t>
            </a:r>
            <a:endParaRPr lang="en-US"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27.1"/>
</p:tagLst>
</file>

<file path=ppt/tags/tag2.xml><?xml version="1.0" encoding="utf-8"?>
<p:tagLst xmlns:a="http://schemas.openxmlformats.org/drawingml/2006/main" xmlns:r="http://schemas.openxmlformats.org/officeDocument/2006/relationships" xmlns:p="http://schemas.openxmlformats.org/presentationml/2006/main">
  <p:tag name="TIMING" val="|20"/>
</p:tagLst>
</file>

<file path=ppt/tags/tag3.xml><?xml version="1.0" encoding="utf-8"?>
<p:tagLst xmlns:a="http://schemas.openxmlformats.org/drawingml/2006/main" xmlns:r="http://schemas.openxmlformats.org/officeDocument/2006/relationships" xmlns:p="http://schemas.openxmlformats.org/presentationml/2006/main">
  <p:tag name="TIMING" val="|14|8.2|3.1|5.7|9.5|28.9|9.2|6.6|31.2|25.1"/>
</p:tagLst>
</file>

<file path=ppt/theme/theme1.xml><?xml version="1.0" encoding="utf-8"?>
<a:theme xmlns:a="http://schemas.openxmlformats.org/drawingml/2006/main" name="mytalk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mytalks.potx</Template>
  <TotalTime>9312</TotalTime>
  <Words>1154</Words>
  <Application>Microsoft Macintosh PowerPoint</Application>
  <PresentationFormat>On-screen Show (4:3)</PresentationFormat>
  <Paragraphs>172</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mytalks</vt:lpstr>
      <vt:lpstr>Computer Science:  A new way to think</vt:lpstr>
      <vt:lpstr>PowerPoint Presentation</vt:lpstr>
      <vt:lpstr>Field 1: Mathematics</vt:lpstr>
      <vt:lpstr>Field 2: Epistemology</vt:lpstr>
      <vt:lpstr>(Epistemology 1): Public closed-ballot elections</vt:lpstr>
      <vt:lpstr>Epistemology 2: Asset bubbles</vt:lpstr>
      <vt:lpstr>Keynes: stock market vs. beauty contests</vt:lpstr>
      <vt:lpstr>Keynes: stock market vs. beauty contests</vt:lpstr>
      <vt:lpstr>Meanwhile, over in computer science….</vt:lpstr>
      <vt:lpstr>Coordinated attack problem  [Gray’78]+ many others </vt:lpstr>
      <vt:lpstr>Dynamic model for bubbles [Brunnermeier, Abreu 2002]</vt:lpstr>
      <vt:lpstr>Schelling Points on 3D Surfaces</vt:lpstr>
      <vt:lpstr>Field 3: Finance</vt:lpstr>
      <vt:lpstr>Crash of ‘08 (in 1 slide)</vt:lpstr>
      <vt:lpstr>Example of derivative</vt:lpstr>
      <vt:lpstr>CDOs: Simplistic explanation</vt:lpstr>
      <vt:lpstr>PowerPoint Presentation</vt:lpstr>
      <vt:lpstr>Field 4: Physics </vt:lpstr>
      <vt:lpstr> Usual vs “Negative” probabilities</vt:lpstr>
      <vt:lpstr>Field 5: Statistics</vt:lpstr>
      <vt:lpstr>Rest of lecture: Man + machine </vt:lpstr>
      <vt:lpstr>Thoughts about Deep Blue</vt:lpstr>
      <vt:lpstr>Another example of human-computer computing…</vt:lpstr>
      <vt:lpstr>  “Second Life”</vt:lpstr>
      <vt:lpstr>Weird 2nd life facts</vt:lpstr>
      <vt:lpstr>The most interesting question in the computational universe in the foreseeable future</vt:lpstr>
      <vt:lpstr>Administrivia</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intractability and its implications for financial derivatives</dc:title>
  <dc:creator>Sanjeev  Arora</dc:creator>
  <cp:lastModifiedBy>Adam Finkelstein</cp:lastModifiedBy>
  <cp:revision>181</cp:revision>
  <dcterms:created xsi:type="dcterms:W3CDTF">2011-04-28T03:24:34Z</dcterms:created>
  <dcterms:modified xsi:type="dcterms:W3CDTF">2012-05-02T23:29:01Z</dcterms:modified>
</cp:coreProperties>
</file>