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77" r:id="rId9"/>
    <p:sldId id="262" r:id="rId10"/>
    <p:sldId id="263" r:id="rId11"/>
    <p:sldId id="264" r:id="rId12"/>
    <p:sldId id="265" r:id="rId13"/>
    <p:sldId id="278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8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81AC1561-3E1D-2546-B3E8-B312E2561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80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E20F6C-F00D-0D43-8A1B-2BC55B8C496B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35BD981-F191-A744-AFCF-C9703EFD7B02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BA70643-1042-0A4D-8BB8-39B07B542280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BB554D1-C7D9-FC49-84F6-19424B17748F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8F759EC-CC72-504C-9C34-DCCF79163AEC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7D123A9-F8BF-4440-8A6C-837F42A56979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5B60FBF-F72D-B44B-A79F-0B857F201CD4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913670B-4686-234D-AB72-FE70C3C539E0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9507F5-23C2-9647-8DE4-163A6E4821B3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0DA083-3443-FB44-AB6F-AE9CD153EDCD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77C1933-2487-FB43-A5AA-83B1FC70B64F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B335850-1E98-1B45-9747-677E0FD4EB6C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4CC66E-20EE-FD4A-B869-50E4CF861988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1348B8-8D68-0442-A089-9D9639E83B32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7AA60DC-FFAA-2A42-8A7D-4BEF601EE2CD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49E15B-B84B-3740-A9BB-1CAD40A5C739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08FFFF-6AA5-4E4E-A755-1E838DDCC2E6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96DF791-8F89-6343-8AE0-697D376308B7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2C222AD-7178-2740-8FE0-FFA4E38B7F39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C1293C3-7CAF-384A-928E-302E2FAB273D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D42EFA-77DC-D645-AF50-B6EBEF3866E7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charset="0"/>
                  <a:cs typeface="Arial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ED2334-223B-2241-BFE9-C327312EB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3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ABCEA-8682-3348-826E-6A62F626D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1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DC3CD-48D9-394B-86D6-E15E58D7F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3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EB87B-F1F0-1349-849F-C4B5453B5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7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5FB1-4466-7040-806A-7DD5B8CD0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80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8829D-157A-8844-9CB7-ADEE646BE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7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4292B-E4B6-AE49-B6D5-0B0B07760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3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7B495-8AF2-9641-B6A3-8119D217E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2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CD12-5EBE-8C4E-816F-74E3F7608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6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9C7FA-6B57-7D40-8ADA-95C363622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9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03B1E-5078-E14F-8AF9-ACC1A9400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5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charset="0"/>
                <a:cs typeface="Arial" charset="0"/>
              </a:defRPr>
            </a:lvl1pPr>
          </a:lstStyle>
          <a:p>
            <a:pPr>
              <a:defRPr/>
            </a:pPr>
            <a:fld id="{CF77E9A5-8050-F74A-B46D-C9F1AD803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hlink"/>
                </a:solidFill>
                <a:cs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hlink"/>
                </a:solidFill>
                <a:cs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hlink"/>
                </a:solidFill>
                <a:cs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accent2"/>
                </a:solidFill>
                <a:cs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accent2"/>
                </a:solidFill>
                <a:cs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¨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¨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6" Type="http://schemas.openxmlformats.org/officeDocument/2006/relationships/image" Target="../media/image18.png"/><Relationship Id="rId7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t.net/cgi-bin/welcomeback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emf"/><Relationship Id="rId8" Type="http://schemas.openxmlformats.org/officeDocument/2006/relationships/image" Target="../media/image24.emf"/><Relationship Id="rId9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hyperlink" Target="http://www.att.net/cgi-bin/welcomeback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e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6" Type="http://schemas.openxmlformats.org/officeDocument/2006/relationships/image" Target="../media/image8.emf"/><Relationship Id="rId7" Type="http://schemas.openxmlformats.org/officeDocument/2006/relationships/image" Target="../media/image9.jpeg"/><Relationship Id="rId8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.emf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What computers talk about and how.</a:t>
            </a:r>
            <a:br>
              <a:rPr lang="en-US">
                <a:latin typeface="Arial" charset="0"/>
              </a:rPr>
            </a:br>
            <a:r>
              <a:rPr lang="en-US" sz="3200">
                <a:latin typeface="Arial" charset="0"/>
              </a:rPr>
              <a:t>(Networking &amp; the Internet.)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COS 116, Spring 2012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Arial" charset="0"/>
              </a:rPr>
              <a:t>Adam Finkelstein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Discussion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Is there some unreliable communications device you use everyday?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How do you cope with the </a:t>
            </a:r>
            <a:r>
              <a:rPr lang="en-US" dirty="0" smtClean="0">
                <a:latin typeface="Arial" charset="0"/>
              </a:rPr>
              <a:t>cellphone</a:t>
            </a:r>
            <a:r>
              <a:rPr lang="fr-FR" altLang="ja-JP" dirty="0" smtClean="0">
                <a:latin typeface="Arial" charset="0"/>
              </a:rPr>
              <a:t>'</a:t>
            </a:r>
            <a:r>
              <a:rPr lang="en-US" altLang="ja-JP" dirty="0" smtClean="0">
                <a:latin typeface="Arial" charset="0"/>
              </a:rPr>
              <a:t>s </a:t>
            </a:r>
            <a:r>
              <a:rPr lang="en-US" altLang="ja-JP" dirty="0">
                <a:latin typeface="Arial" charset="0"/>
              </a:rPr>
              <a:t>unreliability?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Some mechanisms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Retransmission (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altLang="ja-JP" sz="2400">
                <a:latin typeface="Arial" charset="0"/>
              </a:rPr>
              <a:t>Could you say that again?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altLang="ja-JP" sz="2400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Timeout (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altLang="ja-JP" sz="2400">
                <a:latin typeface="Arial" charset="0"/>
              </a:rPr>
              <a:t>Let me hang up and try redialing?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altLang="ja-JP" sz="2400">
                <a:latin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4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Acknowledgements (</a:t>
            </a:r>
            <a:r>
              <a:rPr lang="ja-JP" altLang="en-US" sz="2400">
                <a:latin typeface="Arial" charset="0"/>
              </a:rPr>
              <a:t>“</a:t>
            </a:r>
            <a:r>
              <a:rPr lang="en-US" altLang="ja-JP" sz="2400">
                <a:latin typeface="Arial" charset="0"/>
              </a:rPr>
              <a:t>Finally understood you.  Go on.</a:t>
            </a:r>
            <a:r>
              <a:rPr lang="ja-JP" altLang="en-US" sz="2400">
                <a:latin typeface="Arial" charset="0"/>
              </a:rPr>
              <a:t>”</a:t>
            </a:r>
            <a:r>
              <a:rPr lang="en-US" altLang="ja-JP" sz="2400">
                <a:latin typeface="Arial" charset="0"/>
              </a:rPr>
              <a:t>)</a:t>
            </a:r>
            <a:endParaRPr lang="en-US" sz="2400">
              <a:latin typeface="Arial" charset="0"/>
            </a:endParaRPr>
          </a:p>
        </p:txBody>
      </p:sp>
      <p:pic>
        <p:nvPicPr>
          <p:cNvPr id="34819" name="Picture 5" descr="veriz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057400"/>
            <a:ext cx="33528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93725" y="5602288"/>
            <a:ext cx="83835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(In TCP/IP: if sequence of packets, number them and sort at </a:t>
            </a:r>
            <a:br>
              <a:rPr lang="en-US"/>
            </a:br>
            <a:r>
              <a:rPr lang="en-US"/>
              <a:t>receiver end.)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3300"/>
                </a:solidFill>
                <a:latin typeface="Arial" charset="0"/>
              </a:rPr>
              <a:t>Theme 2: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4000">
                <a:latin typeface="Arial" charset="0"/>
              </a:rPr>
              <a:t>Decentralized control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r>
              <a:rPr lang="en-US" sz="2800">
                <a:latin typeface="Arial" charset="0"/>
              </a:rPr>
              <a:t>What is a suitable postal system for this </a:t>
            </a:r>
            <a:r>
              <a:rPr lang="ja-JP" altLang="en-US" sz="2800">
                <a:latin typeface="Arial" charset="0"/>
              </a:rPr>
              <a:t>“</a:t>
            </a:r>
            <a:r>
              <a:rPr lang="en-US" altLang="ja-JP" sz="2800">
                <a:latin typeface="Arial" charset="0"/>
              </a:rPr>
              <a:t>army</a:t>
            </a:r>
            <a:r>
              <a:rPr lang="ja-JP" altLang="en-US" sz="2800">
                <a:latin typeface="Arial" charset="0"/>
              </a:rPr>
              <a:t>”</a:t>
            </a:r>
            <a:r>
              <a:rPr lang="en-US" altLang="ja-JP" sz="2800">
                <a:latin typeface="Arial" charset="0"/>
              </a:rPr>
              <a:t>?</a:t>
            </a:r>
            <a:endParaRPr lang="en-US" sz="2800">
              <a:latin typeface="Arial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</a:rPr>
              <a:t>Political and Military Setup in Medieval Europe (?)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6553200" y="1752600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King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 flipH="1">
            <a:off x="5105400" y="1981200"/>
            <a:ext cx="1219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6858000" y="2209800"/>
            <a:ext cx="1219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495800" y="2438400"/>
            <a:ext cx="717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Duke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7696200" y="3124200"/>
            <a:ext cx="717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Duke</a:t>
            </a: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2514600" y="2743200"/>
            <a:ext cx="20574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4953000" y="27432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810000" y="4114800"/>
            <a:ext cx="83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Knight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6248400" y="4038600"/>
            <a:ext cx="83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Knight</a:t>
            </a:r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6096000" y="4419600"/>
            <a:ext cx="457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6934200" y="44196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5410200" y="5257800"/>
            <a:ext cx="1136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Peasants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4876800" y="31242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Count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828800" y="3962400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Count</a:t>
            </a:r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4572000" y="3505200"/>
            <a:ext cx="5334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5334000" y="3505200"/>
            <a:ext cx="914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5181600" y="35052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 flipH="1">
            <a:off x="3505200" y="4572000"/>
            <a:ext cx="457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4343400" y="4572000"/>
            <a:ext cx="381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 flipH="1">
            <a:off x="3886200" y="4648200"/>
            <a:ext cx="228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 flipH="1">
            <a:off x="1600200" y="4343400"/>
            <a:ext cx="457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 flipH="1">
            <a:off x="1981200" y="4419600"/>
            <a:ext cx="228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>
            <a:off x="8153400" y="3505200"/>
            <a:ext cx="3810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>
            <a:off x="8229600" y="3505200"/>
            <a:ext cx="762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8939" name="Picture 28" descr="The image “http://www.iloveswords.com/images/python/HGiconHelmArthur.jpg” cannot be displayed, because it contains error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447800"/>
            <a:ext cx="14287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9" name="Picture 29" descr="The image “http://theconferencestore.com/store/images/duke_05.jpg” cannot be displayed, because it contains errors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8413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0" name="Picture 30" descr="http://www.gamerevolution.com/oldsite/games/ps2/sports/mvp_baseball_2005_coun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667000"/>
            <a:ext cx="7445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1" name="Picture 31" descr="http://batman-versus-superman.com/imgs/ADVBatman_small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352800"/>
            <a:ext cx="742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2" name="Picture 32" descr="http://www.ouvidopenico.blogger.com.br/oompaloompa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5105400"/>
            <a:ext cx="7270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  <p:bldP spid="40966" grpId="0" animBg="1"/>
      <p:bldP spid="40967" grpId="0"/>
      <p:bldP spid="40968" grpId="0"/>
      <p:bldP spid="40969" grpId="0" animBg="1"/>
      <p:bldP spid="40970" grpId="0" animBg="1"/>
      <p:bldP spid="40971" grpId="0"/>
      <p:bldP spid="40972" grpId="0"/>
      <p:bldP spid="40973" grpId="0" animBg="1"/>
      <p:bldP spid="40974" grpId="0" animBg="1"/>
      <p:bldP spid="40975" grpId="0"/>
      <p:bldP spid="40976" grpId="0"/>
      <p:bldP spid="40977" grpId="0"/>
      <p:bldP spid="40978" grpId="0" animBg="1"/>
      <p:bldP spid="40979" grpId="0" animBg="1"/>
      <p:bldP spid="40980" grpId="0" animBg="1"/>
      <p:bldP spid="40981" grpId="0" animBg="1"/>
      <p:bldP spid="40982" grpId="0" animBg="1"/>
      <p:bldP spid="40983" grpId="0" animBg="1"/>
      <p:bldP spid="40984" grpId="0" animBg="1"/>
      <p:bldP spid="40985" grpId="0" animBg="1"/>
      <p:bldP spid="40986" grpId="0" animBg="1"/>
      <p:bldP spid="4098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3886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How should a peasant in one town 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send mail to a peasant in another town?</a:t>
            </a:r>
          </a:p>
          <a:p>
            <a:pPr eaLnBrk="1" hangingPunct="1"/>
            <a:endParaRPr lang="en-US">
              <a:latin typeface="Arial" charset="0"/>
            </a:endParaRPr>
          </a:p>
        </p:txBody>
      </p:sp>
      <p:grpSp>
        <p:nvGrpSpPr>
          <p:cNvPr id="40962" name="Group 5"/>
          <p:cNvGrpSpPr>
            <a:grpSpLocks/>
          </p:cNvGrpSpPr>
          <p:nvPr/>
        </p:nvGrpSpPr>
        <p:grpSpPr bwMode="auto">
          <a:xfrm>
            <a:off x="762000" y="609600"/>
            <a:ext cx="3657600" cy="1535113"/>
            <a:chOff x="480" y="377"/>
            <a:chExt cx="2304" cy="967"/>
          </a:xfrm>
        </p:grpSpPr>
        <p:pic>
          <p:nvPicPr>
            <p:cNvPr id="40964" name="Picture 6" descr="discussio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377"/>
              <a:ext cx="1008" cy="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65" name="Text Box 7"/>
            <p:cNvSpPr txBox="1">
              <a:spLocks noChangeArrowheads="1"/>
            </p:cNvSpPr>
            <p:nvPr/>
          </p:nvSpPr>
          <p:spPr bwMode="auto">
            <a:xfrm>
              <a:off x="1523" y="432"/>
              <a:ext cx="1261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>
                  <a:solidFill>
                    <a:schemeClr val="bg2"/>
                  </a:solidFill>
                </a:rPr>
                <a:t>Discussion </a:t>
              </a:r>
            </a:p>
            <a:p>
              <a:r>
                <a:rPr lang="en-US" sz="2800">
                  <a:solidFill>
                    <a:schemeClr val="bg2"/>
                  </a:solidFill>
                </a:rPr>
                <a:t>Time</a:t>
              </a:r>
            </a:p>
          </p:txBody>
        </p:sp>
      </p:grp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533400" y="3687763"/>
            <a:ext cx="81200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200"/>
              <a:t> What happens if a knight leaves the army?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</a:rPr>
              <a:t>First example of decentralization: Physical network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4958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12 major providers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Many local providers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  <p:pic>
        <p:nvPicPr>
          <p:cNvPr id="43011" name="Picture 6" descr="AT&amp;T Worldnet.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5000"/>
            <a:ext cx="1143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7" name="Picture 13" descr="aboutus_small_logo_pres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86200"/>
            <a:ext cx="13811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9" name="Picture 15" descr="Princeton Shiel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505200"/>
            <a:ext cx="9906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029200" y="2590800"/>
            <a:ext cx="4572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7848600" y="2590800"/>
            <a:ext cx="762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6705600" y="2590800"/>
            <a:ext cx="9144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643" name="Picture 19" descr="j018560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334000"/>
            <a:ext cx="69373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4" name="Picture 20" descr="MCj0297285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257800"/>
            <a:ext cx="9144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5638800" y="4419600"/>
            <a:ext cx="2286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H="1">
            <a:off x="5105400" y="4343400"/>
            <a:ext cx="2286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 flipH="1">
            <a:off x="7467600" y="4724400"/>
            <a:ext cx="3048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8001000" y="4724400"/>
            <a:ext cx="2286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6629400" y="5715000"/>
            <a:ext cx="1098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Princeton </a:t>
            </a:r>
            <a:br>
              <a:rPr lang="en-US" sz="1600"/>
            </a:br>
            <a:r>
              <a:rPr lang="en-US" sz="1600"/>
              <a:t>Schools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7832725" y="5675313"/>
            <a:ext cx="112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McCarter</a:t>
            </a:r>
          </a:p>
          <a:p>
            <a:pPr eaLnBrk="1" hangingPunct="1"/>
            <a:endParaRPr lang="en-US" sz="1800"/>
          </a:p>
        </p:txBody>
      </p:sp>
      <p:pic>
        <p:nvPicPr>
          <p:cNvPr id="43025" name="Picture 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28800"/>
            <a:ext cx="12954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26" name="Text Box 30"/>
          <p:cNvSpPr txBox="1">
            <a:spLocks noChangeArrowheads="1"/>
          </p:cNvSpPr>
          <p:nvPr/>
        </p:nvSpPr>
        <p:spPr bwMode="auto">
          <a:xfrm>
            <a:off x="7680325" y="20177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USLEC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3514725" y="6216650"/>
            <a:ext cx="21161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Princeton homes &amp;</a:t>
            </a:r>
          </a:p>
          <a:p>
            <a:pPr eaLnBrk="1" hangingPunct="1"/>
            <a:r>
              <a:rPr lang="en-US" sz="1800"/>
              <a:t>businesses</a:t>
            </a:r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 flipH="1">
            <a:off x="5562600" y="25908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0" grpId="0" animBg="1"/>
      <p:bldP spid="26641" grpId="0" animBg="1"/>
      <p:bldP spid="26642" grpId="0" animBg="1"/>
      <p:bldP spid="26645" grpId="0" animBg="1"/>
      <p:bldP spid="26646" grpId="0" animBg="1"/>
      <p:bldP spid="26648" grpId="0" animBg="1"/>
      <p:bldP spid="26649" grpId="0" animBg="1"/>
      <p:bldP spid="26650" grpId="0"/>
      <p:bldP spid="26651" grpId="0" build="p" autoUpdateAnimBg="0"/>
      <p:bldP spid="26655" grpId="0"/>
      <p:bldP spid="266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</a:rPr>
              <a:t>The Second Decentralization: Domain Name System</a:t>
            </a:r>
          </a:p>
        </p:txBody>
      </p:sp>
      <p:pic>
        <p:nvPicPr>
          <p:cNvPr id="45058" name="Picture 5" descr="ICAN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81200"/>
            <a:ext cx="1143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Line 6"/>
          <p:cNvSpPr>
            <a:spLocks noChangeShapeType="1"/>
          </p:cNvSpPr>
          <p:nvPr/>
        </p:nvSpPr>
        <p:spPr bwMode="auto">
          <a:xfrm flipH="1">
            <a:off x="2286000" y="2362200"/>
            <a:ext cx="1600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H="1">
            <a:off x="3962400" y="30480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724400" y="3048000"/>
            <a:ext cx="3048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5257800" y="30480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5257800" y="2667000"/>
            <a:ext cx="17526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1219200" y="3048000"/>
            <a:ext cx="990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.com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3124200" y="3429000"/>
            <a:ext cx="990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.edu</a:t>
            </a:r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4572000" y="4038600"/>
            <a:ext cx="990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.net</a:t>
            </a:r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6477000" y="3886200"/>
            <a:ext cx="990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.uk</a:t>
            </a:r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7162800" y="3276600"/>
            <a:ext cx="990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.in</a:t>
            </a:r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2667000" y="3962400"/>
            <a:ext cx="457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1600200" y="44958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.princeton.edu</a:t>
            </a:r>
          </a:p>
        </p:txBody>
      </p: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304800" y="5791200"/>
            <a:ext cx="1905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.cs.princeton.edu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 flipH="1">
            <a:off x="1219200" y="5181600"/>
            <a:ext cx="457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Oval 20"/>
          <p:cNvSpPr>
            <a:spLocks noChangeArrowheads="1"/>
          </p:cNvSpPr>
          <p:nvPr/>
        </p:nvSpPr>
        <p:spPr bwMode="auto">
          <a:xfrm>
            <a:off x="3276600" y="5791200"/>
            <a:ext cx="2286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.econ.princeton.edu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3124200" y="5181600"/>
            <a:ext cx="10668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28679" grpId="0" animBg="1"/>
      <p:bldP spid="28680" grpId="0" animBg="1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87" grpId="0" animBg="1"/>
      <p:bldP spid="28688" grpId="0" animBg="1"/>
      <p:bldP spid="28689" grpId="0" animBg="1"/>
      <p:bldP spid="28690" grpId="0" animBg="1"/>
      <p:bldP spid="28691" grpId="0" animBg="1"/>
      <p:bldP spid="28692" grpId="0" animBg="1"/>
      <p:bldP spid="286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686800" cy="1371600"/>
          </a:xfrm>
        </p:spPr>
        <p:txBody>
          <a:bodyPr/>
          <a:lstStyle/>
          <a:p>
            <a:pPr eaLnBrk="1" hangingPunct="1"/>
            <a:r>
              <a:rPr lang="en-US" sz="4000">
                <a:latin typeface="Arial" charset="0"/>
              </a:rPr>
              <a:t>What happens when you type URL?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90678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</a:rPr>
              <a:t>Address translated by asking appropriate DNS server up/down the DNS hierarchy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Arial" charset="0"/>
                <a:cs typeface="Arial" charset="0"/>
              </a:rPr>
              <a:t>www.nytimes.com </a:t>
            </a:r>
            <a:r>
              <a:rPr lang="en-US" sz="2400">
                <a:latin typeface="Arial" charset="0"/>
                <a:ea typeface="Arial" charset="0"/>
                <a:cs typeface="Arial" charset="0"/>
                <a:sym typeface="Symbol" charset="0"/>
              </a:rPr>
              <a:t> query to .com server 							</a:t>
            </a:r>
            <a:r>
              <a:rPr lang="en-US" sz="2400">
                <a:latin typeface="Arial" charset="0"/>
                <a:ea typeface="Arial" charset="0"/>
                <a:cs typeface="Arial" charset="0"/>
                <a:sym typeface="Wingdings" charset="0"/>
              </a:rPr>
              <a:t></a:t>
            </a:r>
            <a:r>
              <a:rPr lang="en-US" sz="2400">
                <a:latin typeface="Arial" charset="0"/>
                <a:ea typeface="Arial" charset="0"/>
                <a:cs typeface="Arial" charset="0"/>
                <a:sym typeface="Symbol" charset="0"/>
              </a:rPr>
              <a:t>199.239.136.200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sym typeface="Symbol" charset="0"/>
              </a:rPr>
              <a:t>Physical routing of packets up/down the physical network hierarchy based upon address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sym typeface="Symbol" charset="0"/>
              </a:rPr>
              <a:t>Other stuff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3300"/>
                </a:solidFill>
                <a:latin typeface="Arial" charset="0"/>
              </a:rPr>
              <a:t>Theme 3</a:t>
            </a: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4000">
                <a:latin typeface="Arial" charset="0"/>
              </a:rPr>
              <a:t>Dependence upon the kindness of strangers</a:t>
            </a:r>
          </a:p>
        </p:txBody>
      </p:sp>
      <p:pic>
        <p:nvPicPr>
          <p:cNvPr id="49155" name="Picture 4" descr="virtualmirac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00400"/>
            <a:ext cx="2312988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9" descr="MCj029610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05200"/>
            <a:ext cx="8445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2362200" y="3276600"/>
            <a:ext cx="228600" cy="2286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Congestion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r>
              <a:rPr lang="en-US">
                <a:latin typeface="Arial" charset="0"/>
              </a:rPr>
              <a:t>Queue full </a:t>
            </a:r>
            <a:r>
              <a:rPr lang="en-US">
                <a:latin typeface="Arial" charset="0"/>
                <a:sym typeface="Wingdings" charset="0"/>
              </a:rPr>
              <a:t></a:t>
            </a:r>
            <a:r>
              <a:rPr lang="en-US">
                <a:latin typeface="Arial" charset="0"/>
              </a:rPr>
              <a:t> packets are dropped</a:t>
            </a:r>
          </a:p>
        </p:txBody>
      </p:sp>
      <p:pic>
        <p:nvPicPr>
          <p:cNvPr id="51205" name="Picture 4" descr="MCj040415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155257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6" name="Picture 5" descr="MCj0404159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057400"/>
            <a:ext cx="1552575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7" name="Text Box 6"/>
          <p:cNvSpPr txBox="1">
            <a:spLocks noChangeArrowheads="1"/>
          </p:cNvSpPr>
          <p:nvPr/>
        </p:nvSpPr>
        <p:spPr bwMode="auto">
          <a:xfrm>
            <a:off x="1431925" y="1941513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Router 1</a:t>
            </a:r>
          </a:p>
        </p:txBody>
      </p:sp>
      <p:sp>
        <p:nvSpPr>
          <p:cNvPr id="51208" name="Text Box 7"/>
          <p:cNvSpPr txBox="1">
            <a:spLocks noChangeArrowheads="1"/>
          </p:cNvSpPr>
          <p:nvPr/>
        </p:nvSpPr>
        <p:spPr bwMode="auto">
          <a:xfrm>
            <a:off x="6324600" y="1600200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Router 2</a:t>
            </a:r>
          </a:p>
        </p:txBody>
      </p:sp>
      <p:sp>
        <p:nvSpPr>
          <p:cNvPr id="51209" name="Freeform 8"/>
          <p:cNvSpPr>
            <a:spLocks/>
          </p:cNvSpPr>
          <p:nvPr/>
        </p:nvSpPr>
        <p:spPr bwMode="auto">
          <a:xfrm>
            <a:off x="2438400" y="3009900"/>
            <a:ext cx="3962400" cy="444500"/>
          </a:xfrm>
          <a:custGeom>
            <a:avLst/>
            <a:gdLst>
              <a:gd name="T0" fmla="*/ 0 w 2496"/>
              <a:gd name="T1" fmla="*/ 190500 h 280"/>
              <a:gd name="T2" fmla="*/ 1143000 w 2496"/>
              <a:gd name="T3" fmla="*/ 419100 h 280"/>
              <a:gd name="T4" fmla="*/ 2362200 w 2496"/>
              <a:gd name="T5" fmla="*/ 38100 h 280"/>
              <a:gd name="T6" fmla="*/ 3962400 w 2496"/>
              <a:gd name="T7" fmla="*/ 190500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2496"/>
              <a:gd name="T13" fmla="*/ 0 h 280"/>
              <a:gd name="T14" fmla="*/ 2496 w 2496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6" h="280">
                <a:moveTo>
                  <a:pt x="0" y="120"/>
                </a:moveTo>
                <a:cubicBezTo>
                  <a:pt x="236" y="200"/>
                  <a:pt x="472" y="280"/>
                  <a:pt x="720" y="264"/>
                </a:cubicBezTo>
                <a:cubicBezTo>
                  <a:pt x="968" y="248"/>
                  <a:pt x="1192" y="48"/>
                  <a:pt x="1488" y="24"/>
                </a:cubicBezTo>
                <a:cubicBezTo>
                  <a:pt x="1784" y="0"/>
                  <a:pt x="2140" y="60"/>
                  <a:pt x="2496" y="12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6156325" y="4227513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Queue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2362200" y="3276600"/>
            <a:ext cx="228600" cy="2286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2362200" y="3276600"/>
            <a:ext cx="228600" cy="2286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2362200" y="3276600"/>
            <a:ext cx="228600" cy="2286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6"/>
          <p:cNvSpPr>
            <a:spLocks noChangeShapeType="1"/>
          </p:cNvSpPr>
          <p:nvPr/>
        </p:nvSpPr>
        <p:spPr bwMode="auto">
          <a:xfrm flipV="1">
            <a:off x="7924800" y="1143000"/>
            <a:ext cx="7620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7"/>
          <p:cNvSpPr>
            <a:spLocks noChangeShapeType="1"/>
          </p:cNvSpPr>
          <p:nvPr/>
        </p:nvSpPr>
        <p:spPr bwMode="auto">
          <a:xfrm>
            <a:off x="8001000" y="2895600"/>
            <a:ext cx="990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8"/>
          <p:cNvSpPr>
            <a:spLocks noChangeShapeType="1"/>
          </p:cNvSpPr>
          <p:nvPr/>
        </p:nvSpPr>
        <p:spPr bwMode="auto">
          <a:xfrm>
            <a:off x="7772400" y="3581400"/>
            <a:ext cx="1143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9"/>
          <p:cNvSpPr>
            <a:spLocks noChangeShapeType="1"/>
          </p:cNvSpPr>
          <p:nvPr/>
        </p:nvSpPr>
        <p:spPr bwMode="auto">
          <a:xfrm>
            <a:off x="304800" y="1981200"/>
            <a:ext cx="609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20"/>
          <p:cNvSpPr>
            <a:spLocks noChangeShapeType="1"/>
          </p:cNvSpPr>
          <p:nvPr/>
        </p:nvSpPr>
        <p:spPr bwMode="auto">
          <a:xfrm flipV="1">
            <a:off x="2514600" y="1905000"/>
            <a:ext cx="9144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3.20379E-6 C 0.04323 0.02174 0.08664 0.04372 0.12778 0.03701 C 0.16893 0.0303 0.20174 -0.03609 0.24705 -0.04002 C 0.29236 -0.04395 0.34618 -0.0155 0.4 0.01295 " pathEditMode="relative" rAng="0" ptsTypes="aaaA">
                                      <p:cBhvr>
                                        <p:cTn id="9" dur="2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7362E-19 3.20379E-6 C 0.04323 0.02174 0.08664 0.04372 0.12778 0.03701 C 0.16893 0.0303 0.20174 -0.03609 0.24705 -0.04002 C 0.29236 -0.04395 0.34618 -0.0155 0.4 0.01295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31853E-6 C 0.04323 0.02175 0.08664 0.04372 0.12778 0.03701 C 0.16893 0.0303 0.19983 -0.0384 0.24705 -0.04002 C 0.29427 -0.04164 0.37691 0.01342 0.41111 0.02753 " pathEditMode="relative" rAng="0" ptsTypes="aaaa">
                                      <p:cBhvr>
                                        <p:cTn id="27" dur="2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32084E-6 C 0.05087 0.03077 0.10174 0.06177 0.14462 0.05298 C 0.1875 0.04418 0.21441 -0.04117 0.25781 -0.05297 C 0.30122 -0.06477 0.35295 -0.04117 0.40486 -0.01758 " pathEditMode="relative" ptsTypes="aaaA">
                                      <p:cBhvr>
                                        <p:cTn id="34" dur="2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6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 animBg="1"/>
      <p:bldP spid="32782" grpId="1" animBg="1"/>
      <p:bldP spid="32780" grpId="0" animBg="1"/>
      <p:bldP spid="32780" grpId="1" animBg="1"/>
      <p:bldP spid="32780" grpId="2" animBg="1"/>
      <p:bldP spid="32781" grpId="0" animBg="1"/>
      <p:bldP spid="32781" grpId="1" animBg="1"/>
      <p:bldP spid="32781" grpId="2" animBg="1"/>
      <p:bldP spid="32783" grpId="0" animBg="1"/>
      <p:bldP spid="32783" grpId="1" animBg="1"/>
      <p:bldP spid="32783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Brief history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Local area networks &amp; university networks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Military communication networks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ARPANET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[</a:t>
            </a:r>
            <a:r>
              <a:rPr lang="fr-FR" altLang="ja-JP" sz="2000" dirty="0" smtClean="0"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altLang="ja-JP" sz="2000" dirty="0" smtClean="0">
                <a:latin typeface="Arial" charset="0"/>
                <a:ea typeface="Arial" charset="0"/>
                <a:cs typeface="Arial" charset="0"/>
              </a:rPr>
              <a:t>68</a:t>
            </a:r>
            <a:r>
              <a:rPr lang="en-US" altLang="ja-JP" sz="2000" dirty="0">
                <a:latin typeface="Arial" charset="0"/>
                <a:ea typeface="Arial" charset="0"/>
                <a:cs typeface="Arial" charset="0"/>
              </a:rPr>
              <a:t>] (a.k.a. DARPANET), etc.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Early 1980s: US government decides on new way to connect various networks: the </a:t>
            </a:r>
            <a:r>
              <a:rPr lang="ja-JP" altLang="en-US" sz="2400" dirty="0">
                <a:latin typeface="Arial" charset="0"/>
              </a:rPr>
              <a:t>“</a:t>
            </a:r>
            <a:r>
              <a:rPr lang="en-US" altLang="ja-JP" sz="2400" dirty="0">
                <a:latin typeface="Arial" charset="0"/>
              </a:rPr>
              <a:t>Internet</a:t>
            </a:r>
            <a:r>
              <a:rPr lang="ja-JP" altLang="en-US" sz="2400" dirty="0">
                <a:latin typeface="Arial" charset="0"/>
              </a:rPr>
              <a:t>”</a:t>
            </a:r>
            <a:r>
              <a:rPr lang="en-US" altLang="ja-JP" sz="2400" dirty="0">
                <a:latin typeface="Arial" charset="0"/>
              </a:rPr>
              <a:t/>
            </a:r>
            <a:br>
              <a:rPr lang="en-US" altLang="ja-JP" sz="2400" dirty="0">
                <a:latin typeface="Arial" charset="0"/>
              </a:rPr>
            </a:br>
            <a:r>
              <a:rPr lang="en-US" altLang="ja-JP" sz="2400" dirty="0">
                <a:latin typeface="Arial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1989: World Wide Web; html, browsers</a:t>
            </a:r>
            <a:br>
              <a:rPr lang="en-US" sz="2400" dirty="0">
                <a:latin typeface="Arial" charset="0"/>
              </a:rPr>
            </a:b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1998: Internet naming system handed over to </a:t>
            </a:r>
            <a:br>
              <a:rPr lang="en-US" sz="2400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private non-profit corporation ICANN.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</a:rPr>
              <a:t>How does a good netizen respond to congestion?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48768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Packets getting dropped?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  <a:sym typeface="Symbol" charset="0"/>
              </a:rPr>
              <a:t> Halve the transmission rate</a:t>
            </a:r>
          </a:p>
          <a:p>
            <a:pPr eaLnBrk="1" hangingPunct="1"/>
            <a:endParaRPr lang="en-US" sz="1800">
              <a:latin typeface="Arial" charset="0"/>
              <a:sym typeface="Symbol" charset="0"/>
            </a:endParaRPr>
          </a:p>
          <a:p>
            <a:pPr eaLnBrk="1" hangingPunct="1"/>
            <a:r>
              <a:rPr lang="en-US" sz="2800">
                <a:latin typeface="Arial" charset="0"/>
                <a:sym typeface="Symbol" charset="0"/>
              </a:rPr>
              <a:t>All packets getting through? </a:t>
            </a:r>
            <a:br>
              <a:rPr lang="en-US" sz="2800">
                <a:latin typeface="Arial" charset="0"/>
                <a:sym typeface="Symbol" charset="0"/>
              </a:rPr>
            </a:br>
            <a:r>
              <a:rPr lang="en-US" sz="2800">
                <a:latin typeface="Arial" charset="0"/>
                <a:sym typeface="Symbol" charset="0"/>
              </a:rPr>
              <a:t> Increase transmission rate a little.</a:t>
            </a:r>
          </a:p>
          <a:p>
            <a:pPr eaLnBrk="1" hangingPunct="1"/>
            <a:endParaRPr lang="en-US" sz="1800">
              <a:latin typeface="Arial" charset="0"/>
              <a:sym typeface="Symbol" charset="0"/>
            </a:endParaRPr>
          </a:p>
          <a:p>
            <a:pPr eaLnBrk="1" hangingPunct="1"/>
            <a:r>
              <a:rPr lang="en-US" sz="2800" b="1" u="sng">
                <a:latin typeface="Arial" charset="0"/>
                <a:sym typeface="Symbol" charset="0"/>
              </a:rPr>
              <a:t>Done in all TCP/IP software </a:t>
            </a:r>
            <a:br>
              <a:rPr lang="en-US" sz="2800" b="1" u="sng">
                <a:latin typeface="Arial" charset="0"/>
                <a:sym typeface="Symbol" charset="0"/>
              </a:rPr>
            </a:br>
            <a:r>
              <a:rPr lang="en-US" sz="2800" b="1" u="sng">
                <a:latin typeface="Arial" charset="0"/>
                <a:sym typeface="Symbol" charset="0"/>
              </a:rPr>
              <a:t>But, no enforcement mechanism!</a:t>
            </a:r>
            <a:r>
              <a:rPr lang="en-US" sz="2800">
                <a:latin typeface="Arial" charset="0"/>
                <a:sym typeface="Symbol" charset="0"/>
              </a:rPr>
              <a:t> </a:t>
            </a:r>
            <a:br>
              <a:rPr lang="en-US" sz="2800">
                <a:latin typeface="Arial" charset="0"/>
                <a:sym typeface="Symbol" charset="0"/>
              </a:rPr>
            </a:br>
            <a:r>
              <a:rPr lang="en-US" sz="2800">
                <a:latin typeface="Arial" charset="0"/>
                <a:sym typeface="Symbol" charset="0"/>
              </a:rPr>
              <a:t>(Allows </a:t>
            </a:r>
            <a:r>
              <a:rPr lang="ja-JP" altLang="en-US" sz="2800">
                <a:latin typeface="Arial" charset="0"/>
                <a:sym typeface="Symbol" charset="0"/>
              </a:rPr>
              <a:t>“</a:t>
            </a:r>
            <a:r>
              <a:rPr lang="en-US" altLang="ja-JP" sz="2800">
                <a:latin typeface="Arial" charset="0"/>
                <a:sym typeface="Symbol" charset="0"/>
              </a:rPr>
              <a:t>cheating</a:t>
            </a:r>
            <a:r>
              <a:rPr lang="ja-JP" altLang="en-US" sz="2800">
                <a:latin typeface="Arial" charset="0"/>
                <a:sym typeface="Symbol" charset="0"/>
              </a:rPr>
              <a:t>”</a:t>
            </a:r>
            <a:r>
              <a:rPr lang="en-US" altLang="ja-JP" sz="2800">
                <a:latin typeface="Arial" charset="0"/>
                <a:sym typeface="Symbol" charset="0"/>
              </a:rPr>
              <a:t>, as well as VoIP Telephony, Streaming media, etc.)</a:t>
            </a:r>
            <a:endParaRPr lang="en-US" sz="2800">
              <a:latin typeface="Arial" charset="0"/>
              <a:sym typeface="Symbo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What</a:t>
            </a:r>
            <a:r>
              <a:rPr lang="fr-FR" altLang="ja-JP" dirty="0" smtClean="0">
                <a:latin typeface="Arial" charset="0"/>
              </a:rPr>
              <a:t>'</a:t>
            </a:r>
            <a:r>
              <a:rPr lang="en-US" altLang="ja-JP" dirty="0" smtClean="0">
                <a:latin typeface="Arial" charset="0"/>
              </a:rPr>
              <a:t>s </a:t>
            </a:r>
            <a:r>
              <a:rPr lang="en-US" altLang="ja-JP" dirty="0">
                <a:latin typeface="Arial" charset="0"/>
              </a:rPr>
              <a:t>in the future?</a:t>
            </a:r>
            <a:endParaRPr lang="en-US" dirty="0">
              <a:latin typeface="Arial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128-bit instead of 32-bit addresses.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Can send email to your toaster.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   (Especially if it lives in Asia)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Mechanisms for pricing, security,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quality of service,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NSF</a:t>
            </a:r>
            <a:r>
              <a:rPr lang="fr-FR" altLang="ja-JP" dirty="0" smtClean="0"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altLang="ja-JP" dirty="0" smtClean="0"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n-US" altLang="ja-JP" dirty="0">
                <a:latin typeface="Arial" charset="0"/>
                <a:ea typeface="Arial" charset="0"/>
                <a:cs typeface="Arial" charset="0"/>
              </a:rPr>
              <a:t>GENI initiative</a:t>
            </a:r>
            <a:br>
              <a:rPr lang="en-US" altLang="ja-JP" dirty="0">
                <a:latin typeface="Arial" charset="0"/>
                <a:ea typeface="Arial" charset="0"/>
                <a:cs typeface="Arial" charset="0"/>
              </a:rPr>
            </a:b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Freeform 14"/>
          <p:cNvSpPr>
            <a:spLocks/>
          </p:cNvSpPr>
          <p:nvPr/>
        </p:nvSpPr>
        <p:spPr bwMode="auto">
          <a:xfrm>
            <a:off x="5867400" y="1981200"/>
            <a:ext cx="1270000" cy="1447800"/>
          </a:xfrm>
          <a:custGeom>
            <a:avLst/>
            <a:gdLst>
              <a:gd name="T0" fmla="*/ 787400 w 800"/>
              <a:gd name="T1" fmla="*/ 1447800 h 912"/>
              <a:gd name="T2" fmla="*/ 1168400 w 800"/>
              <a:gd name="T3" fmla="*/ 914400 h 912"/>
              <a:gd name="T4" fmla="*/ 177800 w 800"/>
              <a:gd name="T5" fmla="*/ 609600 h 912"/>
              <a:gd name="T6" fmla="*/ 101600 w 800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800"/>
              <a:gd name="T13" fmla="*/ 0 h 912"/>
              <a:gd name="T14" fmla="*/ 800 w 800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0" h="912">
                <a:moveTo>
                  <a:pt x="496" y="912"/>
                </a:moveTo>
                <a:cubicBezTo>
                  <a:pt x="648" y="788"/>
                  <a:pt x="800" y="664"/>
                  <a:pt x="736" y="576"/>
                </a:cubicBezTo>
                <a:cubicBezTo>
                  <a:pt x="672" y="488"/>
                  <a:pt x="224" y="480"/>
                  <a:pt x="112" y="384"/>
                </a:cubicBezTo>
                <a:cubicBezTo>
                  <a:pt x="0" y="288"/>
                  <a:pt x="32" y="144"/>
                  <a:pt x="64" y="0"/>
                </a:cubicBez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Cloud"/>
          <p:cNvSpPr>
            <a:spLocks noChangeAspect="1" noEditPoints="1" noChangeArrowheads="1"/>
          </p:cNvSpPr>
          <p:nvPr/>
        </p:nvSpPr>
        <p:spPr bwMode="auto">
          <a:xfrm>
            <a:off x="5181600" y="533400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>
                <a:ea typeface="Arial" charset="0"/>
                <a:cs typeface="Arial" charset="0"/>
              </a:rPr>
              <a:t>Rest of Internet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Modern Internet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Collection of computers (including devices, servers, etc.) connected by wires, optical cables, wireless, etc.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To join, need: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Device capable of </a:t>
            </a:r>
            <a:r>
              <a:rPr lang="ja-JP" altLang="en-US" sz="18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speaking the right protocol</a:t>
            </a:r>
            <a:r>
              <a:rPr lang="ja-JP" altLang="en-US" sz="1800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 (TCP/IP)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IP </a:t>
            </a:r>
            <a:r>
              <a:rPr lang="ja-JP" altLang="en-US" sz="18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address</a:t>
            </a:r>
            <a:r>
              <a:rPr lang="ja-JP" altLang="en-US" sz="1800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 given by an Internet provider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Connection to </a:t>
            </a:r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provider</a:t>
            </a:r>
            <a:r>
              <a:rPr lang="fr-FR" altLang="ja-JP" sz="1800" dirty="0" smtClean="0">
                <a:latin typeface="Arial" charset="0"/>
                <a:ea typeface="Arial" charset="0"/>
                <a:cs typeface="Arial" charset="0"/>
              </a:rPr>
              <a:t>'</a:t>
            </a:r>
            <a:r>
              <a:rPr lang="en-US" altLang="ja-JP" sz="1800" dirty="0" smtClean="0">
                <a:latin typeface="Arial" charset="0"/>
                <a:ea typeface="Arial" charset="0"/>
                <a:cs typeface="Arial" charset="0"/>
              </a:rPr>
              <a:t>s 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servers (via modem, DSL, wireless, etc.)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197" name="Picture 5" descr="j01953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410200"/>
            <a:ext cx="825500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553200" y="6172200"/>
            <a:ext cx="2466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/>
              <a:t>Your PC</a:t>
            </a:r>
          </a:p>
          <a:p>
            <a:pPr eaLnBrk="1" hangingPunct="1"/>
            <a:r>
              <a:rPr lang="en-US" sz="1400"/>
              <a:t>IP Address: 128.156.16.201</a:t>
            </a:r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6477000" y="4495800"/>
            <a:ext cx="1295400" cy="1371600"/>
          </a:xfrm>
          <a:custGeom>
            <a:avLst/>
            <a:gdLst>
              <a:gd name="T0" fmla="*/ 1295400 w 816"/>
              <a:gd name="T1" fmla="*/ 1371600 h 864"/>
              <a:gd name="T2" fmla="*/ 685800 w 816"/>
              <a:gd name="T3" fmla="*/ 914400 h 864"/>
              <a:gd name="T4" fmla="*/ 990600 w 816"/>
              <a:gd name="T5" fmla="*/ 381000 h 864"/>
              <a:gd name="T6" fmla="*/ 152400 w 816"/>
              <a:gd name="T7" fmla="*/ 304800 h 864"/>
              <a:gd name="T8" fmla="*/ 76200 w 816"/>
              <a:gd name="T9" fmla="*/ 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864"/>
              <a:gd name="T17" fmla="*/ 816 w 816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864">
                <a:moveTo>
                  <a:pt x="816" y="864"/>
                </a:moveTo>
                <a:cubicBezTo>
                  <a:pt x="640" y="772"/>
                  <a:pt x="464" y="680"/>
                  <a:pt x="432" y="576"/>
                </a:cubicBezTo>
                <a:cubicBezTo>
                  <a:pt x="400" y="472"/>
                  <a:pt x="680" y="304"/>
                  <a:pt x="624" y="240"/>
                </a:cubicBezTo>
                <a:cubicBezTo>
                  <a:pt x="568" y="176"/>
                  <a:pt x="192" y="232"/>
                  <a:pt x="96" y="192"/>
                </a:cubicBezTo>
                <a:cubicBezTo>
                  <a:pt x="0" y="152"/>
                  <a:pt x="24" y="76"/>
                  <a:pt x="4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201" name="Picture 9" descr="AT&amp;T Worldnet.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81400"/>
            <a:ext cx="1143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MCj0404159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429000"/>
            <a:ext cx="86995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11" descr="MCj0404159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00400"/>
            <a:ext cx="86995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MCj0404159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2400"/>
            <a:ext cx="86995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 animBg="1"/>
      <p:bldP spid="8207" grpId="0" animBg="1"/>
      <p:bldP spid="8198" grpId="0"/>
      <p:bldP spid="81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</a:rPr>
              <a:t>Today: A Peek Underneath the </a:t>
            </a:r>
            <a:r>
              <a:rPr lang="fr-FR" altLang="ja-JP" sz="4000" dirty="0" smtClean="0">
                <a:latin typeface="Arial" charset="0"/>
              </a:rPr>
              <a:t>'</a:t>
            </a:r>
            <a:r>
              <a:rPr lang="en-US" altLang="ja-JP" sz="4000" dirty="0" smtClean="0">
                <a:latin typeface="Arial" charset="0"/>
              </a:rPr>
              <a:t>Net</a:t>
            </a:r>
            <a:endParaRPr lang="en-US" sz="4000" dirty="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429000"/>
            <a:ext cx="8153400" cy="32004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Dominant technological artifact of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second half of 20</a:t>
            </a:r>
            <a:r>
              <a:rPr lang="en-US" sz="2800" baseline="30000">
                <a:latin typeface="Arial" charset="0"/>
              </a:rPr>
              <a:t>th</a:t>
            </a:r>
            <a:r>
              <a:rPr lang="en-US" sz="2800">
                <a:latin typeface="Arial" charset="0"/>
              </a:rPr>
              <a:t> century</a:t>
            </a:r>
          </a:p>
          <a:p>
            <a:pPr eaLnBrk="1" hangingPunct="1"/>
            <a:endParaRPr lang="en-US" sz="2000">
              <a:latin typeface="Arial" charset="0"/>
            </a:endParaRPr>
          </a:p>
          <a:p>
            <a:pPr eaLnBrk="1" hangingPunct="1"/>
            <a:r>
              <a:rPr lang="en-US" sz="2800">
                <a:latin typeface="Arial" charset="0"/>
              </a:rPr>
              <a:t>Interesting example of design of a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large, heterogeneous system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(decentralized, yet fairly robust).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38200" y="1905000"/>
            <a:ext cx="1222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FF3300"/>
                </a:solidFill>
              </a:rPr>
              <a:t>Why?</a:t>
            </a:r>
          </a:p>
        </p:txBody>
      </p:sp>
      <p:pic>
        <p:nvPicPr>
          <p:cNvPr id="10245" name="Picture 5" descr="MCj040426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44675"/>
            <a:ext cx="1304925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Caveat: Internet ≠ W W W</a:t>
            </a:r>
          </a:p>
        </p:txBody>
      </p:sp>
      <p:sp>
        <p:nvSpPr>
          <p:cNvPr id="2253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Internet: network connecting computers, devices, etc.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752600"/>
            <a:ext cx="4800600" cy="30480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WWW: hyperlinked content (webpages) stored on servers; requested and served using http protocol</a:t>
            </a:r>
          </a:p>
          <a:p>
            <a:pPr eaLnBrk="1" hangingPunct="1"/>
            <a:r>
              <a:rPr lang="en-US" sz="2400">
                <a:latin typeface="Arial" charset="0"/>
              </a:rPr>
              <a:t>Built </a:t>
            </a:r>
            <a:r>
              <a:rPr lang="en-US" sz="2400" i="1">
                <a:latin typeface="Arial" charset="0"/>
              </a:rPr>
              <a:t>on top of </a:t>
            </a:r>
            <a:r>
              <a:rPr lang="en-US" sz="2400">
                <a:latin typeface="Arial" charset="0"/>
              </a:rPr>
              <a:t>the internet</a:t>
            </a:r>
          </a:p>
        </p:txBody>
      </p:sp>
      <p:pic>
        <p:nvPicPr>
          <p:cNvPr id="22532" name="Picture 6" descr="MCj039635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4864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7" descr="MCj0396336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334000"/>
            <a:ext cx="9112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8" descr="MCj0378861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05200"/>
            <a:ext cx="979488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9" descr="MCj0406374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52800"/>
            <a:ext cx="80327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2" name="Cloud"/>
          <p:cNvSpPr>
            <a:spLocks noChangeAspect="1" noEditPoints="1" noChangeArrowheads="1"/>
          </p:cNvSpPr>
          <p:nvPr/>
        </p:nvSpPr>
        <p:spPr bwMode="auto">
          <a:xfrm>
            <a:off x="1371600" y="4191000"/>
            <a:ext cx="1752600" cy="1447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sz="2000">
              <a:ea typeface="Arial" charset="0"/>
              <a:cs typeface="Arial" charset="0"/>
            </a:endParaRPr>
          </a:p>
          <a:p>
            <a:pPr algn="ctr">
              <a:defRPr/>
            </a:pPr>
            <a:r>
              <a:rPr lang="en-US" sz="2000">
                <a:ea typeface="Arial" charset="0"/>
                <a:cs typeface="Arial" charset="0"/>
              </a:rPr>
              <a:t>Internet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>
            <a:off x="1066800" y="4114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 flipH="1">
            <a:off x="3048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5"/>
          <p:cNvSpPr>
            <a:spLocks noChangeShapeType="1"/>
          </p:cNvSpPr>
          <p:nvPr/>
        </p:nvSpPr>
        <p:spPr bwMode="auto">
          <a:xfrm flipV="1">
            <a:off x="1447800" y="5410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6"/>
          <p:cNvSpPr>
            <a:spLocks noChangeShapeType="1"/>
          </p:cNvSpPr>
          <p:nvPr/>
        </p:nvSpPr>
        <p:spPr bwMode="auto">
          <a:xfrm flipH="1" flipV="1">
            <a:off x="3048000" y="5410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5861" name="Picture 21" descr="internetser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997325"/>
            <a:ext cx="286067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60" name="Picture 20" descr="abcnews-modern-browser"/>
          <p:cNvPicPr>
            <a:picLocks noChangeAspect="1" noChangeArrowheads="1"/>
          </p:cNvPicPr>
          <p:nvPr/>
        </p:nvPicPr>
        <p:blipFill>
          <a:blip r:embed="rId8"/>
          <a:srcRect b="42169"/>
          <a:stretch>
            <a:fillRect/>
          </a:stretch>
        </p:blipFill>
        <p:spPr bwMode="auto">
          <a:xfrm>
            <a:off x="5508171" y="3784600"/>
            <a:ext cx="3483429" cy="177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3300"/>
                </a:solidFill>
                <a:latin typeface="Arial" charset="0"/>
              </a:rPr>
              <a:t>Theme 1:</a:t>
            </a:r>
          </a:p>
        </p:txBody>
      </p:sp>
      <p:sp>
        <p:nvSpPr>
          <p:cNvPr id="2457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3600">
                <a:latin typeface="Arial" charset="0"/>
              </a:rPr>
              <a:t>Building reliability on top of unreliable protocols</a:t>
            </a:r>
          </a:p>
        </p:txBody>
      </p:sp>
      <p:pic>
        <p:nvPicPr>
          <p:cNvPr id="24579" name="Picture 10" descr="ell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3457575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</a:rPr>
              <a:t>The (shaky) foundation of the Internet: TCP/IP Protocol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All transmissions broken up into packets</a:t>
            </a: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838200" y="4267200"/>
            <a:ext cx="80010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 flipV="1">
            <a:off x="3657600" y="42672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 flipV="1">
            <a:off x="5943600" y="42672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1143000" y="4495800"/>
            <a:ext cx="2205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Destination address</a:t>
            </a: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3733800" y="4495800"/>
            <a:ext cx="2014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Book-keeping info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934200" y="4495800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Data</a:t>
            </a:r>
          </a:p>
        </p:txBody>
      </p:sp>
      <p:sp>
        <p:nvSpPr>
          <p:cNvPr id="26633" name="Line 11"/>
          <p:cNvSpPr>
            <a:spLocks noChangeShapeType="1"/>
          </p:cNvSpPr>
          <p:nvPr/>
        </p:nvSpPr>
        <p:spPr bwMode="auto">
          <a:xfrm>
            <a:off x="838200" y="533400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6019800" y="5334000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1828800" y="5486400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32 bits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6537325" y="5446713"/>
            <a:ext cx="2560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Often about 1500 bytes</a:t>
            </a:r>
            <a:br>
              <a:rPr lang="en-US" sz="1800"/>
            </a:br>
            <a:r>
              <a:rPr lang="en-US" sz="1800"/>
              <a:t>(but can vary)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517525" y="3646488"/>
            <a:ext cx="17065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/>
              <a:t>A Packet: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7" descr="moveon%20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352800"/>
            <a:ext cx="13716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Hopping along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Internet is actually a bunch of connected computers called </a:t>
            </a:r>
            <a:r>
              <a:rPr lang="en-US" sz="2400" i="1">
                <a:latin typeface="Arial" charset="0"/>
              </a:rPr>
              <a:t>routers</a:t>
            </a:r>
          </a:p>
          <a:p>
            <a:pPr eaLnBrk="1" hangingPunct="1"/>
            <a:r>
              <a:rPr lang="en-US" sz="2400">
                <a:latin typeface="Arial" charset="0"/>
              </a:rPr>
              <a:t>Packets hop from router to router until they reach destination</a:t>
            </a:r>
          </a:p>
        </p:txBody>
      </p:sp>
      <p:sp>
        <p:nvSpPr>
          <p:cNvPr id="37892" name="Cloud"/>
          <p:cNvSpPr>
            <a:spLocks noChangeAspect="1" noEditPoints="1" noChangeArrowheads="1"/>
          </p:cNvSpPr>
          <p:nvPr/>
        </p:nvSpPr>
        <p:spPr bwMode="auto">
          <a:xfrm>
            <a:off x="1447800" y="3429000"/>
            <a:ext cx="6477000" cy="28067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ea typeface="Arial" charset="0"/>
              <a:cs typeface="Arial" charset="0"/>
            </a:endParaRPr>
          </a:p>
          <a:p>
            <a:pPr algn="ctr">
              <a:defRPr/>
            </a:pPr>
            <a:endParaRPr lang="en-US">
              <a:ea typeface="Arial" charset="0"/>
              <a:cs typeface="Arial" charset="0"/>
            </a:endParaRPr>
          </a:p>
          <a:p>
            <a:pPr algn="ctr">
              <a:defRPr/>
            </a:pPr>
            <a:endParaRPr lang="en-US" sz="2000">
              <a:ea typeface="Arial" charset="0"/>
              <a:cs typeface="Arial" charset="0"/>
            </a:endParaRPr>
          </a:p>
          <a:p>
            <a:pPr algn="ctr">
              <a:defRPr/>
            </a:pPr>
            <a:r>
              <a:rPr lang="en-US" sz="2000">
                <a:ea typeface="Arial" charset="0"/>
                <a:cs typeface="Arial" charset="0"/>
              </a:rPr>
              <a:t>Internet</a:t>
            </a:r>
          </a:p>
        </p:txBody>
      </p:sp>
      <p:pic>
        <p:nvPicPr>
          <p:cNvPr id="28677" name="Picture 6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5410200"/>
            <a:ext cx="9096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9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386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10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3340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11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12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292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1371600" y="5943600"/>
            <a:ext cx="304800" cy="1524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8683" name="Picture 13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8100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4" name="Picture 14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1816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Picture 15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9530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6" name="Picture 16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338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7" name="Picture 17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386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8" name="Picture 18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2578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9" name="Picture 19" descr="MCj0197438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24400"/>
            <a:ext cx="365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1371600" y="5943600"/>
            <a:ext cx="304800" cy="1524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1371600" y="5943600"/>
            <a:ext cx="304800" cy="1524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2"/>
          <p:cNvSpPr>
            <a:spLocks noChangeArrowheads="1"/>
          </p:cNvSpPr>
          <p:nvPr/>
        </p:nvSpPr>
        <p:spPr bwMode="auto">
          <a:xfrm>
            <a:off x="3657600" y="6400800"/>
            <a:ext cx="5430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/>
              <a:t>See, for example:  http://network-tools.com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6711E-6 C 0.00937 -0.01828 0.03177 -0.06986 0.05625 -0.10988 C 0.08073 -0.1499 0.09253 -0.24451 0.14652 -0.23988 C 0.20052 -0.23525 0.32031 -0.06917 0.38038 -0.08258 C 0.44045 -0.096 0.45607 -0.27897 0.50746 -0.32038 C 0.55885 -0.36179 0.65104 -0.32894 0.68871 -0.33125 " pathEditMode="relative" rAng="0" ptsTypes="aaaaaa">
                                      <p:cBhvr>
                                        <p:cTn id="9" dur="3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27" y="-180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6711E-6 C 0.01093 -0.01643 0.02014 -0.05436 0.0658 -0.09854 C 0.11146 -0.14273 0.2408 -0.26602 0.2743 -0.26556 C 0.30781 -0.2651 0.246 -0.08999 0.26701 -0.09531 C 0.28802 -0.10063 0.36458 -0.29031 0.40086 -0.29771 C 0.43715 -0.30511 0.46597 -0.14342 0.48507 -0.14041 C 0.50416 -0.13741 0.48125 -0.24798 0.51527 -0.2799 C 0.5493 -0.31182 0.6526 -0.32061 0.68871 -0.33125 " pathEditMode="relative" rAng="0" ptsTypes="aaaaaaaa">
                                      <p:cBhvr>
                                        <p:cTn id="18" dur="30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27" y="-165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6711E-6 C 0.01163 -0.01643 0.04062 -0.08258 0.06944 -0.09854 C 0.09826 -0.11451 0.1368 -0.06338 0.17309 -0.09531 C 0.20937 -0.12723 0.23125 -0.25561 0.2875 -0.28962 C 0.34375 -0.32362 0.47743 -0.32408 0.51041 -0.29933 C 0.5434 -0.27458 0.50555 -0.17465 0.48507 -0.14041 C 0.46458 -0.10618 0.39913 -0.06824 0.3875 -0.09369 C 0.37586 -0.11913 0.38229 -0.28198 0.41527 -0.29285 C 0.44826 -0.30373 0.55052 -0.16262 0.58507 -0.15961 C 0.61961 -0.15661 0.60538 -0.24659 0.62257 -0.27527 C 0.63975 -0.30396 0.675 -0.31969 0.68871 -0.33125 " pathEditMode="relative" rAng="0" ptsTypes="aaaaaaaaaaa">
                                      <p:cBhvr>
                                        <p:cTn id="27" dur="3000" fill="hold"/>
                                        <p:tgtEl>
                                          <p:spTgt spid="379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27" y="-165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animBg="1"/>
      <p:bldP spid="37896" grpId="1" animBg="1"/>
      <p:bldP spid="37896" grpId="2" animBg="1"/>
      <p:bldP spid="37908" grpId="0" animBg="1"/>
      <p:bldP spid="37908" grpId="1" animBg="1"/>
      <p:bldP spid="37908" grpId="2" animBg="1"/>
      <p:bldP spid="37909" grpId="0" animBg="1"/>
      <p:bldP spid="37909" grpId="1" animBg="1"/>
      <p:bldP spid="37909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latin typeface="Arial" charset="0"/>
              </a:rPr>
              <a:t>“</a:t>
            </a:r>
            <a:r>
              <a:rPr lang="en-US" altLang="ja-JP">
                <a:latin typeface="Arial" charset="0"/>
              </a:rPr>
              <a:t>Best effort transmission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r>
              <a:rPr lang="en-US" sz="2400">
                <a:latin typeface="Arial" charset="0"/>
              </a:rPr>
              <a:t>Packet not guaranteed to arrive quickly (or ever!)</a:t>
            </a:r>
          </a:p>
          <a:p>
            <a:pPr eaLnBrk="1" hangingPunct="1"/>
            <a:r>
              <a:rPr lang="en-US" sz="2400">
                <a:latin typeface="Arial" charset="0"/>
              </a:rPr>
              <a:t>If many packets sent, may arrive out of order</a:t>
            </a:r>
          </a:p>
          <a:p>
            <a:pPr eaLnBrk="1" hangingPunct="1"/>
            <a:endParaRPr lang="en-US" sz="2400">
              <a:latin typeface="Arial" charset="0"/>
            </a:endParaRPr>
          </a:p>
        </p:txBody>
      </p:sp>
      <p:pic>
        <p:nvPicPr>
          <p:cNvPr id="30723" name="Picture 4" descr="j01953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200" y="2895600"/>
            <a:ext cx="9096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Cloud"/>
          <p:cNvSpPr>
            <a:spLocks noChangeAspect="1" noEditPoints="1" noChangeArrowheads="1"/>
          </p:cNvSpPr>
          <p:nvPr/>
        </p:nvSpPr>
        <p:spPr bwMode="auto">
          <a:xfrm>
            <a:off x="2514600" y="1828800"/>
            <a:ext cx="3733800" cy="25019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 algn="ctr">
              <a:defRPr/>
            </a:pPr>
            <a:endParaRPr lang="en-US">
              <a:ea typeface="Arial" charset="0"/>
              <a:cs typeface="Arial" charset="0"/>
            </a:endParaRPr>
          </a:p>
          <a:p>
            <a:pPr algn="ctr">
              <a:defRPr/>
            </a:pPr>
            <a:endParaRPr lang="en-US">
              <a:ea typeface="Arial" charset="0"/>
              <a:cs typeface="Arial" charset="0"/>
            </a:endParaRPr>
          </a:p>
          <a:p>
            <a:pPr algn="ctr">
              <a:defRPr/>
            </a:pPr>
            <a:r>
              <a:rPr lang="en-US" sz="3600">
                <a:ea typeface="Arial" charset="0"/>
                <a:cs typeface="Arial" charset="0"/>
              </a:rPr>
              <a:t>Internet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746125" y="2398713"/>
            <a:ext cx="920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Sender</a:t>
            </a:r>
          </a:p>
        </p:txBody>
      </p:sp>
      <p:sp>
        <p:nvSpPr>
          <p:cNvPr id="30726" name="Text Box 9"/>
          <p:cNvSpPr txBox="1">
            <a:spLocks noChangeArrowheads="1"/>
          </p:cNvSpPr>
          <p:nvPr/>
        </p:nvSpPr>
        <p:spPr bwMode="auto">
          <a:xfrm>
            <a:off x="7391400" y="2286000"/>
            <a:ext cx="1085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Receiver</a:t>
            </a:r>
          </a:p>
        </p:txBody>
      </p:sp>
      <p:sp>
        <p:nvSpPr>
          <p:cNvPr id="30727" name="Line 10"/>
          <p:cNvSpPr>
            <a:spLocks noChangeShapeType="1"/>
          </p:cNvSpPr>
          <p:nvPr/>
        </p:nvSpPr>
        <p:spPr bwMode="auto">
          <a:xfrm flipV="1">
            <a:off x="1905000" y="3200400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11"/>
          <p:cNvSpPr>
            <a:spLocks noChangeShapeType="1"/>
          </p:cNvSpPr>
          <p:nvPr/>
        </p:nvSpPr>
        <p:spPr bwMode="auto">
          <a:xfrm>
            <a:off x="6019800" y="2971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981200" y="2895600"/>
            <a:ext cx="304800" cy="1524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730" name="Picture 14" descr="moveon%20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743200"/>
            <a:ext cx="20193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981200" y="3352800"/>
            <a:ext cx="304800" cy="1524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828800" y="3124200"/>
            <a:ext cx="304800" cy="152400"/>
          </a:xfrm>
          <a:prstGeom prst="rect">
            <a:avLst/>
          </a:prstGeom>
          <a:solidFill>
            <a:srgbClr val="0000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89 0.04048 C 0.02482 0.00601 0.06354 -0.02822 0.0993 -0.03516 C 0.13507 -0.0421 0.1658 -0.02221 0.20052 -0.00139 C 0.23524 0.01943 0.27777 0.09368 0.30781 0.09021 C 0.33784 0.08674 0.34687 -0.00486 0.38125 -0.02221 C 0.41562 -0.03956 0.46458 -0.02683 0.51371 -0.01411 " pathEditMode="relative" rAng="0" ptsTypes="aaaaaA">
                                      <p:cBhvr>
                                        <p:cTn id="9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89 0.04048 C 0.02483 0.00602 0.07257 -0.0377 0.09931 -0.03516 C 0.12605 -0.03261 0.11493 0.07888 0.14618 0.05575 C 0.17743 0.03262 0.24792 -0.16076 0.28716 -0.17372 C 0.32639 -0.18667 0.34341 -0.04881 0.38125 -0.0222 C 0.4191 0.0044 0.46459 -0.02683 0.51372 -0.01411 " pathEditMode="relative" rAng="0" ptsTypes="aaaaaa">
                                      <p:cBhvr>
                                        <p:cTn id="18" dur="2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72" y="-94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89 0.04048 C 0.02482 0.00602 0.06684 -0.0074 0.0993 -0.03516 C 0.13177 -0.06292 0.16024 -0.14619 0.1809 -0.12607 C 0.20156 -0.10594 0.18975 0.06847 0.22309 0.08582 C 0.25642 0.10317 0.35833 -0.02128 0.38125 -0.0222 C 0.40416 -0.02313 0.36475 0.0583 0.36041 0.07958 " pathEditMode="relative" rAng="0" ptsTypes="aaaaaa">
                                      <p:cBhvr>
                                        <p:cTn id="27" dur="20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03" y="-6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6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  <p:bldP spid="15372" grpId="0" animBg="1"/>
      <p:bldP spid="15372" grpId="1" animBg="1"/>
      <p:bldP spid="15372" grpId="2" animBg="1"/>
      <p:bldP spid="15375" grpId="0" animBg="1"/>
      <p:bldP spid="15375" grpId="1" animBg="1"/>
      <p:bldP spid="15375" grpId="2" animBg="1"/>
      <p:bldP spid="15376" grpId="0" animBg="1"/>
      <p:bldP spid="15376" grpId="1" animBg="1"/>
      <p:bldP spid="15376" grpId="2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620</TotalTime>
  <Words>587</Words>
  <Application>Microsoft Macintosh PowerPoint</Application>
  <PresentationFormat>On-screen Show (4:3)</PresentationFormat>
  <Paragraphs>176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Pixel</vt:lpstr>
      <vt:lpstr>What computers talk about and how. (Networking &amp; the Internet.)</vt:lpstr>
      <vt:lpstr>Brief history</vt:lpstr>
      <vt:lpstr>Modern Internet</vt:lpstr>
      <vt:lpstr>Today: A Peek Underneath the 'Net</vt:lpstr>
      <vt:lpstr>Caveat: Internet ≠ W W W</vt:lpstr>
      <vt:lpstr>Theme 1:</vt:lpstr>
      <vt:lpstr>The (shaky) foundation of the Internet: TCP/IP Protocol</vt:lpstr>
      <vt:lpstr>Hopping along</vt:lpstr>
      <vt:lpstr>“Best effort transmission”</vt:lpstr>
      <vt:lpstr>Discussion</vt:lpstr>
      <vt:lpstr>Some mechanisms</vt:lpstr>
      <vt:lpstr>Theme 2:</vt:lpstr>
      <vt:lpstr>Political and Military Setup in Medieval Europe (?)</vt:lpstr>
      <vt:lpstr>PowerPoint Presentation</vt:lpstr>
      <vt:lpstr>First example of decentralization: Physical network</vt:lpstr>
      <vt:lpstr>The Second Decentralization: Domain Name System</vt:lpstr>
      <vt:lpstr>What happens when you type URL?</vt:lpstr>
      <vt:lpstr>Theme 3.</vt:lpstr>
      <vt:lpstr>Congestion</vt:lpstr>
      <vt:lpstr>How does a good netizen respond to congestion?</vt:lpstr>
      <vt:lpstr>What's in the future?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computers talk about and how</dc:title>
  <dc:creator>David Xiao</dc:creator>
  <cp:lastModifiedBy>Adam Finkelstein</cp:lastModifiedBy>
  <cp:revision>56</cp:revision>
  <dcterms:created xsi:type="dcterms:W3CDTF">2010-04-01T17:04:16Z</dcterms:created>
  <dcterms:modified xsi:type="dcterms:W3CDTF">2012-04-24T15:05:20Z</dcterms:modified>
</cp:coreProperties>
</file>