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sldIdLst>
    <p:sldId id="256" r:id="rId2"/>
    <p:sldId id="257" r:id="rId3"/>
    <p:sldId id="261" r:id="rId4"/>
    <p:sldId id="258" r:id="rId5"/>
    <p:sldId id="262" r:id="rId6"/>
    <p:sldId id="280" r:id="rId7"/>
    <p:sldId id="263" r:id="rId8"/>
    <p:sldId id="279" r:id="rId9"/>
    <p:sldId id="264" r:id="rId10"/>
    <p:sldId id="265" r:id="rId11"/>
    <p:sldId id="266" r:id="rId12"/>
    <p:sldId id="267" r:id="rId13"/>
    <p:sldId id="268" r:id="rId14"/>
    <p:sldId id="291" r:id="rId15"/>
    <p:sldId id="292" r:id="rId16"/>
    <p:sldId id="293" r:id="rId17"/>
    <p:sldId id="290" r:id="rId18"/>
    <p:sldId id="278" r:id="rId19"/>
    <p:sldId id="281" r:id="rId20"/>
    <p:sldId id="288" r:id="rId21"/>
    <p:sldId id="289" r:id="rId22"/>
    <p:sldId id="28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008000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60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05CC9148-886B-1440-AC5E-09C8B256E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1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0DC698-916C-B94D-88AD-7407A33E3CA0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C4B16C-680F-004B-B463-F474888A4F2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B623C5-EAD0-C048-9F84-C74B41CEC877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310AD-323A-8847-824B-F6E163949F9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AA0D58-9983-6F47-AED3-C253F1CD777B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2C6292-E1EA-1A4A-AD4B-265E05FFE982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84AF89-0187-7C47-A4F5-EA13D586E9B9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3FE8D4-7FB7-4E4F-9A3C-525E0C0D508E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631A71-FBEB-CE47-B6A8-4E30EC80F8E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36111C-382F-4744-9CA2-015424BE0F31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91E151-F747-C24B-A794-08E42EA1CE69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74D02C-9498-6941-9D1C-928746CAA72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F851F4-7F4C-E648-9C28-368DF36F29F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B5377C-95AF-934F-8766-B974327CCE55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AD485E-6BE5-C643-A9B1-6FD9AC67C144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BBD2F2-7865-C744-A00F-F05E3BCD03AF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78EB64-FCA5-8A4A-B75B-43E14516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2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965B-1FD2-D249-A07E-0218FF7A5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49FC-0DA1-864F-864B-94F50E6BD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789C-904B-0C41-BE72-C58F7C069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F4307-FDD2-D448-9F52-DC4DE2ED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C6617-3CFD-7248-9F4B-A03A2767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8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B5B5-1830-8C46-8C86-F65F262E7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2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6E0CF-0532-1745-81FD-2B6A0EB84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432F7-2A15-5442-BA38-212DFAFF7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9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8B26-2F27-C644-BD43-1747CDE44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0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10589-0BD5-FF46-9EC0-BE6583ED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D3887235-B755-2E46-8E65-C01FD379D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  <a:cs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  <a:cs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  <a:cs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  <a:cs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  <a:cs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  <a:cs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images.google.com/imgres?imgurl=http://jscms.jrn.columbia.edu/cns/2005-03-15/keim-lifesavingbugs/ants1.jpg/asset_small&amp;imgrefurl=http://jscms.jrn.columbia.edu/cns/2005-03-15/keim-lifesavingbugs/story_syndication&amp;h=186&amp;w=250&amp;sz=15&amp;tbnid=ddqsl2j6ecPLdM:&amp;tbnh=78&amp;tbnw=106&amp;hl=en&amp;start=17&amp;prev=/images?q=ant+tunnels&amp;svnum=10&amp;hl=en&amp;hs=0r&amp;lr=&amp;client=firefox-a&amp;rls=org.mozilla:en-US:official&amp;sa=G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em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Artificial intelligence</a:t>
            </a:r>
            <a:br>
              <a:rPr lang="en-US">
                <a:latin typeface="Arial" charset="0"/>
              </a:rPr>
            </a:br>
            <a:endParaRPr lang="en-US" sz="3800">
              <a:latin typeface="Arial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</a:rPr>
              <a:t>COS 116, Spring </a:t>
            </a:r>
            <a:r>
              <a:rPr lang="en-US" dirty="0" smtClean="0">
                <a:latin typeface="Arial" charset="0"/>
              </a:rPr>
              <a:t>2012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</a:rPr>
              <a:t>Adam Finkelstein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comparison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3886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	Your brain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	10</a:t>
            </a:r>
            <a:r>
              <a:rPr lang="en-US" baseline="30000">
                <a:latin typeface="Arial" charset="0"/>
              </a:rPr>
              <a:t>11</a:t>
            </a:r>
            <a:r>
              <a:rPr lang="en-US">
                <a:latin typeface="Arial" charset="0"/>
              </a:rPr>
              <a:t> neurons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Arial" charset="0"/>
              </a:rPr>
              <a:t>	Your life on a DVD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4.3 Gb for 3 hours</a:t>
            </a:r>
          </a:p>
          <a:p>
            <a:pPr lvl="1" eaLnBrk="1" hangingPunct="1">
              <a:buFont typeface="Wingdings" charset="0"/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&gt; 10</a:t>
            </a:r>
            <a:r>
              <a:rPr lang="en-US" sz="1800" baseline="30000" dirty="0">
                <a:latin typeface="Arial" charset="0"/>
                <a:ea typeface="Arial" charset="0"/>
                <a:cs typeface="Arial" charset="0"/>
              </a:rPr>
              <a:t>17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bytes for entire life</a:t>
            </a:r>
          </a:p>
          <a:p>
            <a:pPr lvl="1" eaLnBrk="1" hangingPunct="1">
              <a:buFont typeface="Wingdings" charset="0"/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7145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dvdbox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11541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90600" y="5334000"/>
            <a:ext cx="678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Conclusion:</a:t>
            </a:r>
            <a:r>
              <a:rPr lang="en-US" sz="2000"/>
              <a:t> Brain must contain structures that compress information and store it in an interconnected way for quick associations and retrieval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  <p:bldP spid="153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A simplistic model of neurons—</a:t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>Neural Net </a:t>
            </a:r>
            <a:r>
              <a:rPr lang="en-US" sz="2800">
                <a:latin typeface="Arial" charset="0"/>
              </a:rPr>
              <a:t>[McCulloch – Pitts 1943]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Neuron computes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thresholds</a:t>
            </a:r>
            <a:r>
              <a:rPr lang="ja-JP" altLang="en-US" sz="2400" dirty="0">
                <a:latin typeface="Arial" charset="0"/>
              </a:rPr>
              <a:t>”</a:t>
            </a:r>
            <a:endParaRPr lang="en-US" altLang="ja-JP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Take the sum of strengths of all neighbors that are firing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If </a:t>
            </a:r>
            <a:r>
              <a:rPr lang="en-US" sz="2400" dirty="0" smtClean="0">
                <a:latin typeface="Arial" charset="0"/>
              </a:rPr>
              <a:t>sum of inputs </a:t>
            </a:r>
            <a:r>
              <a:rPr lang="en-US" sz="2400" dirty="0">
                <a:latin typeface="Arial" charset="0"/>
              </a:rPr>
              <a:t>&gt; </a:t>
            </a:r>
            <a:r>
              <a:rPr lang="en-US" sz="2400" i="1" dirty="0">
                <a:latin typeface="Arial" charset="0"/>
              </a:rPr>
              <a:t>T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fire output</a:t>
            </a:r>
            <a:endParaRPr lang="en-US" sz="2400" dirty="0">
              <a:latin typeface="Arial" charset="0"/>
            </a:endParaRP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3200400" y="3200400"/>
            <a:ext cx="381000" cy="381000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7C80"/>
              </a:solidFill>
            </a:endParaRP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057400" y="2971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V="1">
            <a:off x="2057400" y="34290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 flipV="1">
            <a:off x="2514600" y="35814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3200400" y="3657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974725" y="277971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Inputs</a:t>
            </a:r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 flipV="1">
            <a:off x="3733800" y="27432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4953000" y="2438400"/>
            <a:ext cx="8776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Output</a:t>
            </a:r>
            <a:endParaRPr lang="en-US" sz="1800" dirty="0"/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6400800" y="2438400"/>
            <a:ext cx="2154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T</a:t>
            </a:r>
            <a:r>
              <a:rPr lang="en-US" sz="1800"/>
              <a:t>: </a:t>
            </a:r>
            <a:r>
              <a:rPr lang="ja-JP" altLang="en-US" sz="1800"/>
              <a:t>“</a:t>
            </a:r>
            <a:r>
              <a:rPr lang="en-US" altLang="ja-JP" sz="1800"/>
              <a:t>threshold value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6477000" y="30480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s</a:t>
            </a:r>
            <a:r>
              <a:rPr lang="en-US" sz="1800" i="1" baseline="-25000"/>
              <a:t>i</a:t>
            </a:r>
            <a:r>
              <a:rPr lang="en-US" sz="1800"/>
              <a:t>: </a:t>
            </a:r>
            <a:r>
              <a:rPr lang="ja-JP" altLang="en-US" sz="1800"/>
              <a:t>“</a:t>
            </a:r>
            <a:r>
              <a:rPr lang="en-US" altLang="ja-JP" sz="1800"/>
              <a:t>strength</a:t>
            </a:r>
            <a:r>
              <a:rPr lang="ja-JP" altLang="en-US" sz="1800"/>
              <a:t>”</a:t>
            </a:r>
            <a:r>
              <a:rPr lang="en-US" altLang="ja-JP" sz="1800"/>
              <a:t> assigned to input </a:t>
            </a:r>
            <a:r>
              <a:rPr lang="en-US" altLang="ja-JP" sz="1800" i="1"/>
              <a:t>i</a:t>
            </a:r>
            <a:r>
              <a:rPr lang="en-US" altLang="ja-JP" sz="1800"/>
              <a:t> </a:t>
            </a:r>
            <a:endParaRPr lang="en-US" sz="1800"/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2041525" y="2627313"/>
            <a:ext cx="382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s</a:t>
            </a:r>
            <a:r>
              <a:rPr lang="en-US" sz="1800" baseline="-25000"/>
              <a:t>1</a:t>
            </a: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1981200" y="31242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s</a:t>
            </a:r>
            <a:r>
              <a:rPr lang="en-US" sz="1800" baseline="-25000"/>
              <a:t>2</a:t>
            </a: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3276600" y="41148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s</a:t>
            </a:r>
            <a:r>
              <a:rPr lang="en-US" sz="1800" i="1" baseline="-25000"/>
              <a:t>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Why AI is feasible in principle: </a:t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>the simulation argument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Write a simulation program that simulates all 10</a:t>
            </a:r>
            <a:r>
              <a:rPr lang="en-US" sz="2800" baseline="30000" dirty="0">
                <a:latin typeface="Arial" charset="0"/>
              </a:rPr>
              <a:t>11</a:t>
            </a:r>
            <a:r>
              <a:rPr lang="en-US" sz="2800" dirty="0">
                <a:latin typeface="Arial" charset="0"/>
              </a:rPr>
              <a:t> neurons in the brain and their firings.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For good measure, also simulates underlying chemistry, blood flow, etc.</a:t>
            </a: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In principle doable on </a:t>
            </a:r>
            <a:r>
              <a:rPr lang="en-US" sz="2800" dirty="0" smtClean="0">
                <a:latin typeface="Arial" charset="0"/>
              </a:rPr>
              <a:t>today</a:t>
            </a:r>
            <a:r>
              <a:rPr lang="fr-FR" altLang="ja-JP" sz="2800" dirty="0" smtClean="0">
                <a:latin typeface="Arial" charset="0"/>
              </a:rPr>
              <a:t>'</a:t>
            </a:r>
            <a:r>
              <a:rPr lang="en-US" altLang="ja-JP" sz="2800" dirty="0" smtClean="0">
                <a:latin typeface="Arial" charset="0"/>
              </a:rPr>
              <a:t>s compute clusters</a:t>
            </a:r>
            <a:endParaRPr lang="en-US" altLang="ja-JP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Practical difficulty: How to figure out properties (threshold value, s</a:t>
            </a:r>
            <a:r>
              <a:rPr lang="en-US" sz="2800" baseline="-25000" dirty="0">
                <a:latin typeface="Arial" charset="0"/>
              </a:rPr>
              <a:t>i</a:t>
            </a:r>
            <a:r>
              <a:rPr lang="en-US" sz="2800" dirty="0">
                <a:latin typeface="Arial" charset="0"/>
              </a:rPr>
              <a:t>) of each of 10</a:t>
            </a:r>
            <a:r>
              <a:rPr lang="en-US" sz="2800" baseline="30000" dirty="0">
                <a:latin typeface="Arial" charset="0"/>
              </a:rPr>
              <a:t>10</a:t>
            </a:r>
            <a:r>
              <a:rPr lang="en-US" sz="2800" dirty="0">
                <a:latin typeface="Arial" charset="0"/>
              </a:rPr>
              <a:t> neurons, 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the </a:t>
            </a:r>
            <a:r>
              <a:rPr lang="en-US" sz="2800" dirty="0" smtClean="0">
                <a:latin typeface="Arial" charset="0"/>
              </a:rPr>
              <a:t>intricate wiring and </a:t>
            </a:r>
            <a:r>
              <a:rPr lang="en-US" sz="2800" dirty="0">
                <a:latin typeface="Arial" charset="0"/>
              </a:rPr>
              <a:t>chemistry  </a:t>
            </a:r>
          </a:p>
        </p:txBody>
      </p:sp>
      <p:pic>
        <p:nvPicPr>
          <p:cNvPr id="19460" name="Picture 4" descr="frow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9"/>
          <p:cNvSpPr txBox="1">
            <a:spLocks noChangeArrowheads="1"/>
          </p:cNvSpPr>
          <p:nvPr/>
        </p:nvSpPr>
        <p:spPr bwMode="auto">
          <a:xfrm>
            <a:off x="2514600" y="3124200"/>
            <a:ext cx="4452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Maybe the brain is organized </a:t>
            </a:r>
            <a:br>
              <a:rPr lang="en-US" b="1" dirty="0"/>
            </a:br>
            <a:r>
              <a:rPr lang="en-US" b="1" dirty="0"/>
              <a:t>around simpler principles.</a:t>
            </a:r>
          </a:p>
        </p:txBody>
      </p:sp>
      <p:sp>
        <p:nvSpPr>
          <p:cNvPr id="38914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gansConnectomeSignalFlow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5" y="457200"/>
            <a:ext cx="8759935" cy="4876800"/>
          </a:xfrm>
          <a:prstGeom prst="rect">
            <a:avLst/>
          </a:prstGeom>
        </p:spPr>
      </p:pic>
      <p:pic>
        <p:nvPicPr>
          <p:cNvPr id="9" name="Picture 8" descr="worm-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3946524"/>
            <a:ext cx="3344333" cy="2759075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191000" y="5562600"/>
            <a:ext cx="54102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C. Elegans connectome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7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yew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9144000" cy="5145192"/>
          </a:xfrm>
          <a:prstGeom prst="rect">
            <a:avLst/>
          </a:prstGeom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150"/>
            <a:ext cx="9144000" cy="2220850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486400" y="3886200"/>
            <a:ext cx="35814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[Sebastian Seung]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6248400" y="0"/>
            <a:ext cx="1676400" cy="838200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nglionCellsDaniel3_1200x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9347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0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Eliza, the Computer Therapist</a:t>
            </a:r>
          </a:p>
        </p:txBody>
      </p:sp>
      <p:sp>
        <p:nvSpPr>
          <p:cNvPr id="50178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pl-PL">
                <a:latin typeface="Arial" charset="0"/>
              </a:rPr>
              <a:t>http://cyberpsych.org/eliza</a:t>
            </a:r>
            <a:endParaRPr lang="en-US">
              <a:latin typeface="Arial" charset="0"/>
            </a:endParaRPr>
          </a:p>
        </p:txBody>
      </p:sp>
      <p:pic>
        <p:nvPicPr>
          <p:cNvPr id="50179" name="Picture 6" descr="eli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7813"/>
            <a:ext cx="5653088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Turing test </a:t>
            </a:r>
            <a:r>
              <a:rPr lang="en-US" sz="2400">
                <a:latin typeface="Arial" charset="0"/>
              </a:rPr>
              <a:t>(Turing 1950; see turinghub.com)</a:t>
            </a:r>
            <a:endParaRPr lang="en-US">
              <a:latin typeface="Arial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You are allowed to chat with a machine or a human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</a:t>
            </a:r>
            <a:r>
              <a:rPr lang="en-US" sz="2400" dirty="0" smtClean="0">
                <a:latin typeface="Arial" charset="0"/>
              </a:rPr>
              <a:t>don</a:t>
            </a:r>
            <a:r>
              <a:rPr lang="fr-FR" altLang="ja-JP" sz="2400" dirty="0" smtClean="0">
                <a:latin typeface="Arial" charset="0"/>
              </a:rPr>
              <a:t>'</a:t>
            </a:r>
            <a:r>
              <a:rPr lang="en-US" altLang="ja-JP" sz="2400" dirty="0" smtClean="0">
                <a:latin typeface="Arial" charset="0"/>
              </a:rPr>
              <a:t>t </a:t>
            </a:r>
            <a:r>
              <a:rPr lang="en-US" altLang="ja-JP" sz="2400" dirty="0">
                <a:latin typeface="Arial" charset="0"/>
              </a:rPr>
              <a:t>know which)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You have to guess at the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end if you were talking to a machine or human.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(Machine wins if you have</a:t>
            </a:r>
            <a:br>
              <a:rPr lang="en-US" sz="2400" dirty="0">
                <a:solidFill>
                  <a:schemeClr val="accent1"/>
                </a:solidFill>
                <a:latin typeface="Arial" charset="0"/>
              </a:rPr>
            </a:b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only 50-50 success rate.)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Note: Impossible for machine to store answers to all possible 5-minute conversations!</a:t>
            </a:r>
          </a:p>
        </p:txBody>
      </p:sp>
      <p:pic>
        <p:nvPicPr>
          <p:cNvPr id="40963" name="Picture 6" descr="turing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4572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742950" y="334963"/>
            <a:ext cx="8194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What are strengths and weaknesses of the Turing test?</a:t>
            </a:r>
            <a:r>
              <a:rPr lang="en-US">
                <a:solidFill>
                  <a:schemeClr val="accent2"/>
                </a:solidFill>
              </a:rPr>
              <a:t/>
            </a:r>
            <a:br>
              <a:rPr lang="en-US">
                <a:solidFill>
                  <a:schemeClr val="accent2"/>
                </a:solidFill>
              </a:rPr>
            </a:br>
            <a:r>
              <a:rPr lang="en-US"/>
              <a:t>         (Feel free to contrast with other tests, e.g.</a:t>
            </a:r>
            <a:br>
              <a:rPr lang="en-US"/>
            </a:br>
            <a:r>
              <a:rPr lang="en-US"/>
              <a:t>		Stanford-Binet IQ, SAT)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112838" y="1989138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Strengths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5845175" y="1990725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Weaknesses</a:t>
            </a:r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4572000" y="2160588"/>
            <a:ext cx="0" cy="449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394325" y="2562225"/>
            <a:ext cx="29162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 Too subjective</a:t>
            </a:r>
            <a:br>
              <a:rPr lang="en-US">
                <a:solidFill>
                  <a:srgbClr val="008000"/>
                </a:solidFill>
              </a:rPr>
            </a:br>
            <a:endParaRPr lang="en-US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 Too human-centric</a:t>
            </a:r>
            <a:br>
              <a:rPr lang="en-US">
                <a:solidFill>
                  <a:srgbClr val="008000"/>
                </a:solidFill>
              </a:rPr>
            </a:br>
            <a:endParaRPr lang="en-US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 Too behaviorist.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Tests only one kind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of intelligence.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46125" y="2562225"/>
            <a:ext cx="37465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Not reducible to formula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No obvious way to cheat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Customizable to different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topics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Behavioral/ black box.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Artificial Intelligence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5029200"/>
          </a:xfrm>
        </p:spPr>
        <p:txBody>
          <a:bodyPr/>
          <a:lstStyle/>
          <a:p>
            <a:pPr marL="609600" indent="-609600" eaLnBrk="1" hangingPunct="1"/>
            <a:r>
              <a:rPr lang="en-US">
                <a:latin typeface="Arial" charset="0"/>
              </a:rPr>
              <a:t>Definition of AI (Merriam-Webster):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The capability of a machine to imitate intelligent human behavior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Branch of computer science dealing with the simulation of intelligent behavior in computers</a:t>
            </a:r>
          </a:p>
          <a:p>
            <a:pPr marL="609600" indent="-609600" eaLnBrk="1" hangingPunct="1"/>
            <a:r>
              <a:rPr lang="en-US">
                <a:latin typeface="Arial" charset="0"/>
              </a:rPr>
              <a:t>Learning: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To gain knowledge or understanding of or skill 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r>
              <a:rPr lang="en-US">
                <a:latin typeface="Arial" charset="0"/>
                <a:ea typeface="Arial" charset="0"/>
                <a:cs typeface="Arial" charset="0"/>
              </a:rPr>
              <a:t>in by study, instruction, or experience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Machine learning (last lecture) - branch of AI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Text Captchas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50863" y="5638800"/>
            <a:ext cx="4291012" cy="1066800"/>
            <a:chOff x="551027" y="5638800"/>
            <a:chExt cx="4290357" cy="1066800"/>
          </a:xfrm>
        </p:grpSpPr>
        <p:sp>
          <p:nvSpPr>
            <p:cNvPr id="44048" name="TextBox 28"/>
            <p:cNvSpPr txBox="1">
              <a:spLocks noChangeArrowheads="1"/>
            </p:cNvSpPr>
            <p:nvPr/>
          </p:nvSpPr>
          <p:spPr bwMode="auto">
            <a:xfrm>
              <a:off x="551027" y="6243935"/>
              <a:ext cx="42903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Beaten by Mori &amp; Mailk [2002]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2257329" y="5638800"/>
              <a:ext cx="609507" cy="615950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695825" y="5638800"/>
            <a:ext cx="4541838" cy="1066800"/>
            <a:chOff x="4695114" y="5638800"/>
            <a:chExt cx="4541778" cy="1066800"/>
          </a:xfrm>
        </p:grpSpPr>
        <p:sp>
          <p:nvSpPr>
            <p:cNvPr id="44046" name="TextBox 30"/>
            <p:cNvSpPr txBox="1">
              <a:spLocks noChangeArrowheads="1"/>
            </p:cNvSpPr>
            <p:nvPr/>
          </p:nvSpPr>
          <p:spPr bwMode="auto">
            <a:xfrm>
              <a:off x="4695114" y="6243935"/>
              <a:ext cx="45417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Beaten by hackers? [NYT 2008]</a:t>
              </a: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6408004" y="5638800"/>
              <a:ext cx="609592" cy="615950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914400" y="1365250"/>
            <a:ext cx="3405188" cy="4089400"/>
            <a:chOff x="914400" y="1365945"/>
            <a:chExt cx="3404724" cy="4088924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2191349"/>
              <a:ext cx="3199964" cy="882547"/>
            </a:xfrm>
            <a:prstGeom prst="rect">
              <a:avLst/>
            </a:prstGeom>
            <a:noFill/>
            <a:ln w="38100" cap="sq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3381835"/>
              <a:ext cx="3199964" cy="882547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4572322"/>
              <a:ext cx="3199964" cy="882547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</p:pic>
        <p:sp>
          <p:nvSpPr>
            <p:cNvPr id="44045" name="TextBox 2"/>
            <p:cNvSpPr txBox="1">
              <a:spLocks noChangeArrowheads="1"/>
            </p:cNvSpPr>
            <p:nvPr/>
          </p:nvSpPr>
          <p:spPr bwMode="auto">
            <a:xfrm>
              <a:off x="1032848" y="1365945"/>
              <a:ext cx="328627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/>
                <a:t>EZ-Gimpy [2001]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006975" y="1365250"/>
            <a:ext cx="3432175" cy="4127500"/>
            <a:chOff x="5007428" y="1365945"/>
            <a:chExt cx="3430970" cy="41271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 t="5486" b="5486"/>
            <a:stretch>
              <a:fillRect/>
            </a:stretch>
          </p:blipFill>
          <p:spPr bwMode="auto">
            <a:xfrm>
              <a:off x="5029645" y="2134221"/>
              <a:ext cx="3199276" cy="996854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</p:pic>
        <p:pic>
          <p:nvPicPr>
            <p:cNvPr id="14" name="Picture 10" descr="Captcha4.jpg"/>
            <p:cNvPicPr>
              <a:picLocks noChangeAspect="1"/>
            </p:cNvPicPr>
            <p:nvPr/>
          </p:nvPicPr>
          <p:blipFill>
            <a:blip r:embed="rId7"/>
            <a:srcRect b="11201"/>
            <a:stretch>
              <a:fillRect/>
            </a:stretch>
          </p:blipFill>
          <p:spPr bwMode="auto">
            <a:xfrm>
              <a:off x="5029645" y="3315207"/>
              <a:ext cx="3199276" cy="996854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/>
            <a:srcRect t="5486" b="5486"/>
            <a:stretch>
              <a:fillRect/>
            </a:stretch>
          </p:blipFill>
          <p:spPr bwMode="auto">
            <a:xfrm>
              <a:off x="5007428" y="4496192"/>
              <a:ext cx="3200864" cy="996854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</p:pic>
        <p:sp>
          <p:nvSpPr>
            <p:cNvPr id="44041" name="TextBox 16"/>
            <p:cNvSpPr txBox="1">
              <a:spLocks noChangeArrowheads="1"/>
            </p:cNvSpPr>
            <p:nvPr/>
          </p:nvSpPr>
          <p:spPr bwMode="auto">
            <a:xfrm>
              <a:off x="5219648" y="1365945"/>
              <a:ext cx="321875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/>
                <a:t>Google [present]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Image Captchas</a:t>
            </a: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7943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KittenAuth [2006]</a:t>
                      </a:r>
                    </a:p>
                  </a:txBody>
                  <a:tcPr marT="45745" marB="457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Asirra [2007]</a:t>
                      </a:r>
                    </a:p>
                  </a:txBody>
                  <a:tcPr marT="45745" marB="457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0"/>
            <a:ext cx="3910013" cy="38100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362200"/>
            <a:ext cx="3787775" cy="4038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Strong AI (Searle)</a:t>
            </a:r>
            <a:endParaRPr lang="en-US">
              <a:latin typeface="Arial" charset="0"/>
            </a:endParaRPr>
          </a:p>
        </p:txBody>
      </p:sp>
      <p:pic>
        <p:nvPicPr>
          <p:cNvPr id="48130" name="Picture 4" descr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70236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746125" y="1647825"/>
            <a:ext cx="270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 machine able to: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8401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8000"/>
                </a:solidFill>
              </a:rPr>
              <a:t>Other potentially relevant traits (unclear if necessary or even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definable): consciousness, wisdom, self-awareness,…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MPj031406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18288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Intelligence in animal world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Is an ant intelligent?</a:t>
            </a:r>
          </a:p>
          <a:p>
            <a:pPr eaLnBrk="1" hangingPunct="1"/>
            <a:endParaRPr lang="en-US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Build huge, well-structured colonies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organized  using chemical-based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messaging (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Super-organism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)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What about dogs?</a:t>
            </a:r>
          </a:p>
        </p:txBody>
      </p:sp>
      <p:pic>
        <p:nvPicPr>
          <p:cNvPr id="11273" name="Picture 9" descr="asset_smal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819400"/>
            <a:ext cx="2514600" cy="185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1274" name="Picture 10" descr="dog_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317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Deep mystery: How do higher animals (including humans) learn?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38200" y="3382963"/>
            <a:ext cx="199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How does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953000" y="3429000"/>
            <a:ext cx="163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become</a:t>
            </a:r>
          </a:p>
        </p:txBody>
      </p:sp>
      <p:pic>
        <p:nvPicPr>
          <p:cNvPr id="8201" name="Picture 9" descr="http://physik.uni-tuebingen.de/bilder/einstein_tongu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819400"/>
            <a:ext cx="136525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205" name="Picture 13" descr="http://imagecache2.allposters.com/images/NGSPOD03/106636.jpg"/>
          <p:cNvPicPr>
            <a:picLocks noChangeAspect="1" noChangeArrowheads="1"/>
          </p:cNvPicPr>
          <p:nvPr/>
        </p:nvPicPr>
        <p:blipFill>
          <a:blip r:embed="rId4"/>
          <a:srcRect l="12846" t="6425" r="10080" b="10040"/>
          <a:stretch>
            <a:fillRect/>
          </a:stretch>
        </p:blipFill>
        <p:spPr bwMode="auto">
          <a:xfrm>
            <a:off x="3200400" y="2819400"/>
            <a:ext cx="1371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A crude first explanation: Behaviorism </a:t>
            </a:r>
            <a:r>
              <a:rPr lang="en-US" sz="2400" dirty="0">
                <a:latin typeface="Arial" charset="0"/>
              </a:rPr>
              <a:t>[Pavlov </a:t>
            </a:r>
            <a:r>
              <a:rPr lang="en-US" sz="2400" dirty="0" smtClean="0">
                <a:latin typeface="Arial" charset="0"/>
              </a:rPr>
              <a:t>1890</a:t>
            </a:r>
            <a:r>
              <a:rPr lang="fr-FR" altLang="ja-JP" sz="2400" dirty="0" smtClean="0">
                <a:latin typeface="Arial" charset="0"/>
              </a:rPr>
              <a:t>'</a:t>
            </a:r>
            <a:r>
              <a:rPr lang="en-US" altLang="ja-JP" sz="2400" dirty="0" smtClean="0">
                <a:latin typeface="Arial" charset="0"/>
              </a:rPr>
              <a:t>s</a:t>
            </a:r>
            <a:r>
              <a:rPr lang="en-US" altLang="ja-JP" sz="2400" dirty="0">
                <a:latin typeface="Arial" charset="0"/>
              </a:rPr>
              <a:t>, Skinner </a:t>
            </a:r>
            <a:r>
              <a:rPr lang="en-US" altLang="ja-JP" sz="2400" dirty="0" smtClean="0">
                <a:latin typeface="Arial" charset="0"/>
              </a:rPr>
              <a:t>1930</a:t>
            </a:r>
            <a:r>
              <a:rPr lang="fr-FR" altLang="ja-JP" sz="2400" dirty="0" smtClean="0">
                <a:latin typeface="Arial" charset="0"/>
              </a:rPr>
              <a:t>'</a:t>
            </a:r>
            <a:r>
              <a:rPr lang="en-US" altLang="ja-JP" sz="2400" dirty="0" smtClean="0">
                <a:latin typeface="Arial" charset="0"/>
              </a:rPr>
              <a:t>s</a:t>
            </a:r>
            <a:r>
              <a:rPr lang="en-US" altLang="ja-JP" sz="2400" dirty="0">
                <a:latin typeface="Arial" charset="0"/>
              </a:rPr>
              <a:t>]</a:t>
            </a:r>
            <a:endParaRPr lang="en-US" sz="2400" dirty="0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Animals and humans can be understood in a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black box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 way as a sum total of all direct conditioning events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Bell </a:t>
            </a:r>
            <a:r>
              <a:rPr lang="en-US" sz="2400">
                <a:latin typeface="Arial" charset="0"/>
                <a:sym typeface="Wingdings" charset="0"/>
              </a:rPr>
              <a:t> </a:t>
            </a:r>
            <a:r>
              <a:rPr lang="ja-JP" altLang="en-US" sz="2400">
                <a:latin typeface="Arial" charset="0"/>
                <a:sym typeface="Wingdings" charset="0"/>
              </a:rPr>
              <a:t>“</a:t>
            </a:r>
            <a:r>
              <a:rPr lang="en-US" altLang="ja-JP" sz="2400">
                <a:latin typeface="Arial" charset="0"/>
                <a:sym typeface="Wingdings" charset="0"/>
              </a:rPr>
              <a:t>Food is coming</a:t>
            </a:r>
            <a:r>
              <a:rPr lang="ja-JP" altLang="en-US" sz="2400">
                <a:latin typeface="Arial" charset="0"/>
                <a:sym typeface="Wingdings" charset="0"/>
              </a:rPr>
              <a:t>”</a:t>
            </a:r>
            <a:r>
              <a:rPr lang="en-US" altLang="ja-JP" sz="2400">
                <a:latin typeface="Arial" charset="0"/>
                <a:sym typeface="Wingdings" charset="0"/>
              </a:rPr>
              <a:t> Salivate</a:t>
            </a:r>
            <a:endParaRPr lang="en-US" altLang="ja-JP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This person likes me more if I call her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Mama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 </a:t>
            </a:r>
            <a:br>
              <a:rPr lang="en-US" altLang="ja-JP" sz="2400">
                <a:latin typeface="Arial" charset="0"/>
              </a:rPr>
            </a:br>
            <a:r>
              <a:rPr lang="en-US" altLang="ja-JP" sz="2400">
                <a:latin typeface="Arial" charset="0"/>
              </a:rPr>
              <a:t>and that one likes me more if I call him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Papa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.</a:t>
            </a:r>
            <a:endParaRPr lang="en-US" sz="2400">
              <a:latin typeface="Arial" charset="0"/>
            </a:endParaRPr>
          </a:p>
        </p:txBody>
      </p:sp>
      <p:pic>
        <p:nvPicPr>
          <p:cNvPr id="12294" name="Picture 6" descr="MMj0284058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657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MCj039760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524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dog_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2786063"/>
            <a:ext cx="11112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More thoughts on behaviorism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760412" y="2286000"/>
            <a:ext cx="54367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Original motivation: Cannot look inside </a:t>
            </a:r>
            <a:br>
              <a:rPr lang="en-US" dirty="0"/>
            </a:br>
            <a:r>
              <a:rPr lang="en-US" dirty="0"/>
              <a:t>the working </a:t>
            </a:r>
            <a:r>
              <a:rPr lang="en-US" dirty="0" smtClean="0"/>
              <a:t>brain, </a:t>
            </a:r>
            <a:r>
              <a:rPr lang="en-US" dirty="0"/>
              <a:t>so theory that</a:t>
            </a:r>
            <a:br>
              <a:rPr lang="en-US" dirty="0"/>
            </a:br>
            <a:r>
              <a:rPr lang="en-US" dirty="0"/>
              <a:t>assumes anything about its working</a:t>
            </a:r>
            <a:br>
              <a:rPr lang="en-US" dirty="0"/>
            </a:br>
            <a:r>
              <a:rPr lang="en-US" dirty="0"/>
              <a:t>is not scientific or testable.</a:t>
            </a:r>
          </a:p>
        </p:txBody>
      </p:sp>
      <p:pic>
        <p:nvPicPr>
          <p:cNvPr id="36869" name="Picture 5" descr="brain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716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162800" y="43434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Today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81038" y="5181600"/>
            <a:ext cx="82153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Little insight into how to design machines with intelligence.  </a:t>
            </a:r>
            <a:br>
              <a:rPr lang="en-US"/>
            </a:br>
            <a:r>
              <a:rPr lang="en-US"/>
              <a:t>How did dogs, rats, humans sort through sensory </a:t>
            </a:r>
            <a:br>
              <a:rPr lang="en-US"/>
            </a:br>
            <a:r>
              <a:rPr lang="en-US"/>
              <a:t>experiences to understand reward/punishment?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</a:rPr>
              <a:t>Chomsky</a:t>
            </a:r>
            <a:r>
              <a:rPr lang="fr-FR" altLang="ja-JP" sz="4000" dirty="0" smtClean="0">
                <a:latin typeface="Arial" charset="0"/>
              </a:rPr>
              <a:t>'</a:t>
            </a:r>
            <a:r>
              <a:rPr lang="en-US" altLang="ja-JP" sz="4000" dirty="0" smtClean="0">
                <a:latin typeface="Arial" charset="0"/>
              </a:rPr>
              <a:t>s </a:t>
            </a:r>
            <a:r>
              <a:rPr lang="en-US" altLang="ja-JP" sz="4000" dirty="0">
                <a:latin typeface="Arial" charset="0"/>
              </a:rPr>
              <a:t>influential critique </a:t>
            </a:r>
            <a:br>
              <a:rPr lang="en-US" altLang="ja-JP" sz="4000" dirty="0">
                <a:latin typeface="Arial" charset="0"/>
              </a:rPr>
            </a:br>
            <a:r>
              <a:rPr lang="en-US" altLang="ja-JP" sz="4000" dirty="0">
                <a:latin typeface="Arial" charset="0"/>
              </a:rPr>
              <a:t>of Behaviorism [1957]</a:t>
            </a:r>
            <a:endParaRPr lang="en-US" sz="4000" dirty="0">
              <a:latin typeface="Arial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/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Internal mental structures crucial </a:t>
            </a:r>
            <a:br>
              <a:rPr lang="en-US" altLang="ja-JP">
                <a:latin typeface="Arial" charset="0"/>
              </a:rPr>
            </a:br>
            <a:r>
              <a:rPr lang="en-US" altLang="ja-JP">
                <a:latin typeface="Arial" charset="0"/>
              </a:rPr>
              <a:t>for learning.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Evidence: universal linguistic rules (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>
                <a:latin typeface="Arial" charset="0"/>
                <a:ea typeface="Arial" charset="0"/>
                <a:cs typeface="Arial" charset="0"/>
              </a:rPr>
              <a:t>Chomsky grammars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>
                <a:latin typeface="Arial" charset="0"/>
                <a:ea typeface="Arial" charset="0"/>
                <a:cs typeface="Arial" charset="0"/>
              </a:rPr>
              <a:t>); 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>
                <a:latin typeface="Arial" charset="0"/>
                <a:ea typeface="Arial" charset="0"/>
                <a:cs typeface="Arial" charset="0"/>
              </a:rPr>
              <a:t>self-correction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>
                <a:latin typeface="Arial" charset="0"/>
                <a:ea typeface="Arial" charset="0"/>
                <a:cs typeface="Arial" charset="0"/>
              </a:rPr>
              <a:t> in language learning, ability to appreciate puns.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13316" name="Picture 4" descr="chom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57200"/>
            <a:ext cx="1400175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93725" y="5221288"/>
            <a:ext cx="8421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>
                <a:solidFill>
                  <a:schemeClr val="bg2"/>
                </a:solidFill>
              </a:rPr>
              <a:t>Brain is </a:t>
            </a:r>
            <a:r>
              <a:rPr lang="ja-JP" altLang="en-US">
                <a:solidFill>
                  <a:schemeClr val="bg2"/>
                </a:solidFill>
              </a:rPr>
              <a:t>“</a:t>
            </a:r>
            <a:r>
              <a:rPr lang="en-US" altLang="ja-JP">
                <a:solidFill>
                  <a:schemeClr val="bg2"/>
                </a:solidFill>
              </a:rPr>
              <a:t>prewired</a:t>
            </a:r>
            <a:r>
              <a:rPr lang="ja-JP" altLang="en-US">
                <a:solidFill>
                  <a:schemeClr val="bg2"/>
                </a:solidFill>
              </a:rPr>
              <a:t>”</a:t>
            </a:r>
            <a:r>
              <a:rPr lang="en-US" altLang="ja-JP">
                <a:solidFill>
                  <a:schemeClr val="bg2"/>
                </a:solidFill>
              </a:rPr>
              <a:t> for language.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chemeClr val="bg2"/>
                </a:solidFill>
              </a:rPr>
              <a:t>Must understand mental structures to understand behavior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1355725" y="2378075"/>
            <a:ext cx="22399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Presenting: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/>
              <a:t>Your brain</a:t>
            </a:r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12938"/>
            <a:ext cx="37338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brain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Network of 100 billion neurons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Evidence of timing mechanisms (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clock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About 100 firings per second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Total of 10</a:t>
            </a:r>
            <a:r>
              <a:rPr lang="en-US" sz="2000" baseline="30000">
                <a:latin typeface="Arial" charset="0"/>
                <a:ea typeface="Arial" charset="0"/>
                <a:cs typeface="Arial" charset="0"/>
              </a:rPr>
              <a:t>13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 firings (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000">
                <a:latin typeface="Arial" charset="0"/>
                <a:ea typeface="Arial" charset="0"/>
                <a:cs typeface="Arial" charset="0"/>
              </a:rPr>
              <a:t>operations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2000">
                <a:latin typeface="Arial" charset="0"/>
                <a:ea typeface="Arial" charset="0"/>
                <a:cs typeface="Arial" charset="0"/>
              </a:rPr>
              <a:t>) per second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Number of operations per sec in fast desktop PC:  10</a:t>
            </a:r>
            <a:r>
              <a:rPr lang="en-US" sz="2000" baseline="30000">
                <a:latin typeface="Arial" charset="0"/>
                <a:ea typeface="Arial" charset="0"/>
                <a:cs typeface="Arial" charset="0"/>
              </a:rPr>
              <a:t>10 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Kurzweil predicts PC will match brain computationally by 2020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28575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neu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931988"/>
            <a:ext cx="3681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1190</TotalTime>
  <Words>497</Words>
  <Application>Microsoft Macintosh PowerPoint</Application>
  <PresentationFormat>On-screen Show (4:3)</PresentationFormat>
  <Paragraphs>132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ＭＳ Ｐゴシック</vt:lpstr>
      <vt:lpstr>Wingdings</vt:lpstr>
      <vt:lpstr>Arial Black</vt:lpstr>
      <vt:lpstr>Times New Roman</vt:lpstr>
      <vt:lpstr>Pixel</vt:lpstr>
      <vt:lpstr>Artificial intelligence </vt:lpstr>
      <vt:lpstr>Artificial Intelligence</vt:lpstr>
      <vt:lpstr>Intelligence in animal world</vt:lpstr>
      <vt:lpstr>Deep mystery: How do higher animals (including humans) learn?</vt:lpstr>
      <vt:lpstr>A crude first explanation: Behaviorism [Pavlov 1890's, Skinner 1930's]</vt:lpstr>
      <vt:lpstr>More thoughts on behaviorism</vt:lpstr>
      <vt:lpstr>Chomsky's influential critique  of Behaviorism [1957]</vt:lpstr>
      <vt:lpstr>PowerPoint Presentation</vt:lpstr>
      <vt:lpstr>The brain</vt:lpstr>
      <vt:lpstr>A comparison</vt:lpstr>
      <vt:lpstr>A simplistic model of neurons— Neural Net [McCulloch – Pitts 1943]</vt:lpstr>
      <vt:lpstr>Why AI is feasible in principle:  the simulation argument</vt:lpstr>
      <vt:lpstr>Hope</vt:lpstr>
      <vt:lpstr>PowerPoint Presentation</vt:lpstr>
      <vt:lpstr>PowerPoint Presentation</vt:lpstr>
      <vt:lpstr>PowerPoint Presentation</vt:lpstr>
      <vt:lpstr>Eliza, the Computer Therapist</vt:lpstr>
      <vt:lpstr>Turing test (Turing 1950; see turinghub.com)</vt:lpstr>
      <vt:lpstr>PowerPoint Presentation</vt:lpstr>
      <vt:lpstr>Text Captchas</vt:lpstr>
      <vt:lpstr>Image Captchas</vt:lpstr>
      <vt:lpstr>Strong AI (Searle)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Self-improvement for dummies</dc:title>
  <dc:creator>David Xiao</dc:creator>
  <cp:lastModifiedBy>Adam Finkelstein</cp:lastModifiedBy>
  <cp:revision>66</cp:revision>
  <dcterms:created xsi:type="dcterms:W3CDTF">2010-04-27T17:07:14Z</dcterms:created>
  <dcterms:modified xsi:type="dcterms:W3CDTF">2012-04-19T15:48:23Z</dcterms:modified>
</cp:coreProperties>
</file>