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2"/>
  </p:notesMasterIdLst>
  <p:sldIdLst>
    <p:sldId id="256" r:id="rId2"/>
    <p:sldId id="309" r:id="rId3"/>
    <p:sldId id="310" r:id="rId4"/>
    <p:sldId id="281" r:id="rId5"/>
    <p:sldId id="282" r:id="rId6"/>
    <p:sldId id="316" r:id="rId7"/>
    <p:sldId id="311" r:id="rId8"/>
    <p:sldId id="312" r:id="rId9"/>
    <p:sldId id="313" r:id="rId10"/>
    <p:sldId id="314" r:id="rId11"/>
    <p:sldId id="315" r:id="rId12"/>
    <p:sldId id="332" r:id="rId13"/>
    <p:sldId id="329" r:id="rId14"/>
    <p:sldId id="330" r:id="rId15"/>
    <p:sldId id="283" r:id="rId16"/>
    <p:sldId id="257" r:id="rId17"/>
    <p:sldId id="317" r:id="rId18"/>
    <p:sldId id="318" r:id="rId19"/>
    <p:sldId id="319" r:id="rId20"/>
    <p:sldId id="321" r:id="rId21"/>
    <p:sldId id="322" r:id="rId22"/>
    <p:sldId id="261" r:id="rId23"/>
    <p:sldId id="287" r:id="rId24"/>
    <p:sldId id="288" r:id="rId25"/>
    <p:sldId id="325" r:id="rId26"/>
    <p:sldId id="326" r:id="rId27"/>
    <p:sldId id="327" r:id="rId28"/>
    <p:sldId id="289" r:id="rId29"/>
    <p:sldId id="331" r:id="rId30"/>
    <p:sldId id="29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FF7C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10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2DDC50-A7B0-B24D-A2D0-34D131C08B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7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2C859A1-8ACD-DA45-A988-F6072A1C72C2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B0852E-7DF5-224F-AD1D-FDCD034191AD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584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D02F65F-FD6D-0245-92C7-BA985B6209AF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789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D02F65F-FD6D-0245-92C7-BA985B6209AF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789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39CC51E-3F9B-CB4E-AE6F-A8A079873749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D703C32-B7BA-8D49-9903-55BD63C6719D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198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1122D3C-C913-9F4D-9F3B-5E31E3793227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CB11F88-3759-3144-8F64-8CAC12AF8C7A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02442CD-9C12-B548-8B7D-8257EEDD498D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813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3B91C21-9B11-2946-8728-8836652CCA16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5017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028394C-C246-B542-9BCA-339CDDA04C96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5222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FB2F700-9D94-F846-BBBA-0864852DD031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CE86F4A-428F-1141-B92E-AE0B829DA1BC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5427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FD22BE-AC0A-664E-A875-C93E2206DA68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5632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032D84-DDCC-164F-82A5-7B2B02D8A669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63C6A84-F3F6-DD41-988C-4B166EAB72AB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4D42DF9-A4AF-CD48-BB87-48A1858A4B02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66DD9D2-C016-7F43-A090-8FB2B2136F90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CFFBA9-5519-1F42-985E-5B7BB17DD142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6656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B7BDF4E-F9C4-FC4D-8303-EC3A3E8ED9CD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6861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031EB68-E95F-744F-A8E0-655FD565570F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3DA4E89-C322-C548-B92A-5B9BF4D15A66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EA4F4C8-A703-A942-8F8F-93E15C79491F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150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3A54D1A-8B86-6947-834F-0128B2E3E3F3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488C169-FB3B-114A-AC6F-BF9595E883D1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C0657E7-DBB7-B54D-BAC5-6C7140C53D79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765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099B5C4-87F9-064A-A86E-BEAB89EF2DCE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969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CB6C59D-A247-FA4B-A0D1-FC380BEF9B7B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174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6B4D9D0-3AF2-464C-BD31-A673A03ED9F8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379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charset="0"/>
                <a:ea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Arial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Arial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45A97-7BD5-0042-BE50-B5089464CA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9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609A2-25B5-D743-B3AC-58CEECD55C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1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CFE74-49AA-2C4A-9905-8A46A9F8FA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89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4F8E9-535B-1440-9F7D-54E3DB2758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62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49515-0477-9E48-9F80-C1B50264EE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E628B-C988-854D-B8CE-F3B9661EF4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2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97FC9-10F1-9E40-A53B-CF6A20F9AA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3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82689-466A-CC42-8649-0EDE7CC9D7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2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EC933-F45B-0443-A87F-53275174D5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3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C5403-D1D9-4942-BC55-8282051087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7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6FA06-12BE-BA4C-9F48-C221967AAC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3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D4439A-8DE0-574B-8F99-A6978DE473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6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84EFF-5307-7445-AD26-3C114290A4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9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charset="0"/>
              </a:defRPr>
            </a:lvl1pPr>
          </a:lstStyle>
          <a:p>
            <a:fld id="{B205839A-7751-734A-AA36-AAAFE889DCE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charset="0"/>
                <a:ea typeface="Arial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Arial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  <a:ea typeface="Arial" charset="0"/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  <a:ea typeface="Arial" charset="0"/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  <a:ea typeface="Arial" charset="0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  <a:ea typeface="Arial" charset="0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Arial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  <a:ea typeface="Arial" charset="0"/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  <a:ea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emf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9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4" Type="http://schemas.openxmlformats.org/officeDocument/2006/relationships/image" Target="../media/image29.gif"/><Relationship Id="rId5" Type="http://schemas.openxmlformats.org/officeDocument/2006/relationships/image" Target="../media/image30.gif"/><Relationship Id="rId6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lectures.net/ijcai09_coates_sah/" TargetMode="External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5" Type="http://schemas.openxmlformats.org/officeDocument/2006/relationships/image" Target="../media/image6.gif"/><Relationship Id="rId6" Type="http://schemas.openxmlformats.org/officeDocument/2006/relationships/image" Target="../media/image7.jpeg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Self-improvement for dummies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 sz="3800">
                <a:latin typeface="Arial" charset="0"/>
                <a:cs typeface="Arial" charset="0"/>
              </a:rPr>
              <a:t>(Machine Learning)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COS 116, Spring </a:t>
            </a:r>
            <a:r>
              <a:rPr lang="en-US" dirty="0" smtClean="0">
                <a:latin typeface="Arial" charset="0"/>
                <a:cs typeface="Arial" charset="0"/>
              </a:rPr>
              <a:t>2012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Adam Finkelstein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3-Means Algorithm 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Start with two familiar notions</a:t>
            </a:r>
            <a:r>
              <a:rPr lang="en-US" sz="2400" dirty="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Mean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points (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), (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sz="200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), ... , (</a:t>
            </a:r>
            <a:r>
              <a:rPr lang="en-US" sz="2000" i="1" dirty="0" err="1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sz="2000" i="1" baseline="-25000" dirty="0" err="1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i="1" dirty="0" err="1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sz="2000" i="1" baseline="-25000" dirty="0" err="1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 eaLnBrk="1" hangingPunct="1">
              <a:buFont typeface="Wingdings" charset="0"/>
              <a:buNone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	is </a:t>
            </a:r>
          </a:p>
          <a:p>
            <a:pPr lvl="1" eaLnBrk="1" hangingPunct="1">
              <a:buFont typeface="Wingdings" charset="0"/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buFont typeface="Wingdings" charset="0"/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   (a.k.a. </a:t>
            </a:r>
            <a:r>
              <a:rPr lang="ja-JP" altLang="en-US" sz="2000" dirty="0" smtClean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center of gravity</a:t>
            </a:r>
            <a:r>
              <a:rPr lang="ja-JP" altLang="en-US" sz="2000" dirty="0" smtClean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or “average”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Distance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between points (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), (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sz="200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 is</a:t>
            </a:r>
          </a:p>
          <a:p>
            <a:pPr lvl="1" eaLnBrk="1" hangingPunct="1">
              <a:buFont typeface="Wingdings" charset="0"/>
              <a:buNone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	( (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sz="2000" baseline="30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+ (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sz="2000" baseline="30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)</a:t>
            </a:r>
            <a:r>
              <a:rPr lang="en-US" sz="2000" baseline="30000" dirty="0">
                <a:latin typeface="Arial" charset="0"/>
                <a:ea typeface="Arial" charset="0"/>
                <a:cs typeface="Arial" charset="0"/>
              </a:rPr>
              <a:t>½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41840714"/>
              </p:ext>
            </p:extLst>
          </p:nvPr>
        </p:nvGraphicFramePr>
        <p:xfrm>
          <a:off x="1905000" y="2895600"/>
          <a:ext cx="40386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Equation" r:id="rId4" imgW="2083196" imgH="432197" progId="Equation.3">
                  <p:embed/>
                </p:oleObj>
              </mc:Choice>
              <mc:Fallback>
                <p:oleObj name="Equation" r:id="rId4" imgW="2083196" imgH="43219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95600"/>
                        <a:ext cx="40386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1" name="Picture 5" descr="Triang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71800"/>
            <a:ext cx="990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3</a:t>
            </a:r>
            <a:r>
              <a:rPr lang="en-US" dirty="0" smtClean="0">
                <a:latin typeface="Arial" charset="0"/>
                <a:cs typeface="Arial" charset="0"/>
              </a:rPr>
              <a:t>-Means </a:t>
            </a:r>
            <a:r>
              <a:rPr lang="en-US" dirty="0">
                <a:latin typeface="Arial" charset="0"/>
                <a:cs typeface="Arial" charset="0"/>
              </a:rPr>
              <a:t>Algorithm (cont.)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Arial" charset="0"/>
                <a:cs typeface="Arial" charset="0"/>
              </a:rPr>
              <a:t>Start by randomly picking 3 data points as your </a:t>
            </a:r>
            <a:r>
              <a:rPr lang="ja-JP" altLang="en-US" sz="2400" dirty="0">
                <a:latin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cs typeface="Arial" charset="0"/>
              </a:rPr>
              <a:t>means</a:t>
            </a:r>
            <a:r>
              <a:rPr lang="ja-JP" altLang="en-US" sz="2400" dirty="0">
                <a:latin typeface="Arial" charset="0"/>
                <a:cs typeface="Arial" charset="0"/>
              </a:rPr>
              <a:t>”</a:t>
            </a:r>
            <a:endParaRPr lang="en-US" sz="2400" dirty="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Arial" charset="0"/>
                <a:cs typeface="Arial" charset="0"/>
              </a:rPr>
              <a:t>Repeat many times: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Arial" charset="0"/>
                <a:cs typeface="Arial" charset="0"/>
              </a:rPr>
              <a:t>{</a:t>
            </a:r>
          </a:p>
          <a:p>
            <a:pPr lvl="1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	Assign each point to the cluster whose mean is closest to it</a:t>
            </a:r>
          </a:p>
          <a:p>
            <a:pPr lvl="1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	Compute means of the clusters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Arial" charset="0"/>
                <a:cs typeface="Arial" charset="0"/>
              </a:rPr>
              <a:t>}</a:t>
            </a: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6096000" y="4648200"/>
            <a:ext cx="2851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http://</a:t>
            </a:r>
            <a:r>
              <a:rPr lang="en-US" sz="1000" dirty="0" err="1"/>
              <a:t>en.wikipedia.org</a:t>
            </a:r>
            <a:r>
              <a:rPr lang="en-US" sz="1000" dirty="0"/>
              <a:t>/wiki/K-</a:t>
            </a:r>
            <a:r>
              <a:rPr lang="en-US" sz="1000" dirty="0" err="1"/>
              <a:t>means_clustering</a:t>
            </a:r>
            <a:endParaRPr lang="en-US" sz="1000" dirty="0"/>
          </a:p>
        </p:txBody>
      </p:sp>
      <p:pic>
        <p:nvPicPr>
          <p:cNvPr id="36869" name="Picture 6" descr="2mea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25"/>
            <a:ext cx="9144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means-exam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5600" y="670068"/>
            <a:ext cx="6248400" cy="6187932"/>
          </a:xfrm>
          <a:prstGeom prst="rect">
            <a:avLst/>
          </a:prstGeom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k-Means Algorithm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5867400" y="6324600"/>
            <a:ext cx="30444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1000" dirty="0" smtClean="0"/>
              <a:t>http://www.aishack.in/2010/07/k-means-clustering/</a:t>
            </a:r>
            <a:endParaRPr lang="en-US" sz="1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2057400"/>
            <a:ext cx="609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Can use any number “k” </a:t>
            </a:r>
          </a:p>
          <a:p>
            <a:pPr eaLnBrk="1" hangingPunct="1">
              <a:buFont typeface="Wingdings" charset="0"/>
              <a:buNone/>
            </a:pPr>
            <a:r>
              <a:rPr lang="en-US" sz="2400" dirty="0">
                <a:latin typeface="Arial" charset="0"/>
                <a:cs typeface="Arial" charset="0"/>
              </a:rPr>
              <a:t>(</a:t>
            </a:r>
            <a:r>
              <a:rPr lang="en-US" sz="2400" dirty="0" smtClean="0">
                <a:latin typeface="Arial" charset="0"/>
                <a:cs typeface="Arial" charset="0"/>
              </a:rPr>
              <a:t>instead of 3)</a:t>
            </a:r>
            <a:endParaRPr lang="en-US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10600" cy="1371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How about </a:t>
            </a:r>
            <a:r>
              <a:rPr lang="en-US" sz="4000" dirty="0">
                <a:latin typeface="Arial" charset="0"/>
                <a:cs typeface="Arial" charset="0"/>
              </a:rPr>
              <a:t>more </a:t>
            </a:r>
            <a:r>
              <a:rPr lang="en-US" sz="4000" dirty="0" smtClean="0">
                <a:latin typeface="Arial" charset="0"/>
                <a:cs typeface="Arial" charset="0"/>
              </a:rPr>
              <a:t>complex concepts?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Speech?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Motion?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Handwriting?</a:t>
            </a:r>
          </a:p>
        </p:txBody>
      </p:sp>
      <p:pic>
        <p:nvPicPr>
          <p:cNvPr id="150532" name="Picture 4" descr="dear_jo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53050"/>
            <a:ext cx="18288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3" name="Picture 5" descr="MCj031185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1849438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4" name="Picture 6" descr="shru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3187700"/>
            <a:ext cx="2600325" cy="184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6096000" y="4057472"/>
            <a:ext cx="3048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Use similar </a:t>
            </a:r>
            <a:r>
              <a:rPr lang="en-US" dirty="0"/>
              <a:t>data</a:t>
            </a:r>
            <a:br>
              <a:rPr lang="en-US" dirty="0"/>
            </a:br>
            <a:r>
              <a:rPr lang="en-US" dirty="0"/>
              <a:t>representations,</a:t>
            </a:r>
          </a:p>
          <a:p>
            <a:pPr eaLnBrk="1" hangingPunct="1"/>
            <a:r>
              <a:rPr lang="en-US" dirty="0" smtClean="0"/>
              <a:t>more </a:t>
            </a:r>
            <a:r>
              <a:rPr lang="ja-JP" altLang="en-US" dirty="0" smtClean="0"/>
              <a:t>“</a:t>
            </a:r>
            <a:r>
              <a:rPr lang="en-US" dirty="0"/>
              <a:t>dimensions</a:t>
            </a:r>
            <a:r>
              <a:rPr lang="ja-JP" altLang="en-US" dirty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One major idea: modeling uncertainty using probabilities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Example: Did I just hear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Arial" charset="0"/>
                <a:cs typeface="Arial" charset="0"/>
              </a:rPr>
              <a:t>	</a:t>
            </a: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>
                <a:latin typeface="Arial" charset="0"/>
                <a:cs typeface="Arial" charset="0"/>
              </a:rPr>
              <a:t>Ice cream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r>
              <a:rPr lang="en-US" sz="2400">
                <a:latin typeface="Arial" charset="0"/>
                <a:cs typeface="Arial" charset="0"/>
              </a:rPr>
              <a:t> or </a:t>
            </a: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>
                <a:latin typeface="Arial" charset="0"/>
                <a:cs typeface="Arial" charset="0"/>
              </a:rPr>
              <a:t>I scream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r>
              <a:rPr lang="en-US" sz="2400">
                <a:latin typeface="Arial" charset="0"/>
                <a:cs typeface="Arial" charset="0"/>
              </a:rPr>
              <a:t>?</a:t>
            </a:r>
          </a:p>
          <a:p>
            <a:pPr eaLnBrk="1" hangingPunct="1"/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Assign probability ½ to each</a:t>
            </a:r>
          </a:p>
          <a:p>
            <a:pPr eaLnBrk="1" hangingPunct="1"/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Listen for subsequent phoneme</a:t>
            </a:r>
          </a:p>
          <a:p>
            <a:pPr lvl="1" eaLnBrk="1" hangingPunct="1"/>
            <a:r>
              <a:rPr lang="en-US" sz="2000">
                <a:latin typeface="Arial" charset="0"/>
                <a:ea typeface="Arial" charset="0"/>
                <a:cs typeface="Arial" charset="0"/>
              </a:rPr>
              <a:t>_?_ </a:t>
            </a:r>
            <a:r>
              <a:rPr lang="ja-JP" altLang="en-US" sz="20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is</a:t>
            </a:r>
            <a:r>
              <a:rPr lang="ja-JP" altLang="en-US" sz="200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: use knowledge of usage patterns…</a:t>
            </a:r>
          </a:p>
          <a:p>
            <a:pPr lvl="1" eaLnBrk="1" hangingPunct="1"/>
            <a:r>
              <a:rPr lang="en-US" sz="2000">
                <a:latin typeface="Arial" charset="0"/>
                <a:ea typeface="Arial" charset="0"/>
                <a:cs typeface="Arial" charset="0"/>
              </a:rPr>
              <a:t>Increase probability of </a:t>
            </a:r>
            <a:r>
              <a:rPr lang="ja-JP" altLang="en-US" sz="20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Ice cream</a:t>
            </a:r>
            <a:r>
              <a:rPr lang="ja-JP" altLang="en-US" sz="200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 to 0.9</a:t>
            </a:r>
          </a:p>
        </p:txBody>
      </p:sp>
      <p:pic>
        <p:nvPicPr>
          <p:cNvPr id="152580" name="Picture 4" descr="banana_spl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137318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62200"/>
            <a:ext cx="11239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25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5258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43012" name="Picture 5" descr="sp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Spam filtering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cs typeface="Arial" charset="0"/>
              </a:rPr>
              <a:t>How would you define Spam to a computer?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cs typeface="Arial" charset="0"/>
              </a:rPr>
              <a:t>Descriptive approach: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ja-JP" altLang="en-US" sz="24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Any email in ALL CAPS, unless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it</a:t>
            </a:r>
            <a:r>
              <a:rPr lang="fr-FR" altLang="ja-JP" sz="2400" dirty="0" smtClean="0">
                <a:latin typeface="Arial" charset="0"/>
                <a:ea typeface="Arial" charset="0"/>
                <a:cs typeface="Arial" charset="0"/>
              </a:rPr>
              <a:t>'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from my kid brother, or that contains the word </a:t>
            </a:r>
            <a:r>
              <a:rPr lang="fr-FR" altLang="ja-JP" sz="2400" dirty="0" smtClean="0">
                <a:latin typeface="Arial" charset="0"/>
                <a:ea typeface="Arial" charset="0"/>
                <a:cs typeface="Arial" charset="0"/>
              </a:rPr>
              <a:t>'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mortgage</a:t>
            </a:r>
            <a:r>
              <a:rPr lang="fr-FR" altLang="ja-JP" sz="2400" dirty="0" smtClean="0">
                <a:latin typeface="Arial" charset="0"/>
                <a:ea typeface="Arial" charset="0"/>
                <a:cs typeface="Arial" charset="0"/>
              </a:rPr>
              <a:t>'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unless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it</a:t>
            </a:r>
            <a:r>
              <a:rPr lang="fr-FR" altLang="ja-JP" sz="2400" dirty="0" smtClean="0">
                <a:latin typeface="Arial" charset="0"/>
                <a:ea typeface="Arial" charset="0"/>
                <a:cs typeface="Arial" charset="0"/>
              </a:rPr>
              <a:t>'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from my real estate agent, …</a:t>
            </a:r>
            <a:r>
              <a:rPr lang="ja-JP" altLang="en-US" sz="2400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Difficult to come up with an good description!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cs typeface="Arial" charset="0"/>
              </a:rPr>
              <a:t>Learning approach: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ja-JP" altLang="en-US" sz="24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Train</a:t>
            </a:r>
            <a:r>
              <a:rPr lang="ja-JP" altLang="en-US" sz="24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the computer with labeled examples of spam and non-spam (a.k.a. ham) email.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Easy to find examples of spam – you probably get hundreds a day!</a:t>
            </a:r>
          </a:p>
        </p:txBody>
      </p:sp>
      <p:pic>
        <p:nvPicPr>
          <p:cNvPr id="45060" name="Picture 7" descr="sp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Spam Filtering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3820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" charset="0"/>
                <a:cs typeface="Arial" charset="0"/>
              </a:rPr>
              <a:t>Given: A spam corpus and ham corpus.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" charset="0"/>
                <a:cs typeface="Arial" charset="0"/>
              </a:rPr>
              <a:t>Goal: Determine whether a new email is spam or ham.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" charset="0"/>
                <a:cs typeface="Arial" charset="0"/>
              </a:rPr>
              <a:t>Step 1: Assign a </a:t>
            </a: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>
                <a:latin typeface="Arial" charset="0"/>
                <a:cs typeface="Arial" charset="0"/>
              </a:rPr>
              <a:t>spam score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r>
              <a:rPr lang="en-US" sz="2400">
                <a:latin typeface="Arial" charset="0"/>
                <a:cs typeface="Arial" charset="0"/>
              </a:rPr>
              <a:t> to each </a:t>
            </a:r>
            <a:r>
              <a:rPr lang="en-US" sz="2400" i="1">
                <a:latin typeface="Arial" charset="0"/>
                <a:cs typeface="Arial" charset="0"/>
              </a:rPr>
              <a:t>word: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baseline="-25000">
                <a:latin typeface="Arial" charset="0"/>
                <a:ea typeface="Arial" charset="0"/>
                <a:cs typeface="Arial" charset="0"/>
              </a:rPr>
              <a:t>spam</a:t>
            </a:r>
            <a:r>
              <a:rPr lang="en-US" sz="180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i="1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en-US" sz="1800">
                <a:latin typeface="Arial" charset="0"/>
                <a:ea typeface="Arial" charset="0"/>
                <a:cs typeface="Arial" charset="0"/>
              </a:rPr>
              <a:t>) = Fraction of emails in spam corpus that contain </a:t>
            </a:r>
            <a:r>
              <a:rPr lang="en-US" sz="1800" i="1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en-US" sz="180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baseline="-25000">
                <a:latin typeface="Arial" charset="0"/>
                <a:ea typeface="Arial" charset="0"/>
                <a:cs typeface="Arial" charset="0"/>
              </a:rPr>
              <a:t>ham</a:t>
            </a:r>
            <a:r>
              <a:rPr lang="en-US" sz="180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i="1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en-US" sz="1800">
                <a:latin typeface="Arial" charset="0"/>
                <a:ea typeface="Arial" charset="0"/>
                <a:cs typeface="Arial" charset="0"/>
              </a:rPr>
              <a:t>) = Fraction of emails in ham corpus that contain </a:t>
            </a:r>
            <a:r>
              <a:rPr lang="en-US" sz="1800" i="1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en-US" sz="180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n-US" sz="180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80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80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80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Arial" charset="0"/>
                <a:ea typeface="Arial" charset="0"/>
                <a:cs typeface="Arial" charset="0"/>
              </a:rPr>
              <a:t>Observe: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>
                <a:latin typeface="Arial" charset="0"/>
                <a:ea typeface="Arial" charset="0"/>
                <a:cs typeface="Arial" charset="0"/>
              </a:rPr>
              <a:t>SpamScore(</a:t>
            </a:r>
            <a:r>
              <a:rPr lang="en-US" sz="1600" i="1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en-US" sz="1600">
                <a:latin typeface="Arial" charset="0"/>
                <a:ea typeface="Arial" charset="0"/>
                <a:cs typeface="Arial" charset="0"/>
              </a:rPr>
              <a:t>) &gt; 1 if </a:t>
            </a:r>
            <a:r>
              <a:rPr lang="en-US" sz="1600" i="1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en-US" sz="1600">
                <a:latin typeface="Arial" charset="0"/>
                <a:ea typeface="Arial" charset="0"/>
                <a:cs typeface="Arial" charset="0"/>
              </a:rPr>
              <a:t> is more prevalent in spam.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>
                <a:latin typeface="Arial" charset="0"/>
                <a:ea typeface="Arial" charset="0"/>
                <a:cs typeface="Arial" charset="0"/>
              </a:rPr>
              <a:t>SpamScore(</a:t>
            </a:r>
            <a:r>
              <a:rPr lang="en-US" sz="1600" i="1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en-US" sz="1600">
                <a:latin typeface="Arial" charset="0"/>
                <a:ea typeface="Arial" charset="0"/>
                <a:cs typeface="Arial" charset="0"/>
              </a:rPr>
              <a:t>) &lt; 1 if </a:t>
            </a:r>
            <a:r>
              <a:rPr lang="en-US" sz="1600" i="1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en-US" sz="1600">
                <a:latin typeface="Arial" charset="0"/>
                <a:ea typeface="Arial" charset="0"/>
                <a:cs typeface="Arial" charset="0"/>
              </a:rPr>
              <a:t> is more prevalent in ham.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000">
              <a:latin typeface="Arial" charset="0"/>
              <a:cs typeface="Arial" charset="0"/>
            </a:endParaRPr>
          </a:p>
        </p:txBody>
      </p:sp>
      <p:pic>
        <p:nvPicPr>
          <p:cNvPr id="47109" name="Picture 4" descr="sp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5957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2057400" y="4038600"/>
          <a:ext cx="4291013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Equation" r:id="rId5" imgW="2070496" imgH="457597" progId="Equation.3">
                  <p:embed/>
                </p:oleObj>
              </mc:Choice>
              <mc:Fallback>
                <p:oleObj name="Equation" r:id="rId5" imgW="2070496" imgH="45759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038600"/>
                        <a:ext cx="4291013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Spam Filtering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382000" cy="4267200"/>
          </a:xfrm>
        </p:spPr>
        <p:txBody>
          <a:bodyPr/>
          <a:lstStyle/>
          <a:p>
            <a:pPr eaLnBrk="1" hangingPunct="1"/>
            <a:r>
              <a:rPr lang="en-US" sz="2000">
                <a:latin typeface="Arial" charset="0"/>
                <a:cs typeface="Arial" charset="0"/>
              </a:rPr>
              <a:t>Step 2: Assign a </a:t>
            </a:r>
            <a:r>
              <a:rPr lang="ja-JP" altLang="en-US" sz="2000">
                <a:latin typeface="Arial" charset="0"/>
                <a:cs typeface="Arial" charset="0"/>
              </a:rPr>
              <a:t>“</a:t>
            </a:r>
            <a:r>
              <a:rPr lang="en-US" sz="2000">
                <a:latin typeface="Arial" charset="0"/>
                <a:cs typeface="Arial" charset="0"/>
              </a:rPr>
              <a:t>spam score</a:t>
            </a:r>
            <a:r>
              <a:rPr lang="ja-JP" altLang="en-US" sz="2000">
                <a:latin typeface="Arial" charset="0"/>
                <a:cs typeface="Arial" charset="0"/>
              </a:rPr>
              <a:t>”</a:t>
            </a:r>
            <a:r>
              <a:rPr lang="en-US" sz="2000">
                <a:latin typeface="Arial" charset="0"/>
                <a:cs typeface="Arial" charset="0"/>
              </a:rPr>
              <a:t> to the </a:t>
            </a:r>
            <a:r>
              <a:rPr lang="en-US" sz="2000" i="1">
                <a:latin typeface="Arial" charset="0"/>
                <a:cs typeface="Arial" charset="0"/>
              </a:rPr>
              <a:t>email</a:t>
            </a:r>
            <a:r>
              <a:rPr lang="en-US" sz="2000">
                <a:latin typeface="Arial" charset="0"/>
                <a:cs typeface="Arial" charset="0"/>
              </a:rPr>
              <a:t>:</a:t>
            </a:r>
          </a:p>
          <a:p>
            <a:pPr lvl="1" eaLnBrk="1" hangingPunct="1"/>
            <a:r>
              <a:rPr lang="en-US" sz="1600">
                <a:latin typeface="Arial" charset="0"/>
                <a:ea typeface="Arial" charset="0"/>
                <a:cs typeface="Arial" charset="0"/>
              </a:rPr>
              <a:t>SpamScore(</a:t>
            </a:r>
            <a:r>
              <a:rPr lang="en-US" sz="1600" i="1">
                <a:latin typeface="Arial" charset="0"/>
                <a:ea typeface="Arial" charset="0"/>
                <a:cs typeface="Arial" charset="0"/>
              </a:rPr>
              <a:t>email</a:t>
            </a:r>
            <a:r>
              <a:rPr lang="en-US" sz="1600">
                <a:latin typeface="Arial" charset="0"/>
                <a:ea typeface="Arial" charset="0"/>
                <a:cs typeface="Arial" charset="0"/>
              </a:rPr>
              <a:t>) = SpamScore(</a:t>
            </a:r>
            <a:r>
              <a:rPr lang="en-US" sz="1600" i="1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en-US" sz="1600" i="1" baseline="-2500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1600">
                <a:latin typeface="Arial" charset="0"/>
                <a:ea typeface="Arial" charset="0"/>
                <a:cs typeface="Arial" charset="0"/>
              </a:rPr>
              <a:t>) x … x SpamScore(</a:t>
            </a:r>
            <a:r>
              <a:rPr lang="en-US" sz="1600" i="1">
                <a:latin typeface="Arial" charset="0"/>
                <a:ea typeface="Arial" charset="0"/>
                <a:cs typeface="Arial" charset="0"/>
              </a:rPr>
              <a:t>word</a:t>
            </a:r>
            <a:r>
              <a:rPr lang="en-US" sz="1600" i="1" baseline="-2500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1600">
                <a:latin typeface="Arial" charset="0"/>
                <a:ea typeface="Arial" charset="0"/>
                <a:cs typeface="Arial" charset="0"/>
              </a:rPr>
              <a:t>),</a:t>
            </a:r>
          </a:p>
          <a:p>
            <a:pPr eaLnBrk="1" hangingPunct="1">
              <a:buFont typeface="Wingdings" charset="0"/>
              <a:buNone/>
            </a:pPr>
            <a:r>
              <a:rPr lang="en-US" sz="1800">
                <a:latin typeface="Arial" charset="0"/>
                <a:cs typeface="Arial" charset="0"/>
              </a:rPr>
              <a:t>		</a:t>
            </a:r>
            <a:r>
              <a:rPr lang="en-US" sz="1600">
                <a:latin typeface="Arial" charset="0"/>
                <a:cs typeface="Arial" charset="0"/>
              </a:rPr>
              <a:t>where </a:t>
            </a:r>
            <a:r>
              <a:rPr lang="en-US" sz="1600" i="1">
                <a:latin typeface="Arial" charset="0"/>
                <a:cs typeface="Arial" charset="0"/>
              </a:rPr>
              <a:t>word</a:t>
            </a:r>
            <a:r>
              <a:rPr lang="en-US" sz="1600" i="1" baseline="-25000">
                <a:latin typeface="Arial" charset="0"/>
                <a:cs typeface="Arial" charset="0"/>
              </a:rPr>
              <a:t>i</a:t>
            </a:r>
            <a:r>
              <a:rPr lang="en-US" sz="1600">
                <a:latin typeface="Arial" charset="0"/>
                <a:cs typeface="Arial" charset="0"/>
              </a:rPr>
              <a:t> is the i</a:t>
            </a:r>
            <a:r>
              <a:rPr lang="en-US" sz="1600" baseline="30000">
                <a:latin typeface="Arial" charset="0"/>
                <a:cs typeface="Arial" charset="0"/>
              </a:rPr>
              <a:t>th</a:t>
            </a:r>
            <a:r>
              <a:rPr lang="en-US" sz="1600">
                <a:latin typeface="Arial" charset="0"/>
                <a:cs typeface="Arial" charset="0"/>
              </a:rPr>
              <a:t> word in </a:t>
            </a:r>
            <a:r>
              <a:rPr lang="en-US" sz="1600" i="1">
                <a:latin typeface="Arial" charset="0"/>
                <a:cs typeface="Arial" charset="0"/>
              </a:rPr>
              <a:t>email</a:t>
            </a:r>
            <a:r>
              <a:rPr lang="en-US" sz="1600">
                <a:latin typeface="Arial" charset="0"/>
                <a:cs typeface="Arial" charset="0"/>
              </a:rPr>
              <a:t>.</a:t>
            </a:r>
          </a:p>
          <a:p>
            <a:pPr lvl="1" eaLnBrk="1" hangingPunct="1"/>
            <a:endParaRPr lang="en-US" sz="1600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r>
              <a:rPr lang="en-US" sz="1600">
                <a:latin typeface="Arial" charset="0"/>
                <a:ea typeface="Arial" charset="0"/>
                <a:cs typeface="Arial" charset="0"/>
              </a:rPr>
              <a:t>Observe:</a:t>
            </a:r>
          </a:p>
          <a:p>
            <a:pPr lvl="2" eaLnBrk="1" hangingPunct="1"/>
            <a:r>
              <a:rPr lang="en-US" sz="1600">
                <a:latin typeface="Arial" charset="0"/>
                <a:ea typeface="Arial" charset="0"/>
                <a:cs typeface="Arial" charset="0"/>
              </a:rPr>
              <a:t>SpamScore(</a:t>
            </a:r>
            <a:r>
              <a:rPr lang="en-US" sz="1600" i="1">
                <a:latin typeface="Arial" charset="0"/>
                <a:ea typeface="Arial" charset="0"/>
                <a:cs typeface="Arial" charset="0"/>
              </a:rPr>
              <a:t>email</a:t>
            </a:r>
            <a:r>
              <a:rPr lang="en-US" sz="1600">
                <a:latin typeface="Arial" charset="0"/>
                <a:ea typeface="Arial" charset="0"/>
                <a:cs typeface="Arial" charset="0"/>
              </a:rPr>
              <a:t>) &gt;&gt; 1 if </a:t>
            </a:r>
            <a:r>
              <a:rPr lang="en-US" sz="1600" i="1">
                <a:latin typeface="Arial" charset="0"/>
                <a:ea typeface="Arial" charset="0"/>
                <a:cs typeface="Arial" charset="0"/>
              </a:rPr>
              <a:t>email</a:t>
            </a:r>
            <a:r>
              <a:rPr lang="en-US" sz="1600">
                <a:latin typeface="Arial" charset="0"/>
                <a:ea typeface="Arial" charset="0"/>
                <a:cs typeface="Arial" charset="0"/>
              </a:rPr>
              <a:t> contains many spammy words.</a:t>
            </a:r>
          </a:p>
          <a:p>
            <a:pPr lvl="2" eaLnBrk="1" hangingPunct="1"/>
            <a:r>
              <a:rPr lang="en-US" sz="1600">
                <a:latin typeface="Arial" charset="0"/>
                <a:ea typeface="Arial" charset="0"/>
                <a:cs typeface="Arial" charset="0"/>
              </a:rPr>
              <a:t>SpamScore(</a:t>
            </a:r>
            <a:r>
              <a:rPr lang="en-US" sz="1600" i="1">
                <a:latin typeface="Arial" charset="0"/>
                <a:ea typeface="Arial" charset="0"/>
                <a:cs typeface="Arial" charset="0"/>
              </a:rPr>
              <a:t>email</a:t>
            </a:r>
            <a:r>
              <a:rPr lang="en-US" sz="1600">
                <a:latin typeface="Arial" charset="0"/>
                <a:ea typeface="Arial" charset="0"/>
                <a:cs typeface="Arial" charset="0"/>
              </a:rPr>
              <a:t>) &lt;&lt; 1 if </a:t>
            </a:r>
            <a:r>
              <a:rPr lang="en-US" sz="1600" i="1">
                <a:latin typeface="Arial" charset="0"/>
                <a:ea typeface="Arial" charset="0"/>
                <a:cs typeface="Arial" charset="0"/>
              </a:rPr>
              <a:t>email</a:t>
            </a:r>
            <a:r>
              <a:rPr lang="en-US" sz="1600">
                <a:latin typeface="Arial" charset="0"/>
                <a:ea typeface="Arial" charset="0"/>
                <a:cs typeface="Arial" charset="0"/>
              </a:rPr>
              <a:t> contains many hammy words.</a:t>
            </a:r>
          </a:p>
          <a:p>
            <a:pPr eaLnBrk="1" hangingPunct="1"/>
            <a:endParaRPr lang="en-US" sz="2000">
              <a:latin typeface="Arial" charset="0"/>
              <a:cs typeface="Arial" charset="0"/>
            </a:endParaRPr>
          </a:p>
          <a:p>
            <a:pPr eaLnBrk="1" hangingPunct="1"/>
            <a:r>
              <a:rPr lang="en-US" sz="2000">
                <a:latin typeface="Arial" charset="0"/>
                <a:cs typeface="Arial" charset="0"/>
              </a:rPr>
              <a:t>Step 3: Declare </a:t>
            </a:r>
            <a:r>
              <a:rPr lang="en-US" sz="2000" i="1">
                <a:latin typeface="Arial" charset="0"/>
                <a:cs typeface="Arial" charset="0"/>
              </a:rPr>
              <a:t>email</a:t>
            </a:r>
            <a:r>
              <a:rPr lang="en-US" sz="2000">
                <a:latin typeface="Arial" charset="0"/>
                <a:cs typeface="Arial" charset="0"/>
              </a:rPr>
              <a:t> to be spam if SpamScore(</a:t>
            </a:r>
            <a:r>
              <a:rPr lang="en-US" sz="2000" i="1">
                <a:latin typeface="Arial" charset="0"/>
                <a:cs typeface="Arial" charset="0"/>
              </a:rPr>
              <a:t>email</a:t>
            </a:r>
            <a:r>
              <a:rPr lang="en-US" sz="2000">
                <a:latin typeface="Arial" charset="0"/>
                <a:cs typeface="Arial" charset="0"/>
              </a:rPr>
              <a:t>) is high</a:t>
            </a:r>
          </a:p>
        </p:txBody>
      </p:sp>
      <p:pic>
        <p:nvPicPr>
          <p:cNvPr id="49156" name="Picture 4" descr="sp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Spam Filtering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382000" cy="4267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Advantages of this type of spam filter:</a:t>
            </a:r>
          </a:p>
          <a:p>
            <a:pPr lvl="1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Though simple, catches 90+% of spam!</a:t>
            </a:r>
            <a:endParaRPr lang="en-US" sz="3600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No explicit definition of spam required.</a:t>
            </a:r>
          </a:p>
          <a:p>
            <a:pPr lvl="1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Customized for your email.</a:t>
            </a:r>
          </a:p>
          <a:p>
            <a:pPr lvl="1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Adaptive – as spam changes, so does filter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1204" name="Picture 4" descr="sp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Artificial Intelligence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 marL="609600" indent="-609600" eaLnBrk="1" hangingPunct="1"/>
            <a:r>
              <a:rPr lang="en-US" sz="2400" dirty="0">
                <a:latin typeface="Arial" charset="0"/>
                <a:cs typeface="Arial" charset="0"/>
              </a:rPr>
              <a:t>Definition of AI (Merriam-Webster)</a:t>
            </a:r>
            <a:r>
              <a:rPr lang="en-US" sz="2400" dirty="0" smtClean="0">
                <a:latin typeface="Arial" charset="0"/>
                <a:cs typeface="Arial" charset="0"/>
              </a:rPr>
              <a:t>:</a:t>
            </a:r>
            <a:br>
              <a:rPr lang="en-US" sz="2400" dirty="0" smtClean="0">
                <a:latin typeface="Arial" charset="0"/>
                <a:cs typeface="Arial" charset="0"/>
              </a:rPr>
            </a:br>
            <a:endParaRPr lang="en-US" sz="2400" dirty="0">
              <a:latin typeface="Arial" charset="0"/>
              <a:cs typeface="Arial" charset="0"/>
            </a:endParaRPr>
          </a:p>
          <a:p>
            <a:pPr marL="990600" lvl="1" indent="-533400" eaLnBrk="1" hangingPunct="1">
              <a:buFont typeface="Wingdings" charset="0"/>
              <a:buAutoNum type="arabicPeriod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capability of a machine to imitate intelligent human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behavior</a:t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990600" lvl="1" indent="-533400" eaLnBrk="1" hangingPunct="1">
              <a:buFont typeface="Wingdings" charset="0"/>
              <a:buAutoNum type="arabicPeriod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Branch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of computer science dealing with the simulation of intelligent behavior in computers</a:t>
            </a:r>
          </a:p>
          <a:p>
            <a:pPr marL="609600" indent="-609600" eaLnBrk="1" hangingPunct="1"/>
            <a:endParaRPr lang="en-US" sz="2400" dirty="0">
              <a:latin typeface="Arial" charset="0"/>
              <a:cs typeface="Arial" charset="0"/>
            </a:endParaRPr>
          </a:p>
          <a:p>
            <a:pPr marL="609600" indent="-609600" eaLnBrk="1" hangingPunct="1"/>
            <a:r>
              <a:rPr lang="en-US" sz="2400" dirty="0">
                <a:latin typeface="Arial" charset="0"/>
                <a:cs typeface="Arial" charset="0"/>
              </a:rPr>
              <a:t>Definition of Learning:</a:t>
            </a:r>
          </a:p>
          <a:p>
            <a:pPr marL="990600" lvl="1" indent="-533400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To gain knowledge or understanding of or skill in by study, instruction, or experience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228600" y="3657600"/>
            <a:ext cx="1271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6600"/>
                </a:solidFill>
              </a:rPr>
              <a:t>Today: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81000" y="2438400"/>
            <a:ext cx="1103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6600"/>
                </a:solidFill>
              </a:rPr>
              <a:t>Later: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  <p:bldP spid="1095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13716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Text synthesis (simplistic version)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229600" cy="38862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Idea: Use example text to generate similar text.</a:t>
            </a:r>
          </a:p>
          <a:p>
            <a:pPr lvl="1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Input: 2007 State of the Union Address.</a:t>
            </a:r>
          </a:p>
          <a:p>
            <a:pPr lvl="1"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Output: 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This war is more competitive by strengthening math and science skills. The lives of our nation was attacked, I ask you to make the same standards, and a prompt up-or-down vote on the work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we</a:t>
            </a:r>
            <a:r>
              <a:rPr lang="fr-FR" sz="2000" dirty="0" smtClean="0">
                <a:latin typeface="Arial" charset="0"/>
                <a:ea typeface="Arial" charset="0"/>
                <a:cs typeface="Arial" charset="0"/>
              </a:rPr>
              <a:t>'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ve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done and reduce gasoline usage in the NBA.</a:t>
            </a:r>
            <a:r>
              <a:rPr lang="ja-JP" alt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Text synthesis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610600" cy="4495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How it works: Output one word at a time.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Let (v, </a:t>
            </a:r>
            <a:r>
              <a:rPr lang="en-US" sz="2400" i="1">
                <a:latin typeface="Arial" charset="0"/>
                <a:ea typeface="Arial" charset="0"/>
                <a:cs typeface="Arial" charset="0"/>
              </a:rPr>
              <a:t>w)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 be the last two words outputted.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Find all occurrences of (v, </a:t>
            </a:r>
            <a:r>
              <a:rPr lang="en-US" sz="2400" i="1">
                <a:latin typeface="Arial" charset="0"/>
                <a:ea typeface="Arial" charset="0"/>
                <a:cs typeface="Arial" charset="0"/>
              </a:rPr>
              <a:t>w)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 in the input text.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Of the words following the occurrences of (v, w), </a:t>
            </a:r>
            <a:br>
              <a:rPr lang="en-US" sz="2400">
                <a:latin typeface="Arial" charset="0"/>
                <a:ea typeface="Arial" charset="0"/>
                <a:cs typeface="Arial" charset="0"/>
              </a:rPr>
            </a:br>
            <a:r>
              <a:rPr lang="en-US" sz="2400">
                <a:latin typeface="Arial" charset="0"/>
                <a:ea typeface="Arial" charset="0"/>
                <a:cs typeface="Arial" charset="0"/>
              </a:rPr>
              <a:t>output one at random.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Repeat.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Variants: Last </a:t>
            </a:r>
            <a:r>
              <a:rPr lang="en-US" sz="2800" i="1">
                <a:latin typeface="Arial" charset="0"/>
                <a:cs typeface="Arial" charset="0"/>
              </a:rPr>
              <a:t>k</a:t>
            </a:r>
            <a:r>
              <a:rPr lang="en-US" sz="2800">
                <a:latin typeface="Arial" charset="0"/>
                <a:cs typeface="Arial" charset="0"/>
              </a:rPr>
              <a:t> words instead of last 2 words.</a:t>
            </a:r>
          </a:p>
          <a:p>
            <a:pPr marL="990600" lvl="1" indent="-533400" eaLnBrk="1" hangingPunct="1">
              <a:lnSpc>
                <a:spcPct val="90000"/>
              </a:lnSpc>
            </a:pPr>
            <a:endParaRPr lang="en-US" sz="2400">
              <a:latin typeface="Arial" charset="0"/>
              <a:ea typeface="Arial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sz="28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Handwriting recognition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 sz="2000">
                <a:latin typeface="Arial" charset="0"/>
                <a:cs typeface="Arial" charset="0"/>
              </a:rPr>
              <a:t>[LeCun et al, AT&amp;T, 1998]</a:t>
            </a:r>
          </a:p>
        </p:txBody>
      </p:sp>
      <p:sp>
        <p:nvSpPr>
          <p:cNvPr id="57347" name="Rectangle 1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The LeNet-5 system</a:t>
            </a:r>
            <a:endParaRPr lang="en-US" sz="2000">
              <a:latin typeface="Arial" charset="0"/>
              <a:cs typeface="Arial" charset="0"/>
            </a:endParaRPr>
          </a:p>
          <a:p>
            <a:pPr lvl="1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Trained on a database:</a:t>
            </a:r>
            <a:br>
              <a:rPr lang="en-US">
                <a:latin typeface="Arial" charset="0"/>
                <a:ea typeface="Arial" charset="0"/>
                <a:cs typeface="Arial" charset="0"/>
              </a:rPr>
            </a:br>
            <a:r>
              <a:rPr lang="en-US">
                <a:latin typeface="Arial" charset="0"/>
                <a:ea typeface="Arial" charset="0"/>
                <a:cs typeface="Arial" charset="0"/>
              </a:rPr>
              <a:t>	60,000 handwritten digits</a:t>
            </a:r>
          </a:p>
          <a:p>
            <a:pPr lvl="1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Reads ~10% of all checks cashed in the US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1279" name="Picture 15" descr="a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3048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Handwriting recognition: LeNet-5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Can recognize weird styles: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9396" name="Picture 8" descr="f3spi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22098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10" descr="f5squ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95600"/>
            <a:ext cx="22098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15" descr="f6brok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2286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6" descr="f4holl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95600"/>
            <a:ext cx="2133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7" descr="feuro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2286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8" descr="f8brok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23622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Handwriting recognition: LeNet-5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Can handle stray marks and deformations:</a:t>
            </a: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Mistakes are usually ambiguous anyway: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61444" name="Picture 7" descr="anois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1981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8" descr="anoise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1981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9" descr="athic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1981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10" descr="a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0"/>
            <a:ext cx="243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  <a:cs typeface="Arial" charset="0"/>
              </a:rPr>
              <a:t>Aside: How to get large amounts of data? (major problem in ML)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609600" y="2105025"/>
            <a:ext cx="855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>
                <a:solidFill>
                  <a:schemeClr val="bg2"/>
                </a:solidFill>
              </a:rPr>
              <a:t> Answer 1: Use existing corpuses (lexis-nexis, WWW for text)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669925" y="2790825"/>
            <a:ext cx="7672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 Answer 2: Create new corpuses by enlisting people 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in fun activities. (Recall Image-Labeling Game in Lab 1)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/>
      <p:bldP spid="1423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Example: SAT Analogies</a:t>
            </a: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Bird : Feathers :: Fish : ____</a:t>
            </a:r>
          </a:p>
          <a:p>
            <a:pPr eaLnBrk="1" hangingPunct="1"/>
            <a:endParaRPr lang="en-US" sz="240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Idea: Search web to learn relationships between words. </a:t>
            </a:r>
            <a:r>
              <a:rPr lang="en-US" sz="1600">
                <a:latin typeface="Arial" charset="0"/>
                <a:cs typeface="Arial" charset="0"/>
              </a:rPr>
              <a:t>[Turney 2004]</a:t>
            </a:r>
            <a:endParaRPr lang="en-US" sz="540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2000">
                <a:latin typeface="Arial" charset="0"/>
                <a:ea typeface="Arial" charset="0"/>
                <a:cs typeface="Arial" charset="0"/>
              </a:rPr>
              <a:t>Example: Is the answer above </a:t>
            </a:r>
            <a:r>
              <a:rPr lang="ja-JP" altLang="en-US" sz="20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water</a:t>
            </a:r>
            <a:r>
              <a:rPr lang="ja-JP" altLang="en-US" sz="200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ja-JP" altLang="en-US" sz="20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scales</a:t>
            </a:r>
            <a:r>
              <a:rPr lang="ja-JP" altLang="en-US" sz="200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lvl="2" eaLnBrk="1" hangingPunct="1"/>
            <a:r>
              <a:rPr lang="en-US" sz="1800">
                <a:latin typeface="Arial" charset="0"/>
                <a:ea typeface="Arial" charset="0"/>
                <a:cs typeface="Arial" charset="0"/>
              </a:rPr>
              <a:t>Most common phrases on the web: </a:t>
            </a:r>
            <a:br>
              <a:rPr lang="en-US" sz="1800">
                <a:latin typeface="Arial" charset="0"/>
                <a:ea typeface="Arial" charset="0"/>
                <a:cs typeface="Arial" charset="0"/>
              </a:rPr>
            </a:br>
            <a:r>
              <a:rPr lang="ja-JP" altLang="en-US" sz="18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1800">
                <a:latin typeface="Arial" charset="0"/>
                <a:ea typeface="Arial" charset="0"/>
                <a:cs typeface="Arial" charset="0"/>
              </a:rPr>
              <a:t>bird </a:t>
            </a:r>
            <a:r>
              <a:rPr lang="en-US" sz="1800" i="1">
                <a:latin typeface="Arial" charset="0"/>
                <a:ea typeface="Arial" charset="0"/>
                <a:cs typeface="Arial" charset="0"/>
              </a:rPr>
              <a:t>has</a:t>
            </a:r>
            <a:r>
              <a:rPr lang="en-US" sz="1800">
                <a:latin typeface="Arial" charset="0"/>
                <a:ea typeface="Arial" charset="0"/>
                <a:cs typeface="Arial" charset="0"/>
              </a:rPr>
              <a:t> feathers</a:t>
            </a:r>
            <a:r>
              <a:rPr lang="ja-JP" altLang="en-US" sz="180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180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ja-JP" altLang="en-US" sz="18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1800">
                <a:latin typeface="Arial" charset="0"/>
                <a:ea typeface="Arial" charset="0"/>
                <a:cs typeface="Arial" charset="0"/>
              </a:rPr>
              <a:t>bird </a:t>
            </a:r>
            <a:r>
              <a:rPr lang="en-US" sz="1800" i="1">
                <a:latin typeface="Arial" charset="0"/>
                <a:ea typeface="Arial" charset="0"/>
                <a:cs typeface="Arial" charset="0"/>
              </a:rPr>
              <a:t>in</a:t>
            </a:r>
            <a:r>
              <a:rPr lang="en-US" sz="1800">
                <a:latin typeface="Arial" charset="0"/>
                <a:ea typeface="Arial" charset="0"/>
                <a:cs typeface="Arial" charset="0"/>
              </a:rPr>
              <a:t> air</a:t>
            </a:r>
            <a:r>
              <a:rPr lang="ja-JP" altLang="en-US" sz="180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180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ja-JP" altLang="en-US" sz="18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1800">
                <a:latin typeface="Arial" charset="0"/>
                <a:ea typeface="Arial" charset="0"/>
                <a:cs typeface="Arial" charset="0"/>
              </a:rPr>
              <a:t>fish </a:t>
            </a:r>
            <a:r>
              <a:rPr lang="en-US" sz="1800" i="1">
                <a:latin typeface="Arial" charset="0"/>
                <a:ea typeface="Arial" charset="0"/>
                <a:cs typeface="Arial" charset="0"/>
              </a:rPr>
              <a:t>has</a:t>
            </a:r>
            <a:r>
              <a:rPr lang="en-US" sz="1800">
                <a:latin typeface="Arial" charset="0"/>
                <a:ea typeface="Arial" charset="0"/>
                <a:cs typeface="Arial" charset="0"/>
              </a:rPr>
              <a:t> scales</a:t>
            </a:r>
            <a:r>
              <a:rPr lang="ja-JP" altLang="en-US" sz="180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180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ja-JP" altLang="en-US" sz="18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1800">
                <a:latin typeface="Arial" charset="0"/>
                <a:ea typeface="Arial" charset="0"/>
                <a:cs typeface="Arial" charset="0"/>
              </a:rPr>
              <a:t>fish </a:t>
            </a:r>
            <a:r>
              <a:rPr lang="en-US" sz="1800" i="1">
                <a:latin typeface="Arial" charset="0"/>
                <a:ea typeface="Arial" charset="0"/>
                <a:cs typeface="Arial" charset="0"/>
              </a:rPr>
              <a:t>in</a:t>
            </a:r>
            <a:r>
              <a:rPr lang="en-US" sz="1800">
                <a:latin typeface="Arial" charset="0"/>
                <a:ea typeface="Arial" charset="0"/>
                <a:cs typeface="Arial" charset="0"/>
              </a:rPr>
              <a:t> water</a:t>
            </a:r>
            <a:r>
              <a:rPr lang="ja-JP" altLang="en-US" sz="180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180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2" eaLnBrk="1" hangingPunct="1"/>
            <a:r>
              <a:rPr lang="en-US" sz="1800">
                <a:latin typeface="Arial" charset="0"/>
                <a:ea typeface="Arial" charset="0"/>
                <a:cs typeface="Arial" charset="0"/>
              </a:rPr>
              <a:t>Conclusion: </a:t>
            </a:r>
            <a:br>
              <a:rPr lang="en-US" sz="1800">
                <a:latin typeface="Arial" charset="0"/>
                <a:ea typeface="Arial" charset="0"/>
                <a:cs typeface="Arial" charset="0"/>
              </a:rPr>
            </a:br>
            <a:r>
              <a:rPr lang="en-US" sz="1800">
                <a:latin typeface="Arial" charset="0"/>
                <a:ea typeface="Arial" charset="0"/>
                <a:cs typeface="Arial" charset="0"/>
              </a:rPr>
              <a:t>Right answer is </a:t>
            </a:r>
            <a:r>
              <a:rPr lang="ja-JP" altLang="en-US" sz="18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1800">
                <a:latin typeface="Arial" charset="0"/>
                <a:ea typeface="Arial" charset="0"/>
                <a:cs typeface="Arial" charset="0"/>
              </a:rPr>
              <a:t>scales</a:t>
            </a:r>
            <a:r>
              <a:rPr lang="ja-JP" altLang="en-US" sz="180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180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eaLnBrk="1" hangingPunct="1">
              <a:buFont typeface="Wingdings" charset="0"/>
              <a:buNone/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sz="2400">
              <a:latin typeface="Arial" charset="0"/>
              <a:cs typeface="Arial" charset="0"/>
            </a:endParaRPr>
          </a:p>
        </p:txBody>
      </p:sp>
      <p:pic>
        <p:nvPicPr>
          <p:cNvPr id="65540" name="Picture 4" descr="Prince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85800"/>
            <a:ext cx="21336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SAT Analogies </a:t>
            </a:r>
            <a:r>
              <a:rPr lang="en-US" sz="2000">
                <a:latin typeface="Arial" charset="0"/>
                <a:cs typeface="Arial" charset="0"/>
              </a:rPr>
              <a:t>[Turney 2004]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On a set of 374 multiple-choice SAT analogies, this approach got 56% correct.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High-school seniors on the same set: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57% (!)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Mark of </a:t>
            </a:r>
            <a:r>
              <a:rPr lang="ja-JP" altLang="en-US" sz="2800">
                <a:latin typeface="Arial" charset="0"/>
                <a:cs typeface="Arial" charset="0"/>
              </a:rPr>
              <a:t>“</a:t>
            </a:r>
            <a:r>
              <a:rPr lang="en-US" sz="2800">
                <a:latin typeface="Arial" charset="0"/>
                <a:cs typeface="Arial" charset="0"/>
              </a:rPr>
              <a:t>Scholastic Aptitude</a:t>
            </a:r>
            <a:r>
              <a:rPr lang="ja-JP" altLang="en-US" sz="2800">
                <a:latin typeface="Arial" charset="0"/>
                <a:cs typeface="Arial" charset="0"/>
              </a:rPr>
              <a:t>”</a:t>
            </a:r>
            <a:r>
              <a:rPr lang="en-US" sz="2800">
                <a:latin typeface="Arial" charset="0"/>
                <a:cs typeface="Arial" charset="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800">
              <a:latin typeface="Arial" charset="0"/>
              <a:cs typeface="Arial" charset="0"/>
            </a:endParaRPr>
          </a:p>
        </p:txBody>
      </p:sp>
      <p:pic>
        <p:nvPicPr>
          <p:cNvPr id="67588" name="Picture 4" descr="Prince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85800"/>
            <a:ext cx="21336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Image labeling </a:t>
            </a:r>
            <a:r>
              <a:rPr lang="en-US" sz="2000">
                <a:latin typeface="Arial" charset="0"/>
                <a:cs typeface="Arial" charset="0"/>
              </a:rPr>
              <a:t>[Blei et al, 2003]</a:t>
            </a:r>
            <a:r>
              <a:rPr lang="en-US" sz="32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686800" cy="3886200"/>
          </a:xfrm>
          <a:noFill/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Another solution: </a:t>
            </a:r>
            <a:br>
              <a:rPr lang="en-US" sz="4000">
                <a:latin typeface="Arial" charset="0"/>
                <a:cs typeface="Arial" charset="0"/>
              </a:rPr>
            </a:br>
            <a:r>
              <a:rPr lang="en-US" sz="4000">
                <a:latin typeface="Arial" charset="0"/>
                <a:cs typeface="Arial" charset="0"/>
              </a:rPr>
              <a:t>Learn captions from examples.</a:t>
            </a:r>
            <a:endParaRPr lang="en-US" sz="200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3600">
                <a:latin typeface="Arial" charset="0"/>
                <a:ea typeface="Arial" charset="0"/>
                <a:cs typeface="Arial" charset="0"/>
              </a:rPr>
              <a:t>System trained on a Corel database</a:t>
            </a:r>
          </a:p>
          <a:p>
            <a:pPr lvl="2" eaLnBrk="1" hangingPunct="1"/>
            <a:r>
              <a:rPr lang="en-US" sz="3200">
                <a:latin typeface="Arial" charset="0"/>
                <a:ea typeface="Arial" charset="0"/>
                <a:cs typeface="Arial" charset="0"/>
              </a:rPr>
              <a:t> 6,000 images with captions.</a:t>
            </a:r>
          </a:p>
          <a:p>
            <a:pPr lvl="1" eaLnBrk="1" hangingPunct="1"/>
            <a:r>
              <a:rPr lang="en-US" sz="3600">
                <a:latin typeface="Arial" charset="0"/>
                <a:ea typeface="Arial" charset="0"/>
                <a:cs typeface="Arial" charset="0"/>
              </a:rPr>
              <a:t>Applied to images without captions.</a:t>
            </a:r>
          </a:p>
        </p:txBody>
      </p:sp>
      <p:pic>
        <p:nvPicPr>
          <p:cNvPr id="69636" name="Picture 5" descr="fac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058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 Box 17"/>
          <p:cNvSpPr txBox="1">
            <a:spLocks noChangeArrowheads="1"/>
          </p:cNvSpPr>
          <p:nvPr/>
        </p:nvSpPr>
        <p:spPr bwMode="auto">
          <a:xfrm>
            <a:off x="4267200" y="14478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Wingdings" charset="0"/>
              </a:rPr>
              <a:t>Princeton prof! </a:t>
            </a:r>
          </a:p>
        </p:txBody>
      </p:sp>
      <p:sp>
        <p:nvSpPr>
          <p:cNvPr id="69638" name="Line 18"/>
          <p:cNvSpPr>
            <a:spLocks noChangeShapeType="1"/>
          </p:cNvSpPr>
          <p:nvPr/>
        </p:nvSpPr>
        <p:spPr bwMode="auto">
          <a:xfrm>
            <a:off x="6400800" y="16764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slid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34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Today</a:t>
            </a:r>
            <a:r>
              <a:rPr lang="fr-FR" altLang="ja-JP" sz="4000" dirty="0" smtClean="0">
                <a:latin typeface="Arial" charset="0"/>
                <a:cs typeface="Arial" charset="0"/>
              </a:rPr>
              <a:t>'</a:t>
            </a:r>
            <a:r>
              <a:rPr lang="en-US" sz="4000" dirty="0" smtClean="0">
                <a:latin typeface="Arial" charset="0"/>
                <a:cs typeface="Arial" charset="0"/>
              </a:rPr>
              <a:t>s </a:t>
            </a:r>
            <a:r>
              <a:rPr lang="en-US" sz="4000" dirty="0">
                <a:latin typeface="Arial" charset="0"/>
                <a:cs typeface="Arial" charset="0"/>
              </a:rPr>
              <a:t>lecture: Machine Learning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Machine learning =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ja-JP" altLang="en-US" dirty="0">
                <a:latin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cs typeface="Arial" charset="0"/>
              </a:rPr>
              <a:t>Programming by example</a:t>
            </a:r>
            <a:r>
              <a:rPr lang="ja-JP" altLang="en-US" dirty="0">
                <a:latin typeface="Arial" charset="0"/>
                <a:cs typeface="Arial" charset="0"/>
              </a:rPr>
              <a:t>”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Show the computer </a:t>
            </a:r>
            <a:r>
              <a:rPr lang="en-US" u="sng" dirty="0">
                <a:latin typeface="Arial" charset="0"/>
                <a:cs typeface="Arial" charset="0"/>
              </a:rPr>
              <a:t>what</a:t>
            </a:r>
            <a:r>
              <a:rPr lang="en-US" dirty="0">
                <a:latin typeface="Arial" charset="0"/>
                <a:cs typeface="Arial" charset="0"/>
              </a:rPr>
              <a:t> to do,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without explaining </a:t>
            </a:r>
            <a:r>
              <a:rPr lang="en-US" u="sng" dirty="0">
                <a:latin typeface="Arial" charset="0"/>
                <a:cs typeface="Arial" charset="0"/>
              </a:rPr>
              <a:t>how</a:t>
            </a:r>
            <a:r>
              <a:rPr lang="en-US" dirty="0">
                <a:latin typeface="Arial" charset="0"/>
                <a:cs typeface="Arial" charset="0"/>
              </a:rPr>
              <a:t> to do it.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cs typeface="Arial" charset="0"/>
              </a:rPr>
              <a:t>The computer programs itself!</a:t>
            </a:r>
          </a:p>
        </p:txBody>
      </p:sp>
      <p:pic>
        <p:nvPicPr>
          <p:cNvPr id="20484" name="Picture 4" descr="lc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62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371600" y="5722938"/>
            <a:ext cx="4570413" cy="830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3333FF"/>
                </a:solidFill>
              </a:rPr>
              <a:t>In fact, continuous improvement </a:t>
            </a:r>
            <a:br>
              <a:rPr lang="en-US">
                <a:solidFill>
                  <a:srgbClr val="3333FF"/>
                </a:solidFill>
              </a:rPr>
            </a:br>
            <a:r>
              <a:rPr lang="en-US">
                <a:solidFill>
                  <a:srgbClr val="3333FF"/>
                </a:solidFill>
              </a:rPr>
              <a:t>via more data/experience.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Helicopter flight </a:t>
            </a:r>
            <a:r>
              <a:rPr lang="en-US" sz="2000" dirty="0">
                <a:latin typeface="Arial" charset="0"/>
                <a:cs typeface="Arial" charset="0"/>
              </a:rPr>
              <a:t>[</a:t>
            </a:r>
            <a:r>
              <a:rPr lang="en-US" sz="2000" dirty="0" err="1">
                <a:latin typeface="Arial" charset="0"/>
                <a:cs typeface="Arial" charset="0"/>
              </a:rPr>
              <a:t>Abbeel</a:t>
            </a:r>
            <a:r>
              <a:rPr lang="en-US" sz="2000" dirty="0">
                <a:latin typeface="Arial" charset="0"/>
                <a:cs typeface="Arial" charset="0"/>
              </a:rPr>
              <a:t> et al 2005]</a:t>
            </a:r>
            <a:endParaRPr lang="en-US" sz="900" dirty="0">
              <a:latin typeface="Arial" charset="0"/>
              <a:cs typeface="Arial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7467600" cy="3886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Algorithm </a:t>
            </a:r>
            <a:r>
              <a:rPr lang="en-US" sz="2800" dirty="0">
                <a:latin typeface="Arial" charset="0"/>
                <a:cs typeface="Arial" charset="0"/>
              </a:rPr>
              <a:t>learns to pilot a helicopter by observing a human pilot.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Results even </a:t>
            </a:r>
            <a:r>
              <a:rPr lang="en-US" sz="2800" u="sng" dirty="0">
                <a:latin typeface="Arial" charset="0"/>
                <a:cs typeface="Arial" charset="0"/>
              </a:rPr>
              <a:t>better</a:t>
            </a:r>
            <a:r>
              <a:rPr lang="en-US" sz="2800" dirty="0">
                <a:latin typeface="Arial" charset="0"/>
                <a:cs typeface="Arial" charset="0"/>
              </a:rPr>
              <a:t> than the human pilot.</a:t>
            </a:r>
          </a:p>
          <a:p>
            <a:pPr eaLnBrk="1" hangingPunct="1"/>
            <a:endParaRPr lang="en-US" sz="2800" dirty="0">
              <a:latin typeface="Arial" charset="0"/>
              <a:cs typeface="Arial" charset="0"/>
            </a:endParaRPr>
          </a:p>
          <a:p>
            <a:pPr eaLnBrk="1" hangingPunct="1"/>
            <a:endParaRPr lang="en-US" sz="2800" dirty="0">
              <a:latin typeface="Arial" charset="0"/>
              <a:cs typeface="Arial" charset="0"/>
            </a:endParaRPr>
          </a:p>
        </p:txBody>
      </p:sp>
      <p:pic>
        <p:nvPicPr>
          <p:cNvPr id="4" name="Picture 3" descr="heli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581400"/>
            <a:ext cx="3886200" cy="2902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05200" y="6535579"/>
            <a:ext cx="26370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ro-RO" sz="1000" dirty="0" smtClean="0"/>
              <a:t>http://videolectures.net/ijcai09_coates_sah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Recall your final Scribbler lab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Task: Program Scribbler to navigate a maze.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Avoid walls, avoid </a:t>
            </a:r>
            <a:r>
              <a:rPr lang="ja-JP" altLang="en-US" sz="24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lava</a:t>
            </a:r>
            <a:r>
              <a:rPr lang="ja-JP" altLang="en-US" sz="240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>
                <a:latin typeface="Arial" charset="0"/>
                <a:ea typeface="Arial" charset="0"/>
                <a:cs typeface="Arial" charset="0"/>
              </a:rPr>
              <a:t>   head towards the goal.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As maze becomes more complex, </a:t>
            </a:r>
            <a:br>
              <a:rPr lang="en-US" sz="2800">
                <a:latin typeface="Arial" charset="0"/>
                <a:cs typeface="Arial" charset="0"/>
              </a:rPr>
            </a:br>
            <a:r>
              <a:rPr lang="en-US" sz="2800">
                <a:latin typeface="Arial" charset="0"/>
                <a:cs typeface="Arial" charset="0"/>
              </a:rPr>
              <a:t>programming becomes much harder. (Why?)</a:t>
            </a:r>
          </a:p>
        </p:txBody>
      </p:sp>
      <p:pic>
        <p:nvPicPr>
          <p:cNvPr id="37892" name="Picture 4" descr="ma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28194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81000" y="533400"/>
            <a:ext cx="6705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/>
              <a:t>Program Scribbler to navigate a maze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Program </a:t>
            </a:r>
            <a:r>
              <a:rPr lang="en-US" sz="4000" i="1">
                <a:latin typeface="Arial" charset="0"/>
                <a:cs typeface="Arial" charset="0"/>
              </a:rPr>
              <a:t>Teach</a:t>
            </a:r>
            <a:r>
              <a:rPr lang="en-US" sz="4000">
                <a:latin typeface="Arial" charset="0"/>
                <a:cs typeface="Arial" charset="0"/>
              </a:rPr>
              <a:t> Scribbler to navigate a maze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dirty="0">
                <a:latin typeface="Arial" charset="0"/>
                <a:cs typeface="Arial" charset="0"/>
              </a:rPr>
              <a:t>Start with a simple program: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AutoNum type="arabicPeriod"/>
            </a:pPr>
            <a:r>
              <a:rPr lang="en-US" sz="2800" dirty="0">
                <a:latin typeface="Arial" charset="0"/>
                <a:cs typeface="Arial" charset="0"/>
              </a:rPr>
              <a:t>Run the maze.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AutoNum type="arabicPeriod"/>
            </a:pPr>
            <a:r>
              <a:rPr lang="en-US" sz="2800" dirty="0">
                <a:latin typeface="Arial" charset="0"/>
                <a:cs typeface="Arial" charset="0"/>
              </a:rPr>
              <a:t>Label this trial GOOD or BAD, depending on whether goal was reached.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AutoNum type="arabicPeriod"/>
            </a:pPr>
            <a:r>
              <a:rPr lang="en-US" sz="2800" dirty="0">
                <a:latin typeface="Arial" charset="0"/>
                <a:cs typeface="Arial" charset="0"/>
              </a:rPr>
              <a:t>Submit </a:t>
            </a:r>
            <a:r>
              <a:rPr lang="en-US" sz="2800" dirty="0" smtClean="0">
                <a:latin typeface="Arial" charset="0"/>
                <a:cs typeface="Arial" charset="0"/>
              </a:rPr>
              <a:t>this trial </a:t>
            </a:r>
            <a:r>
              <a:rPr lang="en-US" sz="2800" dirty="0">
                <a:latin typeface="Arial" charset="0"/>
                <a:cs typeface="Arial" charset="0"/>
              </a:rPr>
              <a:t>to a </a:t>
            </a:r>
            <a:r>
              <a:rPr lang="ja-JP" altLang="en-US" sz="2800" dirty="0">
                <a:latin typeface="Arial" charset="0"/>
                <a:cs typeface="Arial" charset="0"/>
              </a:rPr>
              <a:t>“</a:t>
            </a:r>
            <a:r>
              <a:rPr lang="en-US" sz="2800" dirty="0" smtClean="0">
                <a:latin typeface="Arial" charset="0"/>
                <a:cs typeface="Arial" charset="0"/>
              </a:rPr>
              <a:t>learning algorithm</a:t>
            </a:r>
            <a:r>
              <a:rPr lang="ja-JP" altLang="en-US" sz="2800" dirty="0">
                <a:latin typeface="Arial" charset="0"/>
                <a:cs typeface="Arial" charset="0"/>
              </a:rPr>
              <a:t>”</a:t>
            </a:r>
            <a:r>
              <a:rPr lang="en-US" sz="2800" dirty="0">
                <a:latin typeface="Arial" charset="0"/>
                <a:cs typeface="Arial" charset="0"/>
              </a:rPr>
              <a:t>, which uses it to devise a better program.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AutoNum type="arabicPeriod"/>
            </a:pPr>
            <a:r>
              <a:rPr lang="en-US" sz="2800" dirty="0">
                <a:latin typeface="Arial" charset="0"/>
                <a:cs typeface="Arial" charset="0"/>
              </a:rPr>
              <a:t>Repeat as needed.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charset="0"/>
              <a:buAutoNum type="arabicPeriod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cs typeface="Arial" charset="0"/>
              </a:rPr>
              <a:t>Is this how you learned to drive a car?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en-US" sz="2800" dirty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Char char="¨"/>
            </a:pP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V="1">
            <a:off x="533400" y="685800"/>
            <a:ext cx="198120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2" name="Picture 8" descr="scribbler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/>
      <p:bldP spid="39938" grpId="0" animBg="1"/>
      <p:bldP spid="39939" grpId="0" build="p"/>
      <p:bldP spid="399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cs typeface="Arial" charset="0"/>
              </a:rPr>
              <a:t>Note: imitating nature may not be best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Examples: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	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	</a:t>
            </a:r>
          </a:p>
        </p:txBody>
      </p:sp>
      <p:pic>
        <p:nvPicPr>
          <p:cNvPr id="123908" name="Picture 4" descr="MMj0236249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762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5" descr="MMj0354438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7048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0" name="Picture 6" descr="MMAG00618_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1476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1" name="Picture 7" descr="http://images.encarta.msn.com/xrefmedia/sharemed/targets/video/T041748A.js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2" name="Picture 8" descr="j021685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257800"/>
            <a:ext cx="18272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1447800" y="2743200"/>
            <a:ext cx="993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Birds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5867400" y="2590800"/>
            <a:ext cx="166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Airplanes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4419600" y="49530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vs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1371600" y="4419600"/>
            <a:ext cx="1706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Cheetahs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6019800" y="4572000"/>
            <a:ext cx="1784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Race cars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4327525" y="29321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vs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3" grpId="0"/>
      <p:bldP spid="123914" grpId="0"/>
      <p:bldP spid="123915" grpId="0"/>
      <p:bldP spid="123916" grpId="0"/>
      <p:bldP spid="123917" grpId="0"/>
      <p:bldP spid="1239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34400" cy="1371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Machine</a:t>
            </a:r>
            <a:r>
              <a:rPr lang="fr-FR" altLang="ja-JP" sz="4000" dirty="0" smtClean="0">
                <a:latin typeface="Arial" charset="0"/>
                <a:cs typeface="Arial" charset="0"/>
              </a:rPr>
              <a:t>'</a:t>
            </a:r>
            <a:r>
              <a:rPr lang="en-US" sz="4000" dirty="0" smtClean="0">
                <a:latin typeface="Arial" charset="0"/>
                <a:cs typeface="Arial" charset="0"/>
              </a:rPr>
              <a:t>s </a:t>
            </a:r>
            <a:r>
              <a:rPr lang="ja-JP" altLang="en-US" sz="4000" dirty="0">
                <a:latin typeface="Arial" charset="0"/>
                <a:cs typeface="Arial" charset="0"/>
              </a:rPr>
              <a:t>“</a:t>
            </a:r>
            <a:r>
              <a:rPr lang="en-US" sz="4000" dirty="0">
                <a:latin typeface="Arial" charset="0"/>
                <a:cs typeface="Arial" charset="0"/>
              </a:rPr>
              <a:t>experience</a:t>
            </a:r>
            <a:r>
              <a:rPr lang="ja-JP" altLang="en-US" sz="4000" dirty="0">
                <a:latin typeface="Arial" charset="0"/>
                <a:cs typeface="Arial" charset="0"/>
              </a:rPr>
              <a:t>”</a:t>
            </a:r>
            <a:r>
              <a:rPr lang="en-US" sz="4000" dirty="0">
                <a:latin typeface="Arial" charset="0"/>
                <a:cs typeface="Arial" charset="0"/>
              </a:rPr>
              <a:t> of the world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534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1">
                <a:latin typeface="Arial" charset="0"/>
                <a:cs typeface="Arial" charset="0"/>
              </a:rPr>
              <a:t>n</a:t>
            </a:r>
            <a:r>
              <a:rPr lang="en-US" sz="2800">
                <a:latin typeface="Arial" charset="0"/>
                <a:cs typeface="Arial" charset="0"/>
              </a:rPr>
              <a:t> sensors, each produces a number: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>
                <a:latin typeface="Arial" charset="0"/>
                <a:cs typeface="Arial" charset="0"/>
              </a:rPr>
              <a:t>	</a:t>
            </a:r>
            <a:r>
              <a:rPr lang="ja-JP" altLang="en-US" sz="2800">
                <a:latin typeface="Arial" charset="0"/>
                <a:cs typeface="Arial" charset="0"/>
              </a:rPr>
              <a:t>“</a:t>
            </a:r>
            <a:r>
              <a:rPr lang="en-US" sz="2800">
                <a:latin typeface="Arial" charset="0"/>
                <a:cs typeface="Arial" charset="0"/>
              </a:rPr>
              <a:t>experience</a:t>
            </a:r>
            <a:r>
              <a:rPr lang="ja-JP" altLang="en-US" sz="2800">
                <a:latin typeface="Arial" charset="0"/>
                <a:cs typeface="Arial" charset="0"/>
              </a:rPr>
              <a:t>”</a:t>
            </a:r>
            <a:r>
              <a:rPr lang="en-US" sz="2800">
                <a:latin typeface="Arial" charset="0"/>
                <a:cs typeface="Arial" charset="0"/>
              </a:rPr>
              <a:t> = an array of </a:t>
            </a:r>
            <a:r>
              <a:rPr lang="en-US" sz="2800" i="1">
                <a:latin typeface="Arial" charset="0"/>
                <a:cs typeface="Arial" charset="0"/>
              </a:rPr>
              <a:t>n</a:t>
            </a:r>
            <a:r>
              <a:rPr lang="en-US" sz="2800">
                <a:latin typeface="Arial" charset="0"/>
                <a:cs typeface="Arial" charset="0"/>
              </a:rPr>
              <a:t> numbers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</a:rPr>
              <a:t>Example: video camera: 480 x 640 pixels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i="1">
                <a:latin typeface="Arial" charset="0"/>
                <a:cs typeface="Arial" charset="0"/>
              </a:rPr>
              <a:t>	n</a:t>
            </a:r>
            <a:r>
              <a:rPr lang="en-US" sz="2800">
                <a:latin typeface="Arial" charset="0"/>
                <a:cs typeface="Arial" charset="0"/>
              </a:rPr>
              <a:t> = 480 </a:t>
            </a:r>
            <a:r>
              <a:rPr lang="en-US" sz="2800">
                <a:latin typeface="Arial" charset="0"/>
                <a:cs typeface="Arial" charset="0"/>
                <a:sym typeface="Symbol" charset="0"/>
              </a:rPr>
              <a:t> 640 = 307200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cs typeface="Arial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cs typeface="Arial" charset="0"/>
                <a:sym typeface="Symbol" charset="0"/>
              </a:rPr>
              <a:t>In practice, reduce </a:t>
            </a:r>
            <a:r>
              <a:rPr lang="en-US" sz="2800" i="1">
                <a:latin typeface="Arial" charset="0"/>
                <a:cs typeface="Arial" charset="0"/>
                <a:sym typeface="Symbol" charset="0"/>
              </a:rPr>
              <a:t>n</a:t>
            </a:r>
            <a:r>
              <a:rPr lang="en-US" sz="2800">
                <a:latin typeface="Arial" charset="0"/>
                <a:cs typeface="Arial" charset="0"/>
                <a:sym typeface="Symbol" charset="0"/>
              </a:rPr>
              <a:t> via some processing</a:t>
            </a:r>
            <a:endParaRPr lang="en-US" sz="2800" i="1">
              <a:latin typeface="Arial" charset="0"/>
              <a:cs typeface="Arial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Example: Representing </a:t>
            </a:r>
            <a:br>
              <a:rPr lang="en-US" sz="4000">
                <a:latin typeface="Arial" charset="0"/>
                <a:cs typeface="Arial" charset="0"/>
              </a:rPr>
            </a:br>
            <a:r>
              <a:rPr lang="en-US" sz="4000">
                <a:latin typeface="Arial" charset="0"/>
                <a:cs typeface="Arial" charset="0"/>
              </a:rPr>
              <a:t>  wood samples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	</a:t>
            </a:r>
            <a:r>
              <a:rPr lang="en-US" sz="2400">
                <a:latin typeface="Arial" charset="0"/>
                <a:cs typeface="Arial" charset="0"/>
              </a:rPr>
              <a:t>Brownness scale		1	… 	10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Arial" charset="0"/>
                <a:cs typeface="Arial" charset="0"/>
              </a:rPr>
              <a:t/>
            </a:r>
            <a:br>
              <a:rPr lang="en-US" sz="2400">
                <a:latin typeface="Arial" charset="0"/>
                <a:cs typeface="Arial" charset="0"/>
              </a:rPr>
            </a:b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Arial" charset="0"/>
                <a:cs typeface="Arial" charset="0"/>
              </a:rPr>
              <a:t>	Texture scale		1	…	10</a:t>
            </a:r>
          </a:p>
          <a:p>
            <a:pPr eaLnBrk="1" hangingPunct="1">
              <a:buFont typeface="Wingdings" charset="0"/>
              <a:buNone/>
            </a:pPr>
            <a:r>
              <a:rPr lang="en-US" sz="2400" i="1">
                <a:latin typeface="Arial" charset="0"/>
                <a:cs typeface="Arial" charset="0"/>
              </a:rPr>
              <a:t/>
            </a:r>
            <a:br>
              <a:rPr lang="en-US" sz="2400" i="1">
                <a:latin typeface="Arial" charset="0"/>
                <a:cs typeface="Arial" charset="0"/>
              </a:rPr>
            </a:br>
            <a:endParaRPr lang="en-US" sz="2400" i="1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i="1">
                <a:latin typeface="Arial" charset="0"/>
                <a:cs typeface="Arial" charset="0"/>
              </a:rPr>
              <a:t>	</a:t>
            </a:r>
            <a:r>
              <a:rPr lang="en-US">
                <a:latin typeface="Arial" charset="0"/>
                <a:cs typeface="Arial" charset="0"/>
              </a:rPr>
              <a:t>(3, 7) = wood that is fairly light brown but 		kind of on the rough side</a:t>
            </a:r>
            <a:endParaRPr lang="en-US" i="1">
              <a:latin typeface="Arial" charset="0"/>
              <a:cs typeface="Arial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038600" y="274320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light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943600" y="27432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dark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886200" y="365760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smooth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867400" y="365760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rough</a:t>
            </a:r>
          </a:p>
        </p:txBody>
      </p:sp>
      <p:pic>
        <p:nvPicPr>
          <p:cNvPr id="30728" name="Picture 8" descr="w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16668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A learning task and its mathematical formulation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572000" cy="3886200"/>
          </a:xfrm>
        </p:spPr>
        <p:txBody>
          <a:bodyPr/>
          <a:lstStyle/>
          <a:p>
            <a:pPr eaLnBrk="1" hangingPunct="1"/>
            <a:r>
              <a:rPr lang="en-US" sz="2000">
                <a:latin typeface="Arial" charset="0"/>
                <a:cs typeface="Arial" charset="0"/>
              </a:rPr>
              <a:t>Given: 100 samples of oak, maple</a:t>
            </a:r>
          </a:p>
          <a:p>
            <a:pPr eaLnBrk="1" hangingPunct="1"/>
            <a:endParaRPr lang="en-US" sz="2000">
              <a:latin typeface="Arial" charset="0"/>
              <a:cs typeface="Arial" charset="0"/>
            </a:endParaRPr>
          </a:p>
          <a:p>
            <a:pPr eaLnBrk="1" hangingPunct="1"/>
            <a:r>
              <a:rPr lang="en-US" sz="2000">
                <a:latin typeface="Arial" charset="0"/>
                <a:cs typeface="Arial" charset="0"/>
              </a:rPr>
              <a:t>Figure out labeling</a:t>
            </a:r>
            <a:br>
              <a:rPr lang="en-US" sz="2000">
                <a:latin typeface="Arial" charset="0"/>
                <a:cs typeface="Arial" charset="0"/>
              </a:rPr>
            </a:br>
            <a:r>
              <a:rPr lang="en-US" sz="2000">
                <a:latin typeface="Arial" charset="0"/>
                <a:cs typeface="Arial" charset="0"/>
              </a:rPr>
              <a:t>(</a:t>
            </a:r>
            <a:r>
              <a:rPr lang="ja-JP" altLang="en-US" sz="2000">
                <a:latin typeface="Arial" charset="0"/>
                <a:cs typeface="Arial" charset="0"/>
              </a:rPr>
              <a:t>“</a:t>
            </a:r>
            <a:r>
              <a:rPr lang="en-US" sz="2000">
                <a:latin typeface="Arial" charset="0"/>
                <a:cs typeface="Arial" charset="0"/>
              </a:rPr>
              <a:t>clustering</a:t>
            </a:r>
            <a:r>
              <a:rPr lang="ja-JP" altLang="en-US" sz="2000">
                <a:latin typeface="Arial" charset="0"/>
                <a:cs typeface="Arial" charset="0"/>
              </a:rPr>
              <a:t>”</a:t>
            </a:r>
            <a:r>
              <a:rPr lang="en-US" sz="2000">
                <a:latin typeface="Arial" charset="0"/>
                <a:cs typeface="Arial" charset="0"/>
              </a:rPr>
              <a:t>)</a:t>
            </a:r>
          </a:p>
          <a:p>
            <a:pPr eaLnBrk="1" hangingPunct="1"/>
            <a:endParaRPr lang="en-US" sz="2000">
              <a:latin typeface="Arial" charset="0"/>
              <a:cs typeface="Arial" charset="0"/>
            </a:endParaRPr>
          </a:p>
          <a:p>
            <a:pPr eaLnBrk="1" hangingPunct="1"/>
            <a:r>
              <a:rPr lang="en-US" sz="2000">
                <a:latin typeface="Arial" charset="0"/>
                <a:cs typeface="Arial" charset="0"/>
              </a:rPr>
              <a:t>Given a new sample, </a:t>
            </a:r>
            <a:br>
              <a:rPr lang="en-US" sz="2000">
                <a:latin typeface="Arial" charset="0"/>
                <a:cs typeface="Arial" charset="0"/>
              </a:rPr>
            </a:br>
            <a:r>
              <a:rPr lang="en-US" sz="2000">
                <a:latin typeface="Arial" charset="0"/>
                <a:cs typeface="Arial" charset="0"/>
              </a:rPr>
              <a:t>classify it as oak, maple…</a:t>
            </a:r>
          </a:p>
        </p:txBody>
      </p:sp>
      <p:sp>
        <p:nvSpPr>
          <p:cNvPr id="117764" name="Oval 4"/>
          <p:cNvSpPr>
            <a:spLocks noChangeArrowheads="1"/>
          </p:cNvSpPr>
          <p:nvPr/>
        </p:nvSpPr>
        <p:spPr bwMode="auto">
          <a:xfrm>
            <a:off x="7731125" y="4016375"/>
            <a:ext cx="76200" cy="76200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24400" y="2209800"/>
            <a:ext cx="4191000" cy="3581400"/>
            <a:chOff x="2976" y="1392"/>
            <a:chExt cx="2640" cy="2256"/>
          </a:xfrm>
        </p:grpSpPr>
        <p:sp>
          <p:nvSpPr>
            <p:cNvPr id="32780" name="Line 6"/>
            <p:cNvSpPr>
              <a:spLocks noChangeShapeType="1"/>
            </p:cNvSpPr>
            <p:nvPr/>
          </p:nvSpPr>
          <p:spPr bwMode="auto">
            <a:xfrm>
              <a:off x="3360" y="1392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7"/>
            <p:cNvSpPr>
              <a:spLocks noChangeShapeType="1"/>
            </p:cNvSpPr>
            <p:nvPr/>
          </p:nvSpPr>
          <p:spPr bwMode="auto">
            <a:xfrm>
              <a:off x="3024" y="3264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Text Box 8"/>
            <p:cNvSpPr txBox="1">
              <a:spLocks noChangeArrowheads="1"/>
            </p:cNvSpPr>
            <p:nvPr/>
          </p:nvSpPr>
          <p:spPr bwMode="auto">
            <a:xfrm>
              <a:off x="4982" y="3335"/>
              <a:ext cx="4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color</a:t>
              </a:r>
            </a:p>
          </p:txBody>
        </p:sp>
        <p:sp>
          <p:nvSpPr>
            <p:cNvPr id="32783" name="Text Box 9"/>
            <p:cNvSpPr txBox="1">
              <a:spLocks noChangeArrowheads="1"/>
            </p:cNvSpPr>
            <p:nvPr/>
          </p:nvSpPr>
          <p:spPr bwMode="auto">
            <a:xfrm rot="-5400000">
              <a:off x="2814" y="2226"/>
              <a:ext cx="5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texture</a:t>
              </a:r>
            </a:p>
          </p:txBody>
        </p:sp>
        <p:sp>
          <p:nvSpPr>
            <p:cNvPr id="32784" name="Oval 10"/>
            <p:cNvSpPr>
              <a:spLocks noChangeArrowheads="1"/>
            </p:cNvSpPr>
            <p:nvPr/>
          </p:nvSpPr>
          <p:spPr bwMode="auto">
            <a:xfrm>
              <a:off x="3840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5" name="Oval 11"/>
            <p:cNvSpPr>
              <a:spLocks noChangeArrowheads="1"/>
            </p:cNvSpPr>
            <p:nvPr/>
          </p:nvSpPr>
          <p:spPr bwMode="auto">
            <a:xfrm>
              <a:off x="3936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Oval 12"/>
            <p:cNvSpPr>
              <a:spLocks noChangeArrowheads="1"/>
            </p:cNvSpPr>
            <p:nvPr/>
          </p:nvSpPr>
          <p:spPr bwMode="auto">
            <a:xfrm>
              <a:off x="5184" y="17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" name="Oval 13"/>
            <p:cNvSpPr>
              <a:spLocks noChangeArrowheads="1"/>
            </p:cNvSpPr>
            <p:nvPr/>
          </p:nvSpPr>
          <p:spPr bwMode="auto">
            <a:xfrm>
              <a:off x="3888" y="23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8" name="Oval 14"/>
            <p:cNvSpPr>
              <a:spLocks noChangeArrowheads="1"/>
            </p:cNvSpPr>
            <p:nvPr/>
          </p:nvSpPr>
          <p:spPr bwMode="auto">
            <a:xfrm>
              <a:off x="5040" y="17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Oval 15"/>
            <p:cNvSpPr>
              <a:spLocks noChangeArrowheads="1"/>
            </p:cNvSpPr>
            <p:nvPr/>
          </p:nvSpPr>
          <p:spPr bwMode="auto">
            <a:xfrm>
              <a:off x="4944" y="20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Oval 16"/>
            <p:cNvSpPr>
              <a:spLocks noChangeArrowheads="1"/>
            </p:cNvSpPr>
            <p:nvPr/>
          </p:nvSpPr>
          <p:spPr bwMode="auto">
            <a:xfrm>
              <a:off x="5232" y="20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Oval 17"/>
            <p:cNvSpPr>
              <a:spLocks noChangeArrowheads="1"/>
            </p:cNvSpPr>
            <p:nvPr/>
          </p:nvSpPr>
          <p:spPr bwMode="auto">
            <a:xfrm>
              <a:off x="3888" y="2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Oval 18"/>
            <p:cNvSpPr>
              <a:spLocks noChangeArrowheads="1"/>
            </p:cNvSpPr>
            <p:nvPr/>
          </p:nvSpPr>
          <p:spPr bwMode="auto">
            <a:xfrm>
              <a:off x="4224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Oval 19"/>
            <p:cNvSpPr>
              <a:spLocks noChangeArrowheads="1"/>
            </p:cNvSpPr>
            <p:nvPr/>
          </p:nvSpPr>
          <p:spPr bwMode="auto">
            <a:xfrm>
              <a:off x="5088" y="19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Oval 20"/>
            <p:cNvSpPr>
              <a:spLocks noChangeArrowheads="1"/>
            </p:cNvSpPr>
            <p:nvPr/>
          </p:nvSpPr>
          <p:spPr bwMode="auto">
            <a:xfrm>
              <a:off x="4032" y="23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Oval 21"/>
            <p:cNvSpPr>
              <a:spLocks noChangeArrowheads="1"/>
            </p:cNvSpPr>
            <p:nvPr/>
          </p:nvSpPr>
          <p:spPr bwMode="auto">
            <a:xfrm>
              <a:off x="4128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Oval 22"/>
            <p:cNvSpPr>
              <a:spLocks noChangeArrowheads="1"/>
            </p:cNvSpPr>
            <p:nvPr/>
          </p:nvSpPr>
          <p:spPr bwMode="auto">
            <a:xfrm>
              <a:off x="4320" y="26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Oval 23"/>
            <p:cNvSpPr>
              <a:spLocks noChangeArrowheads="1"/>
            </p:cNvSpPr>
            <p:nvPr/>
          </p:nvSpPr>
          <p:spPr bwMode="auto">
            <a:xfrm>
              <a:off x="4800" y="22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Oval 24"/>
            <p:cNvSpPr>
              <a:spLocks noChangeArrowheads="1"/>
            </p:cNvSpPr>
            <p:nvPr/>
          </p:nvSpPr>
          <p:spPr bwMode="auto">
            <a:xfrm>
              <a:off x="4512" y="28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Oval 25"/>
            <p:cNvSpPr>
              <a:spLocks noChangeArrowheads="1"/>
            </p:cNvSpPr>
            <p:nvPr/>
          </p:nvSpPr>
          <p:spPr bwMode="auto">
            <a:xfrm>
              <a:off x="4320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Oval 26"/>
            <p:cNvSpPr>
              <a:spLocks noChangeArrowheads="1"/>
            </p:cNvSpPr>
            <p:nvPr/>
          </p:nvSpPr>
          <p:spPr bwMode="auto">
            <a:xfrm>
              <a:off x="5040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787" name="Oval 27"/>
          <p:cNvSpPr>
            <a:spLocks noChangeArrowheads="1"/>
          </p:cNvSpPr>
          <p:nvPr/>
        </p:nvSpPr>
        <p:spPr bwMode="auto">
          <a:xfrm>
            <a:off x="5867400" y="3048000"/>
            <a:ext cx="1219200" cy="1219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88" name="Oval 28"/>
          <p:cNvSpPr>
            <a:spLocks noChangeArrowheads="1"/>
          </p:cNvSpPr>
          <p:nvPr/>
        </p:nvSpPr>
        <p:spPr bwMode="auto">
          <a:xfrm>
            <a:off x="7391400" y="2590800"/>
            <a:ext cx="1219200" cy="12192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89" name="Text Box 29"/>
          <p:cNvSpPr txBox="1">
            <a:spLocks noChangeArrowheads="1"/>
          </p:cNvSpPr>
          <p:nvPr/>
        </p:nvSpPr>
        <p:spPr bwMode="auto">
          <a:xfrm>
            <a:off x="5638800" y="2743200"/>
            <a:ext cx="55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oak</a:t>
            </a:r>
          </a:p>
        </p:txBody>
      </p:sp>
      <p:sp>
        <p:nvSpPr>
          <p:cNvPr id="117790" name="Text Box 30"/>
          <p:cNvSpPr txBox="1">
            <a:spLocks noChangeArrowheads="1"/>
          </p:cNvSpPr>
          <p:nvPr/>
        </p:nvSpPr>
        <p:spPr bwMode="auto">
          <a:xfrm>
            <a:off x="7772400" y="2209800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maple</a:t>
            </a:r>
          </a:p>
        </p:txBody>
      </p:sp>
      <p:sp>
        <p:nvSpPr>
          <p:cNvPr id="117791" name="Text Box 31"/>
          <p:cNvSpPr txBox="1">
            <a:spLocks noChangeArrowheads="1"/>
          </p:cNvSpPr>
          <p:nvPr/>
        </p:nvSpPr>
        <p:spPr bwMode="auto">
          <a:xfrm>
            <a:off x="6102350" y="2590800"/>
            <a:ext cx="136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 sz="1800" dirty="0"/>
              <a:t>“</a:t>
            </a:r>
            <a:r>
              <a:rPr lang="en-US" sz="1800" dirty="0"/>
              <a:t>Clustering</a:t>
            </a:r>
            <a:r>
              <a:rPr lang="ja-JP" altLang="en-US" sz="1800" dirty="0"/>
              <a:t>”</a:t>
            </a:r>
            <a:endParaRPr lang="en-US" sz="1800" dirty="0"/>
          </a:p>
        </p:txBody>
      </p:sp>
      <p:sp>
        <p:nvSpPr>
          <p:cNvPr id="117792" name="Text Box 32"/>
          <p:cNvSpPr txBox="1">
            <a:spLocks noChangeArrowheads="1"/>
          </p:cNvSpPr>
          <p:nvPr/>
        </p:nvSpPr>
        <p:spPr bwMode="auto">
          <a:xfrm>
            <a:off x="7791450" y="3976688"/>
            <a:ext cx="120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New point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7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7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7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  <p:bldP spid="117787" grpId="0" animBg="1"/>
      <p:bldP spid="117788" grpId="0" animBg="1"/>
      <p:bldP spid="117789" grpId="0"/>
      <p:bldP spid="117790" grpId="0"/>
      <p:bldP spid="117791" grpId="0"/>
      <p:bldP spid="117792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2664</TotalTime>
  <Words>994</Words>
  <Application>Microsoft Macintosh PowerPoint</Application>
  <PresentationFormat>On-screen Show (4:3)</PresentationFormat>
  <Paragraphs>245</Paragraphs>
  <Slides>30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Wingdings</vt:lpstr>
      <vt:lpstr>ＭＳ Ｐゴシック</vt:lpstr>
      <vt:lpstr>Arial Black</vt:lpstr>
      <vt:lpstr>Times New Roman</vt:lpstr>
      <vt:lpstr>Symbol</vt:lpstr>
      <vt:lpstr>Pixel</vt:lpstr>
      <vt:lpstr>Microsoft Equation</vt:lpstr>
      <vt:lpstr>Microsoft Equation 3.0</vt:lpstr>
      <vt:lpstr>Self-improvement for dummies (Machine Learning)</vt:lpstr>
      <vt:lpstr>Artificial Intelligence</vt:lpstr>
      <vt:lpstr>Today's lecture: Machine Learning</vt:lpstr>
      <vt:lpstr>Recall your final Scribbler lab</vt:lpstr>
      <vt:lpstr>Program Teach Scribbler to navigate a maze</vt:lpstr>
      <vt:lpstr>Note: imitating nature may not be best</vt:lpstr>
      <vt:lpstr>Machine's “experience” of the world</vt:lpstr>
      <vt:lpstr>Example: Representing    wood samples</vt:lpstr>
      <vt:lpstr>A learning task and its mathematical formulation</vt:lpstr>
      <vt:lpstr>3-Means Algorithm </vt:lpstr>
      <vt:lpstr>3-Means Algorithm (cont.)</vt:lpstr>
      <vt:lpstr>k-Means Algorithm</vt:lpstr>
      <vt:lpstr>How about more complex concepts?</vt:lpstr>
      <vt:lpstr>One major idea: modeling uncertainty using probabilities</vt:lpstr>
      <vt:lpstr>PowerPoint Presentation</vt:lpstr>
      <vt:lpstr>Spam filtering</vt:lpstr>
      <vt:lpstr>Spam Filtering</vt:lpstr>
      <vt:lpstr>Spam Filtering</vt:lpstr>
      <vt:lpstr>Spam Filtering</vt:lpstr>
      <vt:lpstr>Text synthesis (simplistic version)</vt:lpstr>
      <vt:lpstr>Text synthesis</vt:lpstr>
      <vt:lpstr>Handwriting recognition  [LeCun et al, AT&amp;T, 1998]</vt:lpstr>
      <vt:lpstr>Handwriting recognition: LeNet-5</vt:lpstr>
      <vt:lpstr>Handwriting recognition: LeNet-5</vt:lpstr>
      <vt:lpstr>Aside: How to get large amounts of data? (major problem in ML)</vt:lpstr>
      <vt:lpstr>Example: SAT Analogies</vt:lpstr>
      <vt:lpstr>SAT Analogies [Turney 2004]</vt:lpstr>
      <vt:lpstr>Image labeling [Blei et al, 2003] </vt:lpstr>
      <vt:lpstr>PowerPoint Presentation</vt:lpstr>
      <vt:lpstr>Helicopter flight [Abbeel et al 2005]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Self-improvement for dummies</dc:title>
  <dc:creator>David Xiao</dc:creator>
  <cp:lastModifiedBy>Adam Finkelstein</cp:lastModifiedBy>
  <cp:revision>533</cp:revision>
  <dcterms:created xsi:type="dcterms:W3CDTF">2010-04-22T16:14:58Z</dcterms:created>
  <dcterms:modified xsi:type="dcterms:W3CDTF">2012-04-17T16:58:31Z</dcterms:modified>
</cp:coreProperties>
</file>