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1.bin" ContentType="application/vnd.openxmlformats-officedocument.oleObject"/>
  <Override PartName="/ppt/notesSlides/notesSlide25.xml" ContentType="application/vnd.openxmlformats-officedocument.presentationml.notesSlide+xml"/>
  <Override PartName="/ppt/embeddings/oleObject2.bin" ContentType="application/vnd.openxmlformats-officedocument.oleObject"/>
  <Override PartName="/ppt/notesSlides/notesSlide26.xml" ContentType="application/vnd.openxmlformats-officedocument.presentationml.notesSlide+xml"/>
  <Override PartName="/ppt/embeddings/oleObject3.bin" ContentType="application/vnd.openxmlformats-officedocument.oleObject"/>
  <Override PartName="/ppt/notesSlides/notesSlide27.xml" ContentType="application/vnd.openxmlformats-officedocument.presentationml.notesSlide+xml"/>
  <Override PartName="/ppt/embeddings/oleObject4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5.bin" ContentType="application/vnd.openxmlformats-officedocument.oleObject"/>
  <Override PartName="/ppt/notesSlides/notesSlide3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1.xml" ContentType="application/vnd.openxmlformats-officedocument.presentationml.notesSlide+xml"/>
  <Override PartName="/ppt/embeddings/oleObject8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9.bin" ContentType="application/vnd.openxmlformats-officedocument.oleObject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432" r:id="rId3"/>
    <p:sldId id="266" r:id="rId4"/>
    <p:sldId id="440" r:id="rId5"/>
    <p:sldId id="439" r:id="rId6"/>
    <p:sldId id="318" r:id="rId7"/>
    <p:sldId id="408" r:id="rId8"/>
    <p:sldId id="406" r:id="rId9"/>
    <p:sldId id="407" r:id="rId10"/>
    <p:sldId id="409" r:id="rId11"/>
    <p:sldId id="319" r:id="rId12"/>
    <p:sldId id="401" r:id="rId13"/>
    <p:sldId id="404" r:id="rId14"/>
    <p:sldId id="405" r:id="rId15"/>
    <p:sldId id="410" r:id="rId16"/>
    <p:sldId id="330" r:id="rId17"/>
    <p:sldId id="346" r:id="rId18"/>
    <p:sldId id="331" r:id="rId19"/>
    <p:sldId id="435" r:id="rId20"/>
    <p:sldId id="436" r:id="rId21"/>
    <p:sldId id="437" r:id="rId22"/>
    <p:sldId id="264" r:id="rId23"/>
    <p:sldId id="348" r:id="rId24"/>
    <p:sldId id="354" r:id="rId25"/>
    <p:sldId id="411" r:id="rId26"/>
    <p:sldId id="413" r:id="rId27"/>
    <p:sldId id="418" r:id="rId28"/>
    <p:sldId id="424" r:id="rId29"/>
    <p:sldId id="355" r:id="rId30"/>
    <p:sldId id="438" r:id="rId31"/>
    <p:sldId id="356" r:id="rId32"/>
    <p:sldId id="433" r:id="rId33"/>
    <p:sldId id="434" r:id="rId34"/>
    <p:sldId id="363" r:id="rId35"/>
    <p:sldId id="358" r:id="rId36"/>
    <p:sldId id="357" r:id="rId37"/>
    <p:sldId id="267" r:id="rId38"/>
    <p:sldId id="374" r:id="rId39"/>
    <p:sldId id="400" r:id="rId40"/>
    <p:sldId id="379" r:id="rId41"/>
    <p:sldId id="383" r:id="rId42"/>
    <p:sldId id="384" r:id="rId43"/>
    <p:sldId id="364" r:id="rId44"/>
    <p:sldId id="367" r:id="rId45"/>
    <p:sldId id="366" r:id="rId46"/>
    <p:sldId id="368" r:id="rId47"/>
    <p:sldId id="369" r:id="rId48"/>
    <p:sldId id="370" r:id="rId49"/>
    <p:sldId id="371" r:id="rId50"/>
    <p:sldId id="441" r:id="rId51"/>
    <p:sldId id="443" r:id="rId52"/>
  </p:sldIdLst>
  <p:sldSz cx="9144000" cy="6858000" type="screen4x3"/>
  <p:notesSz cx="6935788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7D"/>
    <a:srgbClr val="800001"/>
    <a:srgbClr val="B2B2B2"/>
    <a:srgbClr val="F8F8F8"/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32" y="-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75406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0772" tIns="45386" rIns="90772" bIns="45386" numCol="1" anchor="t" anchorCtr="0" compatLnSpc="1">
            <a:prstTxWarp prst="textNoShape">
              <a:avLst/>
            </a:prstTxWarp>
            <a:spAutoFit/>
          </a:bodyPr>
          <a:lstStyle>
            <a:lvl1pPr defTabSz="908050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043613" y="0"/>
            <a:ext cx="9112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0772" tIns="45386" rIns="90772" bIns="45386" numCol="1" anchor="t" anchorCtr="0" compatLnSpc="1">
            <a:prstTxWarp prst="textNoShape">
              <a:avLst/>
            </a:prstTxWarp>
            <a:spAutoFit/>
          </a:bodyPr>
          <a:lstStyle>
            <a:lvl1pPr algn="r" defTabSz="908050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59850"/>
            <a:ext cx="673100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0772" tIns="45386" rIns="90772" bIns="45386" numCol="1" anchor="b" anchorCtr="0" compatLnSpc="1">
            <a:prstTxWarp prst="textNoShape">
              <a:avLst/>
            </a:prstTxWarp>
            <a:spAutoFit/>
          </a:bodyPr>
          <a:lstStyle>
            <a:lvl1pPr defTabSz="908050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88125" y="8959850"/>
            <a:ext cx="36671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0772" tIns="45386" rIns="90772" bIns="45386" numCol="1" anchor="b" anchorCtr="0" compatLnSpc="1">
            <a:prstTxWarp prst="textNoShape">
              <a:avLst/>
            </a:prstTxWarp>
            <a:spAutoFit/>
          </a:bodyPr>
          <a:lstStyle>
            <a:lvl1pPr algn="r" defTabSz="908050">
              <a:defRPr sz="1200">
                <a:latin typeface="Helvetica" charset="0"/>
              </a:defRPr>
            </a:lvl1pPr>
          </a:lstStyle>
          <a:p>
            <a:fld id="{104FB023-E1E1-7B4C-8578-29CE4DEBF7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5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defTabSz="92075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065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3638" y="692150"/>
            <a:ext cx="4610100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78325"/>
            <a:ext cx="508793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defTabSz="92075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065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fld id="{571F9475-9B5B-3543-84AD-842535F4D7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2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A3E60F7-DF6D-164E-9619-9B4C59444B8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63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C1F068-7A21-6E41-8408-0334A5C94599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340150-15A6-E34E-8F2D-C8E0D427F1A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F2CD714-629D-BF41-AE52-D8B3050F8D8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66A674-2608-2044-8297-EBB68E793CD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6EB1D5-65A0-5344-9272-9D06408FE306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F6FB8A-D4DB-834B-8305-7BFECD53D569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A0D36C3-0C7B-084F-860A-ECAF7EFFE805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CFF5D6-346B-CC4C-BD96-550A05FFAD8F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B4B86B-C5ED-DE43-ABD5-282BA56BB8B8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70C975-E7CD-4F47-8B8E-735D6AA44B0C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ACC937-DB39-3C42-A719-E7662E903E3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8518141-E5B7-6541-91ED-D72B21C0846F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248F81-8378-9644-8531-753D512B94CF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46CF96B-F35E-104A-B436-FA2A9964DD55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176013B-74D4-0D41-AA7D-E8ED537EF8D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151C08E-E07E-A743-B992-84632C047CDC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4983B1-CE9F-AB4C-86FF-ECA7085362A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F9995B-A6DC-3946-9FBD-6BDE39AEB089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E1A5412-87FE-6042-994D-681762CE9A9B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D24F95E-F1B0-5A40-9E10-7694CEF92590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E99D39-B83D-1B4F-8CD2-C1806FFCBB40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27718F4-4049-0A47-B746-FAF662CEA38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327CD2-EA8E-2747-A2A3-DDABF1DD3EBF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72D337-EC0B-2147-B8E6-2694B08A77F4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7F411B7-BB3D-934C-B804-D8A5CA4411F9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486ABC-28D8-5548-9361-5C7F2EC84FA6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7DF4C21-41EC-8440-B7DC-3B41C184B37B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8F7E6-2DF7-724D-871D-6C686CDC1F3C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777A4B-F292-BC40-A904-53C0713A574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119B89-F6CE-C240-AE27-0837F11D8DB4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4758B6-2CC8-4841-8136-EFB602AD3E3E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7B5601-9103-654F-900B-7E25EC1FC339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97E20D-1B46-994D-BC3B-ED474633ADE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3725B3-3607-A94D-B95C-9E752FD175A3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1F7FAF-F677-5246-9724-B9ACEA9849BD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EC665E-E302-9D44-932D-C9B87879480B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9931857-6D79-BE4B-BE2B-BDAC453B011C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586DF6F-7EE1-1A49-B651-F6B0F0E64A1D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BC26E78-D722-2746-AC14-209E339B86BC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DFD6AF-7B7E-3A42-94DE-0223F059F571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9470C5C-18DF-4246-A50D-740AD4F23789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15479A-5446-4942-8EA5-52DFB99006D2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E109381-2360-E549-B0DB-F53FDE43A0D4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DC0BDF-CBEB-0941-AC41-2E3EA2FD0930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01CF93-670C-1E40-A4A7-7D5ADEBBA88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66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65A1CB6-F5B9-5848-BA22-8A072FF55015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2146F5-B7A4-F945-A37B-E8E3118DF182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0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5F3F11-1686-9F47-B2B5-2DB5DB4615C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06925" cy="345598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25909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909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4BFB7-B8D7-B044-BB54-4B6C28C521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6EB8-2542-3C47-A6DC-D6DD9A7056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54121-2E6B-F74B-84C1-47EA19C1EA5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C2965-8DBA-924A-A858-17C3E80C7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0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25D22-583F-D046-83B6-204C2D007B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6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C17BD-B77D-C746-AA8A-3CD767E8D6C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8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FD883-A865-7748-A9FC-FCB366E6CFD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4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F34218-FE70-1F46-B341-4CBE1CE5ADB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8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E7386-5CDC-9A49-9B4E-1E1C2C8031F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9E55D-C275-6A4D-852B-4DDB09064F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8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6315B-FED0-F94E-B740-7E0D475A6C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0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charset="0"/>
              </a:defRPr>
            </a:lvl1pPr>
          </a:lstStyle>
          <a:p>
            <a:fld id="{513AE95B-E7E6-4C40-BF71-AE2E85030288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580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5805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5805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05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05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05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05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5806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06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806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7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stanford.edu/~henrik/images/sc2.jpg" TargetMode="External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video" Target="NULL" TargetMode="External"/><Relationship Id="rId2" Type="http://schemas.microsoft.com/office/2007/relationships/media" Target="NUL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1981200"/>
            <a:ext cx="6553200" cy="22098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Rumination on illumination (computer graphics)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latin typeface="Arial" charset="0"/>
              </a:rPr>
              <a:t>COS 116, Spring </a:t>
            </a:r>
            <a:r>
              <a:rPr lang="en-US" dirty="0" smtClean="0">
                <a:latin typeface="Arial" charset="0"/>
              </a:rPr>
              <a:t>2012</a:t>
            </a:r>
            <a:endParaRPr lang="en-US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Arial" charset="0"/>
              </a:rPr>
              <a:t>Adam Finkelstein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What is an Image?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371600" y="6324600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Continuous image</a:t>
            </a: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5772150" y="6324600"/>
            <a:ext cx="185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Digital image</a:t>
            </a:r>
          </a:p>
        </p:txBody>
      </p:sp>
      <p:pic>
        <p:nvPicPr>
          <p:cNvPr id="33797" name="Picture 6" descr="dp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3125788" cy="35607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7" descr="dpd3_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060700" cy="35433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8862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Rectangular (2D) array of pixels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What is an Image?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1371600" y="6324600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Continuous image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5772150" y="6324600"/>
            <a:ext cx="185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Digital image</a:t>
            </a:r>
          </a:p>
        </p:txBody>
      </p:sp>
      <p:pic>
        <p:nvPicPr>
          <p:cNvPr id="35845" name="Picture 6" descr="dp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3125788" cy="35607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7" descr="dpd3_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060700" cy="35433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7" name="Group 8"/>
          <p:cNvGrpSpPr>
            <a:grpSpLocks/>
          </p:cNvGrpSpPr>
          <p:nvPr/>
        </p:nvGrpSpPr>
        <p:grpSpPr bwMode="auto">
          <a:xfrm>
            <a:off x="5076825" y="2781300"/>
            <a:ext cx="2946400" cy="3467100"/>
            <a:chOff x="3198" y="1176"/>
            <a:chExt cx="1856" cy="2184"/>
          </a:xfrm>
        </p:grpSpPr>
        <p:sp>
          <p:nvSpPr>
            <p:cNvPr id="35852" name="Oval 9"/>
            <p:cNvSpPr>
              <a:spLocks noChangeArrowheads="1"/>
            </p:cNvSpPr>
            <p:nvPr/>
          </p:nvSpPr>
          <p:spPr bwMode="auto">
            <a:xfrm>
              <a:off x="3198" y="117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3" name="Oval 10"/>
            <p:cNvSpPr>
              <a:spLocks noChangeArrowheads="1"/>
            </p:cNvSpPr>
            <p:nvPr/>
          </p:nvSpPr>
          <p:spPr bwMode="auto">
            <a:xfrm>
              <a:off x="3198" y="128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4" name="Oval 11"/>
            <p:cNvSpPr>
              <a:spLocks noChangeArrowheads="1"/>
            </p:cNvSpPr>
            <p:nvPr/>
          </p:nvSpPr>
          <p:spPr bwMode="auto">
            <a:xfrm>
              <a:off x="3198" y="138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5" name="Oval 12"/>
            <p:cNvSpPr>
              <a:spLocks noChangeArrowheads="1"/>
            </p:cNvSpPr>
            <p:nvPr/>
          </p:nvSpPr>
          <p:spPr bwMode="auto">
            <a:xfrm>
              <a:off x="3198" y="14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6" name="Oval 13"/>
            <p:cNvSpPr>
              <a:spLocks noChangeArrowheads="1"/>
            </p:cNvSpPr>
            <p:nvPr/>
          </p:nvSpPr>
          <p:spPr bwMode="auto">
            <a:xfrm>
              <a:off x="3298" y="117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7" name="Oval 14"/>
            <p:cNvSpPr>
              <a:spLocks noChangeArrowheads="1"/>
            </p:cNvSpPr>
            <p:nvPr/>
          </p:nvSpPr>
          <p:spPr bwMode="auto">
            <a:xfrm>
              <a:off x="3298" y="128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8" name="Oval 15"/>
            <p:cNvSpPr>
              <a:spLocks noChangeArrowheads="1"/>
            </p:cNvSpPr>
            <p:nvPr/>
          </p:nvSpPr>
          <p:spPr bwMode="auto">
            <a:xfrm>
              <a:off x="3298" y="138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9" name="Oval 16"/>
            <p:cNvSpPr>
              <a:spLocks noChangeArrowheads="1"/>
            </p:cNvSpPr>
            <p:nvPr/>
          </p:nvSpPr>
          <p:spPr bwMode="auto">
            <a:xfrm>
              <a:off x="3298" y="14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0" name="Oval 17"/>
            <p:cNvSpPr>
              <a:spLocks noChangeArrowheads="1"/>
            </p:cNvSpPr>
            <p:nvPr/>
          </p:nvSpPr>
          <p:spPr bwMode="auto">
            <a:xfrm>
              <a:off x="3397" y="117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1" name="Oval 18"/>
            <p:cNvSpPr>
              <a:spLocks noChangeArrowheads="1"/>
            </p:cNvSpPr>
            <p:nvPr/>
          </p:nvSpPr>
          <p:spPr bwMode="auto">
            <a:xfrm>
              <a:off x="3397" y="128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2" name="Oval 19"/>
            <p:cNvSpPr>
              <a:spLocks noChangeArrowheads="1"/>
            </p:cNvSpPr>
            <p:nvPr/>
          </p:nvSpPr>
          <p:spPr bwMode="auto">
            <a:xfrm>
              <a:off x="3397" y="138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3" name="Oval 20"/>
            <p:cNvSpPr>
              <a:spLocks noChangeArrowheads="1"/>
            </p:cNvSpPr>
            <p:nvPr/>
          </p:nvSpPr>
          <p:spPr bwMode="auto">
            <a:xfrm>
              <a:off x="3397" y="14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4" name="Oval 21"/>
            <p:cNvSpPr>
              <a:spLocks noChangeArrowheads="1"/>
            </p:cNvSpPr>
            <p:nvPr/>
          </p:nvSpPr>
          <p:spPr bwMode="auto">
            <a:xfrm>
              <a:off x="3497" y="117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5" name="Oval 22"/>
            <p:cNvSpPr>
              <a:spLocks noChangeArrowheads="1"/>
            </p:cNvSpPr>
            <p:nvPr/>
          </p:nvSpPr>
          <p:spPr bwMode="auto">
            <a:xfrm>
              <a:off x="3497" y="128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6" name="Oval 23"/>
            <p:cNvSpPr>
              <a:spLocks noChangeArrowheads="1"/>
            </p:cNvSpPr>
            <p:nvPr/>
          </p:nvSpPr>
          <p:spPr bwMode="auto">
            <a:xfrm>
              <a:off x="3497" y="138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7" name="Oval 24"/>
            <p:cNvSpPr>
              <a:spLocks noChangeArrowheads="1"/>
            </p:cNvSpPr>
            <p:nvPr/>
          </p:nvSpPr>
          <p:spPr bwMode="auto">
            <a:xfrm>
              <a:off x="3497" y="14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8" name="Oval 25"/>
            <p:cNvSpPr>
              <a:spLocks noChangeArrowheads="1"/>
            </p:cNvSpPr>
            <p:nvPr/>
          </p:nvSpPr>
          <p:spPr bwMode="auto">
            <a:xfrm>
              <a:off x="3612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69" name="Oval 26"/>
            <p:cNvSpPr>
              <a:spLocks noChangeArrowheads="1"/>
            </p:cNvSpPr>
            <p:nvPr/>
          </p:nvSpPr>
          <p:spPr bwMode="auto">
            <a:xfrm>
              <a:off x="3612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0" name="Oval 27"/>
            <p:cNvSpPr>
              <a:spLocks noChangeArrowheads="1"/>
            </p:cNvSpPr>
            <p:nvPr/>
          </p:nvSpPr>
          <p:spPr bwMode="auto">
            <a:xfrm>
              <a:off x="3612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1" name="Oval 28"/>
            <p:cNvSpPr>
              <a:spLocks noChangeArrowheads="1"/>
            </p:cNvSpPr>
            <p:nvPr/>
          </p:nvSpPr>
          <p:spPr bwMode="auto">
            <a:xfrm>
              <a:off x="3612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2" name="Oval 29"/>
            <p:cNvSpPr>
              <a:spLocks noChangeArrowheads="1"/>
            </p:cNvSpPr>
            <p:nvPr/>
          </p:nvSpPr>
          <p:spPr bwMode="auto">
            <a:xfrm>
              <a:off x="3712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3" name="Oval 30"/>
            <p:cNvSpPr>
              <a:spLocks noChangeArrowheads="1"/>
            </p:cNvSpPr>
            <p:nvPr/>
          </p:nvSpPr>
          <p:spPr bwMode="auto">
            <a:xfrm>
              <a:off x="3712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4" name="Oval 31"/>
            <p:cNvSpPr>
              <a:spLocks noChangeArrowheads="1"/>
            </p:cNvSpPr>
            <p:nvPr/>
          </p:nvSpPr>
          <p:spPr bwMode="auto">
            <a:xfrm>
              <a:off x="3712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5" name="Oval 32"/>
            <p:cNvSpPr>
              <a:spLocks noChangeArrowheads="1"/>
            </p:cNvSpPr>
            <p:nvPr/>
          </p:nvSpPr>
          <p:spPr bwMode="auto">
            <a:xfrm>
              <a:off x="3712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6" name="Oval 33"/>
            <p:cNvSpPr>
              <a:spLocks noChangeArrowheads="1"/>
            </p:cNvSpPr>
            <p:nvPr/>
          </p:nvSpPr>
          <p:spPr bwMode="auto">
            <a:xfrm>
              <a:off x="3811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7" name="Oval 34"/>
            <p:cNvSpPr>
              <a:spLocks noChangeArrowheads="1"/>
            </p:cNvSpPr>
            <p:nvPr/>
          </p:nvSpPr>
          <p:spPr bwMode="auto">
            <a:xfrm>
              <a:off x="3811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8" name="Oval 35"/>
            <p:cNvSpPr>
              <a:spLocks noChangeArrowheads="1"/>
            </p:cNvSpPr>
            <p:nvPr/>
          </p:nvSpPr>
          <p:spPr bwMode="auto">
            <a:xfrm>
              <a:off x="3811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79" name="Oval 36"/>
            <p:cNvSpPr>
              <a:spLocks noChangeArrowheads="1"/>
            </p:cNvSpPr>
            <p:nvPr/>
          </p:nvSpPr>
          <p:spPr bwMode="auto">
            <a:xfrm>
              <a:off x="3811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0" name="Oval 37"/>
            <p:cNvSpPr>
              <a:spLocks noChangeArrowheads="1"/>
            </p:cNvSpPr>
            <p:nvPr/>
          </p:nvSpPr>
          <p:spPr bwMode="auto">
            <a:xfrm>
              <a:off x="3911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1" name="Oval 38"/>
            <p:cNvSpPr>
              <a:spLocks noChangeArrowheads="1"/>
            </p:cNvSpPr>
            <p:nvPr/>
          </p:nvSpPr>
          <p:spPr bwMode="auto">
            <a:xfrm>
              <a:off x="3911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2" name="Oval 39"/>
            <p:cNvSpPr>
              <a:spLocks noChangeArrowheads="1"/>
            </p:cNvSpPr>
            <p:nvPr/>
          </p:nvSpPr>
          <p:spPr bwMode="auto">
            <a:xfrm>
              <a:off x="3911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3" name="Oval 40"/>
            <p:cNvSpPr>
              <a:spLocks noChangeArrowheads="1"/>
            </p:cNvSpPr>
            <p:nvPr/>
          </p:nvSpPr>
          <p:spPr bwMode="auto">
            <a:xfrm>
              <a:off x="3911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4" name="Oval 41"/>
            <p:cNvSpPr>
              <a:spLocks noChangeArrowheads="1"/>
            </p:cNvSpPr>
            <p:nvPr/>
          </p:nvSpPr>
          <p:spPr bwMode="auto">
            <a:xfrm>
              <a:off x="3204" y="15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5" name="Oval 42"/>
            <p:cNvSpPr>
              <a:spLocks noChangeArrowheads="1"/>
            </p:cNvSpPr>
            <p:nvPr/>
          </p:nvSpPr>
          <p:spPr bwMode="auto">
            <a:xfrm>
              <a:off x="3204" y="16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6" name="Oval 43"/>
            <p:cNvSpPr>
              <a:spLocks noChangeArrowheads="1"/>
            </p:cNvSpPr>
            <p:nvPr/>
          </p:nvSpPr>
          <p:spPr bwMode="auto">
            <a:xfrm>
              <a:off x="3204" y="17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7" name="Oval 44"/>
            <p:cNvSpPr>
              <a:spLocks noChangeArrowheads="1"/>
            </p:cNvSpPr>
            <p:nvPr/>
          </p:nvSpPr>
          <p:spPr bwMode="auto">
            <a:xfrm>
              <a:off x="3204" y="19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8" name="Oval 45"/>
            <p:cNvSpPr>
              <a:spLocks noChangeArrowheads="1"/>
            </p:cNvSpPr>
            <p:nvPr/>
          </p:nvSpPr>
          <p:spPr bwMode="auto">
            <a:xfrm>
              <a:off x="3304" y="15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89" name="Oval 46"/>
            <p:cNvSpPr>
              <a:spLocks noChangeArrowheads="1"/>
            </p:cNvSpPr>
            <p:nvPr/>
          </p:nvSpPr>
          <p:spPr bwMode="auto">
            <a:xfrm>
              <a:off x="3304" y="16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0" name="Oval 47"/>
            <p:cNvSpPr>
              <a:spLocks noChangeArrowheads="1"/>
            </p:cNvSpPr>
            <p:nvPr/>
          </p:nvSpPr>
          <p:spPr bwMode="auto">
            <a:xfrm>
              <a:off x="3304" y="17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1" name="Oval 48"/>
            <p:cNvSpPr>
              <a:spLocks noChangeArrowheads="1"/>
            </p:cNvSpPr>
            <p:nvPr/>
          </p:nvSpPr>
          <p:spPr bwMode="auto">
            <a:xfrm>
              <a:off x="3304" y="19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2" name="Oval 49"/>
            <p:cNvSpPr>
              <a:spLocks noChangeArrowheads="1"/>
            </p:cNvSpPr>
            <p:nvPr/>
          </p:nvSpPr>
          <p:spPr bwMode="auto">
            <a:xfrm>
              <a:off x="3403" y="15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3" name="Oval 50"/>
            <p:cNvSpPr>
              <a:spLocks noChangeArrowheads="1"/>
            </p:cNvSpPr>
            <p:nvPr/>
          </p:nvSpPr>
          <p:spPr bwMode="auto">
            <a:xfrm>
              <a:off x="3403" y="16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4" name="Oval 51"/>
            <p:cNvSpPr>
              <a:spLocks noChangeArrowheads="1"/>
            </p:cNvSpPr>
            <p:nvPr/>
          </p:nvSpPr>
          <p:spPr bwMode="auto">
            <a:xfrm>
              <a:off x="3403" y="17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5" name="Oval 52"/>
            <p:cNvSpPr>
              <a:spLocks noChangeArrowheads="1"/>
            </p:cNvSpPr>
            <p:nvPr/>
          </p:nvSpPr>
          <p:spPr bwMode="auto">
            <a:xfrm>
              <a:off x="3403" y="19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6" name="Oval 53"/>
            <p:cNvSpPr>
              <a:spLocks noChangeArrowheads="1"/>
            </p:cNvSpPr>
            <p:nvPr/>
          </p:nvSpPr>
          <p:spPr bwMode="auto">
            <a:xfrm>
              <a:off x="3503" y="15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7" name="Oval 54"/>
            <p:cNvSpPr>
              <a:spLocks noChangeArrowheads="1"/>
            </p:cNvSpPr>
            <p:nvPr/>
          </p:nvSpPr>
          <p:spPr bwMode="auto">
            <a:xfrm>
              <a:off x="3503" y="16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8" name="Oval 55"/>
            <p:cNvSpPr>
              <a:spLocks noChangeArrowheads="1"/>
            </p:cNvSpPr>
            <p:nvPr/>
          </p:nvSpPr>
          <p:spPr bwMode="auto">
            <a:xfrm>
              <a:off x="3503" y="17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99" name="Oval 56"/>
            <p:cNvSpPr>
              <a:spLocks noChangeArrowheads="1"/>
            </p:cNvSpPr>
            <p:nvPr/>
          </p:nvSpPr>
          <p:spPr bwMode="auto">
            <a:xfrm>
              <a:off x="3503" y="19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0" name="Oval 57"/>
            <p:cNvSpPr>
              <a:spLocks noChangeArrowheads="1"/>
            </p:cNvSpPr>
            <p:nvPr/>
          </p:nvSpPr>
          <p:spPr bwMode="auto">
            <a:xfrm>
              <a:off x="3618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1" name="Oval 58"/>
            <p:cNvSpPr>
              <a:spLocks noChangeArrowheads="1"/>
            </p:cNvSpPr>
            <p:nvPr/>
          </p:nvSpPr>
          <p:spPr bwMode="auto">
            <a:xfrm>
              <a:off x="3618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2" name="Oval 59"/>
            <p:cNvSpPr>
              <a:spLocks noChangeArrowheads="1"/>
            </p:cNvSpPr>
            <p:nvPr/>
          </p:nvSpPr>
          <p:spPr bwMode="auto">
            <a:xfrm>
              <a:off x="3618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3" name="Oval 60"/>
            <p:cNvSpPr>
              <a:spLocks noChangeArrowheads="1"/>
            </p:cNvSpPr>
            <p:nvPr/>
          </p:nvSpPr>
          <p:spPr bwMode="auto">
            <a:xfrm>
              <a:off x="3618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4" name="Oval 61"/>
            <p:cNvSpPr>
              <a:spLocks noChangeArrowheads="1"/>
            </p:cNvSpPr>
            <p:nvPr/>
          </p:nvSpPr>
          <p:spPr bwMode="auto">
            <a:xfrm>
              <a:off x="3718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5" name="Oval 62"/>
            <p:cNvSpPr>
              <a:spLocks noChangeArrowheads="1"/>
            </p:cNvSpPr>
            <p:nvPr/>
          </p:nvSpPr>
          <p:spPr bwMode="auto">
            <a:xfrm>
              <a:off x="3718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6" name="Oval 63"/>
            <p:cNvSpPr>
              <a:spLocks noChangeArrowheads="1"/>
            </p:cNvSpPr>
            <p:nvPr/>
          </p:nvSpPr>
          <p:spPr bwMode="auto">
            <a:xfrm>
              <a:off x="3718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7" name="Oval 64"/>
            <p:cNvSpPr>
              <a:spLocks noChangeArrowheads="1"/>
            </p:cNvSpPr>
            <p:nvPr/>
          </p:nvSpPr>
          <p:spPr bwMode="auto">
            <a:xfrm>
              <a:off x="3718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8" name="Oval 65"/>
            <p:cNvSpPr>
              <a:spLocks noChangeArrowheads="1"/>
            </p:cNvSpPr>
            <p:nvPr/>
          </p:nvSpPr>
          <p:spPr bwMode="auto">
            <a:xfrm>
              <a:off x="3817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09" name="Oval 66"/>
            <p:cNvSpPr>
              <a:spLocks noChangeArrowheads="1"/>
            </p:cNvSpPr>
            <p:nvPr/>
          </p:nvSpPr>
          <p:spPr bwMode="auto">
            <a:xfrm>
              <a:off x="3817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0" name="Oval 67"/>
            <p:cNvSpPr>
              <a:spLocks noChangeArrowheads="1"/>
            </p:cNvSpPr>
            <p:nvPr/>
          </p:nvSpPr>
          <p:spPr bwMode="auto">
            <a:xfrm>
              <a:off x="3817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1" name="Oval 68"/>
            <p:cNvSpPr>
              <a:spLocks noChangeArrowheads="1"/>
            </p:cNvSpPr>
            <p:nvPr/>
          </p:nvSpPr>
          <p:spPr bwMode="auto">
            <a:xfrm>
              <a:off x="3817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2" name="Oval 69"/>
            <p:cNvSpPr>
              <a:spLocks noChangeArrowheads="1"/>
            </p:cNvSpPr>
            <p:nvPr/>
          </p:nvSpPr>
          <p:spPr bwMode="auto">
            <a:xfrm>
              <a:off x="3917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3" name="Oval 70"/>
            <p:cNvSpPr>
              <a:spLocks noChangeArrowheads="1"/>
            </p:cNvSpPr>
            <p:nvPr/>
          </p:nvSpPr>
          <p:spPr bwMode="auto">
            <a:xfrm>
              <a:off x="3917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4" name="Oval 71"/>
            <p:cNvSpPr>
              <a:spLocks noChangeArrowheads="1"/>
            </p:cNvSpPr>
            <p:nvPr/>
          </p:nvSpPr>
          <p:spPr bwMode="auto">
            <a:xfrm>
              <a:off x="3917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5" name="Oval 72"/>
            <p:cNvSpPr>
              <a:spLocks noChangeArrowheads="1"/>
            </p:cNvSpPr>
            <p:nvPr/>
          </p:nvSpPr>
          <p:spPr bwMode="auto">
            <a:xfrm>
              <a:off x="3917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6" name="Oval 73"/>
            <p:cNvSpPr>
              <a:spLocks noChangeArrowheads="1"/>
            </p:cNvSpPr>
            <p:nvPr/>
          </p:nvSpPr>
          <p:spPr bwMode="auto">
            <a:xfrm>
              <a:off x="3204" y="19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7" name="Oval 74"/>
            <p:cNvSpPr>
              <a:spLocks noChangeArrowheads="1"/>
            </p:cNvSpPr>
            <p:nvPr/>
          </p:nvSpPr>
          <p:spPr bwMode="auto">
            <a:xfrm>
              <a:off x="3204" y="21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8" name="Oval 75"/>
            <p:cNvSpPr>
              <a:spLocks noChangeArrowheads="1"/>
            </p:cNvSpPr>
            <p:nvPr/>
          </p:nvSpPr>
          <p:spPr bwMode="auto">
            <a:xfrm>
              <a:off x="3204" y="21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19" name="Oval 76"/>
            <p:cNvSpPr>
              <a:spLocks noChangeArrowheads="1"/>
            </p:cNvSpPr>
            <p:nvPr/>
          </p:nvSpPr>
          <p:spPr bwMode="auto">
            <a:xfrm>
              <a:off x="3204" y="23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0" name="Oval 77"/>
            <p:cNvSpPr>
              <a:spLocks noChangeArrowheads="1"/>
            </p:cNvSpPr>
            <p:nvPr/>
          </p:nvSpPr>
          <p:spPr bwMode="auto">
            <a:xfrm>
              <a:off x="3304" y="19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1" name="Oval 78"/>
            <p:cNvSpPr>
              <a:spLocks noChangeArrowheads="1"/>
            </p:cNvSpPr>
            <p:nvPr/>
          </p:nvSpPr>
          <p:spPr bwMode="auto">
            <a:xfrm>
              <a:off x="3304" y="21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2" name="Oval 79"/>
            <p:cNvSpPr>
              <a:spLocks noChangeArrowheads="1"/>
            </p:cNvSpPr>
            <p:nvPr/>
          </p:nvSpPr>
          <p:spPr bwMode="auto">
            <a:xfrm>
              <a:off x="3304" y="21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3" name="Oval 80"/>
            <p:cNvSpPr>
              <a:spLocks noChangeArrowheads="1"/>
            </p:cNvSpPr>
            <p:nvPr/>
          </p:nvSpPr>
          <p:spPr bwMode="auto">
            <a:xfrm>
              <a:off x="3304" y="23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4" name="Oval 81"/>
            <p:cNvSpPr>
              <a:spLocks noChangeArrowheads="1"/>
            </p:cNvSpPr>
            <p:nvPr/>
          </p:nvSpPr>
          <p:spPr bwMode="auto">
            <a:xfrm>
              <a:off x="3403" y="19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5" name="Oval 82"/>
            <p:cNvSpPr>
              <a:spLocks noChangeArrowheads="1"/>
            </p:cNvSpPr>
            <p:nvPr/>
          </p:nvSpPr>
          <p:spPr bwMode="auto">
            <a:xfrm>
              <a:off x="3403" y="21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6" name="Oval 83"/>
            <p:cNvSpPr>
              <a:spLocks noChangeArrowheads="1"/>
            </p:cNvSpPr>
            <p:nvPr/>
          </p:nvSpPr>
          <p:spPr bwMode="auto">
            <a:xfrm>
              <a:off x="3403" y="21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7" name="Oval 84"/>
            <p:cNvSpPr>
              <a:spLocks noChangeArrowheads="1"/>
            </p:cNvSpPr>
            <p:nvPr/>
          </p:nvSpPr>
          <p:spPr bwMode="auto">
            <a:xfrm>
              <a:off x="3403" y="23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8" name="Oval 85"/>
            <p:cNvSpPr>
              <a:spLocks noChangeArrowheads="1"/>
            </p:cNvSpPr>
            <p:nvPr/>
          </p:nvSpPr>
          <p:spPr bwMode="auto">
            <a:xfrm>
              <a:off x="3503" y="19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29" name="Oval 86"/>
            <p:cNvSpPr>
              <a:spLocks noChangeArrowheads="1"/>
            </p:cNvSpPr>
            <p:nvPr/>
          </p:nvSpPr>
          <p:spPr bwMode="auto">
            <a:xfrm>
              <a:off x="3503" y="21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0" name="Oval 87"/>
            <p:cNvSpPr>
              <a:spLocks noChangeArrowheads="1"/>
            </p:cNvSpPr>
            <p:nvPr/>
          </p:nvSpPr>
          <p:spPr bwMode="auto">
            <a:xfrm>
              <a:off x="3503" y="21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1" name="Oval 88"/>
            <p:cNvSpPr>
              <a:spLocks noChangeArrowheads="1"/>
            </p:cNvSpPr>
            <p:nvPr/>
          </p:nvSpPr>
          <p:spPr bwMode="auto">
            <a:xfrm>
              <a:off x="3503" y="23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2" name="Oval 89"/>
            <p:cNvSpPr>
              <a:spLocks noChangeArrowheads="1"/>
            </p:cNvSpPr>
            <p:nvPr/>
          </p:nvSpPr>
          <p:spPr bwMode="auto">
            <a:xfrm>
              <a:off x="3618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3" name="Oval 90"/>
            <p:cNvSpPr>
              <a:spLocks noChangeArrowheads="1"/>
            </p:cNvSpPr>
            <p:nvPr/>
          </p:nvSpPr>
          <p:spPr bwMode="auto">
            <a:xfrm>
              <a:off x="3618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4" name="Oval 91"/>
            <p:cNvSpPr>
              <a:spLocks noChangeArrowheads="1"/>
            </p:cNvSpPr>
            <p:nvPr/>
          </p:nvSpPr>
          <p:spPr bwMode="auto">
            <a:xfrm>
              <a:off x="3618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5" name="Oval 92"/>
            <p:cNvSpPr>
              <a:spLocks noChangeArrowheads="1"/>
            </p:cNvSpPr>
            <p:nvPr/>
          </p:nvSpPr>
          <p:spPr bwMode="auto">
            <a:xfrm>
              <a:off x="3618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6" name="Oval 93"/>
            <p:cNvSpPr>
              <a:spLocks noChangeArrowheads="1"/>
            </p:cNvSpPr>
            <p:nvPr/>
          </p:nvSpPr>
          <p:spPr bwMode="auto">
            <a:xfrm>
              <a:off x="3718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7" name="Oval 94"/>
            <p:cNvSpPr>
              <a:spLocks noChangeArrowheads="1"/>
            </p:cNvSpPr>
            <p:nvPr/>
          </p:nvSpPr>
          <p:spPr bwMode="auto">
            <a:xfrm>
              <a:off x="3718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8" name="Oval 95"/>
            <p:cNvSpPr>
              <a:spLocks noChangeArrowheads="1"/>
            </p:cNvSpPr>
            <p:nvPr/>
          </p:nvSpPr>
          <p:spPr bwMode="auto">
            <a:xfrm>
              <a:off x="3718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39" name="Oval 96"/>
            <p:cNvSpPr>
              <a:spLocks noChangeArrowheads="1"/>
            </p:cNvSpPr>
            <p:nvPr/>
          </p:nvSpPr>
          <p:spPr bwMode="auto">
            <a:xfrm>
              <a:off x="3718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0" name="Oval 97"/>
            <p:cNvSpPr>
              <a:spLocks noChangeArrowheads="1"/>
            </p:cNvSpPr>
            <p:nvPr/>
          </p:nvSpPr>
          <p:spPr bwMode="auto">
            <a:xfrm>
              <a:off x="3817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1" name="Oval 98"/>
            <p:cNvSpPr>
              <a:spLocks noChangeArrowheads="1"/>
            </p:cNvSpPr>
            <p:nvPr/>
          </p:nvSpPr>
          <p:spPr bwMode="auto">
            <a:xfrm>
              <a:off x="3817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2" name="Oval 99"/>
            <p:cNvSpPr>
              <a:spLocks noChangeArrowheads="1"/>
            </p:cNvSpPr>
            <p:nvPr/>
          </p:nvSpPr>
          <p:spPr bwMode="auto">
            <a:xfrm>
              <a:off x="3817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3" name="Oval 100"/>
            <p:cNvSpPr>
              <a:spLocks noChangeArrowheads="1"/>
            </p:cNvSpPr>
            <p:nvPr/>
          </p:nvSpPr>
          <p:spPr bwMode="auto">
            <a:xfrm>
              <a:off x="3817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4" name="Oval 101"/>
            <p:cNvSpPr>
              <a:spLocks noChangeArrowheads="1"/>
            </p:cNvSpPr>
            <p:nvPr/>
          </p:nvSpPr>
          <p:spPr bwMode="auto">
            <a:xfrm>
              <a:off x="3917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5" name="Oval 102"/>
            <p:cNvSpPr>
              <a:spLocks noChangeArrowheads="1"/>
            </p:cNvSpPr>
            <p:nvPr/>
          </p:nvSpPr>
          <p:spPr bwMode="auto">
            <a:xfrm>
              <a:off x="3917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6" name="Oval 103"/>
            <p:cNvSpPr>
              <a:spLocks noChangeArrowheads="1"/>
            </p:cNvSpPr>
            <p:nvPr/>
          </p:nvSpPr>
          <p:spPr bwMode="auto">
            <a:xfrm>
              <a:off x="3917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7" name="Oval 104"/>
            <p:cNvSpPr>
              <a:spLocks noChangeArrowheads="1"/>
            </p:cNvSpPr>
            <p:nvPr/>
          </p:nvSpPr>
          <p:spPr bwMode="auto">
            <a:xfrm>
              <a:off x="3917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8" name="Oval 105"/>
            <p:cNvSpPr>
              <a:spLocks noChangeArrowheads="1"/>
            </p:cNvSpPr>
            <p:nvPr/>
          </p:nvSpPr>
          <p:spPr bwMode="auto">
            <a:xfrm>
              <a:off x="3210" y="24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49" name="Oval 106"/>
            <p:cNvSpPr>
              <a:spLocks noChangeArrowheads="1"/>
            </p:cNvSpPr>
            <p:nvPr/>
          </p:nvSpPr>
          <p:spPr bwMode="auto">
            <a:xfrm>
              <a:off x="3210" y="25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0" name="Oval 107"/>
            <p:cNvSpPr>
              <a:spLocks noChangeArrowheads="1"/>
            </p:cNvSpPr>
            <p:nvPr/>
          </p:nvSpPr>
          <p:spPr bwMode="auto">
            <a:xfrm>
              <a:off x="3210" y="26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1" name="Oval 108"/>
            <p:cNvSpPr>
              <a:spLocks noChangeArrowheads="1"/>
            </p:cNvSpPr>
            <p:nvPr/>
          </p:nvSpPr>
          <p:spPr bwMode="auto">
            <a:xfrm>
              <a:off x="3210" y="27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2" name="Oval 109"/>
            <p:cNvSpPr>
              <a:spLocks noChangeArrowheads="1"/>
            </p:cNvSpPr>
            <p:nvPr/>
          </p:nvSpPr>
          <p:spPr bwMode="auto">
            <a:xfrm>
              <a:off x="3310" y="24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3" name="Oval 110"/>
            <p:cNvSpPr>
              <a:spLocks noChangeArrowheads="1"/>
            </p:cNvSpPr>
            <p:nvPr/>
          </p:nvSpPr>
          <p:spPr bwMode="auto">
            <a:xfrm>
              <a:off x="3310" y="25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4" name="Oval 111"/>
            <p:cNvSpPr>
              <a:spLocks noChangeArrowheads="1"/>
            </p:cNvSpPr>
            <p:nvPr/>
          </p:nvSpPr>
          <p:spPr bwMode="auto">
            <a:xfrm>
              <a:off x="3310" y="26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5" name="Oval 112"/>
            <p:cNvSpPr>
              <a:spLocks noChangeArrowheads="1"/>
            </p:cNvSpPr>
            <p:nvPr/>
          </p:nvSpPr>
          <p:spPr bwMode="auto">
            <a:xfrm>
              <a:off x="3310" y="27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6" name="Oval 113"/>
            <p:cNvSpPr>
              <a:spLocks noChangeArrowheads="1"/>
            </p:cNvSpPr>
            <p:nvPr/>
          </p:nvSpPr>
          <p:spPr bwMode="auto">
            <a:xfrm>
              <a:off x="3409" y="24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7" name="Oval 114"/>
            <p:cNvSpPr>
              <a:spLocks noChangeArrowheads="1"/>
            </p:cNvSpPr>
            <p:nvPr/>
          </p:nvSpPr>
          <p:spPr bwMode="auto">
            <a:xfrm>
              <a:off x="3409" y="25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8" name="Oval 115"/>
            <p:cNvSpPr>
              <a:spLocks noChangeArrowheads="1"/>
            </p:cNvSpPr>
            <p:nvPr/>
          </p:nvSpPr>
          <p:spPr bwMode="auto">
            <a:xfrm>
              <a:off x="3409" y="26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59" name="Oval 116"/>
            <p:cNvSpPr>
              <a:spLocks noChangeArrowheads="1"/>
            </p:cNvSpPr>
            <p:nvPr/>
          </p:nvSpPr>
          <p:spPr bwMode="auto">
            <a:xfrm>
              <a:off x="3409" y="27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0" name="Oval 117"/>
            <p:cNvSpPr>
              <a:spLocks noChangeArrowheads="1"/>
            </p:cNvSpPr>
            <p:nvPr/>
          </p:nvSpPr>
          <p:spPr bwMode="auto">
            <a:xfrm>
              <a:off x="3509" y="24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1" name="Oval 118"/>
            <p:cNvSpPr>
              <a:spLocks noChangeArrowheads="1"/>
            </p:cNvSpPr>
            <p:nvPr/>
          </p:nvSpPr>
          <p:spPr bwMode="auto">
            <a:xfrm>
              <a:off x="3509" y="25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2" name="Oval 119"/>
            <p:cNvSpPr>
              <a:spLocks noChangeArrowheads="1"/>
            </p:cNvSpPr>
            <p:nvPr/>
          </p:nvSpPr>
          <p:spPr bwMode="auto">
            <a:xfrm>
              <a:off x="3509" y="26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3" name="Oval 120"/>
            <p:cNvSpPr>
              <a:spLocks noChangeArrowheads="1"/>
            </p:cNvSpPr>
            <p:nvPr/>
          </p:nvSpPr>
          <p:spPr bwMode="auto">
            <a:xfrm>
              <a:off x="3509" y="27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4" name="Oval 121"/>
            <p:cNvSpPr>
              <a:spLocks noChangeArrowheads="1"/>
            </p:cNvSpPr>
            <p:nvPr/>
          </p:nvSpPr>
          <p:spPr bwMode="auto">
            <a:xfrm>
              <a:off x="3624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5" name="Oval 122"/>
            <p:cNvSpPr>
              <a:spLocks noChangeArrowheads="1"/>
            </p:cNvSpPr>
            <p:nvPr/>
          </p:nvSpPr>
          <p:spPr bwMode="auto">
            <a:xfrm>
              <a:off x="3624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6" name="Oval 123"/>
            <p:cNvSpPr>
              <a:spLocks noChangeArrowheads="1"/>
            </p:cNvSpPr>
            <p:nvPr/>
          </p:nvSpPr>
          <p:spPr bwMode="auto">
            <a:xfrm>
              <a:off x="3624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7" name="Oval 124"/>
            <p:cNvSpPr>
              <a:spLocks noChangeArrowheads="1"/>
            </p:cNvSpPr>
            <p:nvPr/>
          </p:nvSpPr>
          <p:spPr bwMode="auto">
            <a:xfrm>
              <a:off x="3624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8" name="Oval 125"/>
            <p:cNvSpPr>
              <a:spLocks noChangeArrowheads="1"/>
            </p:cNvSpPr>
            <p:nvPr/>
          </p:nvSpPr>
          <p:spPr bwMode="auto">
            <a:xfrm>
              <a:off x="3724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69" name="Oval 126"/>
            <p:cNvSpPr>
              <a:spLocks noChangeArrowheads="1"/>
            </p:cNvSpPr>
            <p:nvPr/>
          </p:nvSpPr>
          <p:spPr bwMode="auto">
            <a:xfrm>
              <a:off x="3724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0" name="Oval 127"/>
            <p:cNvSpPr>
              <a:spLocks noChangeArrowheads="1"/>
            </p:cNvSpPr>
            <p:nvPr/>
          </p:nvSpPr>
          <p:spPr bwMode="auto">
            <a:xfrm>
              <a:off x="3724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1" name="Oval 128"/>
            <p:cNvSpPr>
              <a:spLocks noChangeArrowheads="1"/>
            </p:cNvSpPr>
            <p:nvPr/>
          </p:nvSpPr>
          <p:spPr bwMode="auto">
            <a:xfrm>
              <a:off x="3724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2" name="Oval 129"/>
            <p:cNvSpPr>
              <a:spLocks noChangeArrowheads="1"/>
            </p:cNvSpPr>
            <p:nvPr/>
          </p:nvSpPr>
          <p:spPr bwMode="auto">
            <a:xfrm>
              <a:off x="3823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3" name="Oval 130"/>
            <p:cNvSpPr>
              <a:spLocks noChangeArrowheads="1"/>
            </p:cNvSpPr>
            <p:nvPr/>
          </p:nvSpPr>
          <p:spPr bwMode="auto">
            <a:xfrm>
              <a:off x="3823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4" name="Oval 131"/>
            <p:cNvSpPr>
              <a:spLocks noChangeArrowheads="1"/>
            </p:cNvSpPr>
            <p:nvPr/>
          </p:nvSpPr>
          <p:spPr bwMode="auto">
            <a:xfrm>
              <a:off x="3823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5" name="Oval 132"/>
            <p:cNvSpPr>
              <a:spLocks noChangeArrowheads="1"/>
            </p:cNvSpPr>
            <p:nvPr/>
          </p:nvSpPr>
          <p:spPr bwMode="auto">
            <a:xfrm>
              <a:off x="3823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6" name="Oval 133"/>
            <p:cNvSpPr>
              <a:spLocks noChangeArrowheads="1"/>
            </p:cNvSpPr>
            <p:nvPr/>
          </p:nvSpPr>
          <p:spPr bwMode="auto">
            <a:xfrm>
              <a:off x="3923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7" name="Oval 134"/>
            <p:cNvSpPr>
              <a:spLocks noChangeArrowheads="1"/>
            </p:cNvSpPr>
            <p:nvPr/>
          </p:nvSpPr>
          <p:spPr bwMode="auto">
            <a:xfrm>
              <a:off x="3923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8" name="Oval 135"/>
            <p:cNvSpPr>
              <a:spLocks noChangeArrowheads="1"/>
            </p:cNvSpPr>
            <p:nvPr/>
          </p:nvSpPr>
          <p:spPr bwMode="auto">
            <a:xfrm>
              <a:off x="3923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79" name="Oval 136"/>
            <p:cNvSpPr>
              <a:spLocks noChangeArrowheads="1"/>
            </p:cNvSpPr>
            <p:nvPr/>
          </p:nvSpPr>
          <p:spPr bwMode="auto">
            <a:xfrm>
              <a:off x="3923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0" name="Oval 137"/>
            <p:cNvSpPr>
              <a:spLocks noChangeArrowheads="1"/>
            </p:cNvSpPr>
            <p:nvPr/>
          </p:nvSpPr>
          <p:spPr bwMode="auto">
            <a:xfrm>
              <a:off x="4008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1" name="Oval 138"/>
            <p:cNvSpPr>
              <a:spLocks noChangeArrowheads="1"/>
            </p:cNvSpPr>
            <p:nvPr/>
          </p:nvSpPr>
          <p:spPr bwMode="auto">
            <a:xfrm>
              <a:off x="4008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2" name="Oval 139"/>
            <p:cNvSpPr>
              <a:spLocks noChangeArrowheads="1"/>
            </p:cNvSpPr>
            <p:nvPr/>
          </p:nvSpPr>
          <p:spPr bwMode="auto">
            <a:xfrm>
              <a:off x="4008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3" name="Oval 140"/>
            <p:cNvSpPr>
              <a:spLocks noChangeArrowheads="1"/>
            </p:cNvSpPr>
            <p:nvPr/>
          </p:nvSpPr>
          <p:spPr bwMode="auto">
            <a:xfrm>
              <a:off x="4008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4" name="Oval 141"/>
            <p:cNvSpPr>
              <a:spLocks noChangeArrowheads="1"/>
            </p:cNvSpPr>
            <p:nvPr/>
          </p:nvSpPr>
          <p:spPr bwMode="auto">
            <a:xfrm>
              <a:off x="4108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5" name="Oval 142"/>
            <p:cNvSpPr>
              <a:spLocks noChangeArrowheads="1"/>
            </p:cNvSpPr>
            <p:nvPr/>
          </p:nvSpPr>
          <p:spPr bwMode="auto">
            <a:xfrm>
              <a:off x="4108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6" name="Oval 143"/>
            <p:cNvSpPr>
              <a:spLocks noChangeArrowheads="1"/>
            </p:cNvSpPr>
            <p:nvPr/>
          </p:nvSpPr>
          <p:spPr bwMode="auto">
            <a:xfrm>
              <a:off x="4108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7" name="Oval 144"/>
            <p:cNvSpPr>
              <a:spLocks noChangeArrowheads="1"/>
            </p:cNvSpPr>
            <p:nvPr/>
          </p:nvSpPr>
          <p:spPr bwMode="auto">
            <a:xfrm>
              <a:off x="4108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8" name="Oval 145"/>
            <p:cNvSpPr>
              <a:spLocks noChangeArrowheads="1"/>
            </p:cNvSpPr>
            <p:nvPr/>
          </p:nvSpPr>
          <p:spPr bwMode="auto">
            <a:xfrm>
              <a:off x="4207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89" name="Oval 146"/>
            <p:cNvSpPr>
              <a:spLocks noChangeArrowheads="1"/>
            </p:cNvSpPr>
            <p:nvPr/>
          </p:nvSpPr>
          <p:spPr bwMode="auto">
            <a:xfrm>
              <a:off x="4207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0" name="Oval 147"/>
            <p:cNvSpPr>
              <a:spLocks noChangeArrowheads="1"/>
            </p:cNvSpPr>
            <p:nvPr/>
          </p:nvSpPr>
          <p:spPr bwMode="auto">
            <a:xfrm>
              <a:off x="4207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1" name="Oval 148"/>
            <p:cNvSpPr>
              <a:spLocks noChangeArrowheads="1"/>
            </p:cNvSpPr>
            <p:nvPr/>
          </p:nvSpPr>
          <p:spPr bwMode="auto">
            <a:xfrm>
              <a:off x="4207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2" name="Oval 149"/>
            <p:cNvSpPr>
              <a:spLocks noChangeArrowheads="1"/>
            </p:cNvSpPr>
            <p:nvPr/>
          </p:nvSpPr>
          <p:spPr bwMode="auto">
            <a:xfrm>
              <a:off x="4307" y="118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3" name="Oval 150"/>
            <p:cNvSpPr>
              <a:spLocks noChangeArrowheads="1"/>
            </p:cNvSpPr>
            <p:nvPr/>
          </p:nvSpPr>
          <p:spPr bwMode="auto">
            <a:xfrm>
              <a:off x="4307" y="129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4" name="Oval 151"/>
            <p:cNvSpPr>
              <a:spLocks noChangeArrowheads="1"/>
            </p:cNvSpPr>
            <p:nvPr/>
          </p:nvSpPr>
          <p:spPr bwMode="auto">
            <a:xfrm>
              <a:off x="4307" y="138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5" name="Oval 152"/>
            <p:cNvSpPr>
              <a:spLocks noChangeArrowheads="1"/>
            </p:cNvSpPr>
            <p:nvPr/>
          </p:nvSpPr>
          <p:spPr bwMode="auto">
            <a:xfrm>
              <a:off x="4307" y="149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6" name="Oval 153"/>
            <p:cNvSpPr>
              <a:spLocks noChangeArrowheads="1"/>
            </p:cNvSpPr>
            <p:nvPr/>
          </p:nvSpPr>
          <p:spPr bwMode="auto">
            <a:xfrm>
              <a:off x="4422" y="11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7" name="Oval 154"/>
            <p:cNvSpPr>
              <a:spLocks noChangeArrowheads="1"/>
            </p:cNvSpPr>
            <p:nvPr/>
          </p:nvSpPr>
          <p:spPr bwMode="auto">
            <a:xfrm>
              <a:off x="4422" y="12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8" name="Oval 155"/>
            <p:cNvSpPr>
              <a:spLocks noChangeArrowheads="1"/>
            </p:cNvSpPr>
            <p:nvPr/>
          </p:nvSpPr>
          <p:spPr bwMode="auto">
            <a:xfrm>
              <a:off x="4422" y="13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999" name="Oval 156"/>
            <p:cNvSpPr>
              <a:spLocks noChangeArrowheads="1"/>
            </p:cNvSpPr>
            <p:nvPr/>
          </p:nvSpPr>
          <p:spPr bwMode="auto">
            <a:xfrm>
              <a:off x="4422" y="15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0" name="Oval 157"/>
            <p:cNvSpPr>
              <a:spLocks noChangeArrowheads="1"/>
            </p:cNvSpPr>
            <p:nvPr/>
          </p:nvSpPr>
          <p:spPr bwMode="auto">
            <a:xfrm>
              <a:off x="4522" y="11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1" name="Oval 158"/>
            <p:cNvSpPr>
              <a:spLocks noChangeArrowheads="1"/>
            </p:cNvSpPr>
            <p:nvPr/>
          </p:nvSpPr>
          <p:spPr bwMode="auto">
            <a:xfrm>
              <a:off x="4522" y="12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2" name="Oval 159"/>
            <p:cNvSpPr>
              <a:spLocks noChangeArrowheads="1"/>
            </p:cNvSpPr>
            <p:nvPr/>
          </p:nvSpPr>
          <p:spPr bwMode="auto">
            <a:xfrm>
              <a:off x="4522" y="13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3" name="Oval 160"/>
            <p:cNvSpPr>
              <a:spLocks noChangeArrowheads="1"/>
            </p:cNvSpPr>
            <p:nvPr/>
          </p:nvSpPr>
          <p:spPr bwMode="auto">
            <a:xfrm>
              <a:off x="4522" y="15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4" name="Oval 161"/>
            <p:cNvSpPr>
              <a:spLocks noChangeArrowheads="1"/>
            </p:cNvSpPr>
            <p:nvPr/>
          </p:nvSpPr>
          <p:spPr bwMode="auto">
            <a:xfrm>
              <a:off x="4621" y="11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5" name="Oval 162"/>
            <p:cNvSpPr>
              <a:spLocks noChangeArrowheads="1"/>
            </p:cNvSpPr>
            <p:nvPr/>
          </p:nvSpPr>
          <p:spPr bwMode="auto">
            <a:xfrm>
              <a:off x="4621" y="12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6" name="Oval 163"/>
            <p:cNvSpPr>
              <a:spLocks noChangeArrowheads="1"/>
            </p:cNvSpPr>
            <p:nvPr/>
          </p:nvSpPr>
          <p:spPr bwMode="auto">
            <a:xfrm>
              <a:off x="4621" y="13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7" name="Oval 164"/>
            <p:cNvSpPr>
              <a:spLocks noChangeArrowheads="1"/>
            </p:cNvSpPr>
            <p:nvPr/>
          </p:nvSpPr>
          <p:spPr bwMode="auto">
            <a:xfrm>
              <a:off x="4621" y="15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8" name="Oval 165"/>
            <p:cNvSpPr>
              <a:spLocks noChangeArrowheads="1"/>
            </p:cNvSpPr>
            <p:nvPr/>
          </p:nvSpPr>
          <p:spPr bwMode="auto">
            <a:xfrm>
              <a:off x="4721" y="11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09" name="Oval 166"/>
            <p:cNvSpPr>
              <a:spLocks noChangeArrowheads="1"/>
            </p:cNvSpPr>
            <p:nvPr/>
          </p:nvSpPr>
          <p:spPr bwMode="auto">
            <a:xfrm>
              <a:off x="4721" y="12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0" name="Oval 167"/>
            <p:cNvSpPr>
              <a:spLocks noChangeArrowheads="1"/>
            </p:cNvSpPr>
            <p:nvPr/>
          </p:nvSpPr>
          <p:spPr bwMode="auto">
            <a:xfrm>
              <a:off x="4721" y="13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1" name="Oval 168"/>
            <p:cNvSpPr>
              <a:spLocks noChangeArrowheads="1"/>
            </p:cNvSpPr>
            <p:nvPr/>
          </p:nvSpPr>
          <p:spPr bwMode="auto">
            <a:xfrm>
              <a:off x="4721" y="15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2" name="Oval 169"/>
            <p:cNvSpPr>
              <a:spLocks noChangeArrowheads="1"/>
            </p:cNvSpPr>
            <p:nvPr/>
          </p:nvSpPr>
          <p:spPr bwMode="auto">
            <a:xfrm>
              <a:off x="4014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3" name="Oval 170"/>
            <p:cNvSpPr>
              <a:spLocks noChangeArrowheads="1"/>
            </p:cNvSpPr>
            <p:nvPr/>
          </p:nvSpPr>
          <p:spPr bwMode="auto">
            <a:xfrm>
              <a:off x="4014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4" name="Oval 171"/>
            <p:cNvSpPr>
              <a:spLocks noChangeArrowheads="1"/>
            </p:cNvSpPr>
            <p:nvPr/>
          </p:nvSpPr>
          <p:spPr bwMode="auto">
            <a:xfrm>
              <a:off x="4014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5" name="Oval 172"/>
            <p:cNvSpPr>
              <a:spLocks noChangeArrowheads="1"/>
            </p:cNvSpPr>
            <p:nvPr/>
          </p:nvSpPr>
          <p:spPr bwMode="auto">
            <a:xfrm>
              <a:off x="4014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6" name="Oval 173"/>
            <p:cNvSpPr>
              <a:spLocks noChangeArrowheads="1"/>
            </p:cNvSpPr>
            <p:nvPr/>
          </p:nvSpPr>
          <p:spPr bwMode="auto">
            <a:xfrm>
              <a:off x="4114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7" name="Oval 174"/>
            <p:cNvSpPr>
              <a:spLocks noChangeArrowheads="1"/>
            </p:cNvSpPr>
            <p:nvPr/>
          </p:nvSpPr>
          <p:spPr bwMode="auto">
            <a:xfrm>
              <a:off x="4114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8" name="Oval 175"/>
            <p:cNvSpPr>
              <a:spLocks noChangeArrowheads="1"/>
            </p:cNvSpPr>
            <p:nvPr/>
          </p:nvSpPr>
          <p:spPr bwMode="auto">
            <a:xfrm>
              <a:off x="4114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19" name="Oval 176"/>
            <p:cNvSpPr>
              <a:spLocks noChangeArrowheads="1"/>
            </p:cNvSpPr>
            <p:nvPr/>
          </p:nvSpPr>
          <p:spPr bwMode="auto">
            <a:xfrm>
              <a:off x="4114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0" name="Oval 177"/>
            <p:cNvSpPr>
              <a:spLocks noChangeArrowheads="1"/>
            </p:cNvSpPr>
            <p:nvPr/>
          </p:nvSpPr>
          <p:spPr bwMode="auto">
            <a:xfrm>
              <a:off x="4213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1" name="Oval 178"/>
            <p:cNvSpPr>
              <a:spLocks noChangeArrowheads="1"/>
            </p:cNvSpPr>
            <p:nvPr/>
          </p:nvSpPr>
          <p:spPr bwMode="auto">
            <a:xfrm>
              <a:off x="4213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2" name="Oval 179"/>
            <p:cNvSpPr>
              <a:spLocks noChangeArrowheads="1"/>
            </p:cNvSpPr>
            <p:nvPr/>
          </p:nvSpPr>
          <p:spPr bwMode="auto">
            <a:xfrm>
              <a:off x="4213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3" name="Oval 180"/>
            <p:cNvSpPr>
              <a:spLocks noChangeArrowheads="1"/>
            </p:cNvSpPr>
            <p:nvPr/>
          </p:nvSpPr>
          <p:spPr bwMode="auto">
            <a:xfrm>
              <a:off x="4213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4" name="Oval 181"/>
            <p:cNvSpPr>
              <a:spLocks noChangeArrowheads="1"/>
            </p:cNvSpPr>
            <p:nvPr/>
          </p:nvSpPr>
          <p:spPr bwMode="auto">
            <a:xfrm>
              <a:off x="4313" y="15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5" name="Oval 182"/>
            <p:cNvSpPr>
              <a:spLocks noChangeArrowheads="1"/>
            </p:cNvSpPr>
            <p:nvPr/>
          </p:nvSpPr>
          <p:spPr bwMode="auto">
            <a:xfrm>
              <a:off x="4313" y="17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6" name="Oval 183"/>
            <p:cNvSpPr>
              <a:spLocks noChangeArrowheads="1"/>
            </p:cNvSpPr>
            <p:nvPr/>
          </p:nvSpPr>
          <p:spPr bwMode="auto">
            <a:xfrm>
              <a:off x="4313" y="18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7" name="Oval 184"/>
            <p:cNvSpPr>
              <a:spLocks noChangeArrowheads="1"/>
            </p:cNvSpPr>
            <p:nvPr/>
          </p:nvSpPr>
          <p:spPr bwMode="auto">
            <a:xfrm>
              <a:off x="4313" y="19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8" name="Oval 185"/>
            <p:cNvSpPr>
              <a:spLocks noChangeArrowheads="1"/>
            </p:cNvSpPr>
            <p:nvPr/>
          </p:nvSpPr>
          <p:spPr bwMode="auto">
            <a:xfrm>
              <a:off x="4428" y="16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29" name="Oval 186"/>
            <p:cNvSpPr>
              <a:spLocks noChangeArrowheads="1"/>
            </p:cNvSpPr>
            <p:nvPr/>
          </p:nvSpPr>
          <p:spPr bwMode="auto">
            <a:xfrm>
              <a:off x="4428" y="17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0" name="Oval 187"/>
            <p:cNvSpPr>
              <a:spLocks noChangeArrowheads="1"/>
            </p:cNvSpPr>
            <p:nvPr/>
          </p:nvSpPr>
          <p:spPr bwMode="auto">
            <a:xfrm>
              <a:off x="4428" y="18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1" name="Oval 188"/>
            <p:cNvSpPr>
              <a:spLocks noChangeArrowheads="1"/>
            </p:cNvSpPr>
            <p:nvPr/>
          </p:nvSpPr>
          <p:spPr bwMode="auto">
            <a:xfrm>
              <a:off x="4428" y="19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2" name="Oval 189"/>
            <p:cNvSpPr>
              <a:spLocks noChangeArrowheads="1"/>
            </p:cNvSpPr>
            <p:nvPr/>
          </p:nvSpPr>
          <p:spPr bwMode="auto">
            <a:xfrm>
              <a:off x="4528" y="16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3" name="Oval 190"/>
            <p:cNvSpPr>
              <a:spLocks noChangeArrowheads="1"/>
            </p:cNvSpPr>
            <p:nvPr/>
          </p:nvSpPr>
          <p:spPr bwMode="auto">
            <a:xfrm>
              <a:off x="4528" y="17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4" name="Oval 191"/>
            <p:cNvSpPr>
              <a:spLocks noChangeArrowheads="1"/>
            </p:cNvSpPr>
            <p:nvPr/>
          </p:nvSpPr>
          <p:spPr bwMode="auto">
            <a:xfrm>
              <a:off x="4528" y="18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5" name="Oval 192"/>
            <p:cNvSpPr>
              <a:spLocks noChangeArrowheads="1"/>
            </p:cNvSpPr>
            <p:nvPr/>
          </p:nvSpPr>
          <p:spPr bwMode="auto">
            <a:xfrm>
              <a:off x="4528" y="19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6" name="Oval 193"/>
            <p:cNvSpPr>
              <a:spLocks noChangeArrowheads="1"/>
            </p:cNvSpPr>
            <p:nvPr/>
          </p:nvSpPr>
          <p:spPr bwMode="auto">
            <a:xfrm>
              <a:off x="4627" y="16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7" name="Oval 194"/>
            <p:cNvSpPr>
              <a:spLocks noChangeArrowheads="1"/>
            </p:cNvSpPr>
            <p:nvPr/>
          </p:nvSpPr>
          <p:spPr bwMode="auto">
            <a:xfrm>
              <a:off x="4627" y="17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8" name="Oval 195"/>
            <p:cNvSpPr>
              <a:spLocks noChangeArrowheads="1"/>
            </p:cNvSpPr>
            <p:nvPr/>
          </p:nvSpPr>
          <p:spPr bwMode="auto">
            <a:xfrm>
              <a:off x="4627" y="18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39" name="Oval 196"/>
            <p:cNvSpPr>
              <a:spLocks noChangeArrowheads="1"/>
            </p:cNvSpPr>
            <p:nvPr/>
          </p:nvSpPr>
          <p:spPr bwMode="auto">
            <a:xfrm>
              <a:off x="4627" y="19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0" name="Oval 197"/>
            <p:cNvSpPr>
              <a:spLocks noChangeArrowheads="1"/>
            </p:cNvSpPr>
            <p:nvPr/>
          </p:nvSpPr>
          <p:spPr bwMode="auto">
            <a:xfrm>
              <a:off x="4727" y="16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1" name="Oval 198"/>
            <p:cNvSpPr>
              <a:spLocks noChangeArrowheads="1"/>
            </p:cNvSpPr>
            <p:nvPr/>
          </p:nvSpPr>
          <p:spPr bwMode="auto">
            <a:xfrm>
              <a:off x="4727" y="17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2" name="Oval 199"/>
            <p:cNvSpPr>
              <a:spLocks noChangeArrowheads="1"/>
            </p:cNvSpPr>
            <p:nvPr/>
          </p:nvSpPr>
          <p:spPr bwMode="auto">
            <a:xfrm>
              <a:off x="4727" y="18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3" name="Oval 200"/>
            <p:cNvSpPr>
              <a:spLocks noChangeArrowheads="1"/>
            </p:cNvSpPr>
            <p:nvPr/>
          </p:nvSpPr>
          <p:spPr bwMode="auto">
            <a:xfrm>
              <a:off x="4727" y="19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4" name="Oval 201"/>
            <p:cNvSpPr>
              <a:spLocks noChangeArrowheads="1"/>
            </p:cNvSpPr>
            <p:nvPr/>
          </p:nvSpPr>
          <p:spPr bwMode="auto">
            <a:xfrm>
              <a:off x="4014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5" name="Oval 202"/>
            <p:cNvSpPr>
              <a:spLocks noChangeArrowheads="1"/>
            </p:cNvSpPr>
            <p:nvPr/>
          </p:nvSpPr>
          <p:spPr bwMode="auto">
            <a:xfrm>
              <a:off x="4014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6" name="Oval 203"/>
            <p:cNvSpPr>
              <a:spLocks noChangeArrowheads="1"/>
            </p:cNvSpPr>
            <p:nvPr/>
          </p:nvSpPr>
          <p:spPr bwMode="auto">
            <a:xfrm>
              <a:off x="4014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7" name="Oval 204"/>
            <p:cNvSpPr>
              <a:spLocks noChangeArrowheads="1"/>
            </p:cNvSpPr>
            <p:nvPr/>
          </p:nvSpPr>
          <p:spPr bwMode="auto">
            <a:xfrm>
              <a:off x="4014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8" name="Oval 205"/>
            <p:cNvSpPr>
              <a:spLocks noChangeArrowheads="1"/>
            </p:cNvSpPr>
            <p:nvPr/>
          </p:nvSpPr>
          <p:spPr bwMode="auto">
            <a:xfrm>
              <a:off x="4114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49" name="Oval 206"/>
            <p:cNvSpPr>
              <a:spLocks noChangeArrowheads="1"/>
            </p:cNvSpPr>
            <p:nvPr/>
          </p:nvSpPr>
          <p:spPr bwMode="auto">
            <a:xfrm>
              <a:off x="4114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0" name="Oval 207"/>
            <p:cNvSpPr>
              <a:spLocks noChangeArrowheads="1"/>
            </p:cNvSpPr>
            <p:nvPr/>
          </p:nvSpPr>
          <p:spPr bwMode="auto">
            <a:xfrm>
              <a:off x="4114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1" name="Oval 208"/>
            <p:cNvSpPr>
              <a:spLocks noChangeArrowheads="1"/>
            </p:cNvSpPr>
            <p:nvPr/>
          </p:nvSpPr>
          <p:spPr bwMode="auto">
            <a:xfrm>
              <a:off x="4114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2" name="Oval 209"/>
            <p:cNvSpPr>
              <a:spLocks noChangeArrowheads="1"/>
            </p:cNvSpPr>
            <p:nvPr/>
          </p:nvSpPr>
          <p:spPr bwMode="auto">
            <a:xfrm>
              <a:off x="4213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3" name="Oval 210"/>
            <p:cNvSpPr>
              <a:spLocks noChangeArrowheads="1"/>
            </p:cNvSpPr>
            <p:nvPr/>
          </p:nvSpPr>
          <p:spPr bwMode="auto">
            <a:xfrm>
              <a:off x="4213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4" name="Oval 211"/>
            <p:cNvSpPr>
              <a:spLocks noChangeArrowheads="1"/>
            </p:cNvSpPr>
            <p:nvPr/>
          </p:nvSpPr>
          <p:spPr bwMode="auto">
            <a:xfrm>
              <a:off x="4213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5" name="Oval 212"/>
            <p:cNvSpPr>
              <a:spLocks noChangeArrowheads="1"/>
            </p:cNvSpPr>
            <p:nvPr/>
          </p:nvSpPr>
          <p:spPr bwMode="auto">
            <a:xfrm>
              <a:off x="4213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6" name="Oval 213"/>
            <p:cNvSpPr>
              <a:spLocks noChangeArrowheads="1"/>
            </p:cNvSpPr>
            <p:nvPr/>
          </p:nvSpPr>
          <p:spPr bwMode="auto">
            <a:xfrm>
              <a:off x="4313" y="199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7" name="Oval 214"/>
            <p:cNvSpPr>
              <a:spLocks noChangeArrowheads="1"/>
            </p:cNvSpPr>
            <p:nvPr/>
          </p:nvSpPr>
          <p:spPr bwMode="auto">
            <a:xfrm>
              <a:off x="4313" y="21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8" name="Oval 215"/>
            <p:cNvSpPr>
              <a:spLocks noChangeArrowheads="1"/>
            </p:cNvSpPr>
            <p:nvPr/>
          </p:nvSpPr>
          <p:spPr bwMode="auto">
            <a:xfrm>
              <a:off x="4313" y="22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59" name="Oval 216"/>
            <p:cNvSpPr>
              <a:spLocks noChangeArrowheads="1"/>
            </p:cNvSpPr>
            <p:nvPr/>
          </p:nvSpPr>
          <p:spPr bwMode="auto">
            <a:xfrm>
              <a:off x="4313" y="23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0" name="Oval 217"/>
            <p:cNvSpPr>
              <a:spLocks noChangeArrowheads="1"/>
            </p:cNvSpPr>
            <p:nvPr/>
          </p:nvSpPr>
          <p:spPr bwMode="auto">
            <a:xfrm>
              <a:off x="4428" y="20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1" name="Oval 218"/>
            <p:cNvSpPr>
              <a:spLocks noChangeArrowheads="1"/>
            </p:cNvSpPr>
            <p:nvPr/>
          </p:nvSpPr>
          <p:spPr bwMode="auto">
            <a:xfrm>
              <a:off x="4428" y="21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2" name="Oval 219"/>
            <p:cNvSpPr>
              <a:spLocks noChangeArrowheads="1"/>
            </p:cNvSpPr>
            <p:nvPr/>
          </p:nvSpPr>
          <p:spPr bwMode="auto">
            <a:xfrm>
              <a:off x="4428" y="22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3" name="Oval 220"/>
            <p:cNvSpPr>
              <a:spLocks noChangeArrowheads="1"/>
            </p:cNvSpPr>
            <p:nvPr/>
          </p:nvSpPr>
          <p:spPr bwMode="auto">
            <a:xfrm>
              <a:off x="4428" y="23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4" name="Oval 221"/>
            <p:cNvSpPr>
              <a:spLocks noChangeArrowheads="1"/>
            </p:cNvSpPr>
            <p:nvPr/>
          </p:nvSpPr>
          <p:spPr bwMode="auto">
            <a:xfrm>
              <a:off x="4528" y="20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5" name="Oval 222"/>
            <p:cNvSpPr>
              <a:spLocks noChangeArrowheads="1"/>
            </p:cNvSpPr>
            <p:nvPr/>
          </p:nvSpPr>
          <p:spPr bwMode="auto">
            <a:xfrm>
              <a:off x="4528" y="21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6" name="Oval 223"/>
            <p:cNvSpPr>
              <a:spLocks noChangeArrowheads="1"/>
            </p:cNvSpPr>
            <p:nvPr/>
          </p:nvSpPr>
          <p:spPr bwMode="auto">
            <a:xfrm>
              <a:off x="4528" y="22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7" name="Oval 224"/>
            <p:cNvSpPr>
              <a:spLocks noChangeArrowheads="1"/>
            </p:cNvSpPr>
            <p:nvPr/>
          </p:nvSpPr>
          <p:spPr bwMode="auto">
            <a:xfrm>
              <a:off x="4528" y="23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8" name="Oval 225"/>
            <p:cNvSpPr>
              <a:spLocks noChangeArrowheads="1"/>
            </p:cNvSpPr>
            <p:nvPr/>
          </p:nvSpPr>
          <p:spPr bwMode="auto">
            <a:xfrm>
              <a:off x="4627" y="20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69" name="Oval 226"/>
            <p:cNvSpPr>
              <a:spLocks noChangeArrowheads="1"/>
            </p:cNvSpPr>
            <p:nvPr/>
          </p:nvSpPr>
          <p:spPr bwMode="auto">
            <a:xfrm>
              <a:off x="4627" y="21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0" name="Oval 227"/>
            <p:cNvSpPr>
              <a:spLocks noChangeArrowheads="1"/>
            </p:cNvSpPr>
            <p:nvPr/>
          </p:nvSpPr>
          <p:spPr bwMode="auto">
            <a:xfrm>
              <a:off x="4627" y="22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1" name="Oval 228"/>
            <p:cNvSpPr>
              <a:spLocks noChangeArrowheads="1"/>
            </p:cNvSpPr>
            <p:nvPr/>
          </p:nvSpPr>
          <p:spPr bwMode="auto">
            <a:xfrm>
              <a:off x="4627" y="23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2" name="Oval 229"/>
            <p:cNvSpPr>
              <a:spLocks noChangeArrowheads="1"/>
            </p:cNvSpPr>
            <p:nvPr/>
          </p:nvSpPr>
          <p:spPr bwMode="auto">
            <a:xfrm>
              <a:off x="4727" y="20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3" name="Oval 230"/>
            <p:cNvSpPr>
              <a:spLocks noChangeArrowheads="1"/>
            </p:cNvSpPr>
            <p:nvPr/>
          </p:nvSpPr>
          <p:spPr bwMode="auto">
            <a:xfrm>
              <a:off x="4727" y="21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4" name="Oval 231"/>
            <p:cNvSpPr>
              <a:spLocks noChangeArrowheads="1"/>
            </p:cNvSpPr>
            <p:nvPr/>
          </p:nvSpPr>
          <p:spPr bwMode="auto">
            <a:xfrm>
              <a:off x="4727" y="22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5" name="Oval 232"/>
            <p:cNvSpPr>
              <a:spLocks noChangeArrowheads="1"/>
            </p:cNvSpPr>
            <p:nvPr/>
          </p:nvSpPr>
          <p:spPr bwMode="auto">
            <a:xfrm>
              <a:off x="4727" y="23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6" name="Oval 233"/>
            <p:cNvSpPr>
              <a:spLocks noChangeArrowheads="1"/>
            </p:cNvSpPr>
            <p:nvPr/>
          </p:nvSpPr>
          <p:spPr bwMode="auto">
            <a:xfrm>
              <a:off x="4020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7" name="Oval 234"/>
            <p:cNvSpPr>
              <a:spLocks noChangeArrowheads="1"/>
            </p:cNvSpPr>
            <p:nvPr/>
          </p:nvSpPr>
          <p:spPr bwMode="auto">
            <a:xfrm>
              <a:off x="4020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8" name="Oval 235"/>
            <p:cNvSpPr>
              <a:spLocks noChangeArrowheads="1"/>
            </p:cNvSpPr>
            <p:nvPr/>
          </p:nvSpPr>
          <p:spPr bwMode="auto">
            <a:xfrm>
              <a:off x="4020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79" name="Oval 236"/>
            <p:cNvSpPr>
              <a:spLocks noChangeArrowheads="1"/>
            </p:cNvSpPr>
            <p:nvPr/>
          </p:nvSpPr>
          <p:spPr bwMode="auto">
            <a:xfrm>
              <a:off x="4020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0" name="Oval 237"/>
            <p:cNvSpPr>
              <a:spLocks noChangeArrowheads="1"/>
            </p:cNvSpPr>
            <p:nvPr/>
          </p:nvSpPr>
          <p:spPr bwMode="auto">
            <a:xfrm>
              <a:off x="4120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1" name="Oval 238"/>
            <p:cNvSpPr>
              <a:spLocks noChangeArrowheads="1"/>
            </p:cNvSpPr>
            <p:nvPr/>
          </p:nvSpPr>
          <p:spPr bwMode="auto">
            <a:xfrm>
              <a:off x="4120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2" name="Oval 239"/>
            <p:cNvSpPr>
              <a:spLocks noChangeArrowheads="1"/>
            </p:cNvSpPr>
            <p:nvPr/>
          </p:nvSpPr>
          <p:spPr bwMode="auto">
            <a:xfrm>
              <a:off x="4120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3" name="Oval 240"/>
            <p:cNvSpPr>
              <a:spLocks noChangeArrowheads="1"/>
            </p:cNvSpPr>
            <p:nvPr/>
          </p:nvSpPr>
          <p:spPr bwMode="auto">
            <a:xfrm>
              <a:off x="4120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4" name="Oval 241"/>
            <p:cNvSpPr>
              <a:spLocks noChangeArrowheads="1"/>
            </p:cNvSpPr>
            <p:nvPr/>
          </p:nvSpPr>
          <p:spPr bwMode="auto">
            <a:xfrm>
              <a:off x="4219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5" name="Oval 242"/>
            <p:cNvSpPr>
              <a:spLocks noChangeArrowheads="1"/>
            </p:cNvSpPr>
            <p:nvPr/>
          </p:nvSpPr>
          <p:spPr bwMode="auto">
            <a:xfrm>
              <a:off x="4219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6" name="Oval 243"/>
            <p:cNvSpPr>
              <a:spLocks noChangeArrowheads="1"/>
            </p:cNvSpPr>
            <p:nvPr/>
          </p:nvSpPr>
          <p:spPr bwMode="auto">
            <a:xfrm>
              <a:off x="4219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7" name="Oval 244"/>
            <p:cNvSpPr>
              <a:spLocks noChangeArrowheads="1"/>
            </p:cNvSpPr>
            <p:nvPr/>
          </p:nvSpPr>
          <p:spPr bwMode="auto">
            <a:xfrm>
              <a:off x="4219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8" name="Oval 245"/>
            <p:cNvSpPr>
              <a:spLocks noChangeArrowheads="1"/>
            </p:cNvSpPr>
            <p:nvPr/>
          </p:nvSpPr>
          <p:spPr bwMode="auto">
            <a:xfrm>
              <a:off x="4319" y="24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89" name="Oval 246"/>
            <p:cNvSpPr>
              <a:spLocks noChangeArrowheads="1"/>
            </p:cNvSpPr>
            <p:nvPr/>
          </p:nvSpPr>
          <p:spPr bwMode="auto">
            <a:xfrm>
              <a:off x="4319" y="25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0" name="Oval 247"/>
            <p:cNvSpPr>
              <a:spLocks noChangeArrowheads="1"/>
            </p:cNvSpPr>
            <p:nvPr/>
          </p:nvSpPr>
          <p:spPr bwMode="auto">
            <a:xfrm>
              <a:off x="4319" y="26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1" name="Oval 248"/>
            <p:cNvSpPr>
              <a:spLocks noChangeArrowheads="1"/>
            </p:cNvSpPr>
            <p:nvPr/>
          </p:nvSpPr>
          <p:spPr bwMode="auto">
            <a:xfrm>
              <a:off x="4319" y="27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2" name="Oval 249"/>
            <p:cNvSpPr>
              <a:spLocks noChangeArrowheads="1"/>
            </p:cNvSpPr>
            <p:nvPr/>
          </p:nvSpPr>
          <p:spPr bwMode="auto">
            <a:xfrm>
              <a:off x="4434" y="24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3" name="Oval 250"/>
            <p:cNvSpPr>
              <a:spLocks noChangeArrowheads="1"/>
            </p:cNvSpPr>
            <p:nvPr/>
          </p:nvSpPr>
          <p:spPr bwMode="auto">
            <a:xfrm>
              <a:off x="4434" y="25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4" name="Oval 251"/>
            <p:cNvSpPr>
              <a:spLocks noChangeArrowheads="1"/>
            </p:cNvSpPr>
            <p:nvPr/>
          </p:nvSpPr>
          <p:spPr bwMode="auto">
            <a:xfrm>
              <a:off x="4434" y="262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5" name="Oval 252"/>
            <p:cNvSpPr>
              <a:spLocks noChangeArrowheads="1"/>
            </p:cNvSpPr>
            <p:nvPr/>
          </p:nvSpPr>
          <p:spPr bwMode="auto">
            <a:xfrm>
              <a:off x="4434" y="27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6" name="Oval 253"/>
            <p:cNvSpPr>
              <a:spLocks noChangeArrowheads="1"/>
            </p:cNvSpPr>
            <p:nvPr/>
          </p:nvSpPr>
          <p:spPr bwMode="auto">
            <a:xfrm>
              <a:off x="4534" y="24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7" name="Oval 254"/>
            <p:cNvSpPr>
              <a:spLocks noChangeArrowheads="1"/>
            </p:cNvSpPr>
            <p:nvPr/>
          </p:nvSpPr>
          <p:spPr bwMode="auto">
            <a:xfrm>
              <a:off x="4534" y="25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8" name="Oval 255"/>
            <p:cNvSpPr>
              <a:spLocks noChangeArrowheads="1"/>
            </p:cNvSpPr>
            <p:nvPr/>
          </p:nvSpPr>
          <p:spPr bwMode="auto">
            <a:xfrm>
              <a:off x="4534" y="262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099" name="Oval 256"/>
            <p:cNvSpPr>
              <a:spLocks noChangeArrowheads="1"/>
            </p:cNvSpPr>
            <p:nvPr/>
          </p:nvSpPr>
          <p:spPr bwMode="auto">
            <a:xfrm>
              <a:off x="4534" y="27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0" name="Oval 257"/>
            <p:cNvSpPr>
              <a:spLocks noChangeArrowheads="1"/>
            </p:cNvSpPr>
            <p:nvPr/>
          </p:nvSpPr>
          <p:spPr bwMode="auto">
            <a:xfrm>
              <a:off x="4633" y="24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1" name="Oval 258"/>
            <p:cNvSpPr>
              <a:spLocks noChangeArrowheads="1"/>
            </p:cNvSpPr>
            <p:nvPr/>
          </p:nvSpPr>
          <p:spPr bwMode="auto">
            <a:xfrm>
              <a:off x="4633" y="25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2" name="Oval 259"/>
            <p:cNvSpPr>
              <a:spLocks noChangeArrowheads="1"/>
            </p:cNvSpPr>
            <p:nvPr/>
          </p:nvSpPr>
          <p:spPr bwMode="auto">
            <a:xfrm>
              <a:off x="4633" y="262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3" name="Oval 260"/>
            <p:cNvSpPr>
              <a:spLocks noChangeArrowheads="1"/>
            </p:cNvSpPr>
            <p:nvPr/>
          </p:nvSpPr>
          <p:spPr bwMode="auto">
            <a:xfrm>
              <a:off x="4633" y="27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4" name="Oval 261"/>
            <p:cNvSpPr>
              <a:spLocks noChangeArrowheads="1"/>
            </p:cNvSpPr>
            <p:nvPr/>
          </p:nvSpPr>
          <p:spPr bwMode="auto">
            <a:xfrm>
              <a:off x="4733" y="24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5" name="Oval 262"/>
            <p:cNvSpPr>
              <a:spLocks noChangeArrowheads="1"/>
            </p:cNvSpPr>
            <p:nvPr/>
          </p:nvSpPr>
          <p:spPr bwMode="auto">
            <a:xfrm>
              <a:off x="4733" y="25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6" name="Oval 263"/>
            <p:cNvSpPr>
              <a:spLocks noChangeArrowheads="1"/>
            </p:cNvSpPr>
            <p:nvPr/>
          </p:nvSpPr>
          <p:spPr bwMode="auto">
            <a:xfrm>
              <a:off x="4733" y="262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7" name="Oval 264"/>
            <p:cNvSpPr>
              <a:spLocks noChangeArrowheads="1"/>
            </p:cNvSpPr>
            <p:nvPr/>
          </p:nvSpPr>
          <p:spPr bwMode="auto">
            <a:xfrm>
              <a:off x="4733" y="27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8" name="Oval 265"/>
            <p:cNvSpPr>
              <a:spLocks noChangeArrowheads="1"/>
            </p:cNvSpPr>
            <p:nvPr/>
          </p:nvSpPr>
          <p:spPr bwMode="auto">
            <a:xfrm>
              <a:off x="3204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09" name="Oval 266"/>
            <p:cNvSpPr>
              <a:spLocks noChangeArrowheads="1"/>
            </p:cNvSpPr>
            <p:nvPr/>
          </p:nvSpPr>
          <p:spPr bwMode="auto">
            <a:xfrm>
              <a:off x="3204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0" name="Oval 267"/>
            <p:cNvSpPr>
              <a:spLocks noChangeArrowheads="1"/>
            </p:cNvSpPr>
            <p:nvPr/>
          </p:nvSpPr>
          <p:spPr bwMode="auto">
            <a:xfrm>
              <a:off x="3204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1" name="Oval 268"/>
            <p:cNvSpPr>
              <a:spLocks noChangeArrowheads="1"/>
            </p:cNvSpPr>
            <p:nvPr/>
          </p:nvSpPr>
          <p:spPr bwMode="auto">
            <a:xfrm>
              <a:off x="3204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2" name="Oval 269"/>
            <p:cNvSpPr>
              <a:spLocks noChangeArrowheads="1"/>
            </p:cNvSpPr>
            <p:nvPr/>
          </p:nvSpPr>
          <p:spPr bwMode="auto">
            <a:xfrm>
              <a:off x="3304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3" name="Oval 270"/>
            <p:cNvSpPr>
              <a:spLocks noChangeArrowheads="1"/>
            </p:cNvSpPr>
            <p:nvPr/>
          </p:nvSpPr>
          <p:spPr bwMode="auto">
            <a:xfrm>
              <a:off x="3304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4" name="Oval 271"/>
            <p:cNvSpPr>
              <a:spLocks noChangeArrowheads="1"/>
            </p:cNvSpPr>
            <p:nvPr/>
          </p:nvSpPr>
          <p:spPr bwMode="auto">
            <a:xfrm>
              <a:off x="3304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5" name="Oval 272"/>
            <p:cNvSpPr>
              <a:spLocks noChangeArrowheads="1"/>
            </p:cNvSpPr>
            <p:nvPr/>
          </p:nvSpPr>
          <p:spPr bwMode="auto">
            <a:xfrm>
              <a:off x="3304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6" name="Oval 273"/>
            <p:cNvSpPr>
              <a:spLocks noChangeArrowheads="1"/>
            </p:cNvSpPr>
            <p:nvPr/>
          </p:nvSpPr>
          <p:spPr bwMode="auto">
            <a:xfrm>
              <a:off x="3403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7" name="Oval 274"/>
            <p:cNvSpPr>
              <a:spLocks noChangeArrowheads="1"/>
            </p:cNvSpPr>
            <p:nvPr/>
          </p:nvSpPr>
          <p:spPr bwMode="auto">
            <a:xfrm>
              <a:off x="3403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8" name="Oval 275"/>
            <p:cNvSpPr>
              <a:spLocks noChangeArrowheads="1"/>
            </p:cNvSpPr>
            <p:nvPr/>
          </p:nvSpPr>
          <p:spPr bwMode="auto">
            <a:xfrm>
              <a:off x="3403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19" name="Oval 276"/>
            <p:cNvSpPr>
              <a:spLocks noChangeArrowheads="1"/>
            </p:cNvSpPr>
            <p:nvPr/>
          </p:nvSpPr>
          <p:spPr bwMode="auto">
            <a:xfrm>
              <a:off x="3403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0" name="Oval 277"/>
            <p:cNvSpPr>
              <a:spLocks noChangeArrowheads="1"/>
            </p:cNvSpPr>
            <p:nvPr/>
          </p:nvSpPr>
          <p:spPr bwMode="auto">
            <a:xfrm>
              <a:off x="3503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1" name="Oval 278"/>
            <p:cNvSpPr>
              <a:spLocks noChangeArrowheads="1"/>
            </p:cNvSpPr>
            <p:nvPr/>
          </p:nvSpPr>
          <p:spPr bwMode="auto">
            <a:xfrm>
              <a:off x="3503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2" name="Oval 279"/>
            <p:cNvSpPr>
              <a:spLocks noChangeArrowheads="1"/>
            </p:cNvSpPr>
            <p:nvPr/>
          </p:nvSpPr>
          <p:spPr bwMode="auto">
            <a:xfrm>
              <a:off x="3503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3" name="Oval 280"/>
            <p:cNvSpPr>
              <a:spLocks noChangeArrowheads="1"/>
            </p:cNvSpPr>
            <p:nvPr/>
          </p:nvSpPr>
          <p:spPr bwMode="auto">
            <a:xfrm>
              <a:off x="3503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4" name="Oval 281"/>
            <p:cNvSpPr>
              <a:spLocks noChangeArrowheads="1"/>
            </p:cNvSpPr>
            <p:nvPr/>
          </p:nvSpPr>
          <p:spPr bwMode="auto">
            <a:xfrm>
              <a:off x="3618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5" name="Oval 282"/>
            <p:cNvSpPr>
              <a:spLocks noChangeArrowheads="1"/>
            </p:cNvSpPr>
            <p:nvPr/>
          </p:nvSpPr>
          <p:spPr bwMode="auto">
            <a:xfrm>
              <a:off x="3618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6" name="Oval 283"/>
            <p:cNvSpPr>
              <a:spLocks noChangeArrowheads="1"/>
            </p:cNvSpPr>
            <p:nvPr/>
          </p:nvSpPr>
          <p:spPr bwMode="auto">
            <a:xfrm>
              <a:off x="3618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7" name="Oval 284"/>
            <p:cNvSpPr>
              <a:spLocks noChangeArrowheads="1"/>
            </p:cNvSpPr>
            <p:nvPr/>
          </p:nvSpPr>
          <p:spPr bwMode="auto">
            <a:xfrm>
              <a:off x="3618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8" name="Oval 285"/>
            <p:cNvSpPr>
              <a:spLocks noChangeArrowheads="1"/>
            </p:cNvSpPr>
            <p:nvPr/>
          </p:nvSpPr>
          <p:spPr bwMode="auto">
            <a:xfrm>
              <a:off x="3718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29" name="Oval 286"/>
            <p:cNvSpPr>
              <a:spLocks noChangeArrowheads="1"/>
            </p:cNvSpPr>
            <p:nvPr/>
          </p:nvSpPr>
          <p:spPr bwMode="auto">
            <a:xfrm>
              <a:off x="3718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0" name="Oval 287"/>
            <p:cNvSpPr>
              <a:spLocks noChangeArrowheads="1"/>
            </p:cNvSpPr>
            <p:nvPr/>
          </p:nvSpPr>
          <p:spPr bwMode="auto">
            <a:xfrm>
              <a:off x="3718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1" name="Oval 288"/>
            <p:cNvSpPr>
              <a:spLocks noChangeArrowheads="1"/>
            </p:cNvSpPr>
            <p:nvPr/>
          </p:nvSpPr>
          <p:spPr bwMode="auto">
            <a:xfrm>
              <a:off x="3718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2" name="Oval 289"/>
            <p:cNvSpPr>
              <a:spLocks noChangeArrowheads="1"/>
            </p:cNvSpPr>
            <p:nvPr/>
          </p:nvSpPr>
          <p:spPr bwMode="auto">
            <a:xfrm>
              <a:off x="3817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3" name="Oval 290"/>
            <p:cNvSpPr>
              <a:spLocks noChangeArrowheads="1"/>
            </p:cNvSpPr>
            <p:nvPr/>
          </p:nvSpPr>
          <p:spPr bwMode="auto">
            <a:xfrm>
              <a:off x="3817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4" name="Oval 291"/>
            <p:cNvSpPr>
              <a:spLocks noChangeArrowheads="1"/>
            </p:cNvSpPr>
            <p:nvPr/>
          </p:nvSpPr>
          <p:spPr bwMode="auto">
            <a:xfrm>
              <a:off x="3817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5" name="Oval 292"/>
            <p:cNvSpPr>
              <a:spLocks noChangeArrowheads="1"/>
            </p:cNvSpPr>
            <p:nvPr/>
          </p:nvSpPr>
          <p:spPr bwMode="auto">
            <a:xfrm>
              <a:off x="3817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6" name="Oval 293"/>
            <p:cNvSpPr>
              <a:spLocks noChangeArrowheads="1"/>
            </p:cNvSpPr>
            <p:nvPr/>
          </p:nvSpPr>
          <p:spPr bwMode="auto">
            <a:xfrm>
              <a:off x="3917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7" name="Oval 294"/>
            <p:cNvSpPr>
              <a:spLocks noChangeArrowheads="1"/>
            </p:cNvSpPr>
            <p:nvPr/>
          </p:nvSpPr>
          <p:spPr bwMode="auto">
            <a:xfrm>
              <a:off x="3917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8" name="Oval 295"/>
            <p:cNvSpPr>
              <a:spLocks noChangeArrowheads="1"/>
            </p:cNvSpPr>
            <p:nvPr/>
          </p:nvSpPr>
          <p:spPr bwMode="auto">
            <a:xfrm>
              <a:off x="3917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39" name="Oval 296"/>
            <p:cNvSpPr>
              <a:spLocks noChangeArrowheads="1"/>
            </p:cNvSpPr>
            <p:nvPr/>
          </p:nvSpPr>
          <p:spPr bwMode="auto">
            <a:xfrm>
              <a:off x="3917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0" name="Oval 297"/>
            <p:cNvSpPr>
              <a:spLocks noChangeArrowheads="1"/>
            </p:cNvSpPr>
            <p:nvPr/>
          </p:nvSpPr>
          <p:spPr bwMode="auto">
            <a:xfrm>
              <a:off x="4014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1" name="Oval 298"/>
            <p:cNvSpPr>
              <a:spLocks noChangeArrowheads="1"/>
            </p:cNvSpPr>
            <p:nvPr/>
          </p:nvSpPr>
          <p:spPr bwMode="auto">
            <a:xfrm>
              <a:off x="4014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2" name="Oval 299"/>
            <p:cNvSpPr>
              <a:spLocks noChangeArrowheads="1"/>
            </p:cNvSpPr>
            <p:nvPr/>
          </p:nvSpPr>
          <p:spPr bwMode="auto">
            <a:xfrm>
              <a:off x="4014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3" name="Oval 300"/>
            <p:cNvSpPr>
              <a:spLocks noChangeArrowheads="1"/>
            </p:cNvSpPr>
            <p:nvPr/>
          </p:nvSpPr>
          <p:spPr bwMode="auto">
            <a:xfrm>
              <a:off x="4014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4" name="Oval 301"/>
            <p:cNvSpPr>
              <a:spLocks noChangeArrowheads="1"/>
            </p:cNvSpPr>
            <p:nvPr/>
          </p:nvSpPr>
          <p:spPr bwMode="auto">
            <a:xfrm>
              <a:off x="4114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5" name="Oval 302"/>
            <p:cNvSpPr>
              <a:spLocks noChangeArrowheads="1"/>
            </p:cNvSpPr>
            <p:nvPr/>
          </p:nvSpPr>
          <p:spPr bwMode="auto">
            <a:xfrm>
              <a:off x="4114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6" name="Oval 303"/>
            <p:cNvSpPr>
              <a:spLocks noChangeArrowheads="1"/>
            </p:cNvSpPr>
            <p:nvPr/>
          </p:nvSpPr>
          <p:spPr bwMode="auto">
            <a:xfrm>
              <a:off x="4114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7" name="Oval 304"/>
            <p:cNvSpPr>
              <a:spLocks noChangeArrowheads="1"/>
            </p:cNvSpPr>
            <p:nvPr/>
          </p:nvSpPr>
          <p:spPr bwMode="auto">
            <a:xfrm>
              <a:off x="4114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8" name="Oval 305"/>
            <p:cNvSpPr>
              <a:spLocks noChangeArrowheads="1"/>
            </p:cNvSpPr>
            <p:nvPr/>
          </p:nvSpPr>
          <p:spPr bwMode="auto">
            <a:xfrm>
              <a:off x="4213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49" name="Oval 306"/>
            <p:cNvSpPr>
              <a:spLocks noChangeArrowheads="1"/>
            </p:cNvSpPr>
            <p:nvPr/>
          </p:nvSpPr>
          <p:spPr bwMode="auto">
            <a:xfrm>
              <a:off x="4213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0" name="Oval 307"/>
            <p:cNvSpPr>
              <a:spLocks noChangeArrowheads="1"/>
            </p:cNvSpPr>
            <p:nvPr/>
          </p:nvSpPr>
          <p:spPr bwMode="auto">
            <a:xfrm>
              <a:off x="4213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1" name="Oval 308"/>
            <p:cNvSpPr>
              <a:spLocks noChangeArrowheads="1"/>
            </p:cNvSpPr>
            <p:nvPr/>
          </p:nvSpPr>
          <p:spPr bwMode="auto">
            <a:xfrm>
              <a:off x="4213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2" name="Oval 309"/>
            <p:cNvSpPr>
              <a:spLocks noChangeArrowheads="1"/>
            </p:cNvSpPr>
            <p:nvPr/>
          </p:nvSpPr>
          <p:spPr bwMode="auto">
            <a:xfrm>
              <a:off x="4313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3" name="Oval 310"/>
            <p:cNvSpPr>
              <a:spLocks noChangeArrowheads="1"/>
            </p:cNvSpPr>
            <p:nvPr/>
          </p:nvSpPr>
          <p:spPr bwMode="auto">
            <a:xfrm>
              <a:off x="4313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4" name="Oval 311"/>
            <p:cNvSpPr>
              <a:spLocks noChangeArrowheads="1"/>
            </p:cNvSpPr>
            <p:nvPr/>
          </p:nvSpPr>
          <p:spPr bwMode="auto">
            <a:xfrm>
              <a:off x="4313" y="302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5" name="Oval 312"/>
            <p:cNvSpPr>
              <a:spLocks noChangeArrowheads="1"/>
            </p:cNvSpPr>
            <p:nvPr/>
          </p:nvSpPr>
          <p:spPr bwMode="auto">
            <a:xfrm>
              <a:off x="4313" y="313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6" name="Oval 313"/>
            <p:cNvSpPr>
              <a:spLocks noChangeArrowheads="1"/>
            </p:cNvSpPr>
            <p:nvPr/>
          </p:nvSpPr>
          <p:spPr bwMode="auto">
            <a:xfrm>
              <a:off x="4428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7" name="Oval 314"/>
            <p:cNvSpPr>
              <a:spLocks noChangeArrowheads="1"/>
            </p:cNvSpPr>
            <p:nvPr/>
          </p:nvSpPr>
          <p:spPr bwMode="auto">
            <a:xfrm>
              <a:off x="4428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8" name="Oval 315"/>
            <p:cNvSpPr>
              <a:spLocks noChangeArrowheads="1"/>
            </p:cNvSpPr>
            <p:nvPr/>
          </p:nvSpPr>
          <p:spPr bwMode="auto">
            <a:xfrm>
              <a:off x="4428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59" name="Oval 316"/>
            <p:cNvSpPr>
              <a:spLocks noChangeArrowheads="1"/>
            </p:cNvSpPr>
            <p:nvPr/>
          </p:nvSpPr>
          <p:spPr bwMode="auto">
            <a:xfrm>
              <a:off x="4428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0" name="Oval 317"/>
            <p:cNvSpPr>
              <a:spLocks noChangeArrowheads="1"/>
            </p:cNvSpPr>
            <p:nvPr/>
          </p:nvSpPr>
          <p:spPr bwMode="auto">
            <a:xfrm>
              <a:off x="4528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1" name="Oval 318"/>
            <p:cNvSpPr>
              <a:spLocks noChangeArrowheads="1"/>
            </p:cNvSpPr>
            <p:nvPr/>
          </p:nvSpPr>
          <p:spPr bwMode="auto">
            <a:xfrm>
              <a:off x="4528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2" name="Oval 319"/>
            <p:cNvSpPr>
              <a:spLocks noChangeArrowheads="1"/>
            </p:cNvSpPr>
            <p:nvPr/>
          </p:nvSpPr>
          <p:spPr bwMode="auto">
            <a:xfrm>
              <a:off x="4528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3" name="Oval 320"/>
            <p:cNvSpPr>
              <a:spLocks noChangeArrowheads="1"/>
            </p:cNvSpPr>
            <p:nvPr/>
          </p:nvSpPr>
          <p:spPr bwMode="auto">
            <a:xfrm>
              <a:off x="4528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4" name="Oval 321"/>
            <p:cNvSpPr>
              <a:spLocks noChangeArrowheads="1"/>
            </p:cNvSpPr>
            <p:nvPr/>
          </p:nvSpPr>
          <p:spPr bwMode="auto">
            <a:xfrm>
              <a:off x="4627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5" name="Oval 322"/>
            <p:cNvSpPr>
              <a:spLocks noChangeArrowheads="1"/>
            </p:cNvSpPr>
            <p:nvPr/>
          </p:nvSpPr>
          <p:spPr bwMode="auto">
            <a:xfrm>
              <a:off x="4627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6" name="Oval 323"/>
            <p:cNvSpPr>
              <a:spLocks noChangeArrowheads="1"/>
            </p:cNvSpPr>
            <p:nvPr/>
          </p:nvSpPr>
          <p:spPr bwMode="auto">
            <a:xfrm>
              <a:off x="4627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7" name="Oval 324"/>
            <p:cNvSpPr>
              <a:spLocks noChangeArrowheads="1"/>
            </p:cNvSpPr>
            <p:nvPr/>
          </p:nvSpPr>
          <p:spPr bwMode="auto">
            <a:xfrm>
              <a:off x="4627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8" name="Oval 325"/>
            <p:cNvSpPr>
              <a:spLocks noChangeArrowheads="1"/>
            </p:cNvSpPr>
            <p:nvPr/>
          </p:nvSpPr>
          <p:spPr bwMode="auto">
            <a:xfrm>
              <a:off x="4727" y="28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69" name="Oval 326"/>
            <p:cNvSpPr>
              <a:spLocks noChangeArrowheads="1"/>
            </p:cNvSpPr>
            <p:nvPr/>
          </p:nvSpPr>
          <p:spPr bwMode="auto">
            <a:xfrm>
              <a:off x="4727" y="293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0" name="Oval 327"/>
            <p:cNvSpPr>
              <a:spLocks noChangeArrowheads="1"/>
            </p:cNvSpPr>
            <p:nvPr/>
          </p:nvSpPr>
          <p:spPr bwMode="auto">
            <a:xfrm>
              <a:off x="4727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1" name="Oval 328"/>
            <p:cNvSpPr>
              <a:spLocks noChangeArrowheads="1"/>
            </p:cNvSpPr>
            <p:nvPr/>
          </p:nvSpPr>
          <p:spPr bwMode="auto">
            <a:xfrm>
              <a:off x="4727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2" name="Oval 329"/>
            <p:cNvSpPr>
              <a:spLocks noChangeArrowheads="1"/>
            </p:cNvSpPr>
            <p:nvPr/>
          </p:nvSpPr>
          <p:spPr bwMode="auto">
            <a:xfrm>
              <a:off x="4818" y="11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3" name="Oval 330"/>
            <p:cNvSpPr>
              <a:spLocks noChangeArrowheads="1"/>
            </p:cNvSpPr>
            <p:nvPr/>
          </p:nvSpPr>
          <p:spPr bwMode="auto">
            <a:xfrm>
              <a:off x="4818" y="12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4" name="Oval 331"/>
            <p:cNvSpPr>
              <a:spLocks noChangeArrowheads="1"/>
            </p:cNvSpPr>
            <p:nvPr/>
          </p:nvSpPr>
          <p:spPr bwMode="auto">
            <a:xfrm>
              <a:off x="4818" y="13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5" name="Oval 332"/>
            <p:cNvSpPr>
              <a:spLocks noChangeArrowheads="1"/>
            </p:cNvSpPr>
            <p:nvPr/>
          </p:nvSpPr>
          <p:spPr bwMode="auto">
            <a:xfrm>
              <a:off x="4818" y="15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6" name="Oval 333"/>
            <p:cNvSpPr>
              <a:spLocks noChangeArrowheads="1"/>
            </p:cNvSpPr>
            <p:nvPr/>
          </p:nvSpPr>
          <p:spPr bwMode="auto">
            <a:xfrm>
              <a:off x="4918" y="11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7" name="Oval 334"/>
            <p:cNvSpPr>
              <a:spLocks noChangeArrowheads="1"/>
            </p:cNvSpPr>
            <p:nvPr/>
          </p:nvSpPr>
          <p:spPr bwMode="auto">
            <a:xfrm>
              <a:off x="4918" y="12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8" name="Oval 335"/>
            <p:cNvSpPr>
              <a:spLocks noChangeArrowheads="1"/>
            </p:cNvSpPr>
            <p:nvPr/>
          </p:nvSpPr>
          <p:spPr bwMode="auto">
            <a:xfrm>
              <a:off x="4918" y="13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79" name="Oval 336"/>
            <p:cNvSpPr>
              <a:spLocks noChangeArrowheads="1"/>
            </p:cNvSpPr>
            <p:nvPr/>
          </p:nvSpPr>
          <p:spPr bwMode="auto">
            <a:xfrm>
              <a:off x="4918" y="15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0" name="Oval 337"/>
            <p:cNvSpPr>
              <a:spLocks noChangeArrowheads="1"/>
            </p:cNvSpPr>
            <p:nvPr/>
          </p:nvSpPr>
          <p:spPr bwMode="auto">
            <a:xfrm>
              <a:off x="5017" y="118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1" name="Oval 338"/>
            <p:cNvSpPr>
              <a:spLocks noChangeArrowheads="1"/>
            </p:cNvSpPr>
            <p:nvPr/>
          </p:nvSpPr>
          <p:spPr bwMode="auto">
            <a:xfrm>
              <a:off x="5017" y="129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2" name="Oval 339"/>
            <p:cNvSpPr>
              <a:spLocks noChangeArrowheads="1"/>
            </p:cNvSpPr>
            <p:nvPr/>
          </p:nvSpPr>
          <p:spPr bwMode="auto">
            <a:xfrm>
              <a:off x="5017" y="139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3" name="Oval 340"/>
            <p:cNvSpPr>
              <a:spLocks noChangeArrowheads="1"/>
            </p:cNvSpPr>
            <p:nvPr/>
          </p:nvSpPr>
          <p:spPr bwMode="auto">
            <a:xfrm>
              <a:off x="5017" y="150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4" name="Oval 341"/>
            <p:cNvSpPr>
              <a:spLocks noChangeArrowheads="1"/>
            </p:cNvSpPr>
            <p:nvPr/>
          </p:nvSpPr>
          <p:spPr bwMode="auto">
            <a:xfrm>
              <a:off x="4824" y="16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5" name="Oval 342"/>
            <p:cNvSpPr>
              <a:spLocks noChangeArrowheads="1"/>
            </p:cNvSpPr>
            <p:nvPr/>
          </p:nvSpPr>
          <p:spPr bwMode="auto">
            <a:xfrm>
              <a:off x="4824" y="17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6" name="Oval 343"/>
            <p:cNvSpPr>
              <a:spLocks noChangeArrowheads="1"/>
            </p:cNvSpPr>
            <p:nvPr/>
          </p:nvSpPr>
          <p:spPr bwMode="auto">
            <a:xfrm>
              <a:off x="4824" y="18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7" name="Oval 344"/>
            <p:cNvSpPr>
              <a:spLocks noChangeArrowheads="1"/>
            </p:cNvSpPr>
            <p:nvPr/>
          </p:nvSpPr>
          <p:spPr bwMode="auto">
            <a:xfrm>
              <a:off x="4824" y="19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8" name="Oval 345"/>
            <p:cNvSpPr>
              <a:spLocks noChangeArrowheads="1"/>
            </p:cNvSpPr>
            <p:nvPr/>
          </p:nvSpPr>
          <p:spPr bwMode="auto">
            <a:xfrm>
              <a:off x="4924" y="16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89" name="Oval 346"/>
            <p:cNvSpPr>
              <a:spLocks noChangeArrowheads="1"/>
            </p:cNvSpPr>
            <p:nvPr/>
          </p:nvSpPr>
          <p:spPr bwMode="auto">
            <a:xfrm>
              <a:off x="4924" y="17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0" name="Oval 347"/>
            <p:cNvSpPr>
              <a:spLocks noChangeArrowheads="1"/>
            </p:cNvSpPr>
            <p:nvPr/>
          </p:nvSpPr>
          <p:spPr bwMode="auto">
            <a:xfrm>
              <a:off x="4924" y="18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1" name="Oval 348"/>
            <p:cNvSpPr>
              <a:spLocks noChangeArrowheads="1"/>
            </p:cNvSpPr>
            <p:nvPr/>
          </p:nvSpPr>
          <p:spPr bwMode="auto">
            <a:xfrm>
              <a:off x="4924" y="19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2" name="Oval 349"/>
            <p:cNvSpPr>
              <a:spLocks noChangeArrowheads="1"/>
            </p:cNvSpPr>
            <p:nvPr/>
          </p:nvSpPr>
          <p:spPr bwMode="auto">
            <a:xfrm>
              <a:off x="5023" y="160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3" name="Oval 350"/>
            <p:cNvSpPr>
              <a:spLocks noChangeArrowheads="1"/>
            </p:cNvSpPr>
            <p:nvPr/>
          </p:nvSpPr>
          <p:spPr bwMode="auto">
            <a:xfrm>
              <a:off x="5023" y="171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4" name="Oval 351"/>
            <p:cNvSpPr>
              <a:spLocks noChangeArrowheads="1"/>
            </p:cNvSpPr>
            <p:nvPr/>
          </p:nvSpPr>
          <p:spPr bwMode="auto">
            <a:xfrm>
              <a:off x="5023" y="180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5" name="Oval 352"/>
            <p:cNvSpPr>
              <a:spLocks noChangeArrowheads="1"/>
            </p:cNvSpPr>
            <p:nvPr/>
          </p:nvSpPr>
          <p:spPr bwMode="auto">
            <a:xfrm>
              <a:off x="5023" y="191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6" name="Oval 353"/>
            <p:cNvSpPr>
              <a:spLocks noChangeArrowheads="1"/>
            </p:cNvSpPr>
            <p:nvPr/>
          </p:nvSpPr>
          <p:spPr bwMode="auto">
            <a:xfrm>
              <a:off x="4824" y="20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7" name="Oval 354"/>
            <p:cNvSpPr>
              <a:spLocks noChangeArrowheads="1"/>
            </p:cNvSpPr>
            <p:nvPr/>
          </p:nvSpPr>
          <p:spPr bwMode="auto">
            <a:xfrm>
              <a:off x="4824" y="21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8" name="Oval 355"/>
            <p:cNvSpPr>
              <a:spLocks noChangeArrowheads="1"/>
            </p:cNvSpPr>
            <p:nvPr/>
          </p:nvSpPr>
          <p:spPr bwMode="auto">
            <a:xfrm>
              <a:off x="4824" y="22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199" name="Oval 356"/>
            <p:cNvSpPr>
              <a:spLocks noChangeArrowheads="1"/>
            </p:cNvSpPr>
            <p:nvPr/>
          </p:nvSpPr>
          <p:spPr bwMode="auto">
            <a:xfrm>
              <a:off x="4824" y="23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0" name="Oval 357"/>
            <p:cNvSpPr>
              <a:spLocks noChangeArrowheads="1"/>
            </p:cNvSpPr>
            <p:nvPr/>
          </p:nvSpPr>
          <p:spPr bwMode="auto">
            <a:xfrm>
              <a:off x="4924" y="20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1" name="Oval 358"/>
            <p:cNvSpPr>
              <a:spLocks noChangeArrowheads="1"/>
            </p:cNvSpPr>
            <p:nvPr/>
          </p:nvSpPr>
          <p:spPr bwMode="auto">
            <a:xfrm>
              <a:off x="4924" y="21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2" name="Oval 359"/>
            <p:cNvSpPr>
              <a:spLocks noChangeArrowheads="1"/>
            </p:cNvSpPr>
            <p:nvPr/>
          </p:nvSpPr>
          <p:spPr bwMode="auto">
            <a:xfrm>
              <a:off x="4924" y="22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3" name="Oval 360"/>
            <p:cNvSpPr>
              <a:spLocks noChangeArrowheads="1"/>
            </p:cNvSpPr>
            <p:nvPr/>
          </p:nvSpPr>
          <p:spPr bwMode="auto">
            <a:xfrm>
              <a:off x="4924" y="23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4" name="Oval 361"/>
            <p:cNvSpPr>
              <a:spLocks noChangeArrowheads="1"/>
            </p:cNvSpPr>
            <p:nvPr/>
          </p:nvSpPr>
          <p:spPr bwMode="auto">
            <a:xfrm>
              <a:off x="5023" y="2004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5" name="Oval 362"/>
            <p:cNvSpPr>
              <a:spLocks noChangeArrowheads="1"/>
            </p:cNvSpPr>
            <p:nvPr/>
          </p:nvSpPr>
          <p:spPr bwMode="auto">
            <a:xfrm>
              <a:off x="5023" y="211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6" name="Oval 363"/>
            <p:cNvSpPr>
              <a:spLocks noChangeArrowheads="1"/>
            </p:cNvSpPr>
            <p:nvPr/>
          </p:nvSpPr>
          <p:spPr bwMode="auto">
            <a:xfrm>
              <a:off x="5023" y="220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7" name="Oval 364"/>
            <p:cNvSpPr>
              <a:spLocks noChangeArrowheads="1"/>
            </p:cNvSpPr>
            <p:nvPr/>
          </p:nvSpPr>
          <p:spPr bwMode="auto">
            <a:xfrm>
              <a:off x="5023" y="231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8" name="Oval 365"/>
            <p:cNvSpPr>
              <a:spLocks noChangeArrowheads="1"/>
            </p:cNvSpPr>
            <p:nvPr/>
          </p:nvSpPr>
          <p:spPr bwMode="auto">
            <a:xfrm>
              <a:off x="4830" y="24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09" name="Oval 366"/>
            <p:cNvSpPr>
              <a:spLocks noChangeArrowheads="1"/>
            </p:cNvSpPr>
            <p:nvPr/>
          </p:nvSpPr>
          <p:spPr bwMode="auto">
            <a:xfrm>
              <a:off x="4830" y="25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0" name="Oval 367"/>
            <p:cNvSpPr>
              <a:spLocks noChangeArrowheads="1"/>
            </p:cNvSpPr>
            <p:nvPr/>
          </p:nvSpPr>
          <p:spPr bwMode="auto">
            <a:xfrm>
              <a:off x="4830" y="262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1" name="Oval 368"/>
            <p:cNvSpPr>
              <a:spLocks noChangeArrowheads="1"/>
            </p:cNvSpPr>
            <p:nvPr/>
          </p:nvSpPr>
          <p:spPr bwMode="auto">
            <a:xfrm>
              <a:off x="4830" y="27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2" name="Oval 369"/>
            <p:cNvSpPr>
              <a:spLocks noChangeArrowheads="1"/>
            </p:cNvSpPr>
            <p:nvPr/>
          </p:nvSpPr>
          <p:spPr bwMode="auto">
            <a:xfrm>
              <a:off x="4930" y="24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3" name="Oval 370"/>
            <p:cNvSpPr>
              <a:spLocks noChangeArrowheads="1"/>
            </p:cNvSpPr>
            <p:nvPr/>
          </p:nvSpPr>
          <p:spPr bwMode="auto">
            <a:xfrm>
              <a:off x="4930" y="25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4" name="Oval 371"/>
            <p:cNvSpPr>
              <a:spLocks noChangeArrowheads="1"/>
            </p:cNvSpPr>
            <p:nvPr/>
          </p:nvSpPr>
          <p:spPr bwMode="auto">
            <a:xfrm>
              <a:off x="4930" y="262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5" name="Oval 372"/>
            <p:cNvSpPr>
              <a:spLocks noChangeArrowheads="1"/>
            </p:cNvSpPr>
            <p:nvPr/>
          </p:nvSpPr>
          <p:spPr bwMode="auto">
            <a:xfrm>
              <a:off x="4930" y="27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6" name="Oval 373"/>
            <p:cNvSpPr>
              <a:spLocks noChangeArrowheads="1"/>
            </p:cNvSpPr>
            <p:nvPr/>
          </p:nvSpPr>
          <p:spPr bwMode="auto">
            <a:xfrm>
              <a:off x="5029" y="241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7" name="Oval 374"/>
            <p:cNvSpPr>
              <a:spLocks noChangeArrowheads="1"/>
            </p:cNvSpPr>
            <p:nvPr/>
          </p:nvSpPr>
          <p:spPr bwMode="auto">
            <a:xfrm>
              <a:off x="5029" y="252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8" name="Oval 375"/>
            <p:cNvSpPr>
              <a:spLocks noChangeArrowheads="1"/>
            </p:cNvSpPr>
            <p:nvPr/>
          </p:nvSpPr>
          <p:spPr bwMode="auto">
            <a:xfrm>
              <a:off x="5029" y="2622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19" name="Oval 376"/>
            <p:cNvSpPr>
              <a:spLocks noChangeArrowheads="1"/>
            </p:cNvSpPr>
            <p:nvPr/>
          </p:nvSpPr>
          <p:spPr bwMode="auto">
            <a:xfrm>
              <a:off x="5029" y="27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0" name="Oval 377"/>
            <p:cNvSpPr>
              <a:spLocks noChangeArrowheads="1"/>
            </p:cNvSpPr>
            <p:nvPr/>
          </p:nvSpPr>
          <p:spPr bwMode="auto">
            <a:xfrm>
              <a:off x="4830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1" name="Oval 378"/>
            <p:cNvSpPr>
              <a:spLocks noChangeArrowheads="1"/>
            </p:cNvSpPr>
            <p:nvPr/>
          </p:nvSpPr>
          <p:spPr bwMode="auto">
            <a:xfrm>
              <a:off x="4830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2" name="Oval 379"/>
            <p:cNvSpPr>
              <a:spLocks noChangeArrowheads="1"/>
            </p:cNvSpPr>
            <p:nvPr/>
          </p:nvSpPr>
          <p:spPr bwMode="auto">
            <a:xfrm>
              <a:off x="4930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3" name="Oval 380"/>
            <p:cNvSpPr>
              <a:spLocks noChangeArrowheads="1"/>
            </p:cNvSpPr>
            <p:nvPr/>
          </p:nvSpPr>
          <p:spPr bwMode="auto">
            <a:xfrm>
              <a:off x="4930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4" name="Oval 381"/>
            <p:cNvSpPr>
              <a:spLocks noChangeArrowheads="1"/>
            </p:cNvSpPr>
            <p:nvPr/>
          </p:nvSpPr>
          <p:spPr bwMode="auto">
            <a:xfrm>
              <a:off x="5029" y="282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5" name="Oval 382"/>
            <p:cNvSpPr>
              <a:spLocks noChangeArrowheads="1"/>
            </p:cNvSpPr>
            <p:nvPr/>
          </p:nvSpPr>
          <p:spPr bwMode="auto">
            <a:xfrm>
              <a:off x="5029" y="292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6" name="Oval 383"/>
            <p:cNvSpPr>
              <a:spLocks noChangeArrowheads="1"/>
            </p:cNvSpPr>
            <p:nvPr/>
          </p:nvSpPr>
          <p:spPr bwMode="auto">
            <a:xfrm>
              <a:off x="4830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7" name="Oval 384"/>
            <p:cNvSpPr>
              <a:spLocks noChangeArrowheads="1"/>
            </p:cNvSpPr>
            <p:nvPr/>
          </p:nvSpPr>
          <p:spPr bwMode="auto">
            <a:xfrm>
              <a:off x="4830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8" name="Oval 385"/>
            <p:cNvSpPr>
              <a:spLocks noChangeArrowheads="1"/>
            </p:cNvSpPr>
            <p:nvPr/>
          </p:nvSpPr>
          <p:spPr bwMode="auto">
            <a:xfrm>
              <a:off x="4930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29" name="Oval 386"/>
            <p:cNvSpPr>
              <a:spLocks noChangeArrowheads="1"/>
            </p:cNvSpPr>
            <p:nvPr/>
          </p:nvSpPr>
          <p:spPr bwMode="auto">
            <a:xfrm>
              <a:off x="4930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0" name="Oval 387"/>
            <p:cNvSpPr>
              <a:spLocks noChangeArrowheads="1"/>
            </p:cNvSpPr>
            <p:nvPr/>
          </p:nvSpPr>
          <p:spPr bwMode="auto">
            <a:xfrm>
              <a:off x="5029" y="30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1" name="Oval 388"/>
            <p:cNvSpPr>
              <a:spLocks noChangeArrowheads="1"/>
            </p:cNvSpPr>
            <p:nvPr/>
          </p:nvSpPr>
          <p:spPr bwMode="auto">
            <a:xfrm>
              <a:off x="5029" y="3138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2" name="Oval 389"/>
            <p:cNvSpPr>
              <a:spLocks noChangeArrowheads="1"/>
            </p:cNvSpPr>
            <p:nvPr/>
          </p:nvSpPr>
          <p:spPr bwMode="auto">
            <a:xfrm>
              <a:off x="3204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3" name="Oval 390"/>
            <p:cNvSpPr>
              <a:spLocks noChangeArrowheads="1"/>
            </p:cNvSpPr>
            <p:nvPr/>
          </p:nvSpPr>
          <p:spPr bwMode="auto">
            <a:xfrm>
              <a:off x="3204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4" name="Oval 391"/>
            <p:cNvSpPr>
              <a:spLocks noChangeArrowheads="1"/>
            </p:cNvSpPr>
            <p:nvPr/>
          </p:nvSpPr>
          <p:spPr bwMode="auto">
            <a:xfrm>
              <a:off x="3304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5" name="Oval 392"/>
            <p:cNvSpPr>
              <a:spLocks noChangeArrowheads="1"/>
            </p:cNvSpPr>
            <p:nvPr/>
          </p:nvSpPr>
          <p:spPr bwMode="auto">
            <a:xfrm>
              <a:off x="3304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6" name="Oval 393"/>
            <p:cNvSpPr>
              <a:spLocks noChangeArrowheads="1"/>
            </p:cNvSpPr>
            <p:nvPr/>
          </p:nvSpPr>
          <p:spPr bwMode="auto">
            <a:xfrm>
              <a:off x="3403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7" name="Oval 394"/>
            <p:cNvSpPr>
              <a:spLocks noChangeArrowheads="1"/>
            </p:cNvSpPr>
            <p:nvPr/>
          </p:nvSpPr>
          <p:spPr bwMode="auto">
            <a:xfrm>
              <a:off x="3403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8" name="Oval 395"/>
            <p:cNvSpPr>
              <a:spLocks noChangeArrowheads="1"/>
            </p:cNvSpPr>
            <p:nvPr/>
          </p:nvSpPr>
          <p:spPr bwMode="auto">
            <a:xfrm>
              <a:off x="3503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39" name="Oval 396"/>
            <p:cNvSpPr>
              <a:spLocks noChangeArrowheads="1"/>
            </p:cNvSpPr>
            <p:nvPr/>
          </p:nvSpPr>
          <p:spPr bwMode="auto">
            <a:xfrm>
              <a:off x="3503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0" name="Oval 397"/>
            <p:cNvSpPr>
              <a:spLocks noChangeArrowheads="1"/>
            </p:cNvSpPr>
            <p:nvPr/>
          </p:nvSpPr>
          <p:spPr bwMode="auto">
            <a:xfrm>
              <a:off x="3618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1" name="Oval 398"/>
            <p:cNvSpPr>
              <a:spLocks noChangeArrowheads="1"/>
            </p:cNvSpPr>
            <p:nvPr/>
          </p:nvSpPr>
          <p:spPr bwMode="auto">
            <a:xfrm>
              <a:off x="3618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2" name="Oval 399"/>
            <p:cNvSpPr>
              <a:spLocks noChangeArrowheads="1"/>
            </p:cNvSpPr>
            <p:nvPr/>
          </p:nvSpPr>
          <p:spPr bwMode="auto">
            <a:xfrm>
              <a:off x="3718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3" name="Oval 400"/>
            <p:cNvSpPr>
              <a:spLocks noChangeArrowheads="1"/>
            </p:cNvSpPr>
            <p:nvPr/>
          </p:nvSpPr>
          <p:spPr bwMode="auto">
            <a:xfrm>
              <a:off x="3718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4" name="Oval 401"/>
            <p:cNvSpPr>
              <a:spLocks noChangeArrowheads="1"/>
            </p:cNvSpPr>
            <p:nvPr/>
          </p:nvSpPr>
          <p:spPr bwMode="auto">
            <a:xfrm>
              <a:off x="3817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5" name="Oval 402"/>
            <p:cNvSpPr>
              <a:spLocks noChangeArrowheads="1"/>
            </p:cNvSpPr>
            <p:nvPr/>
          </p:nvSpPr>
          <p:spPr bwMode="auto">
            <a:xfrm>
              <a:off x="3817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6" name="Oval 403"/>
            <p:cNvSpPr>
              <a:spLocks noChangeArrowheads="1"/>
            </p:cNvSpPr>
            <p:nvPr/>
          </p:nvSpPr>
          <p:spPr bwMode="auto">
            <a:xfrm>
              <a:off x="3917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7" name="Oval 404"/>
            <p:cNvSpPr>
              <a:spLocks noChangeArrowheads="1"/>
            </p:cNvSpPr>
            <p:nvPr/>
          </p:nvSpPr>
          <p:spPr bwMode="auto">
            <a:xfrm>
              <a:off x="3917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8" name="Oval 405"/>
            <p:cNvSpPr>
              <a:spLocks noChangeArrowheads="1"/>
            </p:cNvSpPr>
            <p:nvPr/>
          </p:nvSpPr>
          <p:spPr bwMode="auto">
            <a:xfrm>
              <a:off x="4014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49" name="Oval 406"/>
            <p:cNvSpPr>
              <a:spLocks noChangeArrowheads="1"/>
            </p:cNvSpPr>
            <p:nvPr/>
          </p:nvSpPr>
          <p:spPr bwMode="auto">
            <a:xfrm>
              <a:off x="4014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0" name="Oval 407"/>
            <p:cNvSpPr>
              <a:spLocks noChangeArrowheads="1"/>
            </p:cNvSpPr>
            <p:nvPr/>
          </p:nvSpPr>
          <p:spPr bwMode="auto">
            <a:xfrm>
              <a:off x="4114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1" name="Oval 408"/>
            <p:cNvSpPr>
              <a:spLocks noChangeArrowheads="1"/>
            </p:cNvSpPr>
            <p:nvPr/>
          </p:nvSpPr>
          <p:spPr bwMode="auto">
            <a:xfrm>
              <a:off x="4114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2" name="Oval 409"/>
            <p:cNvSpPr>
              <a:spLocks noChangeArrowheads="1"/>
            </p:cNvSpPr>
            <p:nvPr/>
          </p:nvSpPr>
          <p:spPr bwMode="auto">
            <a:xfrm>
              <a:off x="4213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3" name="Oval 410"/>
            <p:cNvSpPr>
              <a:spLocks noChangeArrowheads="1"/>
            </p:cNvSpPr>
            <p:nvPr/>
          </p:nvSpPr>
          <p:spPr bwMode="auto">
            <a:xfrm>
              <a:off x="4213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4" name="Oval 411"/>
            <p:cNvSpPr>
              <a:spLocks noChangeArrowheads="1"/>
            </p:cNvSpPr>
            <p:nvPr/>
          </p:nvSpPr>
          <p:spPr bwMode="auto">
            <a:xfrm>
              <a:off x="4313" y="324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5" name="Oval 412"/>
            <p:cNvSpPr>
              <a:spLocks noChangeArrowheads="1"/>
            </p:cNvSpPr>
            <p:nvPr/>
          </p:nvSpPr>
          <p:spPr bwMode="auto">
            <a:xfrm>
              <a:off x="4313" y="3330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6" name="Oval 413"/>
            <p:cNvSpPr>
              <a:spLocks noChangeArrowheads="1"/>
            </p:cNvSpPr>
            <p:nvPr/>
          </p:nvSpPr>
          <p:spPr bwMode="auto">
            <a:xfrm>
              <a:off x="4428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7" name="Oval 414"/>
            <p:cNvSpPr>
              <a:spLocks noChangeArrowheads="1"/>
            </p:cNvSpPr>
            <p:nvPr/>
          </p:nvSpPr>
          <p:spPr bwMode="auto">
            <a:xfrm>
              <a:off x="4428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8" name="Oval 415"/>
            <p:cNvSpPr>
              <a:spLocks noChangeArrowheads="1"/>
            </p:cNvSpPr>
            <p:nvPr/>
          </p:nvSpPr>
          <p:spPr bwMode="auto">
            <a:xfrm>
              <a:off x="4528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59" name="Oval 416"/>
            <p:cNvSpPr>
              <a:spLocks noChangeArrowheads="1"/>
            </p:cNvSpPr>
            <p:nvPr/>
          </p:nvSpPr>
          <p:spPr bwMode="auto">
            <a:xfrm>
              <a:off x="4528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0" name="Oval 417"/>
            <p:cNvSpPr>
              <a:spLocks noChangeArrowheads="1"/>
            </p:cNvSpPr>
            <p:nvPr/>
          </p:nvSpPr>
          <p:spPr bwMode="auto">
            <a:xfrm>
              <a:off x="4627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1" name="Oval 418"/>
            <p:cNvSpPr>
              <a:spLocks noChangeArrowheads="1"/>
            </p:cNvSpPr>
            <p:nvPr/>
          </p:nvSpPr>
          <p:spPr bwMode="auto">
            <a:xfrm>
              <a:off x="4627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2" name="Oval 419"/>
            <p:cNvSpPr>
              <a:spLocks noChangeArrowheads="1"/>
            </p:cNvSpPr>
            <p:nvPr/>
          </p:nvSpPr>
          <p:spPr bwMode="auto">
            <a:xfrm>
              <a:off x="4727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3" name="Oval 420"/>
            <p:cNvSpPr>
              <a:spLocks noChangeArrowheads="1"/>
            </p:cNvSpPr>
            <p:nvPr/>
          </p:nvSpPr>
          <p:spPr bwMode="auto">
            <a:xfrm>
              <a:off x="4727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4" name="Oval 421"/>
            <p:cNvSpPr>
              <a:spLocks noChangeArrowheads="1"/>
            </p:cNvSpPr>
            <p:nvPr/>
          </p:nvSpPr>
          <p:spPr bwMode="auto">
            <a:xfrm>
              <a:off x="4830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5" name="Oval 422"/>
            <p:cNvSpPr>
              <a:spLocks noChangeArrowheads="1"/>
            </p:cNvSpPr>
            <p:nvPr/>
          </p:nvSpPr>
          <p:spPr bwMode="auto">
            <a:xfrm>
              <a:off x="4830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6" name="Oval 423"/>
            <p:cNvSpPr>
              <a:spLocks noChangeArrowheads="1"/>
            </p:cNvSpPr>
            <p:nvPr/>
          </p:nvSpPr>
          <p:spPr bwMode="auto">
            <a:xfrm>
              <a:off x="4930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7" name="Oval 424"/>
            <p:cNvSpPr>
              <a:spLocks noChangeArrowheads="1"/>
            </p:cNvSpPr>
            <p:nvPr/>
          </p:nvSpPr>
          <p:spPr bwMode="auto">
            <a:xfrm>
              <a:off x="4930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8" name="Oval 425"/>
            <p:cNvSpPr>
              <a:spLocks noChangeArrowheads="1"/>
            </p:cNvSpPr>
            <p:nvPr/>
          </p:nvSpPr>
          <p:spPr bwMode="auto">
            <a:xfrm>
              <a:off x="5029" y="324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269" name="Oval 426"/>
            <p:cNvSpPr>
              <a:spLocks noChangeArrowheads="1"/>
            </p:cNvSpPr>
            <p:nvPr/>
          </p:nvSpPr>
          <p:spPr bwMode="auto">
            <a:xfrm>
              <a:off x="5029" y="3336"/>
              <a:ext cx="25" cy="24"/>
            </a:xfrm>
            <a:prstGeom prst="ellipse">
              <a:avLst/>
            </a:prstGeom>
            <a:solidFill>
              <a:srgbClr val="EBF103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3611" name="Text Box 427"/>
          <p:cNvSpPr txBox="1">
            <a:spLocks noChangeArrowheads="1"/>
          </p:cNvSpPr>
          <p:nvPr/>
        </p:nvSpPr>
        <p:spPr bwMode="auto">
          <a:xfrm>
            <a:off x="1524000" y="2895600"/>
            <a:ext cx="6181725" cy="547688"/>
          </a:xfrm>
          <a:prstGeom prst="rect">
            <a:avLst/>
          </a:prstGeom>
          <a:solidFill>
            <a:srgbClr val="F8F8F8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Helvetica" charset="0"/>
                <a:ea typeface="+mn-ea"/>
                <a:cs typeface="+mn-cs"/>
              </a:rPr>
              <a:t>A pixel is a sample, not a little square!</a:t>
            </a:r>
          </a:p>
        </p:txBody>
      </p:sp>
      <p:pic>
        <p:nvPicPr>
          <p:cNvPr id="35849" name="Picture 42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"/>
            <a:ext cx="23622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Rectangle 430"/>
          <p:cNvSpPr>
            <a:spLocks noChangeArrowheads="1"/>
          </p:cNvSpPr>
          <p:nvPr/>
        </p:nvSpPr>
        <p:spPr bwMode="auto">
          <a:xfrm>
            <a:off x="7224713" y="1143000"/>
            <a:ext cx="191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(digital audio)</a:t>
            </a:r>
          </a:p>
        </p:txBody>
      </p:sp>
      <p:sp>
        <p:nvSpPr>
          <p:cNvPr id="35851" name="Rectangle 432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8862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Rectangular (2D) array of pixels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Sampling and Reconstruction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882650" y="1552575"/>
            <a:ext cx="2667000" cy="1495425"/>
            <a:chOff x="3408" y="1104"/>
            <a:chExt cx="1968" cy="1104"/>
          </a:xfrm>
        </p:grpSpPr>
        <p:sp>
          <p:nvSpPr>
            <p:cNvPr id="37940" name="Line 4"/>
            <p:cNvSpPr>
              <a:spLocks noChangeShapeType="1"/>
            </p:cNvSpPr>
            <p:nvPr/>
          </p:nvSpPr>
          <p:spPr bwMode="auto">
            <a:xfrm>
              <a:off x="3408" y="1104"/>
              <a:ext cx="0" cy="110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41" name="Line 5"/>
            <p:cNvSpPr>
              <a:spLocks noChangeShapeType="1"/>
            </p:cNvSpPr>
            <p:nvPr/>
          </p:nvSpPr>
          <p:spPr bwMode="auto">
            <a:xfrm>
              <a:off x="3408" y="2208"/>
              <a:ext cx="196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42" name="Freeform 6"/>
            <p:cNvSpPr>
              <a:spLocks/>
            </p:cNvSpPr>
            <p:nvPr/>
          </p:nvSpPr>
          <p:spPr bwMode="auto">
            <a:xfrm>
              <a:off x="3408" y="1354"/>
              <a:ext cx="1872" cy="574"/>
            </a:xfrm>
            <a:custGeom>
              <a:avLst/>
              <a:gdLst>
                <a:gd name="T0" fmla="*/ 0 w 1872"/>
                <a:gd name="T1" fmla="*/ 278 h 574"/>
                <a:gd name="T2" fmla="*/ 467 w 1872"/>
                <a:gd name="T3" fmla="*/ 242 h 574"/>
                <a:gd name="T4" fmla="*/ 677 w 1872"/>
                <a:gd name="T5" fmla="*/ 22 h 574"/>
                <a:gd name="T6" fmla="*/ 902 w 1872"/>
                <a:gd name="T7" fmla="*/ 374 h 574"/>
                <a:gd name="T8" fmla="*/ 1222 w 1872"/>
                <a:gd name="T9" fmla="*/ 435 h 574"/>
                <a:gd name="T10" fmla="*/ 1431 w 1872"/>
                <a:gd name="T11" fmla="*/ 292 h 574"/>
                <a:gd name="T12" fmla="*/ 1590 w 1872"/>
                <a:gd name="T13" fmla="*/ 556 h 574"/>
                <a:gd name="T14" fmla="*/ 1872 w 1872"/>
                <a:gd name="T15" fmla="*/ 182 h 5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72"/>
                <a:gd name="T25" fmla="*/ 0 h 574"/>
                <a:gd name="T26" fmla="*/ 1872 w 1872"/>
                <a:gd name="T27" fmla="*/ 574 h 5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72" h="574">
                  <a:moveTo>
                    <a:pt x="0" y="278"/>
                  </a:moveTo>
                  <a:cubicBezTo>
                    <a:pt x="78" y="272"/>
                    <a:pt x="354" y="285"/>
                    <a:pt x="467" y="242"/>
                  </a:cubicBezTo>
                  <a:cubicBezTo>
                    <a:pt x="580" y="199"/>
                    <a:pt x="605" y="0"/>
                    <a:pt x="677" y="22"/>
                  </a:cubicBezTo>
                  <a:cubicBezTo>
                    <a:pt x="749" y="44"/>
                    <a:pt x="811" y="305"/>
                    <a:pt x="902" y="374"/>
                  </a:cubicBezTo>
                  <a:cubicBezTo>
                    <a:pt x="993" y="443"/>
                    <a:pt x="1134" y="449"/>
                    <a:pt x="1222" y="435"/>
                  </a:cubicBezTo>
                  <a:cubicBezTo>
                    <a:pt x="1310" y="421"/>
                    <a:pt x="1370" y="272"/>
                    <a:pt x="1431" y="292"/>
                  </a:cubicBezTo>
                  <a:cubicBezTo>
                    <a:pt x="1492" y="312"/>
                    <a:pt x="1517" y="574"/>
                    <a:pt x="1590" y="556"/>
                  </a:cubicBezTo>
                  <a:cubicBezTo>
                    <a:pt x="1663" y="538"/>
                    <a:pt x="1813" y="260"/>
                    <a:pt x="1872" y="182"/>
                  </a:cubicBezTo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7892" name="Group 7"/>
          <p:cNvGrpSpPr>
            <a:grpSpLocks/>
          </p:cNvGrpSpPr>
          <p:nvPr/>
        </p:nvGrpSpPr>
        <p:grpSpPr bwMode="auto">
          <a:xfrm>
            <a:off x="914400" y="5133975"/>
            <a:ext cx="2667000" cy="1495425"/>
            <a:chOff x="576" y="3072"/>
            <a:chExt cx="1680" cy="942"/>
          </a:xfrm>
        </p:grpSpPr>
        <p:sp>
          <p:nvSpPr>
            <p:cNvPr id="37918" name="Line 8"/>
            <p:cNvSpPr>
              <a:spLocks noChangeShapeType="1"/>
            </p:cNvSpPr>
            <p:nvPr/>
          </p:nvSpPr>
          <p:spPr bwMode="auto">
            <a:xfrm flipV="1">
              <a:off x="740" y="3523"/>
              <a:ext cx="0" cy="491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19" name="Line 9"/>
            <p:cNvSpPr>
              <a:spLocks noChangeShapeType="1"/>
            </p:cNvSpPr>
            <p:nvPr/>
          </p:nvSpPr>
          <p:spPr bwMode="auto">
            <a:xfrm flipV="1">
              <a:off x="904" y="3523"/>
              <a:ext cx="0" cy="491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0" name="Line 10"/>
            <p:cNvSpPr>
              <a:spLocks noChangeShapeType="1"/>
            </p:cNvSpPr>
            <p:nvPr/>
          </p:nvSpPr>
          <p:spPr bwMode="auto">
            <a:xfrm flipV="1">
              <a:off x="1068" y="3400"/>
              <a:ext cx="0" cy="614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1" name="Line 11"/>
            <p:cNvSpPr>
              <a:spLocks noChangeShapeType="1"/>
            </p:cNvSpPr>
            <p:nvPr/>
          </p:nvSpPr>
          <p:spPr bwMode="auto">
            <a:xfrm flipV="1">
              <a:off x="1232" y="3441"/>
              <a:ext cx="0" cy="573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2" name="Line 12"/>
            <p:cNvSpPr>
              <a:spLocks noChangeShapeType="1"/>
            </p:cNvSpPr>
            <p:nvPr/>
          </p:nvSpPr>
          <p:spPr bwMode="auto">
            <a:xfrm flipV="1">
              <a:off x="1396" y="3645"/>
              <a:ext cx="0" cy="369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3" name="Line 13"/>
            <p:cNvSpPr>
              <a:spLocks noChangeShapeType="1"/>
            </p:cNvSpPr>
            <p:nvPr/>
          </p:nvSpPr>
          <p:spPr bwMode="auto">
            <a:xfrm flipV="1">
              <a:off x="1559" y="3686"/>
              <a:ext cx="0" cy="328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4" name="Line 14"/>
            <p:cNvSpPr>
              <a:spLocks noChangeShapeType="1"/>
            </p:cNvSpPr>
            <p:nvPr/>
          </p:nvSpPr>
          <p:spPr bwMode="auto">
            <a:xfrm flipV="1">
              <a:off x="1723" y="3563"/>
              <a:ext cx="0" cy="451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5" name="Line 15"/>
            <p:cNvSpPr>
              <a:spLocks noChangeShapeType="1"/>
            </p:cNvSpPr>
            <p:nvPr/>
          </p:nvSpPr>
          <p:spPr bwMode="auto">
            <a:xfrm flipV="1">
              <a:off x="1887" y="3727"/>
              <a:ext cx="0" cy="287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6" name="Line 16"/>
            <p:cNvSpPr>
              <a:spLocks noChangeShapeType="1"/>
            </p:cNvSpPr>
            <p:nvPr/>
          </p:nvSpPr>
          <p:spPr bwMode="auto">
            <a:xfrm flipV="1">
              <a:off x="2051" y="3604"/>
              <a:ext cx="0" cy="410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7" name="Freeform 17"/>
            <p:cNvSpPr>
              <a:spLocks/>
            </p:cNvSpPr>
            <p:nvPr/>
          </p:nvSpPr>
          <p:spPr bwMode="auto">
            <a:xfrm>
              <a:off x="576" y="3285"/>
              <a:ext cx="1598" cy="490"/>
            </a:xfrm>
            <a:custGeom>
              <a:avLst/>
              <a:gdLst>
                <a:gd name="T0" fmla="*/ 0 w 1872"/>
                <a:gd name="T1" fmla="*/ 278 h 574"/>
                <a:gd name="T2" fmla="*/ 467 w 1872"/>
                <a:gd name="T3" fmla="*/ 242 h 574"/>
                <a:gd name="T4" fmla="*/ 677 w 1872"/>
                <a:gd name="T5" fmla="*/ 22 h 574"/>
                <a:gd name="T6" fmla="*/ 902 w 1872"/>
                <a:gd name="T7" fmla="*/ 374 h 574"/>
                <a:gd name="T8" fmla="*/ 1222 w 1872"/>
                <a:gd name="T9" fmla="*/ 435 h 574"/>
                <a:gd name="T10" fmla="*/ 1431 w 1872"/>
                <a:gd name="T11" fmla="*/ 292 h 574"/>
                <a:gd name="T12" fmla="*/ 1590 w 1872"/>
                <a:gd name="T13" fmla="*/ 556 h 574"/>
                <a:gd name="T14" fmla="*/ 1872 w 1872"/>
                <a:gd name="T15" fmla="*/ 182 h 5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72"/>
                <a:gd name="T25" fmla="*/ 0 h 574"/>
                <a:gd name="T26" fmla="*/ 1872 w 1872"/>
                <a:gd name="T27" fmla="*/ 574 h 5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72" h="574">
                  <a:moveTo>
                    <a:pt x="0" y="278"/>
                  </a:moveTo>
                  <a:cubicBezTo>
                    <a:pt x="78" y="272"/>
                    <a:pt x="354" y="285"/>
                    <a:pt x="467" y="242"/>
                  </a:cubicBezTo>
                  <a:cubicBezTo>
                    <a:pt x="580" y="199"/>
                    <a:pt x="605" y="0"/>
                    <a:pt x="677" y="22"/>
                  </a:cubicBezTo>
                  <a:cubicBezTo>
                    <a:pt x="749" y="44"/>
                    <a:pt x="811" y="305"/>
                    <a:pt x="902" y="374"/>
                  </a:cubicBezTo>
                  <a:cubicBezTo>
                    <a:pt x="993" y="443"/>
                    <a:pt x="1134" y="449"/>
                    <a:pt x="1222" y="435"/>
                  </a:cubicBezTo>
                  <a:cubicBezTo>
                    <a:pt x="1310" y="421"/>
                    <a:pt x="1370" y="272"/>
                    <a:pt x="1431" y="292"/>
                  </a:cubicBezTo>
                  <a:cubicBezTo>
                    <a:pt x="1492" y="312"/>
                    <a:pt x="1517" y="574"/>
                    <a:pt x="1590" y="556"/>
                  </a:cubicBezTo>
                  <a:cubicBezTo>
                    <a:pt x="1663" y="538"/>
                    <a:pt x="1813" y="260"/>
                    <a:pt x="1872" y="182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28" name="Oval 18"/>
            <p:cNvSpPr>
              <a:spLocks noChangeArrowheads="1"/>
            </p:cNvSpPr>
            <p:nvPr/>
          </p:nvSpPr>
          <p:spPr bwMode="auto">
            <a:xfrm>
              <a:off x="719" y="3502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29" name="Oval 19"/>
            <p:cNvSpPr>
              <a:spLocks noChangeArrowheads="1"/>
            </p:cNvSpPr>
            <p:nvPr/>
          </p:nvSpPr>
          <p:spPr bwMode="auto">
            <a:xfrm>
              <a:off x="883" y="3492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0" name="Oval 20"/>
            <p:cNvSpPr>
              <a:spLocks noChangeArrowheads="1"/>
            </p:cNvSpPr>
            <p:nvPr/>
          </p:nvSpPr>
          <p:spPr bwMode="auto">
            <a:xfrm>
              <a:off x="1047" y="3369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1" name="Oval 21"/>
            <p:cNvSpPr>
              <a:spLocks noChangeArrowheads="1"/>
            </p:cNvSpPr>
            <p:nvPr/>
          </p:nvSpPr>
          <p:spPr bwMode="auto">
            <a:xfrm>
              <a:off x="1211" y="3400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2" name="Oval 22"/>
            <p:cNvSpPr>
              <a:spLocks noChangeArrowheads="1"/>
            </p:cNvSpPr>
            <p:nvPr/>
          </p:nvSpPr>
          <p:spPr bwMode="auto">
            <a:xfrm>
              <a:off x="1375" y="3604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3" name="Oval 23"/>
            <p:cNvSpPr>
              <a:spLocks noChangeArrowheads="1"/>
            </p:cNvSpPr>
            <p:nvPr/>
          </p:nvSpPr>
          <p:spPr bwMode="auto">
            <a:xfrm>
              <a:off x="1539" y="3645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4" name="Oval 24"/>
            <p:cNvSpPr>
              <a:spLocks noChangeArrowheads="1"/>
            </p:cNvSpPr>
            <p:nvPr/>
          </p:nvSpPr>
          <p:spPr bwMode="auto">
            <a:xfrm>
              <a:off x="1703" y="3543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5" name="Oval 25"/>
            <p:cNvSpPr>
              <a:spLocks noChangeArrowheads="1"/>
            </p:cNvSpPr>
            <p:nvPr/>
          </p:nvSpPr>
          <p:spPr bwMode="auto">
            <a:xfrm>
              <a:off x="1867" y="3702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6" name="Oval 26"/>
            <p:cNvSpPr>
              <a:spLocks noChangeArrowheads="1"/>
            </p:cNvSpPr>
            <p:nvPr/>
          </p:nvSpPr>
          <p:spPr bwMode="auto">
            <a:xfrm>
              <a:off x="2031" y="3604"/>
              <a:ext cx="41" cy="41"/>
            </a:xfrm>
            <a:prstGeom prst="ellipse">
              <a:avLst/>
            </a:prstGeom>
            <a:noFill/>
            <a:ln w="28575">
              <a:solidFill>
                <a:srgbClr val="FF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7" name="Line 27"/>
            <p:cNvSpPr>
              <a:spLocks noChangeShapeType="1"/>
            </p:cNvSpPr>
            <p:nvPr/>
          </p:nvSpPr>
          <p:spPr bwMode="auto">
            <a:xfrm>
              <a:off x="576" y="3072"/>
              <a:ext cx="0" cy="94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8" name="Line 28"/>
            <p:cNvSpPr>
              <a:spLocks noChangeShapeType="1"/>
            </p:cNvSpPr>
            <p:nvPr/>
          </p:nvSpPr>
          <p:spPr bwMode="auto">
            <a:xfrm>
              <a:off x="576" y="4014"/>
              <a:ext cx="168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39" name="Freeform 29"/>
            <p:cNvSpPr>
              <a:spLocks/>
            </p:cNvSpPr>
            <p:nvPr/>
          </p:nvSpPr>
          <p:spPr bwMode="auto">
            <a:xfrm>
              <a:off x="576" y="3383"/>
              <a:ext cx="1612" cy="355"/>
            </a:xfrm>
            <a:custGeom>
              <a:avLst/>
              <a:gdLst>
                <a:gd name="T0" fmla="*/ 0 w 1888"/>
                <a:gd name="T1" fmla="*/ 164 h 416"/>
                <a:gd name="T2" fmla="*/ 192 w 1888"/>
                <a:gd name="T3" fmla="*/ 164 h 416"/>
                <a:gd name="T4" fmla="*/ 385 w 1888"/>
                <a:gd name="T5" fmla="*/ 150 h 416"/>
                <a:gd name="T6" fmla="*/ 576 w 1888"/>
                <a:gd name="T7" fmla="*/ 20 h 416"/>
                <a:gd name="T8" fmla="*/ 770 w 1888"/>
                <a:gd name="T9" fmla="*/ 46 h 416"/>
                <a:gd name="T10" fmla="*/ 957 w 1888"/>
                <a:gd name="T11" fmla="*/ 293 h 416"/>
                <a:gd name="T12" fmla="*/ 1150 w 1888"/>
                <a:gd name="T13" fmla="*/ 337 h 416"/>
                <a:gd name="T14" fmla="*/ 1344 w 1888"/>
                <a:gd name="T15" fmla="*/ 212 h 416"/>
                <a:gd name="T16" fmla="*/ 1536 w 1888"/>
                <a:gd name="T17" fmla="*/ 404 h 416"/>
                <a:gd name="T18" fmla="*/ 1728 w 1888"/>
                <a:gd name="T19" fmla="*/ 282 h 416"/>
                <a:gd name="T20" fmla="*/ 1888 w 1888"/>
                <a:gd name="T21" fmla="*/ 128 h 4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8"/>
                <a:gd name="T34" fmla="*/ 0 h 416"/>
                <a:gd name="T35" fmla="*/ 1888 w 1888"/>
                <a:gd name="T36" fmla="*/ 416 h 4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8" h="416">
                  <a:moveTo>
                    <a:pt x="0" y="164"/>
                  </a:moveTo>
                  <a:cubicBezTo>
                    <a:pt x="64" y="164"/>
                    <a:pt x="128" y="166"/>
                    <a:pt x="192" y="164"/>
                  </a:cubicBezTo>
                  <a:cubicBezTo>
                    <a:pt x="256" y="162"/>
                    <a:pt x="321" y="174"/>
                    <a:pt x="385" y="150"/>
                  </a:cubicBezTo>
                  <a:cubicBezTo>
                    <a:pt x="449" y="126"/>
                    <a:pt x="512" y="37"/>
                    <a:pt x="576" y="20"/>
                  </a:cubicBezTo>
                  <a:cubicBezTo>
                    <a:pt x="640" y="3"/>
                    <a:pt x="706" y="0"/>
                    <a:pt x="770" y="46"/>
                  </a:cubicBezTo>
                  <a:cubicBezTo>
                    <a:pt x="834" y="92"/>
                    <a:pt x="894" y="245"/>
                    <a:pt x="957" y="293"/>
                  </a:cubicBezTo>
                  <a:cubicBezTo>
                    <a:pt x="1020" y="341"/>
                    <a:pt x="1086" y="350"/>
                    <a:pt x="1150" y="337"/>
                  </a:cubicBezTo>
                  <a:cubicBezTo>
                    <a:pt x="1214" y="324"/>
                    <a:pt x="1280" y="201"/>
                    <a:pt x="1344" y="212"/>
                  </a:cubicBezTo>
                  <a:cubicBezTo>
                    <a:pt x="1408" y="223"/>
                    <a:pt x="1472" y="392"/>
                    <a:pt x="1536" y="404"/>
                  </a:cubicBezTo>
                  <a:cubicBezTo>
                    <a:pt x="1600" y="416"/>
                    <a:pt x="1669" y="328"/>
                    <a:pt x="1728" y="282"/>
                  </a:cubicBezTo>
                  <a:cubicBezTo>
                    <a:pt x="1787" y="236"/>
                    <a:pt x="1855" y="160"/>
                    <a:pt x="1888" y="128"/>
                  </a:cubicBezTo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3" name="Line 30"/>
          <p:cNvSpPr>
            <a:spLocks noChangeShapeType="1"/>
          </p:cNvSpPr>
          <p:nvPr/>
        </p:nvSpPr>
        <p:spPr bwMode="auto">
          <a:xfrm>
            <a:off x="914400" y="3305175"/>
            <a:ext cx="0" cy="14954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894" name="Line 31"/>
          <p:cNvSpPr>
            <a:spLocks noChangeShapeType="1"/>
          </p:cNvSpPr>
          <p:nvPr/>
        </p:nvSpPr>
        <p:spPr bwMode="auto">
          <a:xfrm>
            <a:off x="914400" y="4800600"/>
            <a:ext cx="2667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895" name="Line 32"/>
          <p:cNvSpPr>
            <a:spLocks noChangeShapeType="1"/>
          </p:cNvSpPr>
          <p:nvPr/>
        </p:nvSpPr>
        <p:spPr bwMode="auto">
          <a:xfrm flipV="1">
            <a:off x="1174750" y="4006850"/>
            <a:ext cx="0" cy="7794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6" name="Line 33"/>
          <p:cNvSpPr>
            <a:spLocks noChangeShapeType="1"/>
          </p:cNvSpPr>
          <p:nvPr/>
        </p:nvSpPr>
        <p:spPr bwMode="auto">
          <a:xfrm flipV="1">
            <a:off x="1435100" y="4006850"/>
            <a:ext cx="0" cy="7794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7" name="Line 34"/>
          <p:cNvSpPr>
            <a:spLocks noChangeShapeType="1"/>
          </p:cNvSpPr>
          <p:nvPr/>
        </p:nvSpPr>
        <p:spPr bwMode="auto">
          <a:xfrm flipV="1">
            <a:off x="1695450" y="3811588"/>
            <a:ext cx="0" cy="9747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8" name="Line 35"/>
          <p:cNvSpPr>
            <a:spLocks noChangeShapeType="1"/>
          </p:cNvSpPr>
          <p:nvPr/>
        </p:nvSpPr>
        <p:spPr bwMode="auto">
          <a:xfrm flipV="1">
            <a:off x="1955800" y="3876675"/>
            <a:ext cx="0" cy="9096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9" name="Line 36"/>
          <p:cNvSpPr>
            <a:spLocks noChangeShapeType="1"/>
          </p:cNvSpPr>
          <p:nvPr/>
        </p:nvSpPr>
        <p:spPr bwMode="auto">
          <a:xfrm flipV="1">
            <a:off x="2216150" y="4200525"/>
            <a:ext cx="0" cy="5857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00" name="Line 37"/>
          <p:cNvSpPr>
            <a:spLocks noChangeShapeType="1"/>
          </p:cNvSpPr>
          <p:nvPr/>
        </p:nvSpPr>
        <p:spPr bwMode="auto">
          <a:xfrm flipV="1">
            <a:off x="2474913" y="4265613"/>
            <a:ext cx="0" cy="5207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01" name="Line 38"/>
          <p:cNvSpPr>
            <a:spLocks noChangeShapeType="1"/>
          </p:cNvSpPr>
          <p:nvPr/>
        </p:nvSpPr>
        <p:spPr bwMode="auto">
          <a:xfrm flipV="1">
            <a:off x="2735263" y="4070350"/>
            <a:ext cx="0" cy="7159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02" name="Line 39"/>
          <p:cNvSpPr>
            <a:spLocks noChangeShapeType="1"/>
          </p:cNvSpPr>
          <p:nvPr/>
        </p:nvSpPr>
        <p:spPr bwMode="auto">
          <a:xfrm flipV="1">
            <a:off x="2995613" y="4330700"/>
            <a:ext cx="0" cy="45561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03" name="Line 40"/>
          <p:cNvSpPr>
            <a:spLocks noChangeShapeType="1"/>
          </p:cNvSpPr>
          <p:nvPr/>
        </p:nvSpPr>
        <p:spPr bwMode="auto">
          <a:xfrm flipV="1">
            <a:off x="3255963" y="4135438"/>
            <a:ext cx="0" cy="6508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04" name="Freeform 41"/>
          <p:cNvSpPr>
            <a:spLocks/>
          </p:cNvSpPr>
          <p:nvPr/>
        </p:nvSpPr>
        <p:spPr bwMode="auto">
          <a:xfrm>
            <a:off x="914400" y="3643313"/>
            <a:ext cx="2536825" cy="777875"/>
          </a:xfrm>
          <a:custGeom>
            <a:avLst/>
            <a:gdLst>
              <a:gd name="T0" fmla="*/ 0 w 1872"/>
              <a:gd name="T1" fmla="*/ 278 h 574"/>
              <a:gd name="T2" fmla="*/ 467 w 1872"/>
              <a:gd name="T3" fmla="*/ 242 h 574"/>
              <a:gd name="T4" fmla="*/ 677 w 1872"/>
              <a:gd name="T5" fmla="*/ 22 h 574"/>
              <a:gd name="T6" fmla="*/ 902 w 1872"/>
              <a:gd name="T7" fmla="*/ 374 h 574"/>
              <a:gd name="T8" fmla="*/ 1222 w 1872"/>
              <a:gd name="T9" fmla="*/ 435 h 574"/>
              <a:gd name="T10" fmla="*/ 1431 w 1872"/>
              <a:gd name="T11" fmla="*/ 292 h 574"/>
              <a:gd name="T12" fmla="*/ 1590 w 1872"/>
              <a:gd name="T13" fmla="*/ 556 h 574"/>
              <a:gd name="T14" fmla="*/ 1872 w 1872"/>
              <a:gd name="T15" fmla="*/ 182 h 5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72"/>
              <a:gd name="T25" fmla="*/ 0 h 574"/>
              <a:gd name="T26" fmla="*/ 1872 w 1872"/>
              <a:gd name="T27" fmla="*/ 574 h 5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72" h="574">
                <a:moveTo>
                  <a:pt x="0" y="278"/>
                </a:moveTo>
                <a:cubicBezTo>
                  <a:pt x="78" y="272"/>
                  <a:pt x="354" y="285"/>
                  <a:pt x="467" y="242"/>
                </a:cubicBezTo>
                <a:cubicBezTo>
                  <a:pt x="580" y="199"/>
                  <a:pt x="605" y="0"/>
                  <a:pt x="677" y="22"/>
                </a:cubicBezTo>
                <a:cubicBezTo>
                  <a:pt x="749" y="44"/>
                  <a:pt x="811" y="305"/>
                  <a:pt x="902" y="374"/>
                </a:cubicBezTo>
                <a:cubicBezTo>
                  <a:pt x="993" y="443"/>
                  <a:pt x="1134" y="449"/>
                  <a:pt x="1222" y="435"/>
                </a:cubicBezTo>
                <a:cubicBezTo>
                  <a:pt x="1310" y="421"/>
                  <a:pt x="1370" y="272"/>
                  <a:pt x="1431" y="292"/>
                </a:cubicBezTo>
                <a:cubicBezTo>
                  <a:pt x="1492" y="312"/>
                  <a:pt x="1517" y="574"/>
                  <a:pt x="1590" y="556"/>
                </a:cubicBezTo>
                <a:cubicBezTo>
                  <a:pt x="1663" y="538"/>
                  <a:pt x="1813" y="260"/>
                  <a:pt x="1872" y="182"/>
                </a:cubicBezTo>
              </a:path>
            </a:pathLst>
          </a:cu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5" name="Oval 42"/>
          <p:cNvSpPr>
            <a:spLocks noChangeArrowheads="1"/>
          </p:cNvSpPr>
          <p:nvPr/>
        </p:nvSpPr>
        <p:spPr bwMode="auto">
          <a:xfrm>
            <a:off x="1141413" y="3973513"/>
            <a:ext cx="65087" cy="65087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6" name="Oval 43"/>
          <p:cNvSpPr>
            <a:spLocks noChangeArrowheads="1"/>
          </p:cNvSpPr>
          <p:nvPr/>
        </p:nvSpPr>
        <p:spPr bwMode="auto">
          <a:xfrm>
            <a:off x="1401763" y="3957638"/>
            <a:ext cx="65087" cy="65087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7" name="Oval 44"/>
          <p:cNvSpPr>
            <a:spLocks noChangeArrowheads="1"/>
          </p:cNvSpPr>
          <p:nvPr/>
        </p:nvSpPr>
        <p:spPr bwMode="auto">
          <a:xfrm>
            <a:off x="1662113" y="3762375"/>
            <a:ext cx="65087" cy="65088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8" name="Oval 45"/>
          <p:cNvSpPr>
            <a:spLocks noChangeArrowheads="1"/>
          </p:cNvSpPr>
          <p:nvPr/>
        </p:nvSpPr>
        <p:spPr bwMode="auto">
          <a:xfrm>
            <a:off x="2182813" y="4135438"/>
            <a:ext cx="65087" cy="65087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9" name="Oval 46"/>
          <p:cNvSpPr>
            <a:spLocks noChangeArrowheads="1"/>
          </p:cNvSpPr>
          <p:nvPr/>
        </p:nvSpPr>
        <p:spPr bwMode="auto">
          <a:xfrm>
            <a:off x="2443163" y="4200525"/>
            <a:ext cx="65087" cy="65088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10" name="Oval 47"/>
          <p:cNvSpPr>
            <a:spLocks noChangeArrowheads="1"/>
          </p:cNvSpPr>
          <p:nvPr/>
        </p:nvSpPr>
        <p:spPr bwMode="auto">
          <a:xfrm>
            <a:off x="2703513" y="4038600"/>
            <a:ext cx="65087" cy="65088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11" name="Oval 48"/>
          <p:cNvSpPr>
            <a:spLocks noChangeArrowheads="1"/>
          </p:cNvSpPr>
          <p:nvPr/>
        </p:nvSpPr>
        <p:spPr bwMode="auto">
          <a:xfrm>
            <a:off x="2963863" y="4291013"/>
            <a:ext cx="65087" cy="65087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12" name="Oval 49"/>
          <p:cNvSpPr>
            <a:spLocks noChangeArrowheads="1"/>
          </p:cNvSpPr>
          <p:nvPr/>
        </p:nvSpPr>
        <p:spPr bwMode="auto">
          <a:xfrm>
            <a:off x="3224213" y="4135438"/>
            <a:ext cx="65087" cy="65087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13" name="Oval 50"/>
          <p:cNvSpPr>
            <a:spLocks noChangeArrowheads="1"/>
          </p:cNvSpPr>
          <p:nvPr/>
        </p:nvSpPr>
        <p:spPr bwMode="auto">
          <a:xfrm>
            <a:off x="1928813" y="3811588"/>
            <a:ext cx="65087" cy="65087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14" name="Arc 51"/>
          <p:cNvSpPr>
            <a:spLocks/>
          </p:cNvSpPr>
          <p:nvPr/>
        </p:nvSpPr>
        <p:spPr bwMode="auto">
          <a:xfrm>
            <a:off x="3810000" y="2390775"/>
            <a:ext cx="990600" cy="1822450"/>
          </a:xfrm>
          <a:custGeom>
            <a:avLst/>
            <a:gdLst>
              <a:gd name="T0" fmla="*/ 0 w 21600"/>
              <a:gd name="T1" fmla="*/ 0 h 43186"/>
              <a:gd name="T2" fmla="*/ 35130 w 21600"/>
              <a:gd name="T3" fmla="*/ 1822450 h 43186"/>
              <a:gd name="T4" fmla="*/ 0 w 21600"/>
              <a:gd name="T5" fmla="*/ 911520 h 43186"/>
              <a:gd name="T6" fmla="*/ 0 60000 65536"/>
              <a:gd name="T7" fmla="*/ 0 60000 65536"/>
              <a:gd name="T8" fmla="*/ 0 60000 65536"/>
              <a:gd name="T9" fmla="*/ 0 w 21600"/>
              <a:gd name="T10" fmla="*/ 0 h 43186"/>
              <a:gd name="T11" fmla="*/ 21600 w 21600"/>
              <a:gd name="T12" fmla="*/ 43186 h 43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86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31"/>
                  <a:pt x="12389" y="42773"/>
                  <a:pt x="766" y="43186"/>
                </a:cubicBezTo>
              </a:path>
              <a:path w="21600" h="43186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31"/>
                  <a:pt x="12389" y="42773"/>
                  <a:pt x="766" y="4318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15" name="Arc 52"/>
          <p:cNvSpPr>
            <a:spLocks/>
          </p:cNvSpPr>
          <p:nvPr/>
        </p:nvSpPr>
        <p:spPr bwMode="auto">
          <a:xfrm>
            <a:off x="3962400" y="4371975"/>
            <a:ext cx="990600" cy="1822450"/>
          </a:xfrm>
          <a:custGeom>
            <a:avLst/>
            <a:gdLst>
              <a:gd name="T0" fmla="*/ 0 w 21600"/>
              <a:gd name="T1" fmla="*/ 0 h 43186"/>
              <a:gd name="T2" fmla="*/ 35130 w 21600"/>
              <a:gd name="T3" fmla="*/ 1822450 h 43186"/>
              <a:gd name="T4" fmla="*/ 0 w 21600"/>
              <a:gd name="T5" fmla="*/ 911520 h 43186"/>
              <a:gd name="T6" fmla="*/ 0 60000 65536"/>
              <a:gd name="T7" fmla="*/ 0 60000 65536"/>
              <a:gd name="T8" fmla="*/ 0 60000 65536"/>
              <a:gd name="T9" fmla="*/ 0 w 21600"/>
              <a:gd name="T10" fmla="*/ 0 h 43186"/>
              <a:gd name="T11" fmla="*/ 21600 w 21600"/>
              <a:gd name="T12" fmla="*/ 43186 h 43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86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31"/>
                  <a:pt x="12389" y="42773"/>
                  <a:pt x="766" y="43186"/>
                </a:cubicBezTo>
              </a:path>
              <a:path w="21600" h="43186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31"/>
                  <a:pt x="12389" y="42773"/>
                  <a:pt x="766" y="4318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16" name="Text Box 53"/>
          <p:cNvSpPr txBox="1">
            <a:spLocks noChangeArrowheads="1"/>
          </p:cNvSpPr>
          <p:nvPr/>
        </p:nvSpPr>
        <p:spPr bwMode="auto">
          <a:xfrm>
            <a:off x="5105400" y="2924175"/>
            <a:ext cx="33258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Helvetica" charset="0"/>
              </a:rPr>
              <a:t>Sampling</a:t>
            </a:r>
            <a:br>
              <a:rPr lang="en-US" sz="2800">
                <a:latin typeface="Helvetica" charset="0"/>
              </a:rPr>
            </a:br>
            <a:r>
              <a:rPr lang="en-US" sz="2800">
                <a:latin typeface="Helvetica" charset="0"/>
              </a:rPr>
              <a:t>(e.g. digital camera)</a:t>
            </a:r>
          </a:p>
        </p:txBody>
      </p:sp>
      <p:sp>
        <p:nvSpPr>
          <p:cNvPr id="37917" name="Text Box 54"/>
          <p:cNvSpPr txBox="1">
            <a:spLocks noChangeArrowheads="1"/>
          </p:cNvSpPr>
          <p:nvPr/>
        </p:nvSpPr>
        <p:spPr bwMode="auto">
          <a:xfrm>
            <a:off x="5181600" y="4843463"/>
            <a:ext cx="255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Helvetica" charset="0"/>
              </a:rPr>
              <a:t>Reconstruction</a:t>
            </a:r>
            <a:br>
              <a:rPr lang="en-US" sz="2800">
                <a:latin typeface="Helvetica" charset="0"/>
              </a:rPr>
            </a:br>
            <a:r>
              <a:rPr lang="en-US" sz="2800">
                <a:latin typeface="Helvetica" charset="0"/>
              </a:rPr>
              <a:t>(e.g. CRT)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Adjusting Brightness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Simply scale pixel components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Must clamp to range (e.g., 0 to 1) 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5562600" y="3733800"/>
            <a:ext cx="0" cy="1752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5562600" y="5486400"/>
            <a:ext cx="3124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5829300" y="46418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6134100" y="462280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6438900" y="439420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6743700" y="44513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7048500" y="48323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7353300" y="49085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7658100" y="47180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7962900" y="5013325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8267700" y="48323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1" name="Freeform 15"/>
          <p:cNvSpPr>
            <a:spLocks/>
          </p:cNvSpPr>
          <p:nvPr/>
        </p:nvSpPr>
        <p:spPr bwMode="auto">
          <a:xfrm>
            <a:off x="5562600" y="4419600"/>
            <a:ext cx="2997200" cy="660400"/>
          </a:xfrm>
          <a:custGeom>
            <a:avLst/>
            <a:gdLst>
              <a:gd name="T0" fmla="*/ 0 w 1888"/>
              <a:gd name="T1" fmla="*/ 164 h 416"/>
              <a:gd name="T2" fmla="*/ 192 w 1888"/>
              <a:gd name="T3" fmla="*/ 164 h 416"/>
              <a:gd name="T4" fmla="*/ 385 w 1888"/>
              <a:gd name="T5" fmla="*/ 150 h 416"/>
              <a:gd name="T6" fmla="*/ 576 w 1888"/>
              <a:gd name="T7" fmla="*/ 20 h 416"/>
              <a:gd name="T8" fmla="*/ 770 w 1888"/>
              <a:gd name="T9" fmla="*/ 46 h 416"/>
              <a:gd name="T10" fmla="*/ 957 w 1888"/>
              <a:gd name="T11" fmla="*/ 293 h 416"/>
              <a:gd name="T12" fmla="*/ 1150 w 1888"/>
              <a:gd name="T13" fmla="*/ 337 h 416"/>
              <a:gd name="T14" fmla="*/ 1344 w 1888"/>
              <a:gd name="T15" fmla="*/ 212 h 416"/>
              <a:gd name="T16" fmla="*/ 1536 w 1888"/>
              <a:gd name="T17" fmla="*/ 404 h 416"/>
              <a:gd name="T18" fmla="*/ 1728 w 1888"/>
              <a:gd name="T19" fmla="*/ 282 h 416"/>
              <a:gd name="T20" fmla="*/ 1888 w 1888"/>
              <a:gd name="T21" fmla="*/ 128 h 4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88"/>
              <a:gd name="T34" fmla="*/ 0 h 416"/>
              <a:gd name="T35" fmla="*/ 1888 w 1888"/>
              <a:gd name="T36" fmla="*/ 416 h 4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88" h="416">
                <a:moveTo>
                  <a:pt x="0" y="164"/>
                </a:moveTo>
                <a:cubicBezTo>
                  <a:pt x="64" y="164"/>
                  <a:pt x="128" y="166"/>
                  <a:pt x="192" y="164"/>
                </a:cubicBezTo>
                <a:cubicBezTo>
                  <a:pt x="256" y="162"/>
                  <a:pt x="321" y="174"/>
                  <a:pt x="385" y="150"/>
                </a:cubicBezTo>
                <a:cubicBezTo>
                  <a:pt x="449" y="126"/>
                  <a:pt x="512" y="37"/>
                  <a:pt x="576" y="20"/>
                </a:cubicBezTo>
                <a:cubicBezTo>
                  <a:pt x="640" y="3"/>
                  <a:pt x="706" y="0"/>
                  <a:pt x="770" y="46"/>
                </a:cubicBezTo>
                <a:cubicBezTo>
                  <a:pt x="834" y="92"/>
                  <a:pt x="894" y="245"/>
                  <a:pt x="957" y="293"/>
                </a:cubicBezTo>
                <a:cubicBezTo>
                  <a:pt x="1020" y="341"/>
                  <a:pt x="1086" y="350"/>
                  <a:pt x="1150" y="337"/>
                </a:cubicBezTo>
                <a:cubicBezTo>
                  <a:pt x="1214" y="324"/>
                  <a:pt x="1280" y="201"/>
                  <a:pt x="1344" y="212"/>
                </a:cubicBezTo>
                <a:cubicBezTo>
                  <a:pt x="1408" y="223"/>
                  <a:pt x="1472" y="392"/>
                  <a:pt x="1536" y="404"/>
                </a:cubicBezTo>
                <a:cubicBezTo>
                  <a:pt x="1600" y="416"/>
                  <a:pt x="1669" y="328"/>
                  <a:pt x="1728" y="282"/>
                </a:cubicBezTo>
                <a:cubicBezTo>
                  <a:pt x="1787" y="236"/>
                  <a:pt x="1855" y="160"/>
                  <a:pt x="1888" y="128"/>
                </a:cubicBezTo>
              </a:path>
            </a:pathLst>
          </a:cu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9952" name="Group 16"/>
          <p:cNvGrpSpPr>
            <a:grpSpLocks/>
          </p:cNvGrpSpPr>
          <p:nvPr/>
        </p:nvGrpSpPr>
        <p:grpSpPr bwMode="auto">
          <a:xfrm>
            <a:off x="5562600" y="3886200"/>
            <a:ext cx="2997200" cy="1600200"/>
            <a:chOff x="3216" y="1900"/>
            <a:chExt cx="1888" cy="740"/>
          </a:xfrm>
        </p:grpSpPr>
        <p:sp>
          <p:nvSpPr>
            <p:cNvPr id="39966" name="Freeform 17"/>
            <p:cNvSpPr>
              <a:spLocks/>
            </p:cNvSpPr>
            <p:nvPr/>
          </p:nvSpPr>
          <p:spPr bwMode="auto">
            <a:xfrm>
              <a:off x="3216" y="1900"/>
              <a:ext cx="1888" cy="416"/>
            </a:xfrm>
            <a:custGeom>
              <a:avLst/>
              <a:gdLst>
                <a:gd name="T0" fmla="*/ 0 w 1888"/>
                <a:gd name="T1" fmla="*/ 164 h 416"/>
                <a:gd name="T2" fmla="*/ 192 w 1888"/>
                <a:gd name="T3" fmla="*/ 164 h 416"/>
                <a:gd name="T4" fmla="*/ 385 w 1888"/>
                <a:gd name="T5" fmla="*/ 150 h 416"/>
                <a:gd name="T6" fmla="*/ 576 w 1888"/>
                <a:gd name="T7" fmla="*/ 20 h 416"/>
                <a:gd name="T8" fmla="*/ 770 w 1888"/>
                <a:gd name="T9" fmla="*/ 46 h 416"/>
                <a:gd name="T10" fmla="*/ 957 w 1888"/>
                <a:gd name="T11" fmla="*/ 293 h 416"/>
                <a:gd name="T12" fmla="*/ 1150 w 1888"/>
                <a:gd name="T13" fmla="*/ 337 h 416"/>
                <a:gd name="T14" fmla="*/ 1344 w 1888"/>
                <a:gd name="T15" fmla="*/ 212 h 416"/>
                <a:gd name="T16" fmla="*/ 1536 w 1888"/>
                <a:gd name="T17" fmla="*/ 404 h 416"/>
                <a:gd name="T18" fmla="*/ 1728 w 1888"/>
                <a:gd name="T19" fmla="*/ 282 h 416"/>
                <a:gd name="T20" fmla="*/ 1888 w 1888"/>
                <a:gd name="T21" fmla="*/ 128 h 4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8"/>
                <a:gd name="T34" fmla="*/ 0 h 416"/>
                <a:gd name="T35" fmla="*/ 1888 w 1888"/>
                <a:gd name="T36" fmla="*/ 416 h 4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8" h="416">
                  <a:moveTo>
                    <a:pt x="0" y="164"/>
                  </a:moveTo>
                  <a:cubicBezTo>
                    <a:pt x="64" y="164"/>
                    <a:pt x="128" y="166"/>
                    <a:pt x="192" y="164"/>
                  </a:cubicBezTo>
                  <a:cubicBezTo>
                    <a:pt x="256" y="162"/>
                    <a:pt x="321" y="174"/>
                    <a:pt x="385" y="150"/>
                  </a:cubicBezTo>
                  <a:cubicBezTo>
                    <a:pt x="449" y="126"/>
                    <a:pt x="512" y="37"/>
                    <a:pt x="576" y="20"/>
                  </a:cubicBezTo>
                  <a:cubicBezTo>
                    <a:pt x="640" y="3"/>
                    <a:pt x="706" y="0"/>
                    <a:pt x="770" y="46"/>
                  </a:cubicBezTo>
                  <a:cubicBezTo>
                    <a:pt x="834" y="92"/>
                    <a:pt x="894" y="245"/>
                    <a:pt x="957" y="293"/>
                  </a:cubicBezTo>
                  <a:cubicBezTo>
                    <a:pt x="1020" y="341"/>
                    <a:pt x="1086" y="350"/>
                    <a:pt x="1150" y="337"/>
                  </a:cubicBezTo>
                  <a:cubicBezTo>
                    <a:pt x="1214" y="324"/>
                    <a:pt x="1280" y="201"/>
                    <a:pt x="1344" y="212"/>
                  </a:cubicBezTo>
                  <a:cubicBezTo>
                    <a:pt x="1408" y="223"/>
                    <a:pt x="1472" y="392"/>
                    <a:pt x="1536" y="404"/>
                  </a:cubicBezTo>
                  <a:cubicBezTo>
                    <a:pt x="1600" y="416"/>
                    <a:pt x="1669" y="328"/>
                    <a:pt x="1728" y="282"/>
                  </a:cubicBezTo>
                  <a:cubicBezTo>
                    <a:pt x="1787" y="236"/>
                    <a:pt x="1855" y="160"/>
                    <a:pt x="1888" y="128"/>
                  </a:cubicBezTo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967" name="Line 18"/>
            <p:cNvSpPr>
              <a:spLocks noChangeShapeType="1"/>
            </p:cNvSpPr>
            <p:nvPr/>
          </p:nvSpPr>
          <p:spPr bwMode="auto">
            <a:xfrm flipV="1">
              <a:off x="3408" y="2064"/>
              <a:ext cx="1" cy="576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68" name="Line 19"/>
            <p:cNvSpPr>
              <a:spLocks noChangeShapeType="1"/>
            </p:cNvSpPr>
            <p:nvPr/>
          </p:nvSpPr>
          <p:spPr bwMode="auto">
            <a:xfrm flipV="1">
              <a:off x="3600" y="2064"/>
              <a:ext cx="1" cy="576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69" name="Line 20"/>
            <p:cNvSpPr>
              <a:spLocks noChangeShapeType="1"/>
            </p:cNvSpPr>
            <p:nvPr/>
          </p:nvSpPr>
          <p:spPr bwMode="auto">
            <a:xfrm flipV="1">
              <a:off x="3792" y="1920"/>
              <a:ext cx="1" cy="720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70" name="Line 21"/>
            <p:cNvSpPr>
              <a:spLocks noChangeShapeType="1"/>
            </p:cNvSpPr>
            <p:nvPr/>
          </p:nvSpPr>
          <p:spPr bwMode="auto">
            <a:xfrm flipV="1">
              <a:off x="3984" y="1968"/>
              <a:ext cx="1" cy="672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71" name="Line 22"/>
            <p:cNvSpPr>
              <a:spLocks noChangeShapeType="1"/>
            </p:cNvSpPr>
            <p:nvPr/>
          </p:nvSpPr>
          <p:spPr bwMode="auto">
            <a:xfrm flipV="1">
              <a:off x="4176" y="2208"/>
              <a:ext cx="1" cy="432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72" name="Line 23"/>
            <p:cNvSpPr>
              <a:spLocks noChangeShapeType="1"/>
            </p:cNvSpPr>
            <p:nvPr/>
          </p:nvSpPr>
          <p:spPr bwMode="auto">
            <a:xfrm flipV="1">
              <a:off x="4368" y="2256"/>
              <a:ext cx="1" cy="384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73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1" cy="528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74" name="Line 25"/>
            <p:cNvSpPr>
              <a:spLocks noChangeShapeType="1"/>
            </p:cNvSpPr>
            <p:nvPr/>
          </p:nvSpPr>
          <p:spPr bwMode="auto">
            <a:xfrm flipV="1">
              <a:off x="4752" y="2304"/>
              <a:ext cx="1" cy="336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975" name="Line 26"/>
            <p:cNvSpPr>
              <a:spLocks noChangeShapeType="1"/>
            </p:cNvSpPr>
            <p:nvPr/>
          </p:nvSpPr>
          <p:spPr bwMode="auto">
            <a:xfrm flipV="1">
              <a:off x="4944" y="2160"/>
              <a:ext cx="1" cy="480"/>
            </a:xfrm>
            <a:prstGeom prst="line">
              <a:avLst/>
            </a:prstGeom>
            <a:noFill/>
            <a:ln w="2857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9953" name="Oval 27"/>
          <p:cNvSpPr>
            <a:spLocks noChangeArrowheads="1"/>
          </p:cNvSpPr>
          <p:nvPr/>
        </p:nvSpPr>
        <p:spPr bwMode="auto">
          <a:xfrm>
            <a:off x="5829300" y="4200525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4" name="Oval 28"/>
          <p:cNvSpPr>
            <a:spLocks noChangeArrowheads="1"/>
          </p:cNvSpPr>
          <p:nvPr/>
        </p:nvSpPr>
        <p:spPr bwMode="auto">
          <a:xfrm>
            <a:off x="6134100" y="4181475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5" name="Oval 29"/>
          <p:cNvSpPr>
            <a:spLocks noChangeArrowheads="1"/>
          </p:cNvSpPr>
          <p:nvPr/>
        </p:nvSpPr>
        <p:spPr bwMode="auto">
          <a:xfrm>
            <a:off x="6438900" y="3886200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6" name="Oval 30"/>
          <p:cNvSpPr>
            <a:spLocks noChangeArrowheads="1"/>
          </p:cNvSpPr>
          <p:nvPr/>
        </p:nvSpPr>
        <p:spPr bwMode="auto">
          <a:xfrm>
            <a:off x="6743700" y="3962400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7" name="Oval 31"/>
          <p:cNvSpPr>
            <a:spLocks noChangeArrowheads="1"/>
          </p:cNvSpPr>
          <p:nvPr/>
        </p:nvSpPr>
        <p:spPr bwMode="auto">
          <a:xfrm>
            <a:off x="7048500" y="4495800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8" name="Oval 32"/>
          <p:cNvSpPr>
            <a:spLocks noChangeArrowheads="1"/>
          </p:cNvSpPr>
          <p:nvPr/>
        </p:nvSpPr>
        <p:spPr bwMode="auto">
          <a:xfrm>
            <a:off x="7353300" y="4572000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9" name="Oval 33"/>
          <p:cNvSpPr>
            <a:spLocks noChangeArrowheads="1"/>
          </p:cNvSpPr>
          <p:nvPr/>
        </p:nvSpPr>
        <p:spPr bwMode="auto">
          <a:xfrm>
            <a:off x="7658100" y="4324350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60" name="Oval 34"/>
          <p:cNvSpPr>
            <a:spLocks noChangeArrowheads="1"/>
          </p:cNvSpPr>
          <p:nvPr/>
        </p:nvSpPr>
        <p:spPr bwMode="auto">
          <a:xfrm>
            <a:off x="7962900" y="4695825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61" name="Oval 35"/>
          <p:cNvSpPr>
            <a:spLocks noChangeArrowheads="1"/>
          </p:cNvSpPr>
          <p:nvPr/>
        </p:nvSpPr>
        <p:spPr bwMode="auto">
          <a:xfrm>
            <a:off x="8267700" y="4438650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62" name="Rectangle 36"/>
          <p:cNvSpPr>
            <a:spLocks noChangeArrowheads="1"/>
          </p:cNvSpPr>
          <p:nvPr/>
        </p:nvSpPr>
        <p:spPr bwMode="auto">
          <a:xfrm>
            <a:off x="935038" y="56388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pic>
        <p:nvPicPr>
          <p:cNvPr id="39963" name="Picture 37" descr="dp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1847850" cy="21050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4" name="Picture 38" descr="dpd2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81400"/>
            <a:ext cx="1847850" cy="21050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65" name="Rectangle 39"/>
          <p:cNvSpPr>
            <a:spLocks noChangeArrowheads="1"/>
          </p:cNvSpPr>
          <p:nvPr/>
        </p:nvSpPr>
        <p:spPr bwMode="auto">
          <a:xfrm>
            <a:off x="3200400" y="56388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Brighter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026"/>
          <p:cNvSpPr>
            <a:spLocks noChangeShapeType="1"/>
          </p:cNvSpPr>
          <p:nvPr/>
        </p:nvSpPr>
        <p:spPr bwMode="auto">
          <a:xfrm>
            <a:off x="5257800" y="5305425"/>
            <a:ext cx="3048000" cy="0"/>
          </a:xfrm>
          <a:prstGeom prst="line">
            <a:avLst/>
          </a:prstGeom>
          <a:noFill/>
          <a:ln w="28575">
            <a:solidFill>
              <a:srgbClr val="777777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Adjusting Contrast</a:t>
            </a:r>
          </a:p>
        </p:txBody>
      </p:sp>
      <p:sp>
        <p:nvSpPr>
          <p:cNvPr id="41988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92964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Compute average luminance L for all pixels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 L = 0.30*r + 0.59*g + 0.11*b</a:t>
            </a:r>
          </a:p>
          <a:p>
            <a:pPr eaLnBrk="1" hangingPunct="1"/>
            <a:r>
              <a:rPr lang="en-US">
                <a:latin typeface="Arial" charset="0"/>
              </a:rPr>
              <a:t>Scale deviation from L for each pixel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 Must clamp to range (e.g., 0 to 1) </a:t>
            </a:r>
          </a:p>
        </p:txBody>
      </p:sp>
      <p:sp>
        <p:nvSpPr>
          <p:cNvPr id="41989" name="Line 1029"/>
          <p:cNvSpPr>
            <a:spLocks noChangeShapeType="1"/>
          </p:cNvSpPr>
          <p:nvPr/>
        </p:nvSpPr>
        <p:spPr bwMode="auto">
          <a:xfrm>
            <a:off x="5257800" y="4267200"/>
            <a:ext cx="0" cy="1752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0" name="Line 1030"/>
          <p:cNvSpPr>
            <a:spLocks noChangeShapeType="1"/>
          </p:cNvSpPr>
          <p:nvPr/>
        </p:nvSpPr>
        <p:spPr bwMode="auto">
          <a:xfrm>
            <a:off x="5257800" y="6019800"/>
            <a:ext cx="3124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1" name="Oval 1031"/>
          <p:cNvSpPr>
            <a:spLocks noChangeArrowheads="1"/>
          </p:cNvSpPr>
          <p:nvPr/>
        </p:nvSpPr>
        <p:spPr bwMode="auto">
          <a:xfrm>
            <a:off x="5524500" y="51752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2" name="Oval 1032"/>
          <p:cNvSpPr>
            <a:spLocks noChangeArrowheads="1"/>
          </p:cNvSpPr>
          <p:nvPr/>
        </p:nvSpPr>
        <p:spPr bwMode="auto">
          <a:xfrm>
            <a:off x="5829300" y="515620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3" name="Oval 1033"/>
          <p:cNvSpPr>
            <a:spLocks noChangeArrowheads="1"/>
          </p:cNvSpPr>
          <p:nvPr/>
        </p:nvSpPr>
        <p:spPr bwMode="auto">
          <a:xfrm>
            <a:off x="6134100" y="492760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4" name="Oval 1034"/>
          <p:cNvSpPr>
            <a:spLocks noChangeArrowheads="1"/>
          </p:cNvSpPr>
          <p:nvPr/>
        </p:nvSpPr>
        <p:spPr bwMode="auto">
          <a:xfrm>
            <a:off x="6438900" y="49847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5" name="Oval 1035"/>
          <p:cNvSpPr>
            <a:spLocks noChangeArrowheads="1"/>
          </p:cNvSpPr>
          <p:nvPr/>
        </p:nvSpPr>
        <p:spPr bwMode="auto">
          <a:xfrm>
            <a:off x="6743700" y="53657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6" name="Oval 1036"/>
          <p:cNvSpPr>
            <a:spLocks noChangeArrowheads="1"/>
          </p:cNvSpPr>
          <p:nvPr/>
        </p:nvSpPr>
        <p:spPr bwMode="auto">
          <a:xfrm>
            <a:off x="7048500" y="54419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7" name="Oval 1037"/>
          <p:cNvSpPr>
            <a:spLocks noChangeArrowheads="1"/>
          </p:cNvSpPr>
          <p:nvPr/>
        </p:nvSpPr>
        <p:spPr bwMode="auto">
          <a:xfrm>
            <a:off x="7353300" y="52514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8" name="Oval 1038"/>
          <p:cNvSpPr>
            <a:spLocks noChangeArrowheads="1"/>
          </p:cNvSpPr>
          <p:nvPr/>
        </p:nvSpPr>
        <p:spPr bwMode="auto">
          <a:xfrm>
            <a:off x="7658100" y="5546725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9" name="Oval 1039"/>
          <p:cNvSpPr>
            <a:spLocks noChangeArrowheads="1"/>
          </p:cNvSpPr>
          <p:nvPr/>
        </p:nvSpPr>
        <p:spPr bwMode="auto">
          <a:xfrm>
            <a:off x="7962900" y="5365750"/>
            <a:ext cx="76200" cy="76200"/>
          </a:xfrm>
          <a:prstGeom prst="ellipse">
            <a:avLst/>
          </a:prstGeom>
          <a:noFill/>
          <a:ln w="28575">
            <a:solidFill>
              <a:srgbClr val="FF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00" name="Freeform 1040"/>
          <p:cNvSpPr>
            <a:spLocks/>
          </p:cNvSpPr>
          <p:nvPr/>
        </p:nvSpPr>
        <p:spPr bwMode="auto">
          <a:xfrm>
            <a:off x="5257800" y="4953000"/>
            <a:ext cx="2997200" cy="660400"/>
          </a:xfrm>
          <a:custGeom>
            <a:avLst/>
            <a:gdLst>
              <a:gd name="T0" fmla="*/ 0 w 1888"/>
              <a:gd name="T1" fmla="*/ 164 h 416"/>
              <a:gd name="T2" fmla="*/ 192 w 1888"/>
              <a:gd name="T3" fmla="*/ 164 h 416"/>
              <a:gd name="T4" fmla="*/ 385 w 1888"/>
              <a:gd name="T5" fmla="*/ 150 h 416"/>
              <a:gd name="T6" fmla="*/ 576 w 1888"/>
              <a:gd name="T7" fmla="*/ 20 h 416"/>
              <a:gd name="T8" fmla="*/ 770 w 1888"/>
              <a:gd name="T9" fmla="*/ 46 h 416"/>
              <a:gd name="T10" fmla="*/ 957 w 1888"/>
              <a:gd name="T11" fmla="*/ 293 h 416"/>
              <a:gd name="T12" fmla="*/ 1150 w 1888"/>
              <a:gd name="T13" fmla="*/ 337 h 416"/>
              <a:gd name="T14" fmla="*/ 1344 w 1888"/>
              <a:gd name="T15" fmla="*/ 212 h 416"/>
              <a:gd name="T16" fmla="*/ 1536 w 1888"/>
              <a:gd name="T17" fmla="*/ 404 h 416"/>
              <a:gd name="T18" fmla="*/ 1728 w 1888"/>
              <a:gd name="T19" fmla="*/ 282 h 416"/>
              <a:gd name="T20" fmla="*/ 1888 w 1888"/>
              <a:gd name="T21" fmla="*/ 128 h 4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88"/>
              <a:gd name="T34" fmla="*/ 0 h 416"/>
              <a:gd name="T35" fmla="*/ 1888 w 1888"/>
              <a:gd name="T36" fmla="*/ 416 h 4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88" h="416">
                <a:moveTo>
                  <a:pt x="0" y="164"/>
                </a:moveTo>
                <a:cubicBezTo>
                  <a:pt x="64" y="164"/>
                  <a:pt x="128" y="166"/>
                  <a:pt x="192" y="164"/>
                </a:cubicBezTo>
                <a:cubicBezTo>
                  <a:pt x="256" y="162"/>
                  <a:pt x="321" y="174"/>
                  <a:pt x="385" y="150"/>
                </a:cubicBezTo>
                <a:cubicBezTo>
                  <a:pt x="449" y="126"/>
                  <a:pt x="512" y="37"/>
                  <a:pt x="576" y="20"/>
                </a:cubicBezTo>
                <a:cubicBezTo>
                  <a:pt x="640" y="3"/>
                  <a:pt x="706" y="0"/>
                  <a:pt x="770" y="46"/>
                </a:cubicBezTo>
                <a:cubicBezTo>
                  <a:pt x="834" y="92"/>
                  <a:pt x="894" y="245"/>
                  <a:pt x="957" y="293"/>
                </a:cubicBezTo>
                <a:cubicBezTo>
                  <a:pt x="1020" y="341"/>
                  <a:pt x="1086" y="350"/>
                  <a:pt x="1150" y="337"/>
                </a:cubicBezTo>
                <a:cubicBezTo>
                  <a:pt x="1214" y="324"/>
                  <a:pt x="1280" y="201"/>
                  <a:pt x="1344" y="212"/>
                </a:cubicBezTo>
                <a:cubicBezTo>
                  <a:pt x="1408" y="223"/>
                  <a:pt x="1472" y="392"/>
                  <a:pt x="1536" y="404"/>
                </a:cubicBezTo>
                <a:cubicBezTo>
                  <a:pt x="1600" y="416"/>
                  <a:pt x="1669" y="328"/>
                  <a:pt x="1728" y="282"/>
                </a:cubicBezTo>
                <a:cubicBezTo>
                  <a:pt x="1787" y="236"/>
                  <a:pt x="1855" y="160"/>
                  <a:pt x="1888" y="128"/>
                </a:cubicBezTo>
              </a:path>
            </a:pathLst>
          </a:cu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01" name="Freeform 1041"/>
          <p:cNvSpPr>
            <a:spLocks/>
          </p:cNvSpPr>
          <p:nvPr/>
        </p:nvSpPr>
        <p:spPr bwMode="auto">
          <a:xfrm>
            <a:off x="5270500" y="4471988"/>
            <a:ext cx="2989263" cy="1455737"/>
          </a:xfrm>
          <a:custGeom>
            <a:avLst/>
            <a:gdLst>
              <a:gd name="T0" fmla="*/ 0 w 1883"/>
              <a:gd name="T1" fmla="*/ 391 h 917"/>
              <a:gd name="T2" fmla="*/ 187 w 1883"/>
              <a:gd name="T3" fmla="*/ 369 h 917"/>
              <a:gd name="T4" fmla="*/ 374 w 1883"/>
              <a:gd name="T5" fmla="*/ 347 h 917"/>
              <a:gd name="T6" fmla="*/ 567 w 1883"/>
              <a:gd name="T7" fmla="*/ 77 h 917"/>
              <a:gd name="T8" fmla="*/ 760 w 1883"/>
              <a:gd name="T9" fmla="*/ 105 h 917"/>
              <a:gd name="T10" fmla="*/ 958 w 1883"/>
              <a:gd name="T11" fmla="*/ 710 h 917"/>
              <a:gd name="T12" fmla="*/ 1145 w 1883"/>
              <a:gd name="T13" fmla="*/ 777 h 917"/>
              <a:gd name="T14" fmla="*/ 1338 w 1883"/>
              <a:gd name="T15" fmla="*/ 518 h 917"/>
              <a:gd name="T16" fmla="*/ 1536 w 1883"/>
              <a:gd name="T17" fmla="*/ 881 h 917"/>
              <a:gd name="T18" fmla="*/ 1712 w 1883"/>
              <a:gd name="T19" fmla="*/ 732 h 917"/>
              <a:gd name="T20" fmla="*/ 1883 w 1883"/>
              <a:gd name="T21" fmla="*/ 336 h 9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83"/>
              <a:gd name="T34" fmla="*/ 0 h 917"/>
              <a:gd name="T35" fmla="*/ 1883 w 1883"/>
              <a:gd name="T36" fmla="*/ 917 h 91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83" h="917">
                <a:moveTo>
                  <a:pt x="0" y="391"/>
                </a:moveTo>
                <a:cubicBezTo>
                  <a:pt x="32" y="387"/>
                  <a:pt x="125" y="376"/>
                  <a:pt x="187" y="369"/>
                </a:cubicBezTo>
                <a:cubicBezTo>
                  <a:pt x="249" y="362"/>
                  <a:pt x="311" y="396"/>
                  <a:pt x="374" y="347"/>
                </a:cubicBezTo>
                <a:cubicBezTo>
                  <a:pt x="437" y="298"/>
                  <a:pt x="503" y="117"/>
                  <a:pt x="567" y="77"/>
                </a:cubicBezTo>
                <a:cubicBezTo>
                  <a:pt x="631" y="37"/>
                  <a:pt x="695" y="0"/>
                  <a:pt x="760" y="105"/>
                </a:cubicBezTo>
                <a:cubicBezTo>
                  <a:pt x="825" y="210"/>
                  <a:pt x="894" y="598"/>
                  <a:pt x="958" y="710"/>
                </a:cubicBezTo>
                <a:cubicBezTo>
                  <a:pt x="1022" y="822"/>
                  <a:pt x="1082" y="809"/>
                  <a:pt x="1145" y="777"/>
                </a:cubicBezTo>
                <a:cubicBezTo>
                  <a:pt x="1208" y="745"/>
                  <a:pt x="1273" y="501"/>
                  <a:pt x="1338" y="518"/>
                </a:cubicBezTo>
                <a:cubicBezTo>
                  <a:pt x="1403" y="535"/>
                  <a:pt x="1474" y="845"/>
                  <a:pt x="1536" y="881"/>
                </a:cubicBezTo>
                <a:cubicBezTo>
                  <a:pt x="1598" y="917"/>
                  <a:pt x="1654" y="823"/>
                  <a:pt x="1712" y="732"/>
                </a:cubicBezTo>
                <a:cubicBezTo>
                  <a:pt x="1770" y="641"/>
                  <a:pt x="1847" y="419"/>
                  <a:pt x="1883" y="336"/>
                </a:cubicBezTo>
              </a:path>
            </a:pathLst>
          </a:cu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02" name="Line 1042"/>
          <p:cNvSpPr>
            <a:spLocks noChangeShapeType="1"/>
          </p:cNvSpPr>
          <p:nvPr/>
        </p:nvSpPr>
        <p:spPr bwMode="auto">
          <a:xfrm flipV="1">
            <a:off x="5562600" y="5029200"/>
            <a:ext cx="0" cy="9906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3" name="Line 1043"/>
          <p:cNvSpPr>
            <a:spLocks noChangeShapeType="1"/>
          </p:cNvSpPr>
          <p:nvPr/>
        </p:nvSpPr>
        <p:spPr bwMode="auto">
          <a:xfrm flipV="1">
            <a:off x="5867400" y="5029200"/>
            <a:ext cx="0" cy="9906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4" name="Line 1044"/>
          <p:cNvSpPr>
            <a:spLocks noChangeShapeType="1"/>
          </p:cNvSpPr>
          <p:nvPr/>
        </p:nvSpPr>
        <p:spPr bwMode="auto">
          <a:xfrm flipV="1">
            <a:off x="6172200" y="4572000"/>
            <a:ext cx="0" cy="14478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5" name="Line 1045"/>
          <p:cNvSpPr>
            <a:spLocks noChangeShapeType="1"/>
          </p:cNvSpPr>
          <p:nvPr/>
        </p:nvSpPr>
        <p:spPr bwMode="auto">
          <a:xfrm flipV="1">
            <a:off x="6477000" y="4567238"/>
            <a:ext cx="1588" cy="1452562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6" name="Line 1046"/>
          <p:cNvSpPr>
            <a:spLocks noChangeShapeType="1"/>
          </p:cNvSpPr>
          <p:nvPr/>
        </p:nvSpPr>
        <p:spPr bwMode="auto">
          <a:xfrm flipV="1">
            <a:off x="6781800" y="5562600"/>
            <a:ext cx="0" cy="4572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7" name="Line 1047"/>
          <p:cNvSpPr>
            <a:spLocks noChangeShapeType="1"/>
          </p:cNvSpPr>
          <p:nvPr/>
        </p:nvSpPr>
        <p:spPr bwMode="auto">
          <a:xfrm flipV="1">
            <a:off x="7086600" y="5715000"/>
            <a:ext cx="0" cy="3048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8" name="Line 1048"/>
          <p:cNvSpPr>
            <a:spLocks noChangeShapeType="1"/>
          </p:cNvSpPr>
          <p:nvPr/>
        </p:nvSpPr>
        <p:spPr bwMode="auto">
          <a:xfrm flipV="1">
            <a:off x="7391400" y="5257800"/>
            <a:ext cx="0" cy="7620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9" name="Line 1049"/>
          <p:cNvSpPr>
            <a:spLocks noChangeShapeType="1"/>
          </p:cNvSpPr>
          <p:nvPr/>
        </p:nvSpPr>
        <p:spPr bwMode="auto">
          <a:xfrm flipV="1">
            <a:off x="7696200" y="5867400"/>
            <a:ext cx="0" cy="1524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10" name="Line 1050"/>
          <p:cNvSpPr>
            <a:spLocks noChangeShapeType="1"/>
          </p:cNvSpPr>
          <p:nvPr/>
        </p:nvSpPr>
        <p:spPr bwMode="auto">
          <a:xfrm flipV="1">
            <a:off x="8001000" y="5715000"/>
            <a:ext cx="0" cy="3048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11" name="Oval 1051"/>
          <p:cNvSpPr>
            <a:spLocks noChangeArrowheads="1"/>
          </p:cNvSpPr>
          <p:nvPr/>
        </p:nvSpPr>
        <p:spPr bwMode="auto">
          <a:xfrm>
            <a:off x="5516563" y="5003800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2" name="Oval 1052"/>
          <p:cNvSpPr>
            <a:spLocks noChangeArrowheads="1"/>
          </p:cNvSpPr>
          <p:nvPr/>
        </p:nvSpPr>
        <p:spPr bwMode="auto">
          <a:xfrm>
            <a:off x="5829300" y="4967288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3" name="Oval 1053"/>
          <p:cNvSpPr>
            <a:spLocks noChangeArrowheads="1"/>
          </p:cNvSpPr>
          <p:nvPr/>
        </p:nvSpPr>
        <p:spPr bwMode="auto">
          <a:xfrm>
            <a:off x="6134100" y="4541838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4" name="Oval 1054"/>
          <p:cNvSpPr>
            <a:spLocks noChangeArrowheads="1"/>
          </p:cNvSpPr>
          <p:nvPr/>
        </p:nvSpPr>
        <p:spPr bwMode="auto">
          <a:xfrm>
            <a:off x="6438900" y="4592638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5" name="Oval 1055"/>
          <p:cNvSpPr>
            <a:spLocks noChangeArrowheads="1"/>
          </p:cNvSpPr>
          <p:nvPr/>
        </p:nvSpPr>
        <p:spPr bwMode="auto">
          <a:xfrm>
            <a:off x="6735763" y="5535613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6" name="Oval 1056"/>
          <p:cNvSpPr>
            <a:spLocks noChangeArrowheads="1"/>
          </p:cNvSpPr>
          <p:nvPr/>
        </p:nvSpPr>
        <p:spPr bwMode="auto">
          <a:xfrm>
            <a:off x="7038975" y="5648325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7" name="Oval 1057"/>
          <p:cNvSpPr>
            <a:spLocks noChangeArrowheads="1"/>
          </p:cNvSpPr>
          <p:nvPr/>
        </p:nvSpPr>
        <p:spPr bwMode="auto">
          <a:xfrm>
            <a:off x="7353300" y="5249863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8" name="Oval 1058"/>
          <p:cNvSpPr>
            <a:spLocks noChangeArrowheads="1"/>
          </p:cNvSpPr>
          <p:nvPr/>
        </p:nvSpPr>
        <p:spPr bwMode="auto">
          <a:xfrm>
            <a:off x="7658100" y="5832475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9" name="Oval 1059"/>
          <p:cNvSpPr>
            <a:spLocks noChangeArrowheads="1"/>
          </p:cNvSpPr>
          <p:nvPr/>
        </p:nvSpPr>
        <p:spPr bwMode="auto">
          <a:xfrm>
            <a:off x="7958138" y="5597525"/>
            <a:ext cx="76200" cy="76200"/>
          </a:xfrm>
          <a:prstGeom prst="ellipse">
            <a:avLst/>
          </a:prstGeom>
          <a:solidFill>
            <a:srgbClr val="EBF103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20" name="Rectangle 1060"/>
          <p:cNvSpPr>
            <a:spLocks noChangeArrowheads="1"/>
          </p:cNvSpPr>
          <p:nvPr/>
        </p:nvSpPr>
        <p:spPr bwMode="auto">
          <a:xfrm>
            <a:off x="1011238" y="62484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pic>
        <p:nvPicPr>
          <p:cNvPr id="42021" name="Picture 1061" descr="dp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1847850" cy="21050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22" name="Picture 1062" descr="dpd2"/>
          <p:cNvPicPr>
            <a:picLocks noChangeAspect="1" noChangeArrowheads="1"/>
          </p:cNvPicPr>
          <p:nvPr/>
        </p:nvPicPr>
        <p:blipFill>
          <a:blip r:embed="rId3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4800"/>
            <a:ext cx="1847850" cy="21050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23" name="Rectangle 1063"/>
          <p:cNvSpPr>
            <a:spLocks noChangeArrowheads="1"/>
          </p:cNvSpPr>
          <p:nvPr/>
        </p:nvSpPr>
        <p:spPr bwMode="auto">
          <a:xfrm>
            <a:off x="2847975" y="6248400"/>
            <a:ext cx="195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More Contrast</a:t>
            </a:r>
          </a:p>
        </p:txBody>
      </p:sp>
      <p:sp>
        <p:nvSpPr>
          <p:cNvPr id="264232" name="Rectangle 1064"/>
          <p:cNvSpPr>
            <a:spLocks noChangeArrowheads="1"/>
          </p:cNvSpPr>
          <p:nvPr/>
        </p:nvSpPr>
        <p:spPr bwMode="auto">
          <a:xfrm>
            <a:off x="8305800" y="5029200"/>
            <a:ext cx="454025" cy="708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latin typeface="Arial" charset="0"/>
              </a:rPr>
              <a:t>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Scaling the image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Resample with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fewer or more pixels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(mathy theory…)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316038" y="57912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pic>
        <p:nvPicPr>
          <p:cNvPr id="44037" name="Picture 5" descr="dp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1847850" cy="21050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dp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905000"/>
            <a:ext cx="3386137" cy="38576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dp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1046163" cy="11906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246438" y="5803900"/>
            <a:ext cx="1403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1/4X </a:t>
            </a:r>
          </a:p>
          <a:p>
            <a:pPr algn="ctr">
              <a:lnSpc>
                <a:spcPct val="80000"/>
              </a:lnSpc>
            </a:pPr>
            <a:r>
              <a:rPr lang="en-US"/>
              <a:t>resolution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6065838" y="5849938"/>
            <a:ext cx="14033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4X </a:t>
            </a:r>
          </a:p>
          <a:p>
            <a:pPr algn="ctr">
              <a:lnSpc>
                <a:spcPct val="80000"/>
              </a:lnSpc>
            </a:pPr>
            <a:r>
              <a:rPr lang="en-US"/>
              <a:t>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Image Warping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Move pixels of image (resampling)</a:t>
            </a:r>
          </a:p>
        </p:txBody>
      </p:sp>
      <p:pic>
        <p:nvPicPr>
          <p:cNvPr id="46084" name="Picture 4" descr="dp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57488"/>
            <a:ext cx="2190750" cy="3276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00200" y="2757488"/>
            <a:ext cx="6481763" cy="3795712"/>
            <a:chOff x="1008" y="1737"/>
            <a:chExt cx="4083" cy="2391"/>
          </a:xfrm>
        </p:grpSpPr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1008" y="3801"/>
              <a:ext cx="134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/>
                <a:t>Source image</a:t>
              </a:r>
            </a:p>
          </p:txBody>
        </p:sp>
        <p:sp>
          <p:nvSpPr>
            <p:cNvPr id="46087" name="Rectangle 7"/>
            <p:cNvSpPr>
              <a:spLocks noChangeArrowheads="1"/>
            </p:cNvSpPr>
            <p:nvPr/>
          </p:nvSpPr>
          <p:spPr bwMode="auto">
            <a:xfrm>
              <a:off x="3339" y="3801"/>
              <a:ext cx="17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/>
                <a:t>Destination image</a:t>
              </a:r>
            </a:p>
          </p:txBody>
        </p:sp>
        <p:pic>
          <p:nvPicPr>
            <p:cNvPr id="46088" name="Picture 8" descr="DPDripp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" y="1737"/>
              <a:ext cx="1380" cy="206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9" name="Line 9"/>
            <p:cNvSpPr>
              <a:spLocks noChangeShapeType="1"/>
            </p:cNvSpPr>
            <p:nvPr/>
          </p:nvSpPr>
          <p:spPr bwMode="auto">
            <a:xfrm>
              <a:off x="2448" y="2784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6090" name="Text Box 10"/>
            <p:cNvSpPr txBox="1">
              <a:spLocks noChangeArrowheads="1"/>
            </p:cNvSpPr>
            <p:nvPr/>
          </p:nvSpPr>
          <p:spPr bwMode="auto">
            <a:xfrm>
              <a:off x="2592" y="2784"/>
              <a:ext cx="65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800">
                  <a:latin typeface="Helvetica" charset="0"/>
                </a:rPr>
                <a:t>Warp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Image Morphing</a:t>
            </a:r>
          </a:p>
        </p:txBody>
      </p:sp>
      <p:pic>
        <p:nvPicPr>
          <p:cNvPr id="48131" name="Picture 3" descr="beier2_fli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38300"/>
            <a:ext cx="3814763" cy="50673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4" name="Line 4"/>
          <p:cNvSpPr>
            <a:spLocks noChangeShapeType="1"/>
          </p:cNvSpPr>
          <p:nvPr/>
        </p:nvSpPr>
        <p:spPr bwMode="auto">
          <a:xfrm>
            <a:off x="4267200" y="2400300"/>
            <a:ext cx="685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>
            <a:outerShdw blurRad="63500" dist="253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4419600" y="5981700"/>
            <a:ext cx="6858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>
            <a:outerShdw blurRad="63500" dist="253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 flipH="1" flipV="1">
            <a:off x="4648200" y="4838700"/>
            <a:ext cx="457200" cy="381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>
            <a:outerShdw blurRad="63500" dist="253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1371600" y="1855788"/>
            <a:ext cx="1306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Helvetica" charset="0"/>
              </a:rPr>
              <a:t>Image</a:t>
            </a:r>
            <a:r>
              <a:rPr lang="en-US" sz="2800" baseline="-25000">
                <a:latin typeface="Helvetica" charset="0"/>
              </a:rPr>
              <a:t>0</a:t>
            </a:r>
            <a:endParaRPr lang="en-US" sz="2800">
              <a:latin typeface="Helvetica" charset="0"/>
            </a:endParaRPr>
          </a:p>
        </p:txBody>
      </p:sp>
      <p:sp>
        <p:nvSpPr>
          <p:cNvPr id="48136" name="Text Box 9"/>
          <p:cNvSpPr txBox="1">
            <a:spLocks noChangeArrowheads="1"/>
          </p:cNvSpPr>
          <p:nvPr/>
        </p:nvSpPr>
        <p:spPr bwMode="auto">
          <a:xfrm>
            <a:off x="1371600" y="5829300"/>
            <a:ext cx="1306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Helvetica" charset="0"/>
              </a:rPr>
              <a:t>Image</a:t>
            </a:r>
            <a:r>
              <a:rPr lang="en-US" sz="2800" baseline="-25000">
                <a:latin typeface="Helvetica" charset="0"/>
              </a:rPr>
              <a:t>1</a:t>
            </a:r>
            <a:endParaRPr lang="en-US" sz="2800">
              <a:latin typeface="Helvetica" charset="0"/>
            </a:endParaRPr>
          </a:p>
        </p:txBody>
      </p:sp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6629400" y="1943100"/>
            <a:ext cx="116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Helvetica" charset="0"/>
              </a:rPr>
              <a:t>Warp</a:t>
            </a:r>
            <a:r>
              <a:rPr lang="en-US" sz="2800" baseline="-25000">
                <a:latin typeface="Helvetica" charset="0"/>
              </a:rPr>
              <a:t>0</a:t>
            </a:r>
            <a:endParaRPr lang="en-US" sz="2800">
              <a:latin typeface="Helvetica" charset="0"/>
            </a:endParaRPr>
          </a:p>
        </p:txBody>
      </p:sp>
      <p:sp>
        <p:nvSpPr>
          <p:cNvPr id="48138" name="Text Box 11"/>
          <p:cNvSpPr txBox="1">
            <a:spLocks noChangeArrowheads="1"/>
          </p:cNvSpPr>
          <p:nvPr/>
        </p:nvSpPr>
        <p:spPr bwMode="auto">
          <a:xfrm>
            <a:off x="6629400" y="5916613"/>
            <a:ext cx="1168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Helvetica" charset="0"/>
              </a:rPr>
              <a:t>Warp</a:t>
            </a:r>
            <a:r>
              <a:rPr lang="en-US" sz="2800" baseline="-25000">
                <a:latin typeface="Helvetica" charset="0"/>
              </a:rPr>
              <a:t>1</a:t>
            </a:r>
            <a:endParaRPr lang="en-US" sz="2800">
              <a:latin typeface="Helvetica" charset="0"/>
            </a:endParaRPr>
          </a:p>
        </p:txBody>
      </p:sp>
      <p:sp>
        <p:nvSpPr>
          <p:cNvPr id="48139" name="Text Box 13"/>
          <p:cNvSpPr txBox="1">
            <a:spLocks noChangeArrowheads="1"/>
          </p:cNvSpPr>
          <p:nvPr/>
        </p:nvSpPr>
        <p:spPr bwMode="auto">
          <a:xfrm>
            <a:off x="6477000" y="609600"/>
            <a:ext cx="238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[Beier &amp; Neeley]</a:t>
            </a:r>
          </a:p>
        </p:txBody>
      </p:sp>
      <p:sp>
        <p:nvSpPr>
          <p:cNvPr id="48140" name="Rectangle 14"/>
          <p:cNvSpPr>
            <a:spLocks noChangeArrowheads="1"/>
          </p:cNvSpPr>
          <p:nvPr/>
        </p:nvSpPr>
        <p:spPr bwMode="auto">
          <a:xfrm>
            <a:off x="4648200" y="339090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 flipH="1">
            <a:off x="4648200" y="3086100"/>
            <a:ext cx="381000" cy="457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>
            <a:outerShdw blurRad="63500" dist="25399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8142" name="Text Box 12"/>
          <p:cNvSpPr txBox="1">
            <a:spLocks noChangeArrowheads="1"/>
          </p:cNvSpPr>
          <p:nvPr/>
        </p:nvSpPr>
        <p:spPr bwMode="auto">
          <a:xfrm>
            <a:off x="4724400" y="3848100"/>
            <a:ext cx="1192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Helvetica" charset="0"/>
              </a:rPr>
              <a:t>Result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Image Morphing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Another example, T2, uses 3D graphics…</a:t>
            </a:r>
          </a:p>
        </p:txBody>
      </p:sp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14894"/>
          <a:stretch>
            <a:fillRect/>
          </a:stretch>
        </p:blipFill>
        <p:spPr bwMode="auto">
          <a:xfrm>
            <a:off x="533400" y="2498725"/>
            <a:ext cx="2709863" cy="3886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84488"/>
            <a:ext cx="5195888" cy="298291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Part II: Modeling</a:t>
            </a: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534400" cy="3886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How to construct and represent shapes (in 3D)</a:t>
            </a:r>
          </a:p>
        </p:txBody>
      </p:sp>
      <p:pic>
        <p:nvPicPr>
          <p:cNvPr id="330769" name="Picture 17" descr="remo3d_screenshot2"/>
          <p:cNvPicPr>
            <a:picLocks noChangeAspect="1" noChangeArrowheads="1"/>
          </p:cNvPicPr>
          <p:nvPr/>
        </p:nvPicPr>
        <p:blipFill>
          <a:blip r:embed="rId3"/>
          <a:srcRect l="14549" t="26569" r="27945" b="32689"/>
          <a:stretch>
            <a:fillRect/>
          </a:stretch>
        </p:blipFill>
        <p:spPr bwMode="auto">
          <a:xfrm>
            <a:off x="990600" y="2514600"/>
            <a:ext cx="7315200" cy="3789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2229" name="Text Box 18"/>
          <p:cNvSpPr txBox="1">
            <a:spLocks noChangeArrowheads="1"/>
          </p:cNvSpPr>
          <p:nvPr/>
        </p:nvSpPr>
        <p:spPr bwMode="auto">
          <a:xfrm>
            <a:off x="7902575" y="6461125"/>
            <a:ext cx="1241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i="1"/>
              <a:t>(Remo3D)</a:t>
            </a:r>
            <a:endParaRPr lang="en-US" sz="120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Applications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Entertainment</a:t>
            </a:r>
            <a:endParaRPr lang="en-US" sz="2800" b="1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Computer-aided design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Scientific visualization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Training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Education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E-commerce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Computer art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</a:endParaRP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9600"/>
            <a:ext cx="2414588" cy="35814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9" descr="boe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02138"/>
            <a:ext cx="2814638" cy="19208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6418263" y="6308725"/>
            <a:ext cx="2314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Boeing 777 Airplane</a:t>
            </a:r>
          </a:p>
        </p:txBody>
      </p:sp>
      <p:pic>
        <p:nvPicPr>
          <p:cNvPr id="17415" name="Picture 11" descr="sciv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81400"/>
            <a:ext cx="2743200" cy="23336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3306763" y="6019800"/>
            <a:ext cx="2484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Inside a Thunderstorm</a:t>
            </a:r>
            <a:endParaRPr lang="en-US" sz="1200"/>
          </a:p>
          <a:p>
            <a:pPr algn="ctr"/>
            <a:r>
              <a:rPr lang="en-US" sz="1200" i="1"/>
              <a:t>(Bob Wilhelmson, UIUC)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Modeling in SketchUp (demo)</a:t>
            </a:r>
          </a:p>
        </p:txBody>
      </p:sp>
      <p:pic>
        <p:nvPicPr>
          <p:cNvPr id="332807" name="Picture 7" descr="su"/>
          <p:cNvPicPr>
            <a:picLocks noChangeAspect="1" noChangeArrowheads="1"/>
          </p:cNvPicPr>
          <p:nvPr/>
        </p:nvPicPr>
        <p:blipFill>
          <a:blip r:embed="rId3"/>
          <a:srcRect b="3157"/>
          <a:stretch>
            <a:fillRect/>
          </a:stretch>
        </p:blipFill>
        <p:spPr bwMode="auto">
          <a:xfrm>
            <a:off x="914400" y="1752600"/>
            <a:ext cx="7315200" cy="4724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pump_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7970"/>
          <a:stretch>
            <a:fillRect/>
          </a:stretch>
        </p:blipFill>
        <p:spPr bwMode="auto">
          <a:xfrm>
            <a:off x="3962400" y="2492375"/>
            <a:ext cx="498475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Model representation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534400" cy="3886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Most common: list of triangles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Three vertices in 3D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(x</a:t>
            </a:r>
            <a:r>
              <a:rPr lang="en-US" sz="2400" baseline="-25000">
                <a:latin typeface="Arial" charset="0"/>
                <a:ea typeface="ＭＳ Ｐゴシック" charset="0"/>
              </a:rPr>
              <a:t>1</a:t>
            </a:r>
            <a:r>
              <a:rPr lang="en-US" sz="2400">
                <a:latin typeface="Arial" charset="0"/>
                <a:ea typeface="ＭＳ Ｐゴシック" charset="0"/>
              </a:rPr>
              <a:t>, y</a:t>
            </a:r>
            <a:r>
              <a:rPr lang="en-US" sz="2400" baseline="-25000">
                <a:latin typeface="Arial" charset="0"/>
                <a:ea typeface="ＭＳ Ｐゴシック" charset="0"/>
              </a:rPr>
              <a:t>1</a:t>
            </a:r>
            <a:r>
              <a:rPr lang="en-US" sz="2400">
                <a:latin typeface="Arial" charset="0"/>
                <a:ea typeface="ＭＳ Ｐゴシック" charset="0"/>
              </a:rPr>
              <a:t>, z</a:t>
            </a:r>
            <a:r>
              <a:rPr lang="en-US" sz="2400" baseline="-25000">
                <a:latin typeface="Arial" charset="0"/>
                <a:ea typeface="ＭＳ Ｐゴシック" charset="0"/>
              </a:rPr>
              <a:t>1</a:t>
            </a:r>
            <a:r>
              <a:rPr lang="en-US" sz="2400">
                <a:latin typeface="Arial" charset="0"/>
                <a:ea typeface="ＭＳ Ｐゴシック" charset="0"/>
              </a:rPr>
              <a:t>)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(x</a:t>
            </a:r>
            <a:r>
              <a:rPr lang="en-US" sz="2400" baseline="-25000">
                <a:latin typeface="Arial" charset="0"/>
                <a:ea typeface="ＭＳ Ｐゴシック" charset="0"/>
              </a:rPr>
              <a:t>2</a:t>
            </a:r>
            <a:r>
              <a:rPr lang="en-US" sz="2400">
                <a:latin typeface="Arial" charset="0"/>
                <a:ea typeface="ＭＳ Ｐゴシック" charset="0"/>
              </a:rPr>
              <a:t>, y</a:t>
            </a:r>
            <a:r>
              <a:rPr lang="en-US" sz="2400" baseline="-25000">
                <a:latin typeface="Arial" charset="0"/>
                <a:ea typeface="ＭＳ Ｐゴシック" charset="0"/>
              </a:rPr>
              <a:t>2</a:t>
            </a:r>
            <a:r>
              <a:rPr lang="en-US" sz="2400">
                <a:latin typeface="Arial" charset="0"/>
                <a:ea typeface="ＭＳ Ｐゴシック" charset="0"/>
              </a:rPr>
              <a:t>, z</a:t>
            </a:r>
            <a:r>
              <a:rPr lang="en-US" sz="2400" baseline="-25000">
                <a:latin typeface="Arial" charset="0"/>
                <a:ea typeface="ＭＳ Ｐゴシック" charset="0"/>
              </a:rPr>
              <a:t>2</a:t>
            </a:r>
            <a:r>
              <a:rPr lang="en-US" sz="2400">
                <a:latin typeface="Arial" charset="0"/>
                <a:ea typeface="ＭＳ Ｐゴシック" charset="0"/>
              </a:rPr>
              <a:t>)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(x</a:t>
            </a:r>
            <a:r>
              <a:rPr lang="en-US" sz="2400" baseline="-25000">
                <a:latin typeface="Arial" charset="0"/>
                <a:ea typeface="ＭＳ Ｐゴシック" charset="0"/>
              </a:rPr>
              <a:t>3</a:t>
            </a:r>
            <a:r>
              <a:rPr lang="en-US" sz="2400">
                <a:latin typeface="Arial" charset="0"/>
                <a:ea typeface="ＭＳ Ｐゴシック" charset="0"/>
              </a:rPr>
              <a:t>, y</a:t>
            </a:r>
            <a:r>
              <a:rPr lang="en-US" sz="2400" baseline="-25000">
                <a:latin typeface="Arial" charset="0"/>
                <a:ea typeface="ＭＳ Ｐゴシック" charset="0"/>
              </a:rPr>
              <a:t>3</a:t>
            </a:r>
            <a:r>
              <a:rPr lang="en-US" sz="2400">
                <a:latin typeface="Arial" charset="0"/>
                <a:ea typeface="ＭＳ Ｐゴシック" charset="0"/>
              </a:rPr>
              <a:t>, z</a:t>
            </a:r>
            <a:r>
              <a:rPr lang="en-US" sz="2400" baseline="-25000">
                <a:latin typeface="Arial" charset="0"/>
                <a:ea typeface="ＭＳ Ｐゴシック" charset="0"/>
              </a:rPr>
              <a:t>3</a:t>
            </a:r>
            <a:r>
              <a:rPr lang="en-US" sz="2400">
                <a:latin typeface="Arial" charset="0"/>
                <a:ea typeface="ＭＳ Ｐゴシック" charset="0"/>
              </a:rPr>
              <a:t>)</a:t>
            </a:r>
          </a:p>
        </p:txBody>
      </p:sp>
      <p:pic>
        <p:nvPicPr>
          <p:cNvPr id="56325" name="Picture 7" descr="3d_ax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1801813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Part III: Rendering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Direct illumination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One bounce from light to eye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Implemented in graphics cards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OpenGL, DirectX, …</a:t>
            </a:r>
          </a:p>
          <a:p>
            <a:pPr lvl="1"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Global illumination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Many bounces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Ray tracing</a:t>
            </a:r>
          </a:p>
          <a:p>
            <a:pPr lvl="1"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8372" name="Text Box 10"/>
          <p:cNvSpPr txBox="1">
            <a:spLocks noChangeArrowheads="1"/>
          </p:cNvSpPr>
          <p:nvPr/>
        </p:nvSpPr>
        <p:spPr bwMode="auto">
          <a:xfrm>
            <a:off x="6667500" y="2544763"/>
            <a:ext cx="21383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Direct Illumination</a:t>
            </a:r>
            <a:endParaRPr lang="en-US" sz="1600"/>
          </a:p>
          <a:p>
            <a:pPr algn="ctr"/>
            <a:r>
              <a:rPr lang="en-US" sz="1200" i="1"/>
              <a:t>(Chi Zhang, CS 426, Fall99)</a:t>
            </a:r>
            <a:endParaRPr lang="en-US" sz="1200"/>
          </a:p>
        </p:txBody>
      </p:sp>
      <p:sp>
        <p:nvSpPr>
          <p:cNvPr id="58373" name="Text Box 17"/>
          <p:cNvSpPr txBox="1">
            <a:spLocks noChangeArrowheads="1"/>
          </p:cNvSpPr>
          <p:nvPr/>
        </p:nvSpPr>
        <p:spPr bwMode="auto">
          <a:xfrm>
            <a:off x="5029200" y="5943600"/>
            <a:ext cx="1446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Ray Tracing</a:t>
            </a:r>
            <a:endParaRPr lang="en-US" sz="1600"/>
          </a:p>
          <a:p>
            <a:pPr algn="ctr"/>
            <a:r>
              <a:rPr lang="en-US" sz="1200" i="1"/>
              <a:t>(Greg Larson)</a:t>
            </a:r>
            <a:endParaRPr lang="en-US" sz="1200"/>
          </a:p>
        </p:txBody>
      </p:sp>
      <p:pic>
        <p:nvPicPr>
          <p:cNvPr id="58374" name="Picture 19" descr="chizh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9600"/>
            <a:ext cx="2590800" cy="19526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20" descr="bellj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7463" r="10182" b="7463"/>
          <a:stretch>
            <a:fillRect/>
          </a:stretch>
        </p:blipFill>
        <p:spPr bwMode="auto">
          <a:xfrm>
            <a:off x="6629400" y="34290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Ray Casting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3886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A (slow) method for computing direct illumination</a:t>
            </a:r>
          </a:p>
          <a:p>
            <a:pPr eaLnBrk="1" hangingPunct="1"/>
            <a:r>
              <a:rPr lang="en-US" sz="2800">
                <a:latin typeface="Arial" charset="0"/>
              </a:rPr>
              <a:t>For each sample: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Construct ray from eye 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through image plane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Find first surface intersected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by ray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Compute color of sample 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based on surface properties</a:t>
            </a: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6065838" y="5586413"/>
            <a:ext cx="61912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>
            <a:off x="6435725" y="5661025"/>
            <a:ext cx="61913" cy="58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Freeform 6"/>
          <p:cNvSpPr>
            <a:spLocks/>
          </p:cNvSpPr>
          <p:nvPr/>
        </p:nvSpPr>
        <p:spPr bwMode="auto">
          <a:xfrm>
            <a:off x="5146675" y="4362450"/>
            <a:ext cx="754063" cy="581025"/>
          </a:xfrm>
          <a:custGeom>
            <a:avLst/>
            <a:gdLst>
              <a:gd name="T0" fmla="*/ 0 w 432"/>
              <a:gd name="T1" fmla="*/ 0 h 480"/>
              <a:gd name="T2" fmla="*/ 0 w 432"/>
              <a:gd name="T3" fmla="*/ 480 h 480"/>
              <a:gd name="T4" fmla="*/ 432 w 432"/>
              <a:gd name="T5" fmla="*/ 336 h 480"/>
              <a:gd name="T6" fmla="*/ 432 w 432"/>
              <a:gd name="T7" fmla="*/ 0 h 480"/>
              <a:gd name="T8" fmla="*/ 0 w 432"/>
              <a:gd name="T9" fmla="*/ 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80"/>
              <a:gd name="T17" fmla="*/ 432 w 43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80">
                <a:moveTo>
                  <a:pt x="0" y="0"/>
                </a:moveTo>
                <a:lnTo>
                  <a:pt x="0" y="480"/>
                </a:lnTo>
                <a:lnTo>
                  <a:pt x="432" y="336"/>
                </a:lnTo>
                <a:lnTo>
                  <a:pt x="4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7434263" y="4073525"/>
            <a:ext cx="549275" cy="1125538"/>
          </a:xfrm>
          <a:prstGeom prst="can">
            <a:avLst>
              <a:gd name="adj" fmla="val 51228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Helvetica" charset="0"/>
            </a:endParaRPr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6207125" y="3200400"/>
            <a:ext cx="639763" cy="608013"/>
          </a:xfrm>
          <a:prstGeom prst="cube">
            <a:avLst>
              <a:gd name="adj" fmla="val 25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Oval 9"/>
          <p:cNvSpPr>
            <a:spLocks noChangeArrowheads="1"/>
          </p:cNvSpPr>
          <p:nvPr/>
        </p:nvSpPr>
        <p:spPr bwMode="auto">
          <a:xfrm>
            <a:off x="5716588" y="5511800"/>
            <a:ext cx="61912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Oval 10"/>
          <p:cNvSpPr>
            <a:spLocks noChangeArrowheads="1"/>
          </p:cNvSpPr>
          <p:nvPr/>
        </p:nvSpPr>
        <p:spPr bwMode="auto">
          <a:xfrm>
            <a:off x="5888038" y="5546725"/>
            <a:ext cx="61912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Oval 11"/>
          <p:cNvSpPr>
            <a:spLocks noChangeArrowheads="1"/>
          </p:cNvSpPr>
          <p:nvPr/>
        </p:nvSpPr>
        <p:spPr bwMode="auto">
          <a:xfrm>
            <a:off x="6243638" y="5618163"/>
            <a:ext cx="60325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Oval 12"/>
          <p:cNvSpPr>
            <a:spLocks noChangeArrowheads="1"/>
          </p:cNvSpPr>
          <p:nvPr/>
        </p:nvSpPr>
        <p:spPr bwMode="auto">
          <a:xfrm>
            <a:off x="6629400" y="5695950"/>
            <a:ext cx="60325" cy="58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Oval 13"/>
          <p:cNvSpPr>
            <a:spLocks noChangeArrowheads="1"/>
          </p:cNvSpPr>
          <p:nvPr/>
        </p:nvSpPr>
        <p:spPr bwMode="auto">
          <a:xfrm>
            <a:off x="5529263" y="5478463"/>
            <a:ext cx="60325" cy="603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Oval 14"/>
          <p:cNvSpPr>
            <a:spLocks noChangeArrowheads="1"/>
          </p:cNvSpPr>
          <p:nvPr/>
        </p:nvSpPr>
        <p:spPr bwMode="auto">
          <a:xfrm>
            <a:off x="5662613" y="5921375"/>
            <a:ext cx="61912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Oval 15"/>
          <p:cNvSpPr>
            <a:spLocks noChangeArrowheads="1"/>
          </p:cNvSpPr>
          <p:nvPr/>
        </p:nvSpPr>
        <p:spPr bwMode="auto">
          <a:xfrm>
            <a:off x="5834063" y="5956300"/>
            <a:ext cx="60325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2" name="Oval 16"/>
          <p:cNvSpPr>
            <a:spLocks noChangeArrowheads="1"/>
          </p:cNvSpPr>
          <p:nvPr/>
        </p:nvSpPr>
        <p:spPr bwMode="auto">
          <a:xfrm>
            <a:off x="6010275" y="5991225"/>
            <a:ext cx="60325" cy="58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Oval 17"/>
          <p:cNvSpPr>
            <a:spLocks noChangeArrowheads="1"/>
          </p:cNvSpPr>
          <p:nvPr/>
        </p:nvSpPr>
        <p:spPr bwMode="auto">
          <a:xfrm>
            <a:off x="6188075" y="6027738"/>
            <a:ext cx="61913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4" name="Oval 18"/>
          <p:cNvSpPr>
            <a:spLocks noChangeArrowheads="1"/>
          </p:cNvSpPr>
          <p:nvPr/>
        </p:nvSpPr>
        <p:spPr bwMode="auto">
          <a:xfrm>
            <a:off x="6350000" y="6053138"/>
            <a:ext cx="61913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Oval 19"/>
          <p:cNvSpPr>
            <a:spLocks noChangeArrowheads="1"/>
          </p:cNvSpPr>
          <p:nvPr/>
        </p:nvSpPr>
        <p:spPr bwMode="auto">
          <a:xfrm>
            <a:off x="6550025" y="6089650"/>
            <a:ext cx="61913" cy="58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Oval 20"/>
          <p:cNvSpPr>
            <a:spLocks noChangeArrowheads="1"/>
          </p:cNvSpPr>
          <p:nvPr/>
        </p:nvSpPr>
        <p:spPr bwMode="auto">
          <a:xfrm>
            <a:off x="5473700" y="5889625"/>
            <a:ext cx="61913" cy="58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7" name="Oval 21"/>
          <p:cNvSpPr>
            <a:spLocks noChangeArrowheads="1"/>
          </p:cNvSpPr>
          <p:nvPr/>
        </p:nvSpPr>
        <p:spPr bwMode="auto">
          <a:xfrm>
            <a:off x="5676900" y="5773738"/>
            <a:ext cx="60325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Oval 22"/>
          <p:cNvSpPr>
            <a:spLocks noChangeArrowheads="1"/>
          </p:cNvSpPr>
          <p:nvPr/>
        </p:nvSpPr>
        <p:spPr bwMode="auto">
          <a:xfrm>
            <a:off x="5848350" y="5808663"/>
            <a:ext cx="60325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Oval 23"/>
          <p:cNvSpPr>
            <a:spLocks noChangeArrowheads="1"/>
          </p:cNvSpPr>
          <p:nvPr/>
        </p:nvSpPr>
        <p:spPr bwMode="auto">
          <a:xfrm>
            <a:off x="6024563" y="5843588"/>
            <a:ext cx="60325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Oval 24"/>
          <p:cNvSpPr>
            <a:spLocks noChangeArrowheads="1"/>
          </p:cNvSpPr>
          <p:nvPr/>
        </p:nvSpPr>
        <p:spPr bwMode="auto">
          <a:xfrm>
            <a:off x="6202363" y="5880100"/>
            <a:ext cx="61912" cy="58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Oval 25"/>
          <p:cNvSpPr>
            <a:spLocks noChangeArrowheads="1"/>
          </p:cNvSpPr>
          <p:nvPr/>
        </p:nvSpPr>
        <p:spPr bwMode="auto">
          <a:xfrm>
            <a:off x="6397625" y="5922963"/>
            <a:ext cx="61913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Oval 26"/>
          <p:cNvSpPr>
            <a:spLocks noChangeArrowheads="1"/>
          </p:cNvSpPr>
          <p:nvPr/>
        </p:nvSpPr>
        <p:spPr bwMode="auto">
          <a:xfrm>
            <a:off x="6572250" y="5951538"/>
            <a:ext cx="61913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Oval 27"/>
          <p:cNvSpPr>
            <a:spLocks noChangeArrowheads="1"/>
          </p:cNvSpPr>
          <p:nvPr/>
        </p:nvSpPr>
        <p:spPr bwMode="auto">
          <a:xfrm>
            <a:off x="5487988" y="5741988"/>
            <a:ext cx="61912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Oval 28"/>
          <p:cNvSpPr>
            <a:spLocks noChangeArrowheads="1"/>
          </p:cNvSpPr>
          <p:nvPr/>
        </p:nvSpPr>
        <p:spPr bwMode="auto">
          <a:xfrm>
            <a:off x="5695950" y="5646738"/>
            <a:ext cx="61913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5" name="Oval 29"/>
          <p:cNvSpPr>
            <a:spLocks noChangeArrowheads="1"/>
          </p:cNvSpPr>
          <p:nvPr/>
        </p:nvSpPr>
        <p:spPr bwMode="auto">
          <a:xfrm>
            <a:off x="5883275" y="5683250"/>
            <a:ext cx="61913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6" name="Oval 30"/>
          <p:cNvSpPr>
            <a:spLocks noChangeArrowheads="1"/>
          </p:cNvSpPr>
          <p:nvPr/>
        </p:nvSpPr>
        <p:spPr bwMode="auto">
          <a:xfrm>
            <a:off x="6059488" y="5718175"/>
            <a:ext cx="61912" cy="587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7" name="Oval 31"/>
          <p:cNvSpPr>
            <a:spLocks noChangeArrowheads="1"/>
          </p:cNvSpPr>
          <p:nvPr/>
        </p:nvSpPr>
        <p:spPr bwMode="auto">
          <a:xfrm>
            <a:off x="6238875" y="5754688"/>
            <a:ext cx="61913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8" name="Oval 32"/>
          <p:cNvSpPr>
            <a:spLocks noChangeArrowheads="1"/>
          </p:cNvSpPr>
          <p:nvPr/>
        </p:nvSpPr>
        <p:spPr bwMode="auto">
          <a:xfrm>
            <a:off x="6434138" y="5797550"/>
            <a:ext cx="60325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Oval 33"/>
          <p:cNvSpPr>
            <a:spLocks noChangeArrowheads="1"/>
          </p:cNvSpPr>
          <p:nvPr/>
        </p:nvSpPr>
        <p:spPr bwMode="auto">
          <a:xfrm>
            <a:off x="6599238" y="5824538"/>
            <a:ext cx="61912" cy="587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Oval 34"/>
          <p:cNvSpPr>
            <a:spLocks noChangeArrowheads="1"/>
          </p:cNvSpPr>
          <p:nvPr/>
        </p:nvSpPr>
        <p:spPr bwMode="auto">
          <a:xfrm>
            <a:off x="5524500" y="5616575"/>
            <a:ext cx="61913" cy="571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51" name="Group 35"/>
          <p:cNvGrpSpPr>
            <a:grpSpLocks/>
          </p:cNvGrpSpPr>
          <p:nvPr/>
        </p:nvGrpSpPr>
        <p:grpSpPr bwMode="auto">
          <a:xfrm rot="-572487">
            <a:off x="5410200" y="5335588"/>
            <a:ext cx="1389063" cy="1003300"/>
            <a:chOff x="3558" y="2372"/>
            <a:chExt cx="730" cy="556"/>
          </a:xfrm>
        </p:grpSpPr>
        <p:grpSp>
          <p:nvGrpSpPr>
            <p:cNvPr id="60472" name="Group 36"/>
            <p:cNvGrpSpPr>
              <a:grpSpLocks/>
            </p:cNvGrpSpPr>
            <p:nvPr/>
          </p:nvGrpSpPr>
          <p:grpSpPr bwMode="auto">
            <a:xfrm>
              <a:off x="3562" y="2372"/>
              <a:ext cx="726" cy="518"/>
              <a:chOff x="3562" y="2372"/>
              <a:chExt cx="726" cy="518"/>
            </a:xfrm>
          </p:grpSpPr>
          <p:sp>
            <p:nvSpPr>
              <p:cNvPr id="60477" name="Freeform 37"/>
              <p:cNvSpPr>
                <a:spLocks/>
              </p:cNvSpPr>
              <p:nvPr/>
            </p:nvSpPr>
            <p:spPr bwMode="auto">
              <a:xfrm>
                <a:off x="3562" y="2372"/>
                <a:ext cx="726" cy="518"/>
              </a:xfrm>
              <a:custGeom>
                <a:avLst/>
                <a:gdLst>
                  <a:gd name="T0" fmla="*/ 0 w 726"/>
                  <a:gd name="T1" fmla="*/ 292 h 518"/>
                  <a:gd name="T2" fmla="*/ 600 w 726"/>
                  <a:gd name="T3" fmla="*/ 518 h 518"/>
                  <a:gd name="T4" fmla="*/ 726 w 726"/>
                  <a:gd name="T5" fmla="*/ 259 h 518"/>
                  <a:gd name="T6" fmla="*/ 77 w 726"/>
                  <a:gd name="T7" fmla="*/ 0 h 518"/>
                  <a:gd name="T8" fmla="*/ 0 w 726"/>
                  <a:gd name="T9" fmla="*/ 292 h 5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518"/>
                  <a:gd name="T17" fmla="*/ 726 w 726"/>
                  <a:gd name="T18" fmla="*/ 518 h 5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518">
                    <a:moveTo>
                      <a:pt x="0" y="292"/>
                    </a:moveTo>
                    <a:lnTo>
                      <a:pt x="600" y="518"/>
                    </a:lnTo>
                    <a:lnTo>
                      <a:pt x="726" y="259"/>
                    </a:lnTo>
                    <a:lnTo>
                      <a:pt x="77" y="0"/>
                    </a:lnTo>
                    <a:lnTo>
                      <a:pt x="0" y="292"/>
                    </a:lnTo>
                    <a:close/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78" name="Line 38"/>
              <p:cNvSpPr>
                <a:spLocks noChangeShapeType="1"/>
              </p:cNvSpPr>
              <p:nvPr/>
            </p:nvSpPr>
            <p:spPr bwMode="auto">
              <a:xfrm flipH="1">
                <a:off x="3644" y="2411"/>
                <a:ext cx="88" cy="28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79" name="Line 39"/>
              <p:cNvSpPr>
                <a:spLocks noChangeShapeType="1"/>
              </p:cNvSpPr>
              <p:nvPr/>
            </p:nvSpPr>
            <p:spPr bwMode="auto">
              <a:xfrm flipH="1">
                <a:off x="3732" y="2444"/>
                <a:ext cx="88" cy="28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80" name="Line 40"/>
              <p:cNvSpPr>
                <a:spLocks noChangeShapeType="1"/>
              </p:cNvSpPr>
              <p:nvPr/>
            </p:nvSpPr>
            <p:spPr bwMode="auto">
              <a:xfrm flipH="1">
                <a:off x="3815" y="2477"/>
                <a:ext cx="94" cy="281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81" name="Line 41"/>
              <p:cNvSpPr>
                <a:spLocks noChangeShapeType="1"/>
              </p:cNvSpPr>
              <p:nvPr/>
            </p:nvSpPr>
            <p:spPr bwMode="auto">
              <a:xfrm flipH="1">
                <a:off x="3892" y="2515"/>
                <a:ext cx="116" cy="27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82" name="Line 42"/>
              <p:cNvSpPr>
                <a:spLocks noChangeShapeType="1"/>
              </p:cNvSpPr>
              <p:nvPr/>
            </p:nvSpPr>
            <p:spPr bwMode="auto">
              <a:xfrm flipH="1">
                <a:off x="3975" y="2549"/>
                <a:ext cx="126" cy="28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83" name="Line 43"/>
              <p:cNvSpPr>
                <a:spLocks noChangeShapeType="1"/>
              </p:cNvSpPr>
              <p:nvPr/>
            </p:nvSpPr>
            <p:spPr bwMode="auto">
              <a:xfrm flipH="1">
                <a:off x="4068" y="2593"/>
                <a:ext cx="132" cy="264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84" name="Freeform 44"/>
              <p:cNvSpPr>
                <a:spLocks/>
              </p:cNvSpPr>
              <p:nvPr/>
            </p:nvSpPr>
            <p:spPr bwMode="auto">
              <a:xfrm>
                <a:off x="3623" y="2437"/>
                <a:ext cx="644" cy="259"/>
              </a:xfrm>
              <a:custGeom>
                <a:avLst/>
                <a:gdLst>
                  <a:gd name="T0" fmla="*/ 0 w 644"/>
                  <a:gd name="T1" fmla="*/ 0 h 259"/>
                  <a:gd name="T2" fmla="*/ 644 w 644"/>
                  <a:gd name="T3" fmla="*/ 259 h 259"/>
                  <a:gd name="T4" fmla="*/ 0 60000 65536"/>
                  <a:gd name="T5" fmla="*/ 0 60000 65536"/>
                  <a:gd name="T6" fmla="*/ 0 w 644"/>
                  <a:gd name="T7" fmla="*/ 0 h 259"/>
                  <a:gd name="T8" fmla="*/ 644 w 644"/>
                  <a:gd name="T9" fmla="*/ 259 h 25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44" h="259">
                    <a:moveTo>
                      <a:pt x="0" y="0"/>
                    </a:moveTo>
                    <a:lnTo>
                      <a:pt x="644" y="259"/>
                    </a:ln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85" name="Line 45"/>
              <p:cNvSpPr>
                <a:spLocks noChangeShapeType="1"/>
              </p:cNvSpPr>
              <p:nvPr/>
            </p:nvSpPr>
            <p:spPr bwMode="auto">
              <a:xfrm>
                <a:off x="3595" y="2513"/>
                <a:ext cx="627" cy="23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86" name="Line 46"/>
              <p:cNvSpPr>
                <a:spLocks noChangeShapeType="1"/>
              </p:cNvSpPr>
              <p:nvPr/>
            </p:nvSpPr>
            <p:spPr bwMode="auto">
              <a:xfrm>
                <a:off x="3585" y="2591"/>
                <a:ext cx="611" cy="231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473" name="Line 47"/>
            <p:cNvSpPr>
              <a:spLocks noChangeShapeType="1"/>
            </p:cNvSpPr>
            <p:nvPr/>
          </p:nvSpPr>
          <p:spPr bwMode="auto">
            <a:xfrm>
              <a:off x="3637" y="2379"/>
              <a:ext cx="107" cy="54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4" name="Line 48"/>
            <p:cNvSpPr>
              <a:spLocks noChangeShapeType="1"/>
            </p:cNvSpPr>
            <p:nvPr/>
          </p:nvSpPr>
          <p:spPr bwMode="auto">
            <a:xfrm flipV="1">
              <a:off x="3744" y="2640"/>
              <a:ext cx="528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5" name="Line 49"/>
            <p:cNvSpPr>
              <a:spLocks noChangeShapeType="1"/>
            </p:cNvSpPr>
            <p:nvPr/>
          </p:nvSpPr>
          <p:spPr bwMode="auto">
            <a:xfrm flipH="1" flipV="1">
              <a:off x="3558" y="2651"/>
              <a:ext cx="186" cy="277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6" name="Line 50"/>
            <p:cNvSpPr>
              <a:spLocks noChangeShapeType="1"/>
            </p:cNvSpPr>
            <p:nvPr/>
          </p:nvSpPr>
          <p:spPr bwMode="auto">
            <a:xfrm flipV="1">
              <a:off x="3744" y="2886"/>
              <a:ext cx="421" cy="4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52" name="Group 51"/>
          <p:cNvGrpSpPr>
            <a:grpSpLocks/>
          </p:cNvGrpSpPr>
          <p:nvPr/>
        </p:nvGrpSpPr>
        <p:grpSpPr bwMode="auto">
          <a:xfrm>
            <a:off x="5265738" y="4664075"/>
            <a:ext cx="577850" cy="1736725"/>
            <a:chOff x="3327" y="2696"/>
            <a:chExt cx="412" cy="1240"/>
          </a:xfrm>
        </p:grpSpPr>
        <p:sp>
          <p:nvSpPr>
            <p:cNvPr id="60469" name="Oval 52"/>
            <p:cNvSpPr>
              <a:spLocks noChangeArrowheads="1"/>
            </p:cNvSpPr>
            <p:nvPr/>
          </p:nvSpPr>
          <p:spPr bwMode="auto">
            <a:xfrm>
              <a:off x="3327" y="2696"/>
              <a:ext cx="44" cy="4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0" name="Line 53"/>
            <p:cNvSpPr>
              <a:spLocks noChangeShapeType="1"/>
            </p:cNvSpPr>
            <p:nvPr/>
          </p:nvSpPr>
          <p:spPr bwMode="auto">
            <a:xfrm flipH="1" flipV="1">
              <a:off x="3360" y="2748"/>
              <a:ext cx="379" cy="1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1" name="Oval 54"/>
            <p:cNvSpPr>
              <a:spLocks noChangeArrowheads="1"/>
            </p:cNvSpPr>
            <p:nvPr/>
          </p:nvSpPr>
          <p:spPr bwMode="auto">
            <a:xfrm>
              <a:off x="3517" y="3281"/>
              <a:ext cx="48" cy="48"/>
            </a:xfrm>
            <a:prstGeom prst="ellipse">
              <a:avLst/>
            </a:prstGeom>
            <a:solidFill>
              <a:srgbClr val="FF5050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53" name="Group 55"/>
          <p:cNvGrpSpPr>
            <a:grpSpLocks/>
          </p:cNvGrpSpPr>
          <p:nvPr/>
        </p:nvGrpSpPr>
        <p:grpSpPr bwMode="auto">
          <a:xfrm>
            <a:off x="5624513" y="4538663"/>
            <a:ext cx="214312" cy="1858962"/>
            <a:chOff x="3583" y="2606"/>
            <a:chExt cx="153" cy="1328"/>
          </a:xfrm>
        </p:grpSpPr>
        <p:sp>
          <p:nvSpPr>
            <p:cNvPr id="60466" name="Oval 56"/>
            <p:cNvSpPr>
              <a:spLocks noChangeArrowheads="1"/>
            </p:cNvSpPr>
            <p:nvPr/>
          </p:nvSpPr>
          <p:spPr bwMode="auto">
            <a:xfrm>
              <a:off x="3583" y="2606"/>
              <a:ext cx="44" cy="4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7" name="Line 57"/>
            <p:cNvSpPr>
              <a:spLocks noChangeShapeType="1"/>
            </p:cNvSpPr>
            <p:nvPr/>
          </p:nvSpPr>
          <p:spPr bwMode="auto">
            <a:xfrm flipH="1" flipV="1">
              <a:off x="3605" y="2647"/>
              <a:ext cx="131" cy="1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8" name="Oval 58"/>
            <p:cNvSpPr>
              <a:spLocks noChangeArrowheads="1"/>
            </p:cNvSpPr>
            <p:nvPr/>
          </p:nvSpPr>
          <p:spPr bwMode="auto">
            <a:xfrm>
              <a:off x="3647" y="3299"/>
              <a:ext cx="48" cy="48"/>
            </a:xfrm>
            <a:prstGeom prst="ellipse">
              <a:avLst/>
            </a:prstGeom>
            <a:solidFill>
              <a:srgbClr val="FF5050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54" name="Line 59"/>
          <p:cNvSpPr>
            <a:spLocks noChangeShapeType="1"/>
          </p:cNvSpPr>
          <p:nvPr/>
        </p:nvSpPr>
        <p:spPr bwMode="auto">
          <a:xfrm flipV="1">
            <a:off x="5849938" y="3236913"/>
            <a:ext cx="261937" cy="3163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55" name="Group 60"/>
          <p:cNvGrpSpPr>
            <a:grpSpLocks/>
          </p:cNvGrpSpPr>
          <p:nvPr/>
        </p:nvGrpSpPr>
        <p:grpSpPr bwMode="auto">
          <a:xfrm>
            <a:off x="5849938" y="3730625"/>
            <a:ext cx="831850" cy="2670175"/>
            <a:chOff x="3744" y="2029"/>
            <a:chExt cx="594" cy="1907"/>
          </a:xfrm>
        </p:grpSpPr>
        <p:sp>
          <p:nvSpPr>
            <p:cNvPr id="60463" name="Oval 61"/>
            <p:cNvSpPr>
              <a:spLocks noChangeArrowheads="1"/>
            </p:cNvSpPr>
            <p:nvPr/>
          </p:nvSpPr>
          <p:spPr bwMode="auto">
            <a:xfrm>
              <a:off x="3897" y="3351"/>
              <a:ext cx="44" cy="41"/>
            </a:xfrm>
            <a:prstGeom prst="ellipse">
              <a:avLst/>
            </a:prstGeom>
            <a:solidFill>
              <a:srgbClr val="0066FF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4" name="Line 62"/>
            <p:cNvSpPr>
              <a:spLocks noChangeShapeType="1"/>
            </p:cNvSpPr>
            <p:nvPr/>
          </p:nvSpPr>
          <p:spPr bwMode="auto">
            <a:xfrm flipV="1">
              <a:off x="3744" y="2064"/>
              <a:ext cx="576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5" name="Oval 63"/>
            <p:cNvSpPr>
              <a:spLocks noChangeArrowheads="1"/>
            </p:cNvSpPr>
            <p:nvPr/>
          </p:nvSpPr>
          <p:spPr bwMode="auto">
            <a:xfrm>
              <a:off x="4294" y="2029"/>
              <a:ext cx="44" cy="41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56" name="Line 64"/>
          <p:cNvSpPr>
            <a:spLocks noChangeShapeType="1"/>
          </p:cNvSpPr>
          <p:nvPr/>
        </p:nvSpPr>
        <p:spPr bwMode="auto">
          <a:xfrm flipV="1">
            <a:off x="5849938" y="3443288"/>
            <a:ext cx="1612900" cy="295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57" name="Group 65"/>
          <p:cNvGrpSpPr>
            <a:grpSpLocks/>
          </p:cNvGrpSpPr>
          <p:nvPr/>
        </p:nvGrpSpPr>
        <p:grpSpPr bwMode="auto">
          <a:xfrm>
            <a:off x="5849938" y="4400550"/>
            <a:ext cx="1747837" cy="2000250"/>
            <a:chOff x="3744" y="2508"/>
            <a:chExt cx="1248" cy="1428"/>
          </a:xfrm>
        </p:grpSpPr>
        <p:sp>
          <p:nvSpPr>
            <p:cNvPr id="60460" name="Oval 66"/>
            <p:cNvSpPr>
              <a:spLocks noChangeArrowheads="1"/>
            </p:cNvSpPr>
            <p:nvPr/>
          </p:nvSpPr>
          <p:spPr bwMode="auto">
            <a:xfrm>
              <a:off x="4163" y="3407"/>
              <a:ext cx="44" cy="42"/>
            </a:xfrm>
            <a:prstGeom prst="ellipse">
              <a:avLst/>
            </a:prstGeom>
            <a:solidFill>
              <a:srgbClr val="33CC33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1" name="Line 67"/>
            <p:cNvSpPr>
              <a:spLocks noChangeShapeType="1"/>
            </p:cNvSpPr>
            <p:nvPr/>
          </p:nvSpPr>
          <p:spPr bwMode="auto">
            <a:xfrm flipV="1">
              <a:off x="3744" y="2544"/>
              <a:ext cx="120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2" name="Oval 68"/>
            <p:cNvSpPr>
              <a:spLocks noChangeArrowheads="1"/>
            </p:cNvSpPr>
            <p:nvPr/>
          </p:nvSpPr>
          <p:spPr bwMode="auto">
            <a:xfrm>
              <a:off x="4948" y="2508"/>
              <a:ext cx="44" cy="41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58" name="Line 69"/>
          <p:cNvSpPr>
            <a:spLocks noChangeShapeType="1"/>
          </p:cNvSpPr>
          <p:nvPr/>
        </p:nvSpPr>
        <p:spPr bwMode="auto">
          <a:xfrm flipV="1">
            <a:off x="5849938" y="4316413"/>
            <a:ext cx="2487612" cy="2084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9" name="Text Box 71"/>
          <p:cNvSpPr txBox="1">
            <a:spLocks noChangeArrowheads="1"/>
          </p:cNvSpPr>
          <p:nvPr/>
        </p:nvSpPr>
        <p:spPr bwMode="auto">
          <a:xfrm>
            <a:off x="5486400" y="63246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eye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Lighting Simulation</a:t>
            </a:r>
          </a:p>
        </p:txBody>
      </p:sp>
      <p:sp>
        <p:nvSpPr>
          <p:cNvPr id="62468" name="Freeform 3"/>
          <p:cNvSpPr>
            <a:spLocks/>
          </p:cNvSpPr>
          <p:nvPr/>
        </p:nvSpPr>
        <p:spPr bwMode="auto">
          <a:xfrm>
            <a:off x="5146675" y="3938588"/>
            <a:ext cx="854075" cy="658812"/>
          </a:xfrm>
          <a:custGeom>
            <a:avLst/>
            <a:gdLst>
              <a:gd name="T0" fmla="*/ 0 w 432"/>
              <a:gd name="T1" fmla="*/ 0 h 480"/>
              <a:gd name="T2" fmla="*/ 0 w 432"/>
              <a:gd name="T3" fmla="*/ 480 h 480"/>
              <a:gd name="T4" fmla="*/ 432 w 432"/>
              <a:gd name="T5" fmla="*/ 336 h 480"/>
              <a:gd name="T6" fmla="*/ 432 w 432"/>
              <a:gd name="T7" fmla="*/ 0 h 480"/>
              <a:gd name="T8" fmla="*/ 0 w 432"/>
              <a:gd name="T9" fmla="*/ 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80"/>
              <a:gd name="T17" fmla="*/ 432 w 43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80">
                <a:moveTo>
                  <a:pt x="0" y="0"/>
                </a:moveTo>
                <a:lnTo>
                  <a:pt x="0" y="480"/>
                </a:lnTo>
                <a:lnTo>
                  <a:pt x="432" y="336"/>
                </a:lnTo>
                <a:lnTo>
                  <a:pt x="4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AutoShape 4"/>
          <p:cNvSpPr>
            <a:spLocks noChangeArrowheads="1"/>
          </p:cNvSpPr>
          <p:nvPr/>
        </p:nvSpPr>
        <p:spPr bwMode="auto">
          <a:xfrm>
            <a:off x="7739063" y="3609975"/>
            <a:ext cx="622300" cy="1276350"/>
          </a:xfrm>
          <a:prstGeom prst="can">
            <a:avLst>
              <a:gd name="adj" fmla="val 51276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Helvetica" charset="0"/>
            </a:endParaRPr>
          </a:p>
        </p:txBody>
      </p:sp>
      <p:sp>
        <p:nvSpPr>
          <p:cNvPr id="62470" name="AutoShape 5"/>
          <p:cNvSpPr>
            <a:spLocks noChangeArrowheads="1"/>
          </p:cNvSpPr>
          <p:nvPr/>
        </p:nvSpPr>
        <p:spPr bwMode="auto">
          <a:xfrm>
            <a:off x="6348413" y="2620963"/>
            <a:ext cx="725487" cy="688975"/>
          </a:xfrm>
          <a:prstGeom prst="cube">
            <a:avLst>
              <a:gd name="adj" fmla="val 25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8156575" y="2424113"/>
          <a:ext cx="3778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5" name="Clip" r:id="rId4" imgW="2479675" imgH="4462463" progId="MS_ClipArt_Gallery.2">
                  <p:embed/>
                </p:oleObj>
              </mc:Choice>
              <mc:Fallback>
                <p:oleObj name="Clip" r:id="rId4" imgW="2479675" imgH="446246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6575" y="2424113"/>
                        <a:ext cx="377825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471" name="Group 7"/>
          <p:cNvGrpSpPr>
            <a:grpSpLocks/>
          </p:cNvGrpSpPr>
          <p:nvPr/>
        </p:nvGrpSpPr>
        <p:grpSpPr bwMode="auto">
          <a:xfrm>
            <a:off x="5518150" y="5203825"/>
            <a:ext cx="1377950" cy="758825"/>
            <a:chOff x="2922" y="3191"/>
            <a:chExt cx="868" cy="478"/>
          </a:xfrm>
        </p:grpSpPr>
        <p:sp>
          <p:nvSpPr>
            <p:cNvPr id="62508" name="Oval 8"/>
            <p:cNvSpPr>
              <a:spLocks noChangeArrowheads="1"/>
            </p:cNvSpPr>
            <p:nvPr/>
          </p:nvSpPr>
          <p:spPr bwMode="auto">
            <a:xfrm>
              <a:off x="3095" y="3214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9" name="Oval 9"/>
            <p:cNvSpPr>
              <a:spLocks noChangeArrowheads="1"/>
            </p:cNvSpPr>
            <p:nvPr/>
          </p:nvSpPr>
          <p:spPr bwMode="auto">
            <a:xfrm>
              <a:off x="3217" y="3239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0" name="Oval 10"/>
            <p:cNvSpPr>
              <a:spLocks noChangeArrowheads="1"/>
            </p:cNvSpPr>
            <p:nvPr/>
          </p:nvSpPr>
          <p:spPr bwMode="auto">
            <a:xfrm>
              <a:off x="3343" y="3264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1" name="Oval 11"/>
            <p:cNvSpPr>
              <a:spLocks noChangeArrowheads="1"/>
            </p:cNvSpPr>
            <p:nvPr/>
          </p:nvSpPr>
          <p:spPr bwMode="auto">
            <a:xfrm>
              <a:off x="3471" y="3290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2" name="Oval 12"/>
            <p:cNvSpPr>
              <a:spLocks noChangeArrowheads="1"/>
            </p:cNvSpPr>
            <p:nvPr/>
          </p:nvSpPr>
          <p:spPr bwMode="auto">
            <a:xfrm>
              <a:off x="3609" y="3320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Oval 13"/>
            <p:cNvSpPr>
              <a:spLocks noChangeArrowheads="1"/>
            </p:cNvSpPr>
            <p:nvPr/>
          </p:nvSpPr>
          <p:spPr bwMode="auto">
            <a:xfrm>
              <a:off x="3746" y="3346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4" name="Oval 14"/>
            <p:cNvSpPr>
              <a:spLocks noChangeArrowheads="1"/>
            </p:cNvSpPr>
            <p:nvPr/>
          </p:nvSpPr>
          <p:spPr bwMode="auto">
            <a:xfrm>
              <a:off x="2961" y="3191"/>
              <a:ext cx="43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5" name="Oval 15"/>
            <p:cNvSpPr>
              <a:spLocks noChangeArrowheads="1"/>
            </p:cNvSpPr>
            <p:nvPr/>
          </p:nvSpPr>
          <p:spPr bwMode="auto">
            <a:xfrm>
              <a:off x="3056" y="3507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6" name="Oval 16"/>
            <p:cNvSpPr>
              <a:spLocks noChangeArrowheads="1"/>
            </p:cNvSpPr>
            <p:nvPr/>
          </p:nvSpPr>
          <p:spPr bwMode="auto">
            <a:xfrm>
              <a:off x="3179" y="3532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7" name="Oval 17"/>
            <p:cNvSpPr>
              <a:spLocks noChangeArrowheads="1"/>
            </p:cNvSpPr>
            <p:nvPr/>
          </p:nvSpPr>
          <p:spPr bwMode="auto">
            <a:xfrm>
              <a:off x="3305" y="3557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8" name="Oval 18"/>
            <p:cNvSpPr>
              <a:spLocks noChangeArrowheads="1"/>
            </p:cNvSpPr>
            <p:nvPr/>
          </p:nvSpPr>
          <p:spPr bwMode="auto">
            <a:xfrm>
              <a:off x="3432" y="3583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9" name="Oval 19"/>
            <p:cNvSpPr>
              <a:spLocks noChangeArrowheads="1"/>
            </p:cNvSpPr>
            <p:nvPr/>
          </p:nvSpPr>
          <p:spPr bwMode="auto">
            <a:xfrm>
              <a:off x="3547" y="3601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0" name="Oval 20"/>
            <p:cNvSpPr>
              <a:spLocks noChangeArrowheads="1"/>
            </p:cNvSpPr>
            <p:nvPr/>
          </p:nvSpPr>
          <p:spPr bwMode="auto">
            <a:xfrm>
              <a:off x="3690" y="3627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1" name="Oval 21"/>
            <p:cNvSpPr>
              <a:spLocks noChangeArrowheads="1"/>
            </p:cNvSpPr>
            <p:nvPr/>
          </p:nvSpPr>
          <p:spPr bwMode="auto">
            <a:xfrm>
              <a:off x="2922" y="3484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2" name="Oval 22"/>
            <p:cNvSpPr>
              <a:spLocks noChangeArrowheads="1"/>
            </p:cNvSpPr>
            <p:nvPr/>
          </p:nvSpPr>
          <p:spPr bwMode="auto">
            <a:xfrm>
              <a:off x="3066" y="3401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3" name="Oval 23"/>
            <p:cNvSpPr>
              <a:spLocks noChangeArrowheads="1"/>
            </p:cNvSpPr>
            <p:nvPr/>
          </p:nvSpPr>
          <p:spPr bwMode="auto">
            <a:xfrm>
              <a:off x="3189" y="3426"/>
              <a:ext cx="43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4" name="Oval 24"/>
            <p:cNvSpPr>
              <a:spLocks noChangeArrowheads="1"/>
            </p:cNvSpPr>
            <p:nvPr/>
          </p:nvSpPr>
          <p:spPr bwMode="auto">
            <a:xfrm>
              <a:off x="3315" y="3451"/>
              <a:ext cx="43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5" name="Oval 25"/>
            <p:cNvSpPr>
              <a:spLocks noChangeArrowheads="1"/>
            </p:cNvSpPr>
            <p:nvPr/>
          </p:nvSpPr>
          <p:spPr bwMode="auto">
            <a:xfrm>
              <a:off x="3442" y="3477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6" name="Oval 26"/>
            <p:cNvSpPr>
              <a:spLocks noChangeArrowheads="1"/>
            </p:cNvSpPr>
            <p:nvPr/>
          </p:nvSpPr>
          <p:spPr bwMode="auto">
            <a:xfrm>
              <a:off x="3581" y="350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7" name="Oval 27"/>
            <p:cNvSpPr>
              <a:spLocks noChangeArrowheads="1"/>
            </p:cNvSpPr>
            <p:nvPr/>
          </p:nvSpPr>
          <p:spPr bwMode="auto">
            <a:xfrm>
              <a:off x="3706" y="352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8" name="Oval 28"/>
            <p:cNvSpPr>
              <a:spLocks noChangeArrowheads="1"/>
            </p:cNvSpPr>
            <p:nvPr/>
          </p:nvSpPr>
          <p:spPr bwMode="auto">
            <a:xfrm>
              <a:off x="2932" y="3379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9" name="Oval 29"/>
            <p:cNvSpPr>
              <a:spLocks noChangeArrowheads="1"/>
            </p:cNvSpPr>
            <p:nvPr/>
          </p:nvSpPr>
          <p:spPr bwMode="auto">
            <a:xfrm>
              <a:off x="3080" y="3311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0" name="Oval 30"/>
            <p:cNvSpPr>
              <a:spLocks noChangeArrowheads="1"/>
            </p:cNvSpPr>
            <p:nvPr/>
          </p:nvSpPr>
          <p:spPr bwMode="auto">
            <a:xfrm>
              <a:off x="3214" y="3337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1" name="Oval 31"/>
            <p:cNvSpPr>
              <a:spLocks noChangeArrowheads="1"/>
            </p:cNvSpPr>
            <p:nvPr/>
          </p:nvSpPr>
          <p:spPr bwMode="auto">
            <a:xfrm>
              <a:off x="3340" y="3362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2" name="Oval 32"/>
            <p:cNvSpPr>
              <a:spLocks noChangeArrowheads="1"/>
            </p:cNvSpPr>
            <p:nvPr/>
          </p:nvSpPr>
          <p:spPr bwMode="auto">
            <a:xfrm>
              <a:off x="3468" y="338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3" name="Oval 33"/>
            <p:cNvSpPr>
              <a:spLocks noChangeArrowheads="1"/>
            </p:cNvSpPr>
            <p:nvPr/>
          </p:nvSpPr>
          <p:spPr bwMode="auto">
            <a:xfrm>
              <a:off x="3607" y="3418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4" name="Oval 34"/>
            <p:cNvSpPr>
              <a:spLocks noChangeArrowheads="1"/>
            </p:cNvSpPr>
            <p:nvPr/>
          </p:nvSpPr>
          <p:spPr bwMode="auto">
            <a:xfrm>
              <a:off x="3725" y="343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5" name="Oval 35"/>
            <p:cNvSpPr>
              <a:spLocks noChangeArrowheads="1"/>
            </p:cNvSpPr>
            <p:nvPr/>
          </p:nvSpPr>
          <p:spPr bwMode="auto">
            <a:xfrm>
              <a:off x="2958" y="3289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2" name="Group 36"/>
          <p:cNvGrpSpPr>
            <a:grpSpLocks/>
          </p:cNvGrpSpPr>
          <p:nvPr/>
        </p:nvGrpSpPr>
        <p:grpSpPr bwMode="auto">
          <a:xfrm rot="-572487">
            <a:off x="5445125" y="5040313"/>
            <a:ext cx="1574800" cy="1138237"/>
            <a:chOff x="3558" y="2372"/>
            <a:chExt cx="730" cy="556"/>
          </a:xfrm>
        </p:grpSpPr>
        <p:grpSp>
          <p:nvGrpSpPr>
            <p:cNvPr id="62493" name="Group 37"/>
            <p:cNvGrpSpPr>
              <a:grpSpLocks/>
            </p:cNvGrpSpPr>
            <p:nvPr/>
          </p:nvGrpSpPr>
          <p:grpSpPr bwMode="auto">
            <a:xfrm>
              <a:off x="3562" y="2372"/>
              <a:ext cx="726" cy="518"/>
              <a:chOff x="3562" y="2372"/>
              <a:chExt cx="726" cy="518"/>
            </a:xfrm>
          </p:grpSpPr>
          <p:sp>
            <p:nvSpPr>
              <p:cNvPr id="62498" name="Freeform 38"/>
              <p:cNvSpPr>
                <a:spLocks/>
              </p:cNvSpPr>
              <p:nvPr/>
            </p:nvSpPr>
            <p:spPr bwMode="auto">
              <a:xfrm>
                <a:off x="3562" y="2372"/>
                <a:ext cx="726" cy="518"/>
              </a:xfrm>
              <a:custGeom>
                <a:avLst/>
                <a:gdLst>
                  <a:gd name="T0" fmla="*/ 0 w 726"/>
                  <a:gd name="T1" fmla="*/ 292 h 518"/>
                  <a:gd name="T2" fmla="*/ 600 w 726"/>
                  <a:gd name="T3" fmla="*/ 518 h 518"/>
                  <a:gd name="T4" fmla="*/ 726 w 726"/>
                  <a:gd name="T5" fmla="*/ 259 h 518"/>
                  <a:gd name="T6" fmla="*/ 77 w 726"/>
                  <a:gd name="T7" fmla="*/ 0 h 518"/>
                  <a:gd name="T8" fmla="*/ 0 w 726"/>
                  <a:gd name="T9" fmla="*/ 292 h 5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518"/>
                  <a:gd name="T17" fmla="*/ 726 w 726"/>
                  <a:gd name="T18" fmla="*/ 518 h 5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518">
                    <a:moveTo>
                      <a:pt x="0" y="292"/>
                    </a:moveTo>
                    <a:lnTo>
                      <a:pt x="600" y="518"/>
                    </a:lnTo>
                    <a:lnTo>
                      <a:pt x="726" y="259"/>
                    </a:lnTo>
                    <a:lnTo>
                      <a:pt x="77" y="0"/>
                    </a:lnTo>
                    <a:lnTo>
                      <a:pt x="0" y="292"/>
                    </a:lnTo>
                    <a:close/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99" name="Line 39"/>
              <p:cNvSpPr>
                <a:spLocks noChangeShapeType="1"/>
              </p:cNvSpPr>
              <p:nvPr/>
            </p:nvSpPr>
            <p:spPr bwMode="auto">
              <a:xfrm flipH="1">
                <a:off x="3644" y="2411"/>
                <a:ext cx="88" cy="28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0" name="Line 40"/>
              <p:cNvSpPr>
                <a:spLocks noChangeShapeType="1"/>
              </p:cNvSpPr>
              <p:nvPr/>
            </p:nvSpPr>
            <p:spPr bwMode="auto">
              <a:xfrm flipH="1">
                <a:off x="3732" y="2444"/>
                <a:ext cx="88" cy="28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1" name="Line 41"/>
              <p:cNvSpPr>
                <a:spLocks noChangeShapeType="1"/>
              </p:cNvSpPr>
              <p:nvPr/>
            </p:nvSpPr>
            <p:spPr bwMode="auto">
              <a:xfrm flipH="1">
                <a:off x="3815" y="2477"/>
                <a:ext cx="94" cy="281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2" name="Line 42"/>
              <p:cNvSpPr>
                <a:spLocks noChangeShapeType="1"/>
              </p:cNvSpPr>
              <p:nvPr/>
            </p:nvSpPr>
            <p:spPr bwMode="auto">
              <a:xfrm flipH="1">
                <a:off x="3892" y="2515"/>
                <a:ext cx="116" cy="27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3" name="Line 43"/>
              <p:cNvSpPr>
                <a:spLocks noChangeShapeType="1"/>
              </p:cNvSpPr>
              <p:nvPr/>
            </p:nvSpPr>
            <p:spPr bwMode="auto">
              <a:xfrm flipH="1">
                <a:off x="3975" y="2549"/>
                <a:ext cx="126" cy="28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4" name="Line 44"/>
              <p:cNvSpPr>
                <a:spLocks noChangeShapeType="1"/>
              </p:cNvSpPr>
              <p:nvPr/>
            </p:nvSpPr>
            <p:spPr bwMode="auto">
              <a:xfrm flipH="1">
                <a:off x="4068" y="2593"/>
                <a:ext cx="132" cy="264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5" name="Freeform 45"/>
              <p:cNvSpPr>
                <a:spLocks/>
              </p:cNvSpPr>
              <p:nvPr/>
            </p:nvSpPr>
            <p:spPr bwMode="auto">
              <a:xfrm>
                <a:off x="3623" y="2437"/>
                <a:ext cx="644" cy="259"/>
              </a:xfrm>
              <a:custGeom>
                <a:avLst/>
                <a:gdLst>
                  <a:gd name="T0" fmla="*/ 0 w 644"/>
                  <a:gd name="T1" fmla="*/ 0 h 259"/>
                  <a:gd name="T2" fmla="*/ 644 w 644"/>
                  <a:gd name="T3" fmla="*/ 259 h 259"/>
                  <a:gd name="T4" fmla="*/ 0 60000 65536"/>
                  <a:gd name="T5" fmla="*/ 0 60000 65536"/>
                  <a:gd name="T6" fmla="*/ 0 w 644"/>
                  <a:gd name="T7" fmla="*/ 0 h 259"/>
                  <a:gd name="T8" fmla="*/ 644 w 644"/>
                  <a:gd name="T9" fmla="*/ 259 h 25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44" h="259">
                    <a:moveTo>
                      <a:pt x="0" y="0"/>
                    </a:moveTo>
                    <a:lnTo>
                      <a:pt x="644" y="259"/>
                    </a:ln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6" name="Line 46"/>
              <p:cNvSpPr>
                <a:spLocks noChangeShapeType="1"/>
              </p:cNvSpPr>
              <p:nvPr/>
            </p:nvSpPr>
            <p:spPr bwMode="auto">
              <a:xfrm>
                <a:off x="3595" y="2513"/>
                <a:ext cx="627" cy="23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7" name="Line 47"/>
              <p:cNvSpPr>
                <a:spLocks noChangeShapeType="1"/>
              </p:cNvSpPr>
              <p:nvPr/>
            </p:nvSpPr>
            <p:spPr bwMode="auto">
              <a:xfrm>
                <a:off x="3585" y="2591"/>
                <a:ext cx="611" cy="231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494" name="Line 48"/>
            <p:cNvSpPr>
              <a:spLocks noChangeShapeType="1"/>
            </p:cNvSpPr>
            <p:nvPr/>
          </p:nvSpPr>
          <p:spPr bwMode="auto">
            <a:xfrm>
              <a:off x="3637" y="2379"/>
              <a:ext cx="107" cy="54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5" name="Line 49"/>
            <p:cNvSpPr>
              <a:spLocks noChangeShapeType="1"/>
            </p:cNvSpPr>
            <p:nvPr/>
          </p:nvSpPr>
          <p:spPr bwMode="auto">
            <a:xfrm flipV="1">
              <a:off x="3744" y="2640"/>
              <a:ext cx="528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6" name="Line 50"/>
            <p:cNvSpPr>
              <a:spLocks noChangeShapeType="1"/>
            </p:cNvSpPr>
            <p:nvPr/>
          </p:nvSpPr>
          <p:spPr bwMode="auto">
            <a:xfrm flipH="1" flipV="1">
              <a:off x="3558" y="2651"/>
              <a:ext cx="186" cy="277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Line 51"/>
            <p:cNvSpPr>
              <a:spLocks noChangeShapeType="1"/>
            </p:cNvSpPr>
            <p:nvPr/>
          </p:nvSpPr>
          <p:spPr bwMode="auto">
            <a:xfrm flipV="1">
              <a:off x="3744" y="2886"/>
              <a:ext cx="421" cy="4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73" name="Rectangle 52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2296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Lighting parameters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Light source emission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Surface reflectance</a:t>
            </a:r>
          </a:p>
        </p:txBody>
      </p: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5281613" y="2625725"/>
            <a:ext cx="3067050" cy="3622675"/>
            <a:chOff x="3327" y="1654"/>
            <a:chExt cx="1932" cy="2282"/>
          </a:xfrm>
        </p:grpSpPr>
        <p:sp>
          <p:nvSpPr>
            <p:cNvPr id="62486" name="Oval 54"/>
            <p:cNvSpPr>
              <a:spLocks noChangeArrowheads="1"/>
            </p:cNvSpPr>
            <p:nvPr/>
          </p:nvSpPr>
          <p:spPr bwMode="auto">
            <a:xfrm>
              <a:off x="3327" y="2696"/>
              <a:ext cx="44" cy="4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487" name="Group 55"/>
            <p:cNvGrpSpPr>
              <a:grpSpLocks/>
            </p:cNvGrpSpPr>
            <p:nvPr/>
          </p:nvGrpSpPr>
          <p:grpSpPr bwMode="auto">
            <a:xfrm>
              <a:off x="3355" y="1654"/>
              <a:ext cx="1904" cy="2282"/>
              <a:chOff x="2801" y="1567"/>
              <a:chExt cx="1904" cy="2282"/>
            </a:xfrm>
          </p:grpSpPr>
          <p:sp>
            <p:nvSpPr>
              <p:cNvPr id="62488" name="Line 56"/>
              <p:cNvSpPr>
                <a:spLocks noChangeShapeType="1"/>
              </p:cNvSpPr>
              <p:nvPr/>
            </p:nvSpPr>
            <p:spPr bwMode="auto">
              <a:xfrm flipH="1" flipV="1">
                <a:off x="2806" y="2661"/>
                <a:ext cx="379" cy="1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9" name="Line 57"/>
              <p:cNvSpPr>
                <a:spLocks noChangeShapeType="1"/>
              </p:cNvSpPr>
              <p:nvPr/>
            </p:nvSpPr>
            <p:spPr bwMode="auto">
              <a:xfrm flipH="1">
                <a:off x="2801" y="1567"/>
                <a:ext cx="1904" cy="10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90" name="Line 58"/>
              <p:cNvSpPr>
                <a:spLocks noChangeShapeType="1"/>
              </p:cNvSpPr>
              <p:nvPr/>
            </p:nvSpPr>
            <p:spPr bwMode="auto">
              <a:xfrm>
                <a:off x="2816" y="2634"/>
                <a:ext cx="160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91" name="Text Box 59"/>
              <p:cNvSpPr txBox="1">
                <a:spLocks noChangeArrowheads="1"/>
              </p:cNvSpPr>
              <p:nvPr/>
            </p:nvSpPr>
            <p:spPr bwMode="auto">
              <a:xfrm>
                <a:off x="2880" y="2736"/>
                <a:ext cx="18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latin typeface="Helvetica" charset="0"/>
                  </a:rPr>
                  <a:t>N</a:t>
                </a:r>
              </a:p>
            </p:txBody>
          </p:sp>
          <p:sp>
            <p:nvSpPr>
              <p:cNvPr id="62492" name="Oval 60"/>
              <p:cNvSpPr>
                <a:spLocks noChangeArrowheads="1"/>
              </p:cNvSpPr>
              <p:nvPr/>
            </p:nvSpPr>
            <p:spPr bwMode="auto">
              <a:xfrm>
                <a:off x="2963" y="3194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5688013" y="2620963"/>
            <a:ext cx="2676525" cy="3624262"/>
            <a:chOff x="3583" y="1651"/>
            <a:chExt cx="1686" cy="2283"/>
          </a:xfrm>
        </p:grpSpPr>
        <p:sp>
          <p:nvSpPr>
            <p:cNvPr id="62479" name="Oval 62"/>
            <p:cNvSpPr>
              <a:spLocks noChangeArrowheads="1"/>
            </p:cNvSpPr>
            <p:nvPr/>
          </p:nvSpPr>
          <p:spPr bwMode="auto">
            <a:xfrm>
              <a:off x="3583" y="2606"/>
              <a:ext cx="44" cy="4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480" name="Group 63"/>
            <p:cNvGrpSpPr>
              <a:grpSpLocks/>
            </p:cNvGrpSpPr>
            <p:nvPr/>
          </p:nvGrpSpPr>
          <p:grpSpPr bwMode="auto">
            <a:xfrm>
              <a:off x="3605" y="1651"/>
              <a:ext cx="1664" cy="2283"/>
              <a:chOff x="3051" y="1564"/>
              <a:chExt cx="1664" cy="2283"/>
            </a:xfrm>
          </p:grpSpPr>
          <p:sp>
            <p:nvSpPr>
              <p:cNvPr id="62481" name="Line 64"/>
              <p:cNvSpPr>
                <a:spLocks noChangeShapeType="1"/>
              </p:cNvSpPr>
              <p:nvPr/>
            </p:nvSpPr>
            <p:spPr bwMode="auto">
              <a:xfrm flipH="1" flipV="1">
                <a:off x="3051" y="2560"/>
                <a:ext cx="131" cy="1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2" name="Line 65"/>
              <p:cNvSpPr>
                <a:spLocks noChangeShapeType="1"/>
              </p:cNvSpPr>
              <p:nvPr/>
            </p:nvSpPr>
            <p:spPr bwMode="auto">
              <a:xfrm flipH="1">
                <a:off x="3082" y="1564"/>
                <a:ext cx="1633" cy="9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3" name="Line 66"/>
              <p:cNvSpPr>
                <a:spLocks noChangeShapeType="1"/>
              </p:cNvSpPr>
              <p:nvPr/>
            </p:nvSpPr>
            <p:spPr bwMode="auto">
              <a:xfrm>
                <a:off x="3077" y="2559"/>
                <a:ext cx="160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4" name="Text Box 67"/>
              <p:cNvSpPr txBox="1">
                <a:spLocks noChangeArrowheads="1"/>
              </p:cNvSpPr>
              <p:nvPr/>
            </p:nvSpPr>
            <p:spPr bwMode="auto">
              <a:xfrm>
                <a:off x="3127" y="2659"/>
                <a:ext cx="18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latin typeface="Helvetica" charset="0"/>
                  </a:rPr>
                  <a:t>N</a:t>
                </a:r>
              </a:p>
            </p:txBody>
          </p:sp>
          <p:sp>
            <p:nvSpPr>
              <p:cNvPr id="62485" name="Oval 68"/>
              <p:cNvSpPr>
                <a:spLocks noChangeArrowheads="1"/>
              </p:cNvSpPr>
              <p:nvPr/>
            </p:nvSpPr>
            <p:spPr bwMode="auto">
              <a:xfrm>
                <a:off x="3093" y="3212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476" name="Text Box 69"/>
          <p:cNvSpPr txBox="1">
            <a:spLocks noChangeArrowheads="1"/>
          </p:cNvSpPr>
          <p:nvPr/>
        </p:nvSpPr>
        <p:spPr bwMode="auto">
          <a:xfrm>
            <a:off x="5486400" y="62484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eye</a:t>
            </a:r>
          </a:p>
        </p:txBody>
      </p:sp>
      <p:sp>
        <p:nvSpPr>
          <p:cNvPr id="62477" name="Text Box 70"/>
          <p:cNvSpPr txBox="1">
            <a:spLocks noChangeArrowheads="1"/>
          </p:cNvSpPr>
          <p:nvPr/>
        </p:nvSpPr>
        <p:spPr bwMode="auto">
          <a:xfrm>
            <a:off x="4419600" y="35052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Surface</a:t>
            </a:r>
          </a:p>
        </p:txBody>
      </p:sp>
      <p:sp>
        <p:nvSpPr>
          <p:cNvPr id="62478" name="Text Box 71"/>
          <p:cNvSpPr txBox="1">
            <a:spLocks noChangeArrowheads="1"/>
          </p:cNvSpPr>
          <p:nvPr/>
        </p:nvSpPr>
        <p:spPr bwMode="auto">
          <a:xfrm>
            <a:off x="7766050" y="1762125"/>
            <a:ext cx="11493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>
                <a:latin typeface="Helvetica" charset="0"/>
              </a:rPr>
              <a:t>Light</a:t>
            </a:r>
          </a:p>
          <a:p>
            <a:pPr algn="ctr">
              <a:lnSpc>
                <a:spcPct val="80000"/>
              </a:lnSpc>
            </a:pPr>
            <a:r>
              <a:rPr lang="en-US">
                <a:latin typeface="Helvetica" charset="0"/>
              </a:rPr>
              <a:t>Source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Simple Reflectance Model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Simple analytic model: 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diffuse reflection +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specular reflection +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ambient lighting</a:t>
            </a:r>
          </a:p>
        </p:txBody>
      </p:sp>
      <p:grpSp>
        <p:nvGrpSpPr>
          <p:cNvPr id="64517" name="Group 18"/>
          <p:cNvGrpSpPr>
            <a:grpSpLocks/>
          </p:cNvGrpSpPr>
          <p:nvPr/>
        </p:nvGrpSpPr>
        <p:grpSpPr bwMode="auto">
          <a:xfrm>
            <a:off x="4419600" y="2713038"/>
            <a:ext cx="4419600" cy="3992562"/>
            <a:chOff x="2448" y="1536"/>
            <a:chExt cx="2784" cy="2515"/>
          </a:xfrm>
        </p:grpSpPr>
        <p:sp>
          <p:nvSpPr>
            <p:cNvPr id="64519" name="Arc 2"/>
            <p:cNvSpPr>
              <a:spLocks/>
            </p:cNvSpPr>
            <p:nvPr/>
          </p:nvSpPr>
          <p:spPr bwMode="auto">
            <a:xfrm>
              <a:off x="2786" y="2246"/>
              <a:ext cx="2064" cy="1093"/>
            </a:xfrm>
            <a:custGeom>
              <a:avLst/>
              <a:gdLst>
                <a:gd name="T0" fmla="*/ 0 w 43200"/>
                <a:gd name="T1" fmla="*/ 1085 h 22276"/>
                <a:gd name="T2" fmla="*/ 2063 w 43200"/>
                <a:gd name="T3" fmla="*/ 1093 h 22276"/>
                <a:gd name="T4" fmla="*/ 1032 w 43200"/>
                <a:gd name="T5" fmla="*/ 1060 h 22276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276"/>
                <a:gd name="T11" fmla="*/ 43200 w 43200"/>
                <a:gd name="T12" fmla="*/ 22276 h 222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276" fill="none" extrusionOk="0">
                  <a:moveTo>
                    <a:pt x="6" y="22112"/>
                  </a:moveTo>
                  <a:cubicBezTo>
                    <a:pt x="2" y="21942"/>
                    <a:pt x="0" y="2177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825"/>
                    <a:pt x="43196" y="22050"/>
                    <a:pt x="43189" y="22276"/>
                  </a:cubicBezTo>
                </a:path>
                <a:path w="43200" h="22276" stroke="0" extrusionOk="0">
                  <a:moveTo>
                    <a:pt x="6" y="22112"/>
                  </a:moveTo>
                  <a:cubicBezTo>
                    <a:pt x="2" y="21942"/>
                    <a:pt x="0" y="2177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825"/>
                    <a:pt x="43196" y="22050"/>
                    <a:pt x="43189" y="22276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0" name="Arc 5"/>
            <p:cNvSpPr>
              <a:spLocks/>
            </p:cNvSpPr>
            <p:nvPr/>
          </p:nvSpPr>
          <p:spPr bwMode="auto">
            <a:xfrm>
              <a:off x="2833" y="2304"/>
              <a:ext cx="1968" cy="1026"/>
            </a:xfrm>
            <a:custGeom>
              <a:avLst/>
              <a:gdLst>
                <a:gd name="T0" fmla="*/ 0 w 43200"/>
                <a:gd name="T1" fmla="*/ 1018 h 21935"/>
                <a:gd name="T2" fmla="*/ 1968 w 43200"/>
                <a:gd name="T3" fmla="*/ 1026 h 21935"/>
                <a:gd name="T4" fmla="*/ 984 w 43200"/>
                <a:gd name="T5" fmla="*/ 1010 h 21935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935"/>
                <a:gd name="T11" fmla="*/ 43200 w 43200"/>
                <a:gd name="T12" fmla="*/ 21935 h 219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935" fill="none" extrusionOk="0">
                  <a:moveTo>
                    <a:pt x="0" y="21766"/>
                  </a:moveTo>
                  <a:cubicBezTo>
                    <a:pt x="0" y="21710"/>
                    <a:pt x="0" y="216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711"/>
                    <a:pt x="43199" y="21823"/>
                    <a:pt x="43197" y="21935"/>
                  </a:cubicBezTo>
                </a:path>
                <a:path w="43200" h="21935" stroke="0" extrusionOk="0">
                  <a:moveTo>
                    <a:pt x="0" y="21766"/>
                  </a:moveTo>
                  <a:cubicBezTo>
                    <a:pt x="0" y="21710"/>
                    <a:pt x="0" y="216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711"/>
                    <a:pt x="43199" y="21823"/>
                    <a:pt x="43197" y="21935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1" name="Freeform 6"/>
            <p:cNvSpPr>
              <a:spLocks/>
            </p:cNvSpPr>
            <p:nvPr/>
          </p:nvSpPr>
          <p:spPr bwMode="auto">
            <a:xfrm>
              <a:off x="2448" y="3360"/>
              <a:ext cx="2784" cy="691"/>
            </a:xfrm>
            <a:custGeom>
              <a:avLst/>
              <a:gdLst>
                <a:gd name="T0" fmla="*/ 0 w 2784"/>
                <a:gd name="T1" fmla="*/ 0 h 691"/>
                <a:gd name="T2" fmla="*/ 2784 w 2784"/>
                <a:gd name="T3" fmla="*/ 0 h 691"/>
                <a:gd name="T4" fmla="*/ 2784 w 2784"/>
                <a:gd name="T5" fmla="*/ 288 h 691"/>
                <a:gd name="T6" fmla="*/ 2592 w 2784"/>
                <a:gd name="T7" fmla="*/ 480 h 691"/>
                <a:gd name="T8" fmla="*/ 2352 w 2784"/>
                <a:gd name="T9" fmla="*/ 336 h 691"/>
                <a:gd name="T10" fmla="*/ 2064 w 2784"/>
                <a:gd name="T11" fmla="*/ 576 h 691"/>
                <a:gd name="T12" fmla="*/ 1728 w 2784"/>
                <a:gd name="T13" fmla="*/ 480 h 691"/>
                <a:gd name="T14" fmla="*/ 1542 w 2784"/>
                <a:gd name="T15" fmla="*/ 443 h 691"/>
                <a:gd name="T16" fmla="*/ 1316 w 2784"/>
                <a:gd name="T17" fmla="*/ 691 h 691"/>
                <a:gd name="T18" fmla="*/ 1019 w 2784"/>
                <a:gd name="T19" fmla="*/ 537 h 691"/>
                <a:gd name="T20" fmla="*/ 849 w 2784"/>
                <a:gd name="T21" fmla="*/ 520 h 691"/>
                <a:gd name="T22" fmla="*/ 672 w 2784"/>
                <a:gd name="T23" fmla="*/ 624 h 691"/>
                <a:gd name="T24" fmla="*/ 384 w 2784"/>
                <a:gd name="T25" fmla="*/ 336 h 691"/>
                <a:gd name="T26" fmla="*/ 48 w 2784"/>
                <a:gd name="T27" fmla="*/ 432 h 691"/>
                <a:gd name="T28" fmla="*/ 0 w 2784"/>
                <a:gd name="T29" fmla="*/ 144 h 691"/>
                <a:gd name="T30" fmla="*/ 0 w 2784"/>
                <a:gd name="T31" fmla="*/ 0 h 6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84"/>
                <a:gd name="T49" fmla="*/ 0 h 691"/>
                <a:gd name="T50" fmla="*/ 2784 w 2784"/>
                <a:gd name="T51" fmla="*/ 691 h 69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84" h="691">
                  <a:moveTo>
                    <a:pt x="0" y="0"/>
                  </a:moveTo>
                  <a:lnTo>
                    <a:pt x="2784" y="0"/>
                  </a:lnTo>
                  <a:lnTo>
                    <a:pt x="2784" y="288"/>
                  </a:lnTo>
                  <a:lnTo>
                    <a:pt x="2592" y="480"/>
                  </a:lnTo>
                  <a:lnTo>
                    <a:pt x="2352" y="336"/>
                  </a:lnTo>
                  <a:lnTo>
                    <a:pt x="2064" y="576"/>
                  </a:lnTo>
                  <a:lnTo>
                    <a:pt x="1728" y="480"/>
                  </a:lnTo>
                  <a:lnTo>
                    <a:pt x="1542" y="443"/>
                  </a:lnTo>
                  <a:lnTo>
                    <a:pt x="1316" y="691"/>
                  </a:lnTo>
                  <a:lnTo>
                    <a:pt x="1019" y="537"/>
                  </a:lnTo>
                  <a:lnTo>
                    <a:pt x="849" y="520"/>
                  </a:lnTo>
                  <a:lnTo>
                    <a:pt x="672" y="624"/>
                  </a:lnTo>
                  <a:lnTo>
                    <a:pt x="384" y="336"/>
                  </a:lnTo>
                  <a:lnTo>
                    <a:pt x="48" y="432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2" name="Line 7"/>
            <p:cNvSpPr>
              <a:spLocks noChangeShapeType="1"/>
            </p:cNvSpPr>
            <p:nvPr/>
          </p:nvSpPr>
          <p:spPr bwMode="auto">
            <a:xfrm>
              <a:off x="2448" y="3360"/>
              <a:ext cx="27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3" name="Arc 8"/>
            <p:cNvSpPr>
              <a:spLocks/>
            </p:cNvSpPr>
            <p:nvPr/>
          </p:nvSpPr>
          <p:spPr bwMode="auto">
            <a:xfrm>
              <a:off x="2935" y="2413"/>
              <a:ext cx="1776" cy="919"/>
            </a:xfrm>
            <a:custGeom>
              <a:avLst/>
              <a:gdLst>
                <a:gd name="T0" fmla="*/ 0 w 43200"/>
                <a:gd name="T1" fmla="*/ 919 h 21766"/>
                <a:gd name="T2" fmla="*/ 1776 w 43200"/>
                <a:gd name="T3" fmla="*/ 912 h 21766"/>
                <a:gd name="T4" fmla="*/ 888 w 43200"/>
                <a:gd name="T5" fmla="*/ 912 h 21766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766"/>
                <a:gd name="T11" fmla="*/ 43200 w 43200"/>
                <a:gd name="T12" fmla="*/ 21766 h 217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766" fill="none" extrusionOk="0">
                  <a:moveTo>
                    <a:pt x="0" y="21766"/>
                  </a:moveTo>
                  <a:cubicBezTo>
                    <a:pt x="0" y="21710"/>
                    <a:pt x="0" y="216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1766" stroke="0" extrusionOk="0">
                  <a:moveTo>
                    <a:pt x="0" y="21766"/>
                  </a:moveTo>
                  <a:cubicBezTo>
                    <a:pt x="0" y="21710"/>
                    <a:pt x="0" y="216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4" name="Freeform 9"/>
            <p:cNvSpPr>
              <a:spLocks/>
            </p:cNvSpPr>
            <p:nvPr/>
          </p:nvSpPr>
          <p:spPr bwMode="auto">
            <a:xfrm>
              <a:off x="2572" y="1768"/>
              <a:ext cx="1171" cy="1570"/>
            </a:xfrm>
            <a:custGeom>
              <a:avLst/>
              <a:gdLst>
                <a:gd name="T0" fmla="*/ 1171 w 1171"/>
                <a:gd name="T1" fmla="*/ 1506 h 1570"/>
                <a:gd name="T2" fmla="*/ 500 w 1171"/>
                <a:gd name="T3" fmla="*/ 1072 h 1570"/>
                <a:gd name="T4" fmla="*/ 35 w 1171"/>
                <a:gd name="T5" fmla="*/ 333 h 1570"/>
                <a:gd name="T6" fmla="*/ 292 w 1171"/>
                <a:gd name="T7" fmla="*/ 74 h 1570"/>
                <a:gd name="T8" fmla="*/ 946 w 1171"/>
                <a:gd name="T9" fmla="*/ 775 h 1570"/>
                <a:gd name="T10" fmla="*/ 1171 w 1171"/>
                <a:gd name="T11" fmla="*/ 1506 h 15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1"/>
                <a:gd name="T19" fmla="*/ 0 h 1570"/>
                <a:gd name="T20" fmla="*/ 1171 w 1171"/>
                <a:gd name="T21" fmla="*/ 1570 h 15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1" h="1570">
                  <a:moveTo>
                    <a:pt x="1171" y="1506"/>
                  </a:moveTo>
                  <a:cubicBezTo>
                    <a:pt x="1083" y="1570"/>
                    <a:pt x="689" y="1267"/>
                    <a:pt x="500" y="1072"/>
                  </a:cubicBezTo>
                  <a:cubicBezTo>
                    <a:pt x="311" y="877"/>
                    <a:pt x="70" y="499"/>
                    <a:pt x="35" y="333"/>
                  </a:cubicBezTo>
                  <a:cubicBezTo>
                    <a:pt x="0" y="167"/>
                    <a:pt x="140" y="0"/>
                    <a:pt x="292" y="74"/>
                  </a:cubicBezTo>
                  <a:cubicBezTo>
                    <a:pt x="444" y="148"/>
                    <a:pt x="800" y="536"/>
                    <a:pt x="946" y="775"/>
                  </a:cubicBezTo>
                  <a:cubicBezTo>
                    <a:pt x="1092" y="1014"/>
                    <a:pt x="1124" y="1354"/>
                    <a:pt x="1171" y="1506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5" name="Text Box 10"/>
            <p:cNvSpPr txBox="1">
              <a:spLocks noChangeArrowheads="1"/>
            </p:cNvSpPr>
            <p:nvPr/>
          </p:nvSpPr>
          <p:spPr bwMode="auto">
            <a:xfrm>
              <a:off x="3264" y="3360"/>
              <a:ext cx="7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8F8F8"/>
                  </a:solidFill>
                  <a:latin typeface="Helvetica" charset="0"/>
                </a:rPr>
                <a:t>Surface</a:t>
              </a:r>
            </a:p>
          </p:txBody>
        </p:sp>
        <p:sp>
          <p:nvSpPr>
            <p:cNvPr id="64526" name="Line 11"/>
            <p:cNvSpPr>
              <a:spLocks noChangeShapeType="1"/>
            </p:cNvSpPr>
            <p:nvPr/>
          </p:nvSpPr>
          <p:spPr bwMode="auto">
            <a:xfrm flipH="1" flipV="1">
              <a:off x="2688" y="1872"/>
              <a:ext cx="1019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7" name="Line 12"/>
            <p:cNvSpPr>
              <a:spLocks noChangeShapeType="1"/>
            </p:cNvSpPr>
            <p:nvPr/>
          </p:nvSpPr>
          <p:spPr bwMode="auto">
            <a:xfrm flipH="1" flipV="1">
              <a:off x="2880" y="2880"/>
              <a:ext cx="803" cy="4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8" name="Line 13"/>
            <p:cNvSpPr>
              <a:spLocks noChangeShapeType="1"/>
            </p:cNvSpPr>
            <p:nvPr/>
          </p:nvSpPr>
          <p:spPr bwMode="auto">
            <a:xfrm flipV="1">
              <a:off x="3803" y="2784"/>
              <a:ext cx="901" cy="5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9" name="Line 14"/>
            <p:cNvSpPr>
              <a:spLocks noChangeShapeType="1"/>
            </p:cNvSpPr>
            <p:nvPr/>
          </p:nvSpPr>
          <p:spPr bwMode="auto">
            <a:xfrm flipV="1">
              <a:off x="3780" y="2028"/>
              <a:ext cx="624" cy="12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0" name="Line 15"/>
            <p:cNvSpPr>
              <a:spLocks noChangeShapeType="1"/>
            </p:cNvSpPr>
            <p:nvPr/>
          </p:nvSpPr>
          <p:spPr bwMode="auto">
            <a:xfrm flipH="1" flipV="1">
              <a:off x="3408" y="2352"/>
              <a:ext cx="343" cy="9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4514" name="Object 2"/>
            <p:cNvGraphicFramePr>
              <a:graphicFrameLocks noChangeAspect="1"/>
            </p:cNvGraphicFramePr>
            <p:nvPr/>
          </p:nvGraphicFramePr>
          <p:xfrm>
            <a:off x="4416" y="1536"/>
            <a:ext cx="327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40" name="Clip" r:id="rId4" imgW="2479675" imgH="4462463" progId="MS_ClipArt_Gallery.2">
                    <p:embed/>
                  </p:oleObj>
                </mc:Choice>
                <mc:Fallback>
                  <p:oleObj name="Clip" r:id="rId4" imgW="2479675" imgH="4462463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536"/>
                          <a:ext cx="327" cy="5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0593" name="Text Box 17"/>
          <p:cNvSpPr txBox="1">
            <a:spLocks noChangeArrowheads="1"/>
          </p:cNvSpPr>
          <p:nvPr/>
        </p:nvSpPr>
        <p:spPr bwMode="auto">
          <a:xfrm>
            <a:off x="381000" y="5486400"/>
            <a:ext cx="2855913" cy="850900"/>
          </a:xfrm>
          <a:prstGeom prst="rect">
            <a:avLst/>
          </a:prstGeom>
          <a:solidFill>
            <a:srgbClr val="F8F8F8"/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Helvetica" charset="0"/>
                <a:ea typeface="+mn-ea"/>
                <a:cs typeface="+mn-cs"/>
              </a:rPr>
              <a:t>Based on model</a:t>
            </a:r>
          </a:p>
          <a:p>
            <a:pPr algn="ctr">
              <a:defRPr/>
            </a:pPr>
            <a:r>
              <a:rPr lang="en-US">
                <a:latin typeface="Helvetica" charset="0"/>
                <a:ea typeface="+mn-ea"/>
                <a:cs typeface="+mn-cs"/>
              </a:rPr>
              <a:t>proposed by Phong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Freeform 2"/>
          <p:cNvSpPr>
            <a:spLocks/>
          </p:cNvSpPr>
          <p:nvPr/>
        </p:nvSpPr>
        <p:spPr bwMode="auto">
          <a:xfrm>
            <a:off x="2209800" y="4694238"/>
            <a:ext cx="4419600" cy="1096962"/>
          </a:xfrm>
          <a:custGeom>
            <a:avLst/>
            <a:gdLst>
              <a:gd name="T0" fmla="*/ 0 w 2784"/>
              <a:gd name="T1" fmla="*/ 0 h 691"/>
              <a:gd name="T2" fmla="*/ 2784 w 2784"/>
              <a:gd name="T3" fmla="*/ 0 h 691"/>
              <a:gd name="T4" fmla="*/ 2784 w 2784"/>
              <a:gd name="T5" fmla="*/ 288 h 691"/>
              <a:gd name="T6" fmla="*/ 2592 w 2784"/>
              <a:gd name="T7" fmla="*/ 480 h 691"/>
              <a:gd name="T8" fmla="*/ 2352 w 2784"/>
              <a:gd name="T9" fmla="*/ 336 h 691"/>
              <a:gd name="T10" fmla="*/ 2064 w 2784"/>
              <a:gd name="T11" fmla="*/ 576 h 691"/>
              <a:gd name="T12" fmla="*/ 1728 w 2784"/>
              <a:gd name="T13" fmla="*/ 480 h 691"/>
              <a:gd name="T14" fmla="*/ 1542 w 2784"/>
              <a:gd name="T15" fmla="*/ 443 h 691"/>
              <a:gd name="T16" fmla="*/ 1316 w 2784"/>
              <a:gd name="T17" fmla="*/ 691 h 691"/>
              <a:gd name="T18" fmla="*/ 1019 w 2784"/>
              <a:gd name="T19" fmla="*/ 537 h 691"/>
              <a:gd name="T20" fmla="*/ 849 w 2784"/>
              <a:gd name="T21" fmla="*/ 520 h 691"/>
              <a:gd name="T22" fmla="*/ 672 w 2784"/>
              <a:gd name="T23" fmla="*/ 624 h 691"/>
              <a:gd name="T24" fmla="*/ 384 w 2784"/>
              <a:gd name="T25" fmla="*/ 336 h 691"/>
              <a:gd name="T26" fmla="*/ 48 w 2784"/>
              <a:gd name="T27" fmla="*/ 432 h 691"/>
              <a:gd name="T28" fmla="*/ 0 w 2784"/>
              <a:gd name="T29" fmla="*/ 144 h 691"/>
              <a:gd name="T30" fmla="*/ 0 w 2784"/>
              <a:gd name="T31" fmla="*/ 0 h 6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84"/>
              <a:gd name="T49" fmla="*/ 0 h 691"/>
              <a:gd name="T50" fmla="*/ 2784 w 2784"/>
              <a:gd name="T51" fmla="*/ 691 h 69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84" h="691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Diffuse Reflection</a:t>
            </a:r>
          </a:p>
        </p:txBody>
      </p:sp>
      <p:sp>
        <p:nvSpPr>
          <p:cNvPr id="6656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534400" cy="3886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Assume surface reflects equally in all directions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Examples: chalk, clay</a:t>
            </a:r>
          </a:p>
        </p:txBody>
      </p:sp>
      <p:sp>
        <p:nvSpPr>
          <p:cNvPr id="66566" name="Line 5"/>
          <p:cNvSpPr>
            <a:spLocks noChangeShapeType="1"/>
          </p:cNvSpPr>
          <p:nvPr/>
        </p:nvSpPr>
        <p:spPr bwMode="auto">
          <a:xfrm>
            <a:off x="2209800" y="4694238"/>
            <a:ext cx="441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Text Box 6"/>
          <p:cNvSpPr txBox="1">
            <a:spLocks noChangeArrowheads="1"/>
          </p:cNvSpPr>
          <p:nvPr/>
        </p:nvSpPr>
        <p:spPr bwMode="auto">
          <a:xfrm>
            <a:off x="3505200" y="4694238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8F8F8"/>
                </a:solidFill>
                <a:latin typeface="Helvetica" charset="0"/>
              </a:rPr>
              <a:t>Surface</a:t>
            </a: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V="1">
            <a:off x="4114800" y="4160838"/>
            <a:ext cx="609600" cy="533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V="1">
            <a:off x="4114800" y="4389438"/>
            <a:ext cx="7620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 flipV="1">
            <a:off x="3733800" y="3932238"/>
            <a:ext cx="381000" cy="762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 flipV="1">
            <a:off x="3505200" y="4160838"/>
            <a:ext cx="609600" cy="533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 flipV="1">
            <a:off x="3352800" y="4389438"/>
            <a:ext cx="7620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V="1">
            <a:off x="4114800" y="3932238"/>
            <a:ext cx="381000" cy="762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V="1">
            <a:off x="4114800" y="3856038"/>
            <a:ext cx="0" cy="838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5300663" y="2417763"/>
          <a:ext cx="51911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6" name="Clip" r:id="rId4" imgW="2479675" imgH="4462463" progId="MS_ClipArt_Gallery.2">
                  <p:embed/>
                </p:oleObj>
              </mc:Choice>
              <mc:Fallback>
                <p:oleObj name="Clip" r:id="rId4" imgW="2479675" imgH="446246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0663" y="2417763"/>
                        <a:ext cx="519112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5" name="Oval 15"/>
          <p:cNvSpPr>
            <a:spLocks noChangeArrowheads="1"/>
          </p:cNvSpPr>
          <p:nvPr/>
        </p:nvSpPr>
        <p:spPr bwMode="auto">
          <a:xfrm>
            <a:off x="5491163" y="2636838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 flipV="1">
            <a:off x="4114800" y="2811463"/>
            <a:ext cx="1371600" cy="1806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5300663" y="2417763"/>
          <a:ext cx="51911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5" name="Clip" r:id="rId4" imgW="2479675" imgH="4462463" progId="MS_ClipArt_Gallery.2">
                  <p:embed/>
                </p:oleObj>
              </mc:Choice>
              <mc:Fallback>
                <p:oleObj name="Clip" r:id="rId4" imgW="2479675" imgH="446246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0663" y="2417763"/>
                        <a:ext cx="519112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Specular Reflection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886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Reflection is strongest near mirror angle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Examples: mirrors, metals</a:t>
            </a:r>
          </a:p>
        </p:txBody>
      </p:sp>
      <p:sp>
        <p:nvSpPr>
          <p:cNvPr id="68613" name="Freeform 5"/>
          <p:cNvSpPr>
            <a:spLocks/>
          </p:cNvSpPr>
          <p:nvPr/>
        </p:nvSpPr>
        <p:spPr bwMode="auto">
          <a:xfrm>
            <a:off x="2209800" y="4694238"/>
            <a:ext cx="4419600" cy="1096962"/>
          </a:xfrm>
          <a:custGeom>
            <a:avLst/>
            <a:gdLst>
              <a:gd name="T0" fmla="*/ 0 w 2784"/>
              <a:gd name="T1" fmla="*/ 0 h 691"/>
              <a:gd name="T2" fmla="*/ 2784 w 2784"/>
              <a:gd name="T3" fmla="*/ 0 h 691"/>
              <a:gd name="T4" fmla="*/ 2784 w 2784"/>
              <a:gd name="T5" fmla="*/ 288 h 691"/>
              <a:gd name="T6" fmla="*/ 2592 w 2784"/>
              <a:gd name="T7" fmla="*/ 480 h 691"/>
              <a:gd name="T8" fmla="*/ 2352 w 2784"/>
              <a:gd name="T9" fmla="*/ 336 h 691"/>
              <a:gd name="T10" fmla="*/ 2064 w 2784"/>
              <a:gd name="T11" fmla="*/ 576 h 691"/>
              <a:gd name="T12" fmla="*/ 1728 w 2784"/>
              <a:gd name="T13" fmla="*/ 480 h 691"/>
              <a:gd name="T14" fmla="*/ 1542 w 2784"/>
              <a:gd name="T15" fmla="*/ 443 h 691"/>
              <a:gd name="T16" fmla="*/ 1316 w 2784"/>
              <a:gd name="T17" fmla="*/ 691 h 691"/>
              <a:gd name="T18" fmla="*/ 1019 w 2784"/>
              <a:gd name="T19" fmla="*/ 537 h 691"/>
              <a:gd name="T20" fmla="*/ 849 w 2784"/>
              <a:gd name="T21" fmla="*/ 520 h 691"/>
              <a:gd name="T22" fmla="*/ 672 w 2784"/>
              <a:gd name="T23" fmla="*/ 624 h 691"/>
              <a:gd name="T24" fmla="*/ 384 w 2784"/>
              <a:gd name="T25" fmla="*/ 336 h 691"/>
              <a:gd name="T26" fmla="*/ 48 w 2784"/>
              <a:gd name="T27" fmla="*/ 432 h 691"/>
              <a:gd name="T28" fmla="*/ 0 w 2784"/>
              <a:gd name="T29" fmla="*/ 144 h 691"/>
              <a:gd name="T30" fmla="*/ 0 w 2784"/>
              <a:gd name="T31" fmla="*/ 0 h 6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84"/>
              <a:gd name="T49" fmla="*/ 0 h 691"/>
              <a:gd name="T50" fmla="*/ 2784 w 2784"/>
              <a:gd name="T51" fmla="*/ 691 h 69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84" h="691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2209800" y="4694238"/>
            <a:ext cx="441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5491163" y="2636838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 flipV="1">
            <a:off x="4114800" y="2789238"/>
            <a:ext cx="1371600" cy="1905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 flipH="1">
            <a:off x="4114800" y="3627438"/>
            <a:ext cx="7620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 flipV="1">
            <a:off x="4114800" y="3398838"/>
            <a:ext cx="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3940175" y="3048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N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4800600" y="36274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L</a:t>
            </a:r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>
            <a:off x="3276600" y="3733800"/>
            <a:ext cx="8382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2949575" y="3429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R</a:t>
            </a:r>
          </a:p>
        </p:txBody>
      </p:sp>
      <p:sp>
        <p:nvSpPr>
          <p:cNvPr id="68623" name="Arc 15"/>
          <p:cNvSpPr>
            <a:spLocks/>
          </p:cNvSpPr>
          <p:nvPr/>
        </p:nvSpPr>
        <p:spPr bwMode="auto">
          <a:xfrm>
            <a:off x="3576638" y="3887788"/>
            <a:ext cx="1046162" cy="355600"/>
          </a:xfrm>
          <a:custGeom>
            <a:avLst/>
            <a:gdLst>
              <a:gd name="T0" fmla="*/ 0 w 33118"/>
              <a:gd name="T1" fmla="*/ 161568 h 21600"/>
              <a:gd name="T2" fmla="*/ 1046162 w 33118"/>
              <a:gd name="T3" fmla="*/ 99996 h 21600"/>
              <a:gd name="T4" fmla="*/ 571791 w 33118"/>
              <a:gd name="T5" fmla="*/ 355600 h 21600"/>
              <a:gd name="T6" fmla="*/ 0 60000 65536"/>
              <a:gd name="T7" fmla="*/ 0 60000 65536"/>
              <a:gd name="T8" fmla="*/ 0 60000 65536"/>
              <a:gd name="T9" fmla="*/ 0 w 33118"/>
              <a:gd name="T10" fmla="*/ 0 h 21600"/>
              <a:gd name="T11" fmla="*/ 33118 w 3311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18" h="21600" fill="none" extrusionOk="0">
                <a:moveTo>
                  <a:pt x="-1" y="9813"/>
                </a:moveTo>
                <a:cubicBezTo>
                  <a:pt x="3985" y="3692"/>
                  <a:pt x="10795" y="-1"/>
                  <a:pt x="18101" y="-1"/>
                </a:cubicBezTo>
                <a:cubicBezTo>
                  <a:pt x="23705" y="-1"/>
                  <a:pt x="29089" y="2178"/>
                  <a:pt x="33117" y="6074"/>
                </a:cubicBezTo>
              </a:path>
              <a:path w="33118" h="21600" stroke="0" extrusionOk="0">
                <a:moveTo>
                  <a:pt x="-1" y="9813"/>
                </a:moveTo>
                <a:cubicBezTo>
                  <a:pt x="3985" y="3692"/>
                  <a:pt x="10795" y="-1"/>
                  <a:pt x="18101" y="-1"/>
                </a:cubicBezTo>
                <a:cubicBezTo>
                  <a:pt x="23705" y="-1"/>
                  <a:pt x="29089" y="2178"/>
                  <a:pt x="33117" y="6074"/>
                </a:cubicBezTo>
                <a:lnTo>
                  <a:pt x="1810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4267200" y="3581400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Symbol" charset="0"/>
              </a:rPr>
              <a:t>q</a:t>
            </a:r>
            <a:endParaRPr lang="en-US" sz="2000">
              <a:latin typeface="Helvetica" charset="0"/>
            </a:endParaRP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3657600" y="3581400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Symbol" charset="0"/>
              </a:rPr>
              <a:t>q</a:t>
            </a:r>
            <a:endParaRPr lang="en-US" sz="200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Ambient Lighting</a:t>
            </a:r>
          </a:p>
        </p:txBody>
      </p:sp>
      <p:pic>
        <p:nvPicPr>
          <p:cNvPr id="70659" name="Picture 3" descr="hall4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85988"/>
            <a:ext cx="5638800" cy="375761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81000" y="6172200"/>
            <a:ext cx="8434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This is a total cheat (avoids complexity of global illumination)!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686800" cy="3886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Represents reflection of all indirect illumination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Combine colors of light &amp; surface</a:t>
            </a:r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 flipH="1" flipV="1">
            <a:off x="2217738" y="3571875"/>
            <a:ext cx="2278062" cy="771525"/>
          </a:xfrm>
          <a:prstGeom prst="line">
            <a:avLst/>
          </a:prstGeom>
          <a:noFill/>
          <a:ln w="571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5681663" y="2112963"/>
          <a:ext cx="51911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4" name="Clip" r:id="rId4" imgW="2479675" imgH="4462463" progId="MS_ClipArt_Gallery.2">
                  <p:embed/>
                </p:oleObj>
              </mc:Choice>
              <mc:Fallback>
                <p:oleObj name="Clip" r:id="rId4" imgW="2479675" imgH="446246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1663" y="2112963"/>
                        <a:ext cx="519112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Freeform 7"/>
          <p:cNvSpPr>
            <a:spLocks/>
          </p:cNvSpPr>
          <p:nvPr/>
        </p:nvSpPr>
        <p:spPr bwMode="auto">
          <a:xfrm>
            <a:off x="2590800" y="4389438"/>
            <a:ext cx="4419600" cy="1096962"/>
          </a:xfrm>
          <a:custGeom>
            <a:avLst/>
            <a:gdLst>
              <a:gd name="T0" fmla="*/ 0 w 2784"/>
              <a:gd name="T1" fmla="*/ 0 h 691"/>
              <a:gd name="T2" fmla="*/ 2784 w 2784"/>
              <a:gd name="T3" fmla="*/ 0 h 691"/>
              <a:gd name="T4" fmla="*/ 2784 w 2784"/>
              <a:gd name="T5" fmla="*/ 288 h 691"/>
              <a:gd name="T6" fmla="*/ 2592 w 2784"/>
              <a:gd name="T7" fmla="*/ 480 h 691"/>
              <a:gd name="T8" fmla="*/ 2352 w 2784"/>
              <a:gd name="T9" fmla="*/ 336 h 691"/>
              <a:gd name="T10" fmla="*/ 2064 w 2784"/>
              <a:gd name="T11" fmla="*/ 576 h 691"/>
              <a:gd name="T12" fmla="*/ 1728 w 2784"/>
              <a:gd name="T13" fmla="*/ 480 h 691"/>
              <a:gd name="T14" fmla="*/ 1542 w 2784"/>
              <a:gd name="T15" fmla="*/ 443 h 691"/>
              <a:gd name="T16" fmla="*/ 1316 w 2784"/>
              <a:gd name="T17" fmla="*/ 691 h 691"/>
              <a:gd name="T18" fmla="*/ 1019 w 2784"/>
              <a:gd name="T19" fmla="*/ 537 h 691"/>
              <a:gd name="T20" fmla="*/ 849 w 2784"/>
              <a:gd name="T21" fmla="*/ 520 h 691"/>
              <a:gd name="T22" fmla="*/ 672 w 2784"/>
              <a:gd name="T23" fmla="*/ 624 h 691"/>
              <a:gd name="T24" fmla="*/ 384 w 2784"/>
              <a:gd name="T25" fmla="*/ 336 h 691"/>
              <a:gd name="T26" fmla="*/ 48 w 2784"/>
              <a:gd name="T27" fmla="*/ 432 h 691"/>
              <a:gd name="T28" fmla="*/ 0 w 2784"/>
              <a:gd name="T29" fmla="*/ 144 h 691"/>
              <a:gd name="T30" fmla="*/ 0 w 2784"/>
              <a:gd name="T31" fmla="*/ 0 h 6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84"/>
              <a:gd name="T49" fmla="*/ 0 h 691"/>
              <a:gd name="T50" fmla="*/ 2784 w 2784"/>
              <a:gd name="T51" fmla="*/ 691 h 69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84" h="691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Line 8"/>
          <p:cNvSpPr>
            <a:spLocks noChangeShapeType="1"/>
          </p:cNvSpPr>
          <p:nvPr/>
        </p:nvSpPr>
        <p:spPr bwMode="auto">
          <a:xfrm>
            <a:off x="2590800" y="4389438"/>
            <a:ext cx="441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Oval 9"/>
          <p:cNvSpPr>
            <a:spLocks noChangeArrowheads="1"/>
          </p:cNvSpPr>
          <p:nvPr/>
        </p:nvSpPr>
        <p:spPr bwMode="auto">
          <a:xfrm>
            <a:off x="5872163" y="2332038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2" name="Line 10"/>
          <p:cNvSpPr>
            <a:spLocks noChangeShapeType="1"/>
          </p:cNvSpPr>
          <p:nvPr/>
        </p:nvSpPr>
        <p:spPr bwMode="auto">
          <a:xfrm flipV="1">
            <a:off x="4495800" y="2484438"/>
            <a:ext cx="1371600" cy="19050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Line 11"/>
          <p:cNvSpPr>
            <a:spLocks noChangeShapeType="1"/>
          </p:cNvSpPr>
          <p:nvPr/>
        </p:nvSpPr>
        <p:spPr bwMode="auto">
          <a:xfrm flipH="1">
            <a:off x="4495800" y="3322638"/>
            <a:ext cx="7620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Line 12"/>
          <p:cNvSpPr>
            <a:spLocks noChangeShapeType="1"/>
          </p:cNvSpPr>
          <p:nvPr/>
        </p:nvSpPr>
        <p:spPr bwMode="auto">
          <a:xfrm flipV="1">
            <a:off x="4495800" y="3094038"/>
            <a:ext cx="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5" name="Text Box 13"/>
          <p:cNvSpPr txBox="1">
            <a:spLocks noChangeArrowheads="1"/>
          </p:cNvSpPr>
          <p:nvPr/>
        </p:nvSpPr>
        <p:spPr bwMode="auto">
          <a:xfrm>
            <a:off x="4321175" y="2743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N</a:t>
            </a:r>
          </a:p>
        </p:txBody>
      </p:sp>
      <p:sp>
        <p:nvSpPr>
          <p:cNvPr id="72716" name="Text Box 14"/>
          <p:cNvSpPr txBox="1">
            <a:spLocks noChangeArrowheads="1"/>
          </p:cNvSpPr>
          <p:nvPr/>
        </p:nvSpPr>
        <p:spPr bwMode="auto">
          <a:xfrm>
            <a:off x="5181600" y="33226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L</a:t>
            </a:r>
          </a:p>
        </p:txBody>
      </p:sp>
      <p:sp>
        <p:nvSpPr>
          <p:cNvPr id="72717" name="Line 15"/>
          <p:cNvSpPr>
            <a:spLocks noChangeShapeType="1"/>
          </p:cNvSpPr>
          <p:nvPr/>
        </p:nvSpPr>
        <p:spPr bwMode="auto">
          <a:xfrm>
            <a:off x="3352800" y="3962400"/>
            <a:ext cx="1143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Text Box 16"/>
          <p:cNvSpPr txBox="1">
            <a:spLocks noChangeArrowheads="1"/>
          </p:cNvSpPr>
          <p:nvPr/>
        </p:nvSpPr>
        <p:spPr bwMode="auto">
          <a:xfrm>
            <a:off x="3041650" y="39624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V</a:t>
            </a:r>
          </a:p>
        </p:txBody>
      </p:sp>
      <p:grpSp>
        <p:nvGrpSpPr>
          <p:cNvPr id="72719" name="Group 17"/>
          <p:cNvGrpSpPr>
            <a:grpSpLocks/>
          </p:cNvGrpSpPr>
          <p:nvPr/>
        </p:nvGrpSpPr>
        <p:grpSpPr bwMode="auto">
          <a:xfrm>
            <a:off x="2133600" y="3452813"/>
            <a:ext cx="388938" cy="436562"/>
            <a:chOff x="1104" y="2367"/>
            <a:chExt cx="245" cy="275"/>
          </a:xfrm>
        </p:grpSpPr>
        <p:sp>
          <p:nvSpPr>
            <p:cNvPr id="72723" name="Freeform 18"/>
            <p:cNvSpPr>
              <a:spLocks/>
            </p:cNvSpPr>
            <p:nvPr/>
          </p:nvSpPr>
          <p:spPr bwMode="auto">
            <a:xfrm>
              <a:off x="1152" y="2367"/>
              <a:ext cx="197" cy="275"/>
            </a:xfrm>
            <a:custGeom>
              <a:avLst/>
              <a:gdLst>
                <a:gd name="T0" fmla="*/ 0 w 197"/>
                <a:gd name="T1" fmla="*/ 81 h 275"/>
                <a:gd name="T2" fmla="*/ 197 w 197"/>
                <a:gd name="T3" fmla="*/ 0 h 275"/>
                <a:gd name="T4" fmla="*/ 98 w 197"/>
                <a:gd name="T5" fmla="*/ 275 h 275"/>
                <a:gd name="T6" fmla="*/ 0 w 197"/>
                <a:gd name="T7" fmla="*/ 81 h 2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7"/>
                <a:gd name="T13" fmla="*/ 0 h 275"/>
                <a:gd name="T14" fmla="*/ 197 w 197"/>
                <a:gd name="T15" fmla="*/ 275 h 2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7" h="275">
                  <a:moveTo>
                    <a:pt x="0" y="81"/>
                  </a:moveTo>
                  <a:lnTo>
                    <a:pt x="197" y="0"/>
                  </a:lnTo>
                  <a:lnTo>
                    <a:pt x="98" y="275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4" name="Oval 19"/>
            <p:cNvSpPr>
              <a:spLocks noChangeArrowheads="1"/>
            </p:cNvSpPr>
            <p:nvPr/>
          </p:nvSpPr>
          <p:spPr bwMode="auto">
            <a:xfrm>
              <a:off x="1104" y="24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20" name="Text Box 20"/>
          <p:cNvSpPr txBox="1">
            <a:spLocks noChangeArrowheads="1"/>
          </p:cNvSpPr>
          <p:nvPr/>
        </p:nvSpPr>
        <p:spPr bwMode="auto">
          <a:xfrm>
            <a:off x="1371600" y="3048000"/>
            <a:ext cx="111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Viewer</a:t>
            </a:r>
          </a:p>
        </p:txBody>
      </p:sp>
      <p:sp>
        <p:nvSpPr>
          <p:cNvPr id="72721" name="Text Box 25"/>
          <p:cNvSpPr txBox="1">
            <a:spLocks noChangeArrowheads="1"/>
          </p:cNvSpPr>
          <p:nvPr/>
        </p:nvSpPr>
        <p:spPr bwMode="auto">
          <a:xfrm>
            <a:off x="3429000" y="4389438"/>
            <a:ext cx="2386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rgbClr val="F8F8F8"/>
                </a:solidFill>
                <a:latin typeface="Helvetica" charset="0"/>
              </a:rPr>
              <a:t>Surface color</a:t>
            </a:r>
          </a:p>
          <a:p>
            <a:pPr algn="ctr"/>
            <a:r>
              <a:rPr lang="en-US" sz="2000">
                <a:solidFill>
                  <a:srgbClr val="F8F8F8"/>
                </a:solidFill>
                <a:latin typeface="Helvetica" charset="0"/>
              </a:rPr>
              <a:t>(possibly in texture)</a:t>
            </a:r>
          </a:p>
        </p:txBody>
      </p:sp>
      <p:sp>
        <p:nvSpPr>
          <p:cNvPr id="72722" name="Text Box 26"/>
          <p:cNvSpPr txBox="1">
            <a:spLocks noChangeArrowheads="1"/>
          </p:cNvSpPr>
          <p:nvPr/>
        </p:nvSpPr>
        <p:spPr bwMode="auto">
          <a:xfrm>
            <a:off x="6400800" y="2133600"/>
            <a:ext cx="159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Light color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Overview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latin typeface="Arial" charset="0"/>
              </a:rPr>
              <a:t>I. Images</a:t>
            </a:r>
          </a:p>
          <a:p>
            <a:pPr eaLnBrk="1" hangingPunct="1">
              <a:buFont typeface="Wingdings" charset="0"/>
              <a:buNone/>
            </a:pPr>
            <a:r>
              <a:rPr lang="en-US">
                <a:latin typeface="Arial" charset="0"/>
              </a:rPr>
              <a:t>II. Modeling</a:t>
            </a:r>
          </a:p>
          <a:p>
            <a:pPr eaLnBrk="1" hangingPunct="1">
              <a:buFont typeface="Wingdings" charset="0"/>
              <a:buNone/>
            </a:pPr>
            <a:r>
              <a:rPr lang="en-US">
                <a:latin typeface="Arial" charset="0"/>
              </a:rPr>
              <a:t>III. Rendering</a:t>
            </a:r>
          </a:p>
          <a:p>
            <a:pPr eaLnBrk="1" hangingPunct="1">
              <a:buFont typeface="Wingdings" charset="0"/>
              <a:buNone/>
            </a:pPr>
            <a:r>
              <a:rPr lang="en-US">
                <a:latin typeface="Arial" charset="0"/>
              </a:rPr>
              <a:t>IV. Animation</a:t>
            </a:r>
          </a:p>
        </p:txBody>
      </p:sp>
      <p:pic>
        <p:nvPicPr>
          <p:cNvPr id="19460" name="Picture 11" descr="mbostock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2133600" cy="1600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2" descr="rusty_f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2286000" cy="15875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3430588" y="3459163"/>
            <a:ext cx="2178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Image Processing</a:t>
            </a:r>
            <a:endParaRPr lang="en-US" sz="1600"/>
          </a:p>
          <a:p>
            <a:pPr algn="ctr"/>
            <a:r>
              <a:rPr lang="en-US" sz="1200" i="1"/>
              <a:t>(Rusty Coleman, CS426, Fall99)</a:t>
            </a:r>
            <a:endParaRPr lang="en-US" sz="1200"/>
          </a:p>
        </p:txBody>
      </p:sp>
      <p:sp>
        <p:nvSpPr>
          <p:cNvPr id="19463" name="Text Box 16"/>
          <p:cNvSpPr txBox="1">
            <a:spLocks noChangeArrowheads="1"/>
          </p:cNvSpPr>
          <p:nvPr/>
        </p:nvSpPr>
        <p:spPr bwMode="auto">
          <a:xfrm>
            <a:off x="6403975" y="3048000"/>
            <a:ext cx="2270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Rendering</a:t>
            </a:r>
            <a:endParaRPr lang="en-US" sz="1600"/>
          </a:p>
          <a:p>
            <a:pPr algn="ctr"/>
            <a:r>
              <a:rPr lang="en-US" sz="1200" i="1"/>
              <a:t>(Michael Bostock, CS426, Fall99)</a:t>
            </a:r>
            <a:endParaRPr lang="en-US" sz="1200"/>
          </a:p>
        </p:txBody>
      </p:sp>
      <p:sp>
        <p:nvSpPr>
          <p:cNvPr id="19464" name="Text Box 17"/>
          <p:cNvSpPr txBox="1">
            <a:spLocks noChangeArrowheads="1"/>
          </p:cNvSpPr>
          <p:nvPr/>
        </p:nvSpPr>
        <p:spPr bwMode="auto">
          <a:xfrm>
            <a:off x="5048250" y="5791200"/>
            <a:ext cx="1276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Animation</a:t>
            </a:r>
            <a:endParaRPr lang="en-US" sz="1600"/>
          </a:p>
          <a:p>
            <a:pPr algn="ctr"/>
            <a:r>
              <a:rPr lang="en-US" sz="1200" i="1"/>
              <a:t>(Jon Beyer,</a:t>
            </a:r>
          </a:p>
          <a:p>
            <a:pPr algn="ctr"/>
            <a:r>
              <a:rPr lang="en-US" sz="1200" i="1"/>
              <a:t>CS426, Spring04)</a:t>
            </a:r>
            <a:endParaRPr lang="en-US" sz="1200"/>
          </a:p>
        </p:txBody>
      </p:sp>
      <p:pic>
        <p:nvPicPr>
          <p:cNvPr id="19465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5" t="19061" r="25226" b="14082"/>
          <a:stretch>
            <a:fillRect/>
          </a:stretch>
        </p:blipFill>
        <p:spPr bwMode="auto">
          <a:xfrm>
            <a:off x="6438900" y="3848100"/>
            <a:ext cx="2105025" cy="27051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9" descr="manequ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49"/>
          <a:stretch>
            <a:fillRect/>
          </a:stretch>
        </p:blipFill>
        <p:spPr bwMode="auto">
          <a:xfrm>
            <a:off x="3581400" y="4495800"/>
            <a:ext cx="138588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 Box 20"/>
          <p:cNvSpPr txBox="1">
            <a:spLocks noChangeArrowheads="1"/>
          </p:cNvSpPr>
          <p:nvPr/>
        </p:nvSpPr>
        <p:spPr bwMode="auto">
          <a:xfrm>
            <a:off x="1981200" y="5791200"/>
            <a:ext cx="16875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Modeling</a:t>
            </a:r>
            <a:endParaRPr lang="en-US" sz="1600"/>
          </a:p>
          <a:p>
            <a:pPr algn="ctr"/>
            <a:r>
              <a:rPr lang="en-US" sz="1200" i="1"/>
              <a:t>(Dennis Zorin, CalTech)</a:t>
            </a:r>
            <a:endParaRPr lang="en-US" sz="1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Sum For Multiple Lights</a:t>
            </a:r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2695575" y="1905000"/>
          <a:ext cx="51911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1" name="Clip" r:id="rId4" imgW="2479675" imgH="4462463" progId="MS_ClipArt_Gallery.2">
                  <p:embed/>
                </p:oleObj>
              </mc:Choice>
              <mc:Fallback>
                <p:oleObj name="Clip" r:id="rId4" imgW="2479675" imgH="446246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5575" y="1905000"/>
                        <a:ext cx="51911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Line 4"/>
          <p:cNvSpPr>
            <a:spLocks noChangeShapeType="1"/>
          </p:cNvSpPr>
          <p:nvPr/>
        </p:nvSpPr>
        <p:spPr bwMode="auto">
          <a:xfrm flipH="1" flipV="1">
            <a:off x="2971800" y="2209800"/>
            <a:ext cx="1524000" cy="21336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Line 5"/>
          <p:cNvSpPr>
            <a:spLocks noChangeShapeType="1"/>
          </p:cNvSpPr>
          <p:nvPr/>
        </p:nvSpPr>
        <p:spPr bwMode="auto">
          <a:xfrm flipH="1" flipV="1">
            <a:off x="2217738" y="3571875"/>
            <a:ext cx="2278062" cy="771525"/>
          </a:xfrm>
          <a:prstGeom prst="line">
            <a:avLst/>
          </a:prstGeom>
          <a:noFill/>
          <a:ln w="571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5681663" y="2112963"/>
          <a:ext cx="51911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2" name="Clip" r:id="rId6" imgW="2479675" imgH="4462463" progId="MS_ClipArt_Gallery.2">
                  <p:embed/>
                </p:oleObj>
              </mc:Choice>
              <mc:Fallback>
                <p:oleObj name="Clip" r:id="rId6" imgW="2479675" imgH="446246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1663" y="2112963"/>
                        <a:ext cx="519112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9" name="Freeform 7"/>
          <p:cNvSpPr>
            <a:spLocks/>
          </p:cNvSpPr>
          <p:nvPr/>
        </p:nvSpPr>
        <p:spPr bwMode="auto">
          <a:xfrm>
            <a:off x="2590800" y="4389438"/>
            <a:ext cx="4419600" cy="1096962"/>
          </a:xfrm>
          <a:custGeom>
            <a:avLst/>
            <a:gdLst>
              <a:gd name="T0" fmla="*/ 0 w 2784"/>
              <a:gd name="T1" fmla="*/ 0 h 691"/>
              <a:gd name="T2" fmla="*/ 2784 w 2784"/>
              <a:gd name="T3" fmla="*/ 0 h 691"/>
              <a:gd name="T4" fmla="*/ 2784 w 2784"/>
              <a:gd name="T5" fmla="*/ 288 h 691"/>
              <a:gd name="T6" fmla="*/ 2592 w 2784"/>
              <a:gd name="T7" fmla="*/ 480 h 691"/>
              <a:gd name="T8" fmla="*/ 2352 w 2784"/>
              <a:gd name="T9" fmla="*/ 336 h 691"/>
              <a:gd name="T10" fmla="*/ 2064 w 2784"/>
              <a:gd name="T11" fmla="*/ 576 h 691"/>
              <a:gd name="T12" fmla="*/ 1728 w 2784"/>
              <a:gd name="T13" fmla="*/ 480 h 691"/>
              <a:gd name="T14" fmla="*/ 1542 w 2784"/>
              <a:gd name="T15" fmla="*/ 443 h 691"/>
              <a:gd name="T16" fmla="*/ 1316 w 2784"/>
              <a:gd name="T17" fmla="*/ 691 h 691"/>
              <a:gd name="T18" fmla="*/ 1019 w 2784"/>
              <a:gd name="T19" fmla="*/ 537 h 691"/>
              <a:gd name="T20" fmla="*/ 849 w 2784"/>
              <a:gd name="T21" fmla="*/ 520 h 691"/>
              <a:gd name="T22" fmla="*/ 672 w 2784"/>
              <a:gd name="T23" fmla="*/ 624 h 691"/>
              <a:gd name="T24" fmla="*/ 384 w 2784"/>
              <a:gd name="T25" fmla="*/ 336 h 691"/>
              <a:gd name="T26" fmla="*/ 48 w 2784"/>
              <a:gd name="T27" fmla="*/ 432 h 691"/>
              <a:gd name="T28" fmla="*/ 0 w 2784"/>
              <a:gd name="T29" fmla="*/ 144 h 691"/>
              <a:gd name="T30" fmla="*/ 0 w 2784"/>
              <a:gd name="T31" fmla="*/ 0 h 6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84"/>
              <a:gd name="T49" fmla="*/ 0 h 691"/>
              <a:gd name="T50" fmla="*/ 2784 w 2784"/>
              <a:gd name="T51" fmla="*/ 691 h 69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84" h="691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2590800" y="4389438"/>
            <a:ext cx="441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Oval 9"/>
          <p:cNvSpPr>
            <a:spLocks noChangeArrowheads="1"/>
          </p:cNvSpPr>
          <p:nvPr/>
        </p:nvSpPr>
        <p:spPr bwMode="auto">
          <a:xfrm>
            <a:off x="5872163" y="2332038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 flipV="1">
            <a:off x="4495800" y="2484438"/>
            <a:ext cx="1371600" cy="19050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auto">
          <a:xfrm flipH="1">
            <a:off x="4495800" y="3322638"/>
            <a:ext cx="7620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 flipV="1">
            <a:off x="4495800" y="3094038"/>
            <a:ext cx="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4321175" y="2743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N</a:t>
            </a: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5181600" y="3322638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L</a:t>
            </a:r>
            <a:r>
              <a:rPr lang="en-US" baseline="-25000">
                <a:latin typeface="Helvetica" charset="0"/>
              </a:rPr>
              <a:t>2</a:t>
            </a:r>
            <a:endParaRPr lang="en-US">
              <a:latin typeface="Helvetica" charset="0"/>
            </a:endParaRP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>
            <a:off x="3352800" y="3962400"/>
            <a:ext cx="1143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3041650" y="39624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V</a:t>
            </a:r>
          </a:p>
        </p:txBody>
      </p: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2133600" y="3452813"/>
            <a:ext cx="388938" cy="436562"/>
            <a:chOff x="1104" y="2367"/>
            <a:chExt cx="245" cy="275"/>
          </a:xfrm>
        </p:grpSpPr>
        <p:sp>
          <p:nvSpPr>
            <p:cNvPr id="74774" name="Freeform 18"/>
            <p:cNvSpPr>
              <a:spLocks/>
            </p:cNvSpPr>
            <p:nvPr/>
          </p:nvSpPr>
          <p:spPr bwMode="auto">
            <a:xfrm>
              <a:off x="1152" y="2367"/>
              <a:ext cx="197" cy="275"/>
            </a:xfrm>
            <a:custGeom>
              <a:avLst/>
              <a:gdLst>
                <a:gd name="T0" fmla="*/ 0 w 197"/>
                <a:gd name="T1" fmla="*/ 81 h 275"/>
                <a:gd name="T2" fmla="*/ 197 w 197"/>
                <a:gd name="T3" fmla="*/ 0 h 275"/>
                <a:gd name="T4" fmla="*/ 98 w 197"/>
                <a:gd name="T5" fmla="*/ 275 h 275"/>
                <a:gd name="T6" fmla="*/ 0 w 197"/>
                <a:gd name="T7" fmla="*/ 81 h 2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7"/>
                <a:gd name="T13" fmla="*/ 0 h 275"/>
                <a:gd name="T14" fmla="*/ 197 w 197"/>
                <a:gd name="T15" fmla="*/ 275 h 2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7" h="275">
                  <a:moveTo>
                    <a:pt x="0" y="81"/>
                  </a:moveTo>
                  <a:lnTo>
                    <a:pt x="197" y="0"/>
                  </a:lnTo>
                  <a:lnTo>
                    <a:pt x="98" y="275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5" name="Oval 19"/>
            <p:cNvSpPr>
              <a:spLocks noChangeArrowheads="1"/>
            </p:cNvSpPr>
            <p:nvPr/>
          </p:nvSpPr>
          <p:spPr bwMode="auto">
            <a:xfrm>
              <a:off x="1104" y="240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70" name="Text Box 20"/>
          <p:cNvSpPr txBox="1">
            <a:spLocks noChangeArrowheads="1"/>
          </p:cNvSpPr>
          <p:nvPr/>
        </p:nvSpPr>
        <p:spPr bwMode="auto">
          <a:xfrm>
            <a:off x="1371600" y="3048000"/>
            <a:ext cx="111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Viewer</a:t>
            </a:r>
          </a:p>
        </p:txBody>
      </p:sp>
      <p:sp>
        <p:nvSpPr>
          <p:cNvPr id="74771" name="Line 21"/>
          <p:cNvSpPr>
            <a:spLocks noChangeShapeType="1"/>
          </p:cNvSpPr>
          <p:nvPr/>
        </p:nvSpPr>
        <p:spPr bwMode="auto">
          <a:xfrm>
            <a:off x="3810000" y="33528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2" name="Text Box 22"/>
          <p:cNvSpPr txBox="1">
            <a:spLocks noChangeArrowheads="1"/>
          </p:cNvSpPr>
          <p:nvPr/>
        </p:nvSpPr>
        <p:spPr bwMode="auto">
          <a:xfrm>
            <a:off x="3352800" y="3124200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L</a:t>
            </a:r>
            <a:r>
              <a:rPr lang="en-US" baseline="-25000">
                <a:latin typeface="Helvetica" charset="0"/>
              </a:rPr>
              <a:t>1</a:t>
            </a:r>
            <a:endParaRPr lang="en-US">
              <a:latin typeface="Helvetica" charset="0"/>
            </a:endParaRPr>
          </a:p>
        </p:txBody>
      </p:sp>
      <p:sp>
        <p:nvSpPr>
          <p:cNvPr id="74773" name="Oval 23"/>
          <p:cNvSpPr>
            <a:spLocks noChangeArrowheads="1"/>
          </p:cNvSpPr>
          <p:nvPr/>
        </p:nvSpPr>
        <p:spPr bwMode="auto">
          <a:xfrm>
            <a:off x="2876550" y="20955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Lighting Simulation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Direct illumination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Ray casting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Other methods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Global illumination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Ray tracing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Other methods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6805" name="Freeform 5"/>
          <p:cNvSpPr>
            <a:spLocks/>
          </p:cNvSpPr>
          <p:nvPr/>
        </p:nvSpPr>
        <p:spPr bwMode="auto">
          <a:xfrm>
            <a:off x="5146675" y="3938588"/>
            <a:ext cx="854075" cy="658812"/>
          </a:xfrm>
          <a:custGeom>
            <a:avLst/>
            <a:gdLst>
              <a:gd name="T0" fmla="*/ 0 w 432"/>
              <a:gd name="T1" fmla="*/ 0 h 480"/>
              <a:gd name="T2" fmla="*/ 0 w 432"/>
              <a:gd name="T3" fmla="*/ 480 h 480"/>
              <a:gd name="T4" fmla="*/ 432 w 432"/>
              <a:gd name="T5" fmla="*/ 336 h 480"/>
              <a:gd name="T6" fmla="*/ 432 w 432"/>
              <a:gd name="T7" fmla="*/ 0 h 480"/>
              <a:gd name="T8" fmla="*/ 0 w 432"/>
              <a:gd name="T9" fmla="*/ 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80"/>
              <a:gd name="T17" fmla="*/ 432 w 43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80">
                <a:moveTo>
                  <a:pt x="0" y="0"/>
                </a:moveTo>
                <a:lnTo>
                  <a:pt x="0" y="480"/>
                </a:lnTo>
                <a:lnTo>
                  <a:pt x="432" y="336"/>
                </a:lnTo>
                <a:lnTo>
                  <a:pt x="4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7739063" y="3609975"/>
            <a:ext cx="622300" cy="1276350"/>
          </a:xfrm>
          <a:prstGeom prst="can">
            <a:avLst>
              <a:gd name="adj" fmla="val 51276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Helvetica" charset="0"/>
            </a:endParaRPr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6348413" y="2620963"/>
            <a:ext cx="725487" cy="688975"/>
          </a:xfrm>
          <a:prstGeom prst="cube">
            <a:avLst>
              <a:gd name="adj" fmla="val 25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8156575" y="2424113"/>
          <a:ext cx="3778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87" name="Clip" r:id="rId4" imgW="2479675" imgH="4462463" progId="MS_ClipArt_Gallery.2">
                  <p:embed/>
                </p:oleObj>
              </mc:Choice>
              <mc:Fallback>
                <p:oleObj name="Clip" r:id="rId4" imgW="2479675" imgH="446246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6575" y="2424113"/>
                        <a:ext cx="377825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808" name="Group 9"/>
          <p:cNvGrpSpPr>
            <a:grpSpLocks/>
          </p:cNvGrpSpPr>
          <p:nvPr/>
        </p:nvGrpSpPr>
        <p:grpSpPr bwMode="auto">
          <a:xfrm>
            <a:off x="5518150" y="5203825"/>
            <a:ext cx="1377950" cy="758825"/>
            <a:chOff x="2922" y="3191"/>
            <a:chExt cx="868" cy="478"/>
          </a:xfrm>
        </p:grpSpPr>
        <p:sp>
          <p:nvSpPr>
            <p:cNvPr id="76850" name="Oval 10"/>
            <p:cNvSpPr>
              <a:spLocks noChangeArrowheads="1"/>
            </p:cNvSpPr>
            <p:nvPr/>
          </p:nvSpPr>
          <p:spPr bwMode="auto">
            <a:xfrm>
              <a:off x="3095" y="3214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1" name="Oval 11"/>
            <p:cNvSpPr>
              <a:spLocks noChangeArrowheads="1"/>
            </p:cNvSpPr>
            <p:nvPr/>
          </p:nvSpPr>
          <p:spPr bwMode="auto">
            <a:xfrm>
              <a:off x="3217" y="3239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2" name="Oval 12"/>
            <p:cNvSpPr>
              <a:spLocks noChangeArrowheads="1"/>
            </p:cNvSpPr>
            <p:nvPr/>
          </p:nvSpPr>
          <p:spPr bwMode="auto">
            <a:xfrm>
              <a:off x="3343" y="3264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3" name="Oval 13"/>
            <p:cNvSpPr>
              <a:spLocks noChangeArrowheads="1"/>
            </p:cNvSpPr>
            <p:nvPr/>
          </p:nvSpPr>
          <p:spPr bwMode="auto">
            <a:xfrm>
              <a:off x="3471" y="3290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4" name="Oval 14"/>
            <p:cNvSpPr>
              <a:spLocks noChangeArrowheads="1"/>
            </p:cNvSpPr>
            <p:nvPr/>
          </p:nvSpPr>
          <p:spPr bwMode="auto">
            <a:xfrm>
              <a:off x="3609" y="3320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5" name="Oval 15"/>
            <p:cNvSpPr>
              <a:spLocks noChangeArrowheads="1"/>
            </p:cNvSpPr>
            <p:nvPr/>
          </p:nvSpPr>
          <p:spPr bwMode="auto">
            <a:xfrm>
              <a:off x="3746" y="3346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6" name="Oval 16"/>
            <p:cNvSpPr>
              <a:spLocks noChangeArrowheads="1"/>
            </p:cNvSpPr>
            <p:nvPr/>
          </p:nvSpPr>
          <p:spPr bwMode="auto">
            <a:xfrm>
              <a:off x="2961" y="3191"/>
              <a:ext cx="43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7" name="Oval 17"/>
            <p:cNvSpPr>
              <a:spLocks noChangeArrowheads="1"/>
            </p:cNvSpPr>
            <p:nvPr/>
          </p:nvSpPr>
          <p:spPr bwMode="auto">
            <a:xfrm>
              <a:off x="3056" y="3507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8" name="Oval 18"/>
            <p:cNvSpPr>
              <a:spLocks noChangeArrowheads="1"/>
            </p:cNvSpPr>
            <p:nvPr/>
          </p:nvSpPr>
          <p:spPr bwMode="auto">
            <a:xfrm>
              <a:off x="3179" y="3532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9" name="Oval 19"/>
            <p:cNvSpPr>
              <a:spLocks noChangeArrowheads="1"/>
            </p:cNvSpPr>
            <p:nvPr/>
          </p:nvSpPr>
          <p:spPr bwMode="auto">
            <a:xfrm>
              <a:off x="3305" y="3557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0" name="Oval 20"/>
            <p:cNvSpPr>
              <a:spLocks noChangeArrowheads="1"/>
            </p:cNvSpPr>
            <p:nvPr/>
          </p:nvSpPr>
          <p:spPr bwMode="auto">
            <a:xfrm>
              <a:off x="3432" y="3583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1" name="Oval 21"/>
            <p:cNvSpPr>
              <a:spLocks noChangeArrowheads="1"/>
            </p:cNvSpPr>
            <p:nvPr/>
          </p:nvSpPr>
          <p:spPr bwMode="auto">
            <a:xfrm>
              <a:off x="3547" y="3601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2" name="Oval 22"/>
            <p:cNvSpPr>
              <a:spLocks noChangeArrowheads="1"/>
            </p:cNvSpPr>
            <p:nvPr/>
          </p:nvSpPr>
          <p:spPr bwMode="auto">
            <a:xfrm>
              <a:off x="3690" y="3627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3" name="Oval 23"/>
            <p:cNvSpPr>
              <a:spLocks noChangeArrowheads="1"/>
            </p:cNvSpPr>
            <p:nvPr/>
          </p:nvSpPr>
          <p:spPr bwMode="auto">
            <a:xfrm>
              <a:off x="2922" y="3484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4" name="Oval 24"/>
            <p:cNvSpPr>
              <a:spLocks noChangeArrowheads="1"/>
            </p:cNvSpPr>
            <p:nvPr/>
          </p:nvSpPr>
          <p:spPr bwMode="auto">
            <a:xfrm>
              <a:off x="3066" y="3401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5" name="Oval 25"/>
            <p:cNvSpPr>
              <a:spLocks noChangeArrowheads="1"/>
            </p:cNvSpPr>
            <p:nvPr/>
          </p:nvSpPr>
          <p:spPr bwMode="auto">
            <a:xfrm>
              <a:off x="3189" y="3426"/>
              <a:ext cx="43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6" name="Oval 26"/>
            <p:cNvSpPr>
              <a:spLocks noChangeArrowheads="1"/>
            </p:cNvSpPr>
            <p:nvPr/>
          </p:nvSpPr>
          <p:spPr bwMode="auto">
            <a:xfrm>
              <a:off x="3315" y="3451"/>
              <a:ext cx="43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7" name="Oval 27"/>
            <p:cNvSpPr>
              <a:spLocks noChangeArrowheads="1"/>
            </p:cNvSpPr>
            <p:nvPr/>
          </p:nvSpPr>
          <p:spPr bwMode="auto">
            <a:xfrm>
              <a:off x="3442" y="3477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8" name="Oval 28"/>
            <p:cNvSpPr>
              <a:spLocks noChangeArrowheads="1"/>
            </p:cNvSpPr>
            <p:nvPr/>
          </p:nvSpPr>
          <p:spPr bwMode="auto">
            <a:xfrm>
              <a:off x="3581" y="350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9" name="Oval 29"/>
            <p:cNvSpPr>
              <a:spLocks noChangeArrowheads="1"/>
            </p:cNvSpPr>
            <p:nvPr/>
          </p:nvSpPr>
          <p:spPr bwMode="auto">
            <a:xfrm>
              <a:off x="3706" y="352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0" name="Oval 30"/>
            <p:cNvSpPr>
              <a:spLocks noChangeArrowheads="1"/>
            </p:cNvSpPr>
            <p:nvPr/>
          </p:nvSpPr>
          <p:spPr bwMode="auto">
            <a:xfrm>
              <a:off x="2932" y="3379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1" name="Oval 31"/>
            <p:cNvSpPr>
              <a:spLocks noChangeArrowheads="1"/>
            </p:cNvSpPr>
            <p:nvPr/>
          </p:nvSpPr>
          <p:spPr bwMode="auto">
            <a:xfrm>
              <a:off x="3080" y="3311"/>
              <a:ext cx="44" cy="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2" name="Oval 32"/>
            <p:cNvSpPr>
              <a:spLocks noChangeArrowheads="1"/>
            </p:cNvSpPr>
            <p:nvPr/>
          </p:nvSpPr>
          <p:spPr bwMode="auto">
            <a:xfrm>
              <a:off x="3214" y="3337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3" name="Oval 33"/>
            <p:cNvSpPr>
              <a:spLocks noChangeArrowheads="1"/>
            </p:cNvSpPr>
            <p:nvPr/>
          </p:nvSpPr>
          <p:spPr bwMode="auto">
            <a:xfrm>
              <a:off x="3340" y="3362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4" name="Oval 34"/>
            <p:cNvSpPr>
              <a:spLocks noChangeArrowheads="1"/>
            </p:cNvSpPr>
            <p:nvPr/>
          </p:nvSpPr>
          <p:spPr bwMode="auto">
            <a:xfrm>
              <a:off x="3468" y="338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5" name="Oval 35"/>
            <p:cNvSpPr>
              <a:spLocks noChangeArrowheads="1"/>
            </p:cNvSpPr>
            <p:nvPr/>
          </p:nvSpPr>
          <p:spPr bwMode="auto">
            <a:xfrm>
              <a:off x="3607" y="3418"/>
              <a:ext cx="43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6" name="Oval 36"/>
            <p:cNvSpPr>
              <a:spLocks noChangeArrowheads="1"/>
            </p:cNvSpPr>
            <p:nvPr/>
          </p:nvSpPr>
          <p:spPr bwMode="auto">
            <a:xfrm>
              <a:off x="3725" y="3438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7" name="Oval 37"/>
            <p:cNvSpPr>
              <a:spLocks noChangeArrowheads="1"/>
            </p:cNvSpPr>
            <p:nvPr/>
          </p:nvSpPr>
          <p:spPr bwMode="auto">
            <a:xfrm>
              <a:off x="2958" y="3289"/>
              <a:ext cx="44" cy="4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09" name="Group 38"/>
          <p:cNvGrpSpPr>
            <a:grpSpLocks/>
          </p:cNvGrpSpPr>
          <p:nvPr/>
        </p:nvGrpSpPr>
        <p:grpSpPr bwMode="auto">
          <a:xfrm rot="-572487">
            <a:off x="5445125" y="5040313"/>
            <a:ext cx="1574800" cy="1138237"/>
            <a:chOff x="3558" y="2372"/>
            <a:chExt cx="730" cy="556"/>
          </a:xfrm>
        </p:grpSpPr>
        <p:grpSp>
          <p:nvGrpSpPr>
            <p:cNvPr id="76835" name="Group 39"/>
            <p:cNvGrpSpPr>
              <a:grpSpLocks/>
            </p:cNvGrpSpPr>
            <p:nvPr/>
          </p:nvGrpSpPr>
          <p:grpSpPr bwMode="auto">
            <a:xfrm>
              <a:off x="3562" y="2372"/>
              <a:ext cx="726" cy="518"/>
              <a:chOff x="3562" y="2372"/>
              <a:chExt cx="726" cy="518"/>
            </a:xfrm>
          </p:grpSpPr>
          <p:sp>
            <p:nvSpPr>
              <p:cNvPr id="76840" name="Freeform 40"/>
              <p:cNvSpPr>
                <a:spLocks/>
              </p:cNvSpPr>
              <p:nvPr/>
            </p:nvSpPr>
            <p:spPr bwMode="auto">
              <a:xfrm>
                <a:off x="3562" y="2372"/>
                <a:ext cx="726" cy="518"/>
              </a:xfrm>
              <a:custGeom>
                <a:avLst/>
                <a:gdLst>
                  <a:gd name="T0" fmla="*/ 0 w 726"/>
                  <a:gd name="T1" fmla="*/ 292 h 518"/>
                  <a:gd name="T2" fmla="*/ 600 w 726"/>
                  <a:gd name="T3" fmla="*/ 518 h 518"/>
                  <a:gd name="T4" fmla="*/ 726 w 726"/>
                  <a:gd name="T5" fmla="*/ 259 h 518"/>
                  <a:gd name="T6" fmla="*/ 77 w 726"/>
                  <a:gd name="T7" fmla="*/ 0 h 518"/>
                  <a:gd name="T8" fmla="*/ 0 w 726"/>
                  <a:gd name="T9" fmla="*/ 292 h 5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518"/>
                  <a:gd name="T17" fmla="*/ 726 w 726"/>
                  <a:gd name="T18" fmla="*/ 518 h 5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518">
                    <a:moveTo>
                      <a:pt x="0" y="292"/>
                    </a:moveTo>
                    <a:lnTo>
                      <a:pt x="600" y="518"/>
                    </a:lnTo>
                    <a:lnTo>
                      <a:pt x="726" y="259"/>
                    </a:lnTo>
                    <a:lnTo>
                      <a:pt x="77" y="0"/>
                    </a:lnTo>
                    <a:lnTo>
                      <a:pt x="0" y="292"/>
                    </a:lnTo>
                    <a:close/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Line 41"/>
              <p:cNvSpPr>
                <a:spLocks noChangeShapeType="1"/>
              </p:cNvSpPr>
              <p:nvPr/>
            </p:nvSpPr>
            <p:spPr bwMode="auto">
              <a:xfrm flipH="1">
                <a:off x="3644" y="2411"/>
                <a:ext cx="88" cy="28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2" name="Line 42"/>
              <p:cNvSpPr>
                <a:spLocks noChangeShapeType="1"/>
              </p:cNvSpPr>
              <p:nvPr/>
            </p:nvSpPr>
            <p:spPr bwMode="auto">
              <a:xfrm flipH="1">
                <a:off x="3732" y="2444"/>
                <a:ext cx="88" cy="28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Line 43"/>
              <p:cNvSpPr>
                <a:spLocks noChangeShapeType="1"/>
              </p:cNvSpPr>
              <p:nvPr/>
            </p:nvSpPr>
            <p:spPr bwMode="auto">
              <a:xfrm flipH="1">
                <a:off x="3815" y="2477"/>
                <a:ext cx="94" cy="281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Line 44"/>
              <p:cNvSpPr>
                <a:spLocks noChangeShapeType="1"/>
              </p:cNvSpPr>
              <p:nvPr/>
            </p:nvSpPr>
            <p:spPr bwMode="auto">
              <a:xfrm flipH="1">
                <a:off x="3892" y="2515"/>
                <a:ext cx="116" cy="27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Line 45"/>
              <p:cNvSpPr>
                <a:spLocks noChangeShapeType="1"/>
              </p:cNvSpPr>
              <p:nvPr/>
            </p:nvSpPr>
            <p:spPr bwMode="auto">
              <a:xfrm flipH="1">
                <a:off x="3975" y="2549"/>
                <a:ext cx="126" cy="28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Line 46"/>
              <p:cNvSpPr>
                <a:spLocks noChangeShapeType="1"/>
              </p:cNvSpPr>
              <p:nvPr/>
            </p:nvSpPr>
            <p:spPr bwMode="auto">
              <a:xfrm flipH="1">
                <a:off x="4068" y="2593"/>
                <a:ext cx="132" cy="264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Freeform 47"/>
              <p:cNvSpPr>
                <a:spLocks/>
              </p:cNvSpPr>
              <p:nvPr/>
            </p:nvSpPr>
            <p:spPr bwMode="auto">
              <a:xfrm>
                <a:off x="3623" y="2437"/>
                <a:ext cx="644" cy="259"/>
              </a:xfrm>
              <a:custGeom>
                <a:avLst/>
                <a:gdLst>
                  <a:gd name="T0" fmla="*/ 0 w 644"/>
                  <a:gd name="T1" fmla="*/ 0 h 259"/>
                  <a:gd name="T2" fmla="*/ 644 w 644"/>
                  <a:gd name="T3" fmla="*/ 259 h 259"/>
                  <a:gd name="T4" fmla="*/ 0 60000 65536"/>
                  <a:gd name="T5" fmla="*/ 0 60000 65536"/>
                  <a:gd name="T6" fmla="*/ 0 w 644"/>
                  <a:gd name="T7" fmla="*/ 0 h 259"/>
                  <a:gd name="T8" fmla="*/ 644 w 644"/>
                  <a:gd name="T9" fmla="*/ 259 h 25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44" h="259">
                    <a:moveTo>
                      <a:pt x="0" y="0"/>
                    </a:moveTo>
                    <a:lnTo>
                      <a:pt x="644" y="259"/>
                    </a:ln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Line 48"/>
              <p:cNvSpPr>
                <a:spLocks noChangeShapeType="1"/>
              </p:cNvSpPr>
              <p:nvPr/>
            </p:nvSpPr>
            <p:spPr bwMode="auto">
              <a:xfrm>
                <a:off x="3595" y="2513"/>
                <a:ext cx="627" cy="236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Line 49"/>
              <p:cNvSpPr>
                <a:spLocks noChangeShapeType="1"/>
              </p:cNvSpPr>
              <p:nvPr/>
            </p:nvSpPr>
            <p:spPr bwMode="auto">
              <a:xfrm>
                <a:off x="3585" y="2591"/>
                <a:ext cx="611" cy="231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6" name="Line 50"/>
            <p:cNvSpPr>
              <a:spLocks noChangeShapeType="1"/>
            </p:cNvSpPr>
            <p:nvPr/>
          </p:nvSpPr>
          <p:spPr bwMode="auto">
            <a:xfrm>
              <a:off x="3637" y="2379"/>
              <a:ext cx="107" cy="54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7" name="Line 51"/>
            <p:cNvSpPr>
              <a:spLocks noChangeShapeType="1"/>
            </p:cNvSpPr>
            <p:nvPr/>
          </p:nvSpPr>
          <p:spPr bwMode="auto">
            <a:xfrm flipV="1">
              <a:off x="3744" y="2640"/>
              <a:ext cx="528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8" name="Line 52"/>
            <p:cNvSpPr>
              <a:spLocks noChangeShapeType="1"/>
            </p:cNvSpPr>
            <p:nvPr/>
          </p:nvSpPr>
          <p:spPr bwMode="auto">
            <a:xfrm flipH="1" flipV="1">
              <a:off x="3558" y="2651"/>
              <a:ext cx="186" cy="277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9" name="Line 53"/>
            <p:cNvSpPr>
              <a:spLocks noChangeShapeType="1"/>
            </p:cNvSpPr>
            <p:nvPr/>
          </p:nvSpPr>
          <p:spPr bwMode="auto">
            <a:xfrm flipV="1">
              <a:off x="3744" y="2886"/>
              <a:ext cx="421" cy="4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10" name="Group 54"/>
          <p:cNvGrpSpPr>
            <a:grpSpLocks/>
          </p:cNvGrpSpPr>
          <p:nvPr/>
        </p:nvGrpSpPr>
        <p:grpSpPr bwMode="auto">
          <a:xfrm>
            <a:off x="5281613" y="2625725"/>
            <a:ext cx="3067050" cy="3622675"/>
            <a:chOff x="3327" y="1654"/>
            <a:chExt cx="1932" cy="2282"/>
          </a:xfrm>
        </p:grpSpPr>
        <p:sp>
          <p:nvSpPr>
            <p:cNvPr id="76828" name="Oval 55"/>
            <p:cNvSpPr>
              <a:spLocks noChangeArrowheads="1"/>
            </p:cNvSpPr>
            <p:nvPr/>
          </p:nvSpPr>
          <p:spPr bwMode="auto">
            <a:xfrm>
              <a:off x="3327" y="2696"/>
              <a:ext cx="44" cy="4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6829" name="Group 56"/>
            <p:cNvGrpSpPr>
              <a:grpSpLocks/>
            </p:cNvGrpSpPr>
            <p:nvPr/>
          </p:nvGrpSpPr>
          <p:grpSpPr bwMode="auto">
            <a:xfrm>
              <a:off x="3355" y="1654"/>
              <a:ext cx="1904" cy="2282"/>
              <a:chOff x="2801" y="1567"/>
              <a:chExt cx="1904" cy="2282"/>
            </a:xfrm>
          </p:grpSpPr>
          <p:sp>
            <p:nvSpPr>
              <p:cNvPr id="76830" name="Line 57"/>
              <p:cNvSpPr>
                <a:spLocks noChangeShapeType="1"/>
              </p:cNvSpPr>
              <p:nvPr/>
            </p:nvSpPr>
            <p:spPr bwMode="auto">
              <a:xfrm flipH="1" flipV="1">
                <a:off x="2806" y="2661"/>
                <a:ext cx="379" cy="1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1" name="Line 58"/>
              <p:cNvSpPr>
                <a:spLocks noChangeShapeType="1"/>
              </p:cNvSpPr>
              <p:nvPr/>
            </p:nvSpPr>
            <p:spPr bwMode="auto">
              <a:xfrm flipH="1">
                <a:off x="2801" y="1567"/>
                <a:ext cx="1904" cy="10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2" name="Line 59"/>
              <p:cNvSpPr>
                <a:spLocks noChangeShapeType="1"/>
              </p:cNvSpPr>
              <p:nvPr/>
            </p:nvSpPr>
            <p:spPr bwMode="auto">
              <a:xfrm>
                <a:off x="2816" y="2634"/>
                <a:ext cx="160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3" name="Text Box 60"/>
              <p:cNvSpPr txBox="1">
                <a:spLocks noChangeArrowheads="1"/>
              </p:cNvSpPr>
              <p:nvPr/>
            </p:nvSpPr>
            <p:spPr bwMode="auto">
              <a:xfrm>
                <a:off x="2880" y="2736"/>
                <a:ext cx="18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latin typeface="Helvetica" charset="0"/>
                  </a:rPr>
                  <a:t>N</a:t>
                </a:r>
              </a:p>
            </p:txBody>
          </p:sp>
          <p:sp>
            <p:nvSpPr>
              <p:cNvPr id="76834" name="Oval 61"/>
              <p:cNvSpPr>
                <a:spLocks noChangeArrowheads="1"/>
              </p:cNvSpPr>
              <p:nvPr/>
            </p:nvSpPr>
            <p:spPr bwMode="auto">
              <a:xfrm>
                <a:off x="2963" y="3194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6811" name="Oval 62"/>
          <p:cNvSpPr>
            <a:spLocks noChangeArrowheads="1"/>
          </p:cNvSpPr>
          <p:nvPr/>
        </p:nvSpPr>
        <p:spPr bwMode="auto">
          <a:xfrm>
            <a:off x="5688013" y="4137025"/>
            <a:ext cx="69850" cy="650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Line 63"/>
          <p:cNvSpPr>
            <a:spLocks noChangeShapeType="1"/>
          </p:cNvSpPr>
          <p:nvPr/>
        </p:nvSpPr>
        <p:spPr bwMode="auto">
          <a:xfrm flipH="1" flipV="1">
            <a:off x="5722938" y="4202113"/>
            <a:ext cx="207962" cy="204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Line 64"/>
          <p:cNvSpPr>
            <a:spLocks noChangeShapeType="1"/>
          </p:cNvSpPr>
          <p:nvPr/>
        </p:nvSpPr>
        <p:spPr bwMode="auto">
          <a:xfrm flipH="1">
            <a:off x="5772150" y="2620963"/>
            <a:ext cx="2592388" cy="15192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Line 65"/>
          <p:cNvSpPr>
            <a:spLocks noChangeShapeType="1"/>
          </p:cNvSpPr>
          <p:nvPr/>
        </p:nvSpPr>
        <p:spPr bwMode="auto">
          <a:xfrm>
            <a:off x="5764213" y="4200525"/>
            <a:ext cx="25400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Text Box 66"/>
          <p:cNvSpPr txBox="1">
            <a:spLocks noChangeArrowheads="1"/>
          </p:cNvSpPr>
          <p:nvPr/>
        </p:nvSpPr>
        <p:spPr bwMode="auto">
          <a:xfrm>
            <a:off x="5843588" y="4359275"/>
            <a:ext cx="293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Helvetica" charset="0"/>
              </a:rPr>
              <a:t>N</a:t>
            </a:r>
          </a:p>
        </p:txBody>
      </p:sp>
      <p:sp>
        <p:nvSpPr>
          <p:cNvPr id="76816" name="Oval 67"/>
          <p:cNvSpPr>
            <a:spLocks noChangeArrowheads="1"/>
          </p:cNvSpPr>
          <p:nvPr/>
        </p:nvSpPr>
        <p:spPr bwMode="auto">
          <a:xfrm>
            <a:off x="5789613" y="5237163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7" name="Text Box 68"/>
          <p:cNvSpPr txBox="1">
            <a:spLocks noChangeArrowheads="1"/>
          </p:cNvSpPr>
          <p:nvPr/>
        </p:nvSpPr>
        <p:spPr bwMode="auto">
          <a:xfrm>
            <a:off x="4784725" y="6172200"/>
            <a:ext cx="126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Camera</a:t>
            </a:r>
          </a:p>
        </p:txBody>
      </p:sp>
      <p:sp>
        <p:nvSpPr>
          <p:cNvPr id="76818" name="Text Box 69"/>
          <p:cNvSpPr txBox="1">
            <a:spLocks noChangeArrowheads="1"/>
          </p:cNvSpPr>
          <p:nvPr/>
        </p:nvSpPr>
        <p:spPr bwMode="auto">
          <a:xfrm>
            <a:off x="4419600" y="35052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Surface</a:t>
            </a:r>
          </a:p>
        </p:txBody>
      </p:sp>
      <p:sp>
        <p:nvSpPr>
          <p:cNvPr id="76819" name="Text Box 70"/>
          <p:cNvSpPr txBox="1">
            <a:spLocks noChangeArrowheads="1"/>
          </p:cNvSpPr>
          <p:nvPr/>
        </p:nvSpPr>
        <p:spPr bwMode="auto">
          <a:xfrm>
            <a:off x="7766050" y="1762125"/>
            <a:ext cx="11493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>
                <a:latin typeface="Helvetica" charset="0"/>
              </a:rPr>
              <a:t>Light</a:t>
            </a:r>
          </a:p>
          <a:p>
            <a:pPr algn="ctr">
              <a:lnSpc>
                <a:spcPct val="80000"/>
              </a:lnSpc>
            </a:pPr>
            <a:r>
              <a:rPr lang="en-US">
                <a:latin typeface="Helvetica" charset="0"/>
              </a:rPr>
              <a:t>Source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5686425" y="2590800"/>
            <a:ext cx="2695575" cy="2724150"/>
            <a:chOff x="3582" y="1632"/>
            <a:chExt cx="1698" cy="1716"/>
          </a:xfrm>
        </p:grpSpPr>
        <p:sp>
          <p:nvSpPr>
            <p:cNvPr id="76821" name="Line 72"/>
            <p:cNvSpPr>
              <a:spLocks noChangeShapeType="1"/>
            </p:cNvSpPr>
            <p:nvPr/>
          </p:nvSpPr>
          <p:spPr bwMode="auto">
            <a:xfrm flipV="1">
              <a:off x="3600" y="2330"/>
              <a:ext cx="1287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Line 73"/>
            <p:cNvSpPr>
              <a:spLocks noChangeShapeType="1"/>
            </p:cNvSpPr>
            <p:nvPr/>
          </p:nvSpPr>
          <p:spPr bwMode="auto">
            <a:xfrm flipV="1">
              <a:off x="4896" y="1632"/>
              <a:ext cx="384" cy="6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Line 74"/>
            <p:cNvSpPr>
              <a:spLocks noChangeShapeType="1"/>
            </p:cNvSpPr>
            <p:nvPr/>
          </p:nvSpPr>
          <p:spPr bwMode="auto">
            <a:xfrm flipH="1" flipV="1">
              <a:off x="4752" y="2226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Rectangle 75"/>
            <p:cNvSpPr>
              <a:spLocks noChangeArrowheads="1"/>
            </p:cNvSpPr>
            <p:nvPr/>
          </p:nvSpPr>
          <p:spPr bwMode="auto">
            <a:xfrm>
              <a:off x="4711" y="2083"/>
              <a:ext cx="1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Helvetica" charset="0"/>
                </a:rPr>
                <a:t>N</a:t>
              </a:r>
            </a:p>
          </p:txBody>
        </p:sp>
        <p:grpSp>
          <p:nvGrpSpPr>
            <p:cNvPr id="76825" name="Group 76"/>
            <p:cNvGrpSpPr>
              <a:grpSpLocks/>
            </p:cNvGrpSpPr>
            <p:nvPr/>
          </p:nvGrpSpPr>
          <p:grpSpPr bwMode="auto">
            <a:xfrm>
              <a:off x="3582" y="2610"/>
              <a:ext cx="114" cy="738"/>
              <a:chOff x="3582" y="2610"/>
              <a:chExt cx="114" cy="738"/>
            </a:xfrm>
          </p:grpSpPr>
          <p:sp>
            <p:nvSpPr>
              <p:cNvPr id="76826" name="Oval 77"/>
              <p:cNvSpPr>
                <a:spLocks noChangeArrowheads="1"/>
              </p:cNvSpPr>
              <p:nvPr/>
            </p:nvSpPr>
            <p:spPr bwMode="auto">
              <a:xfrm>
                <a:off x="3648" y="3300"/>
                <a:ext cx="48" cy="48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Oval 78"/>
              <p:cNvSpPr>
                <a:spLocks noChangeArrowheads="1"/>
              </p:cNvSpPr>
              <p:nvPr/>
            </p:nvSpPr>
            <p:spPr bwMode="auto">
              <a:xfrm>
                <a:off x="3582" y="2610"/>
                <a:ext cx="44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Path Types</a:t>
            </a:r>
          </a:p>
        </p:txBody>
      </p:sp>
      <p:pic>
        <p:nvPicPr>
          <p:cNvPr id="78851" name="Picture 3" descr="s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400800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5943600" y="685800"/>
            <a:ext cx="2971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L = light</a:t>
            </a:r>
          </a:p>
          <a:p>
            <a:r>
              <a:rPr lang="en-US">
                <a:latin typeface="Helvetica" charset="0"/>
              </a:rPr>
              <a:t>D = diffuse bounce</a:t>
            </a:r>
          </a:p>
          <a:p>
            <a:r>
              <a:rPr lang="en-US">
                <a:latin typeface="Helvetica" charset="0"/>
              </a:rPr>
              <a:t>S = specular bounce</a:t>
            </a:r>
          </a:p>
          <a:p>
            <a:r>
              <a:rPr lang="en-US">
                <a:latin typeface="Helvetica" charset="0"/>
              </a:rPr>
              <a:t>E = eye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Path Types?</a:t>
            </a:r>
          </a:p>
        </p:txBody>
      </p:sp>
      <p:pic>
        <p:nvPicPr>
          <p:cNvPr id="80899" name="Picture 3" descr="sc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8438" r="8861" b="8861"/>
          <a:stretch>
            <a:fillRect/>
          </a:stretch>
        </p:blipFill>
        <p:spPr bwMode="auto">
          <a:xfrm>
            <a:off x="1905000" y="1828800"/>
            <a:ext cx="5486400" cy="44069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896100" y="640080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i="1">
                <a:solidFill>
                  <a:schemeClr val="accent1"/>
                </a:solidFill>
              </a:rPr>
              <a:t>Henrik Wann Jensen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Ray Tracing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6843713" y="6415088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i="1">
                <a:solidFill>
                  <a:schemeClr val="accent1"/>
                </a:solidFill>
              </a:rPr>
              <a:t>Henrik Wann Jensen</a:t>
            </a:r>
          </a:p>
        </p:txBody>
      </p:sp>
      <p:pic>
        <p:nvPicPr>
          <p:cNvPr id="82948" name="Picture 4" descr="metal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5450"/>
            <a:ext cx="6172200" cy="46291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724400" y="5715000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(note: texture)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Ray Tracing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7639050" y="6248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i="1">
                <a:solidFill>
                  <a:schemeClr val="accent1"/>
                </a:solidFill>
              </a:rPr>
              <a:t>RenderPark</a:t>
            </a:r>
          </a:p>
        </p:txBody>
      </p:sp>
      <p:pic>
        <p:nvPicPr>
          <p:cNvPr id="84996" name="Picture 4" descr="kn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676400"/>
            <a:ext cx="6278562" cy="45005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Ray Tracing</a:t>
            </a: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6781800" y="5943600"/>
            <a:ext cx="1517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</a:rPr>
              <a:t>Terminator 2</a:t>
            </a:r>
          </a:p>
        </p:txBody>
      </p:sp>
      <p:pic>
        <p:nvPicPr>
          <p:cNvPr id="870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9575"/>
            <a:ext cx="7162800" cy="41116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Part IV: Animation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Keyframe animation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Articulated figures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Simulation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Particle systems</a:t>
            </a:r>
          </a:p>
        </p:txBody>
      </p:sp>
      <p:sp>
        <p:nvSpPr>
          <p:cNvPr id="89092" name="Text Box 11"/>
          <p:cNvSpPr txBox="1">
            <a:spLocks noChangeArrowheads="1"/>
          </p:cNvSpPr>
          <p:nvPr/>
        </p:nvSpPr>
        <p:spPr bwMode="auto">
          <a:xfrm>
            <a:off x="5429250" y="5943600"/>
            <a:ext cx="1276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Animation</a:t>
            </a:r>
            <a:endParaRPr lang="en-US" sz="1600"/>
          </a:p>
          <a:p>
            <a:pPr algn="ctr"/>
            <a:r>
              <a:rPr lang="en-US" sz="1200" i="1"/>
              <a:t>(Jon Beyer,</a:t>
            </a:r>
          </a:p>
          <a:p>
            <a:pPr algn="ctr"/>
            <a:r>
              <a:rPr lang="en-US" sz="1200" i="1"/>
              <a:t>CS426, Spring04)</a:t>
            </a:r>
            <a:endParaRPr lang="en-US" sz="1200"/>
          </a:p>
        </p:txBody>
      </p:sp>
      <p:pic>
        <p:nvPicPr>
          <p:cNvPr id="8909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5" t="19061" r="25226" b="14082"/>
          <a:stretch>
            <a:fillRect/>
          </a:stretch>
        </p:blipFill>
        <p:spPr bwMode="auto">
          <a:xfrm>
            <a:off x="4838700" y="2819400"/>
            <a:ext cx="2400300" cy="30861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13" descr="index_f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19400"/>
            <a:ext cx="1524000" cy="3048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5" name="Text Box 14"/>
          <p:cNvSpPr txBox="1">
            <a:spLocks noChangeArrowheads="1"/>
          </p:cNvSpPr>
          <p:nvPr/>
        </p:nvSpPr>
        <p:spPr bwMode="auto">
          <a:xfrm>
            <a:off x="7456488" y="594360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Simulation</a:t>
            </a:r>
            <a:endParaRPr lang="en-US" sz="120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Articulated Figures</a:t>
            </a:r>
          </a:p>
        </p:txBody>
      </p:sp>
      <p:pic>
        <p:nvPicPr>
          <p:cNvPr id="91139" name="Picture 1027" descr="ros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1836738" cy="3886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Text Box 1028"/>
          <p:cNvSpPr txBox="1">
            <a:spLocks noChangeArrowheads="1"/>
          </p:cNvSpPr>
          <p:nvPr/>
        </p:nvSpPr>
        <p:spPr bwMode="auto">
          <a:xfrm>
            <a:off x="5353050" y="6324600"/>
            <a:ext cx="150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Rose et al. `96</a:t>
            </a:r>
          </a:p>
        </p:txBody>
      </p:sp>
      <p:sp>
        <p:nvSpPr>
          <p:cNvPr id="91141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Well-suited for humanoid characters</a:t>
            </a:r>
          </a:p>
        </p:txBody>
      </p:sp>
      <p:sp>
        <p:nvSpPr>
          <p:cNvPr id="91142" name="AutoShape 1030"/>
          <p:cNvSpPr>
            <a:spLocks noChangeArrowheads="1"/>
          </p:cNvSpPr>
          <p:nvPr/>
        </p:nvSpPr>
        <p:spPr bwMode="auto">
          <a:xfrm>
            <a:off x="2743200" y="2743200"/>
            <a:ext cx="9144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Root</a:t>
            </a:r>
          </a:p>
        </p:txBody>
      </p:sp>
      <p:sp>
        <p:nvSpPr>
          <p:cNvPr id="91143" name="AutoShape 1031"/>
          <p:cNvSpPr>
            <a:spLocks noChangeArrowheads="1"/>
          </p:cNvSpPr>
          <p:nvPr/>
        </p:nvSpPr>
        <p:spPr bwMode="auto">
          <a:xfrm>
            <a:off x="4191000" y="35052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LHip</a:t>
            </a:r>
          </a:p>
        </p:txBody>
      </p:sp>
      <p:sp>
        <p:nvSpPr>
          <p:cNvPr id="91144" name="AutoShape 1032"/>
          <p:cNvSpPr>
            <a:spLocks noChangeArrowheads="1"/>
          </p:cNvSpPr>
          <p:nvPr/>
        </p:nvSpPr>
        <p:spPr bwMode="auto">
          <a:xfrm>
            <a:off x="4191000" y="41910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LKnee</a:t>
            </a:r>
          </a:p>
        </p:txBody>
      </p:sp>
      <p:sp>
        <p:nvSpPr>
          <p:cNvPr id="91145" name="AutoShape 1033"/>
          <p:cNvSpPr>
            <a:spLocks noChangeArrowheads="1"/>
          </p:cNvSpPr>
          <p:nvPr/>
        </p:nvSpPr>
        <p:spPr bwMode="auto">
          <a:xfrm>
            <a:off x="4191000" y="48768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LAnkle</a:t>
            </a:r>
          </a:p>
        </p:txBody>
      </p:sp>
      <p:sp>
        <p:nvSpPr>
          <p:cNvPr id="91146" name="AutoShape 1034"/>
          <p:cNvSpPr>
            <a:spLocks noChangeArrowheads="1"/>
          </p:cNvSpPr>
          <p:nvPr/>
        </p:nvSpPr>
        <p:spPr bwMode="auto">
          <a:xfrm>
            <a:off x="5334000" y="35052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RHip</a:t>
            </a:r>
          </a:p>
        </p:txBody>
      </p:sp>
      <p:sp>
        <p:nvSpPr>
          <p:cNvPr id="91147" name="AutoShape 1035"/>
          <p:cNvSpPr>
            <a:spLocks noChangeArrowheads="1"/>
          </p:cNvSpPr>
          <p:nvPr/>
        </p:nvSpPr>
        <p:spPr bwMode="auto">
          <a:xfrm>
            <a:off x="5334000" y="41910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RKnee</a:t>
            </a:r>
          </a:p>
        </p:txBody>
      </p:sp>
      <p:sp>
        <p:nvSpPr>
          <p:cNvPr id="91148" name="AutoShape 1036"/>
          <p:cNvSpPr>
            <a:spLocks noChangeArrowheads="1"/>
          </p:cNvSpPr>
          <p:nvPr/>
        </p:nvSpPr>
        <p:spPr bwMode="auto">
          <a:xfrm>
            <a:off x="5334000" y="48768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RAnkle</a:t>
            </a:r>
          </a:p>
        </p:txBody>
      </p:sp>
      <p:sp>
        <p:nvSpPr>
          <p:cNvPr id="91149" name="AutoShape 1037"/>
          <p:cNvSpPr>
            <a:spLocks noChangeArrowheads="1"/>
          </p:cNvSpPr>
          <p:nvPr/>
        </p:nvSpPr>
        <p:spPr bwMode="auto">
          <a:xfrm>
            <a:off x="1752600" y="34290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Chest</a:t>
            </a:r>
          </a:p>
        </p:txBody>
      </p:sp>
      <p:sp>
        <p:nvSpPr>
          <p:cNvPr id="91150" name="AutoShape 1038"/>
          <p:cNvSpPr>
            <a:spLocks noChangeArrowheads="1"/>
          </p:cNvSpPr>
          <p:nvPr/>
        </p:nvSpPr>
        <p:spPr bwMode="auto">
          <a:xfrm>
            <a:off x="1752600" y="41910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LCollar</a:t>
            </a:r>
          </a:p>
        </p:txBody>
      </p:sp>
      <p:sp>
        <p:nvSpPr>
          <p:cNvPr id="91151" name="AutoShape 1039"/>
          <p:cNvSpPr>
            <a:spLocks noChangeArrowheads="1"/>
          </p:cNvSpPr>
          <p:nvPr/>
        </p:nvSpPr>
        <p:spPr bwMode="auto">
          <a:xfrm>
            <a:off x="1752600" y="48768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LShld</a:t>
            </a:r>
          </a:p>
        </p:txBody>
      </p:sp>
      <p:sp>
        <p:nvSpPr>
          <p:cNvPr id="91152" name="AutoShape 1040"/>
          <p:cNvSpPr>
            <a:spLocks noChangeArrowheads="1"/>
          </p:cNvSpPr>
          <p:nvPr/>
        </p:nvSpPr>
        <p:spPr bwMode="auto">
          <a:xfrm>
            <a:off x="1752600" y="55626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LElbow</a:t>
            </a:r>
          </a:p>
        </p:txBody>
      </p:sp>
      <p:sp>
        <p:nvSpPr>
          <p:cNvPr id="91153" name="AutoShape 1041"/>
          <p:cNvSpPr>
            <a:spLocks noChangeArrowheads="1"/>
          </p:cNvSpPr>
          <p:nvPr/>
        </p:nvSpPr>
        <p:spPr bwMode="auto">
          <a:xfrm>
            <a:off x="1752600" y="62484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LWrist</a:t>
            </a:r>
          </a:p>
        </p:txBody>
      </p:sp>
      <p:sp>
        <p:nvSpPr>
          <p:cNvPr id="91154" name="AutoShape 1042"/>
          <p:cNvSpPr>
            <a:spLocks noChangeArrowheads="1"/>
          </p:cNvSpPr>
          <p:nvPr/>
        </p:nvSpPr>
        <p:spPr bwMode="auto">
          <a:xfrm>
            <a:off x="2971800" y="41910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LCollar</a:t>
            </a:r>
          </a:p>
        </p:txBody>
      </p:sp>
      <p:sp>
        <p:nvSpPr>
          <p:cNvPr id="91155" name="AutoShape 1043"/>
          <p:cNvSpPr>
            <a:spLocks noChangeArrowheads="1"/>
          </p:cNvSpPr>
          <p:nvPr/>
        </p:nvSpPr>
        <p:spPr bwMode="auto">
          <a:xfrm>
            <a:off x="2971800" y="48768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LShld</a:t>
            </a:r>
          </a:p>
        </p:txBody>
      </p:sp>
      <p:sp>
        <p:nvSpPr>
          <p:cNvPr id="91156" name="AutoShape 1044"/>
          <p:cNvSpPr>
            <a:spLocks noChangeArrowheads="1"/>
          </p:cNvSpPr>
          <p:nvPr/>
        </p:nvSpPr>
        <p:spPr bwMode="auto">
          <a:xfrm>
            <a:off x="2971800" y="55626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LElbow</a:t>
            </a:r>
          </a:p>
        </p:txBody>
      </p:sp>
      <p:sp>
        <p:nvSpPr>
          <p:cNvPr id="91157" name="AutoShape 1045"/>
          <p:cNvSpPr>
            <a:spLocks noChangeArrowheads="1"/>
          </p:cNvSpPr>
          <p:nvPr/>
        </p:nvSpPr>
        <p:spPr bwMode="auto">
          <a:xfrm>
            <a:off x="2971800" y="62484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LWrist</a:t>
            </a:r>
          </a:p>
        </p:txBody>
      </p:sp>
      <p:sp>
        <p:nvSpPr>
          <p:cNvPr id="91158" name="AutoShape 1046"/>
          <p:cNvSpPr>
            <a:spLocks noChangeArrowheads="1"/>
          </p:cNvSpPr>
          <p:nvPr/>
        </p:nvSpPr>
        <p:spPr bwMode="auto">
          <a:xfrm>
            <a:off x="533400" y="41910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Neck</a:t>
            </a:r>
          </a:p>
        </p:txBody>
      </p:sp>
      <p:sp>
        <p:nvSpPr>
          <p:cNvPr id="91159" name="AutoShape 1047"/>
          <p:cNvSpPr>
            <a:spLocks noChangeArrowheads="1"/>
          </p:cNvSpPr>
          <p:nvPr/>
        </p:nvSpPr>
        <p:spPr bwMode="auto">
          <a:xfrm>
            <a:off x="533400" y="4876800"/>
            <a:ext cx="990600" cy="3810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Head</a:t>
            </a:r>
          </a:p>
        </p:txBody>
      </p:sp>
      <p:cxnSp>
        <p:nvCxnSpPr>
          <p:cNvPr id="91160" name="AutoShape 1048"/>
          <p:cNvCxnSpPr>
            <a:cxnSpLocks noChangeShapeType="1"/>
            <a:stCxn id="91142" idx="2"/>
            <a:endCxn id="91149" idx="0"/>
          </p:cNvCxnSpPr>
          <p:nvPr/>
        </p:nvCxnSpPr>
        <p:spPr bwMode="auto">
          <a:xfrm flipH="1">
            <a:off x="2247900" y="3124200"/>
            <a:ext cx="9525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1" name="AutoShape 1049"/>
          <p:cNvCxnSpPr>
            <a:cxnSpLocks noChangeShapeType="1"/>
            <a:stCxn id="91149" idx="2"/>
            <a:endCxn id="91150" idx="0"/>
          </p:cNvCxnSpPr>
          <p:nvPr/>
        </p:nvCxnSpPr>
        <p:spPr bwMode="auto">
          <a:xfrm>
            <a:off x="2247900" y="3810000"/>
            <a:ext cx="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2" name="AutoShape 1050"/>
          <p:cNvCxnSpPr>
            <a:cxnSpLocks noChangeShapeType="1"/>
            <a:stCxn id="91150" idx="2"/>
            <a:endCxn id="91151" idx="0"/>
          </p:cNvCxnSpPr>
          <p:nvPr/>
        </p:nvCxnSpPr>
        <p:spPr bwMode="auto">
          <a:xfrm>
            <a:off x="2247900" y="45720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3" name="AutoShape 1051"/>
          <p:cNvCxnSpPr>
            <a:cxnSpLocks noChangeShapeType="1"/>
            <a:stCxn id="91158" idx="2"/>
            <a:endCxn id="91159" idx="0"/>
          </p:cNvCxnSpPr>
          <p:nvPr/>
        </p:nvCxnSpPr>
        <p:spPr bwMode="auto">
          <a:xfrm>
            <a:off x="1028700" y="45720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4" name="AutoShape 1052"/>
          <p:cNvCxnSpPr>
            <a:cxnSpLocks noChangeShapeType="1"/>
            <a:stCxn id="91151" idx="2"/>
            <a:endCxn id="91152" idx="0"/>
          </p:cNvCxnSpPr>
          <p:nvPr/>
        </p:nvCxnSpPr>
        <p:spPr bwMode="auto">
          <a:xfrm>
            <a:off x="2247900" y="52578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5" name="AutoShape 1053"/>
          <p:cNvCxnSpPr>
            <a:cxnSpLocks noChangeShapeType="1"/>
            <a:stCxn id="91152" idx="2"/>
            <a:endCxn id="91153" idx="0"/>
          </p:cNvCxnSpPr>
          <p:nvPr/>
        </p:nvCxnSpPr>
        <p:spPr bwMode="auto">
          <a:xfrm>
            <a:off x="2247900" y="59436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6" name="AutoShape 1054"/>
          <p:cNvCxnSpPr>
            <a:cxnSpLocks noChangeShapeType="1"/>
            <a:stCxn id="91154" idx="2"/>
            <a:endCxn id="91155" idx="0"/>
          </p:cNvCxnSpPr>
          <p:nvPr/>
        </p:nvCxnSpPr>
        <p:spPr bwMode="auto">
          <a:xfrm>
            <a:off x="3467100" y="45720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7" name="AutoShape 1055"/>
          <p:cNvCxnSpPr>
            <a:cxnSpLocks noChangeShapeType="1"/>
            <a:stCxn id="91155" idx="2"/>
            <a:endCxn id="91156" idx="0"/>
          </p:cNvCxnSpPr>
          <p:nvPr/>
        </p:nvCxnSpPr>
        <p:spPr bwMode="auto">
          <a:xfrm>
            <a:off x="3467100" y="52578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8" name="AutoShape 1056"/>
          <p:cNvCxnSpPr>
            <a:cxnSpLocks noChangeShapeType="1"/>
            <a:stCxn id="91156" idx="2"/>
            <a:endCxn id="91157" idx="0"/>
          </p:cNvCxnSpPr>
          <p:nvPr/>
        </p:nvCxnSpPr>
        <p:spPr bwMode="auto">
          <a:xfrm>
            <a:off x="3467100" y="59436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9" name="AutoShape 1057"/>
          <p:cNvCxnSpPr>
            <a:cxnSpLocks noChangeShapeType="1"/>
            <a:stCxn id="91143" idx="2"/>
            <a:endCxn id="91144" idx="0"/>
          </p:cNvCxnSpPr>
          <p:nvPr/>
        </p:nvCxnSpPr>
        <p:spPr bwMode="auto">
          <a:xfrm>
            <a:off x="4686300" y="38862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0" name="AutoShape 1058"/>
          <p:cNvCxnSpPr>
            <a:cxnSpLocks noChangeShapeType="1"/>
            <a:stCxn id="91144" idx="2"/>
            <a:endCxn id="91145" idx="0"/>
          </p:cNvCxnSpPr>
          <p:nvPr/>
        </p:nvCxnSpPr>
        <p:spPr bwMode="auto">
          <a:xfrm>
            <a:off x="4686300" y="45720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1" name="AutoShape 1059"/>
          <p:cNvCxnSpPr>
            <a:cxnSpLocks noChangeShapeType="1"/>
            <a:stCxn id="91146" idx="2"/>
            <a:endCxn id="91147" idx="0"/>
          </p:cNvCxnSpPr>
          <p:nvPr/>
        </p:nvCxnSpPr>
        <p:spPr bwMode="auto">
          <a:xfrm>
            <a:off x="5829300" y="38862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2" name="AutoShape 1060"/>
          <p:cNvCxnSpPr>
            <a:cxnSpLocks noChangeShapeType="1"/>
            <a:stCxn id="91147" idx="2"/>
            <a:endCxn id="91148" idx="0"/>
          </p:cNvCxnSpPr>
          <p:nvPr/>
        </p:nvCxnSpPr>
        <p:spPr bwMode="auto">
          <a:xfrm>
            <a:off x="5829300" y="45720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3" name="AutoShape 1061"/>
          <p:cNvCxnSpPr>
            <a:cxnSpLocks noChangeShapeType="1"/>
            <a:stCxn id="91142" idx="2"/>
            <a:endCxn id="91143" idx="0"/>
          </p:cNvCxnSpPr>
          <p:nvPr/>
        </p:nvCxnSpPr>
        <p:spPr bwMode="auto">
          <a:xfrm>
            <a:off x="3200400" y="3124200"/>
            <a:ext cx="14859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4" name="AutoShape 1062"/>
          <p:cNvCxnSpPr>
            <a:cxnSpLocks noChangeShapeType="1"/>
            <a:stCxn id="91142" idx="2"/>
            <a:endCxn id="91146" idx="0"/>
          </p:cNvCxnSpPr>
          <p:nvPr/>
        </p:nvCxnSpPr>
        <p:spPr bwMode="auto">
          <a:xfrm>
            <a:off x="3200400" y="3124200"/>
            <a:ext cx="26289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5" name="AutoShape 1063"/>
          <p:cNvCxnSpPr>
            <a:cxnSpLocks noChangeShapeType="1"/>
            <a:stCxn id="91149" idx="2"/>
            <a:endCxn id="91154" idx="0"/>
          </p:cNvCxnSpPr>
          <p:nvPr/>
        </p:nvCxnSpPr>
        <p:spPr bwMode="auto">
          <a:xfrm>
            <a:off x="2247900" y="3810000"/>
            <a:ext cx="1219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6" name="AutoShape 1064"/>
          <p:cNvCxnSpPr>
            <a:cxnSpLocks noChangeShapeType="1"/>
            <a:stCxn id="91149" idx="2"/>
            <a:endCxn id="91158" idx="0"/>
          </p:cNvCxnSpPr>
          <p:nvPr/>
        </p:nvCxnSpPr>
        <p:spPr bwMode="auto">
          <a:xfrm flipH="1">
            <a:off x="1028700" y="3810000"/>
            <a:ext cx="1219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Keyframe Animation: Luxo Jr.</a:t>
            </a:r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762000" y="1712913"/>
          <a:ext cx="7772400" cy="438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8" name="Photo Editor Photo" r:id="rId4" imgW="5285714" imgH="2980952" progId="MSPhotoEd.3">
                  <p:embed/>
                </p:oleObj>
              </mc:Choice>
              <mc:Fallback>
                <p:oleObj name="Photo Editor Photo" r:id="rId4" imgW="5285714" imgH="29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12913"/>
                        <a:ext cx="7772400" cy="438308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8" name="Text Box 1028"/>
          <p:cNvSpPr txBox="1">
            <a:spLocks noChangeArrowheads="1"/>
          </p:cNvSpPr>
          <p:nvPr/>
        </p:nvSpPr>
        <p:spPr bwMode="auto">
          <a:xfrm>
            <a:off x="8096250" y="62484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Pixar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534400" cy="3048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1818FF"/>
                </a:solidFill>
                <a:latin typeface="Arial" charset="0"/>
              </a:rPr>
              <a:t>Part 1: Images</a:t>
            </a:r>
            <a:br>
              <a:rPr lang="en-US">
                <a:solidFill>
                  <a:srgbClr val="1818FF"/>
                </a:solidFill>
                <a:latin typeface="Arial" charset="0"/>
              </a:rPr>
            </a:br>
            <a:r>
              <a:rPr lang="en-US">
                <a:solidFill>
                  <a:srgbClr val="1818FF"/>
                </a:solidFill>
                <a:latin typeface="Arial" charset="0"/>
              </a:rPr>
              <a:t/>
            </a:r>
            <a:br>
              <a:rPr lang="en-US">
                <a:solidFill>
                  <a:srgbClr val="1818FF"/>
                </a:solidFill>
                <a:latin typeface="Arial" charset="0"/>
              </a:rPr>
            </a:br>
            <a:r>
              <a:rPr lang="en-US">
                <a:solidFill>
                  <a:srgbClr val="1818FF"/>
                </a:solidFill>
                <a:latin typeface="Arial" charset="0"/>
              </a:rPr>
              <a:t>Q: What is an image?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Keyframe Animation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Define character poses at specific times: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keyframes</a:t>
            </a:r>
            <a:r>
              <a:rPr lang="ja-JP" altLang="en-US">
                <a:latin typeface="Arial" charset="0"/>
              </a:rPr>
              <a:t>”</a:t>
            </a:r>
            <a:endParaRPr lang="en-US">
              <a:latin typeface="Arial" charset="0"/>
            </a:endParaRPr>
          </a:p>
          <a:p>
            <a:pPr eaLnBrk="1" hangingPunct="1"/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In between</a:t>
            </a:r>
            <a:r>
              <a:rPr lang="ja-JP" altLang="en-US">
                <a:latin typeface="Arial" charset="0"/>
              </a:rPr>
              <a:t>”</a:t>
            </a:r>
            <a:r>
              <a:rPr lang="en-US">
                <a:latin typeface="Arial" charset="0"/>
              </a:rPr>
              <a:t> poses found by interpolation</a:t>
            </a:r>
          </a:p>
        </p:txBody>
      </p:sp>
      <p:pic>
        <p:nvPicPr>
          <p:cNvPr id="95236" name="Picture 4" descr="lasset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73450"/>
            <a:ext cx="62484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7467600" y="6248400"/>
            <a:ext cx="130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Lasseter `87</a:t>
            </a: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3429000" y="3821113"/>
            <a:ext cx="901700" cy="1741487"/>
            <a:chOff x="3032" y="1680"/>
            <a:chExt cx="568" cy="1097"/>
          </a:xfrm>
        </p:grpSpPr>
        <p:sp>
          <p:nvSpPr>
            <p:cNvPr id="95239" name="Freeform 7"/>
            <p:cNvSpPr>
              <a:spLocks/>
            </p:cNvSpPr>
            <p:nvPr/>
          </p:nvSpPr>
          <p:spPr bwMode="auto">
            <a:xfrm>
              <a:off x="3340" y="1852"/>
              <a:ext cx="176" cy="356"/>
            </a:xfrm>
            <a:custGeom>
              <a:avLst/>
              <a:gdLst>
                <a:gd name="T0" fmla="*/ 0 w 176"/>
                <a:gd name="T1" fmla="*/ 20 h 356"/>
                <a:gd name="T2" fmla="*/ 144 w 176"/>
                <a:gd name="T3" fmla="*/ 356 h 356"/>
                <a:gd name="T4" fmla="*/ 176 w 176"/>
                <a:gd name="T5" fmla="*/ 336 h 356"/>
                <a:gd name="T6" fmla="*/ 28 w 176"/>
                <a:gd name="T7" fmla="*/ 0 h 356"/>
                <a:gd name="T8" fmla="*/ 0 w 176"/>
                <a:gd name="T9" fmla="*/ 2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356"/>
                <a:gd name="T17" fmla="*/ 176 w 176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356">
                  <a:moveTo>
                    <a:pt x="0" y="20"/>
                  </a:moveTo>
                  <a:lnTo>
                    <a:pt x="144" y="356"/>
                  </a:lnTo>
                  <a:lnTo>
                    <a:pt x="176" y="336"/>
                  </a:lnTo>
                  <a:lnTo>
                    <a:pt x="28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0" name="Freeform 8"/>
            <p:cNvSpPr>
              <a:spLocks/>
            </p:cNvSpPr>
            <p:nvPr/>
          </p:nvSpPr>
          <p:spPr bwMode="auto">
            <a:xfrm rot="3024968">
              <a:off x="3334" y="2166"/>
              <a:ext cx="176" cy="356"/>
            </a:xfrm>
            <a:custGeom>
              <a:avLst/>
              <a:gdLst>
                <a:gd name="T0" fmla="*/ 0 w 176"/>
                <a:gd name="T1" fmla="*/ 20 h 356"/>
                <a:gd name="T2" fmla="*/ 144 w 176"/>
                <a:gd name="T3" fmla="*/ 356 h 356"/>
                <a:gd name="T4" fmla="*/ 176 w 176"/>
                <a:gd name="T5" fmla="*/ 336 h 356"/>
                <a:gd name="T6" fmla="*/ 28 w 176"/>
                <a:gd name="T7" fmla="*/ 0 h 356"/>
                <a:gd name="T8" fmla="*/ 0 w 176"/>
                <a:gd name="T9" fmla="*/ 2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356"/>
                <a:gd name="T17" fmla="*/ 176 w 176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356">
                  <a:moveTo>
                    <a:pt x="0" y="20"/>
                  </a:moveTo>
                  <a:lnTo>
                    <a:pt x="144" y="356"/>
                  </a:lnTo>
                  <a:lnTo>
                    <a:pt x="176" y="336"/>
                  </a:lnTo>
                  <a:lnTo>
                    <a:pt x="28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1" name="Freeform 9"/>
            <p:cNvSpPr>
              <a:spLocks/>
            </p:cNvSpPr>
            <p:nvPr/>
          </p:nvSpPr>
          <p:spPr bwMode="auto">
            <a:xfrm>
              <a:off x="3052" y="2496"/>
              <a:ext cx="299" cy="281"/>
            </a:xfrm>
            <a:custGeom>
              <a:avLst/>
              <a:gdLst>
                <a:gd name="T0" fmla="*/ 288 w 299"/>
                <a:gd name="T1" fmla="*/ 0 h 281"/>
                <a:gd name="T2" fmla="*/ 0 w 299"/>
                <a:gd name="T3" fmla="*/ 0 h 281"/>
                <a:gd name="T4" fmla="*/ 299 w 299"/>
                <a:gd name="T5" fmla="*/ 281 h 281"/>
                <a:gd name="T6" fmla="*/ 288 w 299"/>
                <a:gd name="T7" fmla="*/ 0 h 2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9"/>
                <a:gd name="T13" fmla="*/ 0 h 281"/>
                <a:gd name="T14" fmla="*/ 299 w 299"/>
                <a:gd name="T15" fmla="*/ 281 h 2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9" h="281">
                  <a:moveTo>
                    <a:pt x="288" y="0"/>
                  </a:moveTo>
                  <a:lnTo>
                    <a:pt x="0" y="0"/>
                  </a:lnTo>
                  <a:lnTo>
                    <a:pt x="299" y="28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>
              <a:off x="3436" y="2160"/>
              <a:ext cx="96" cy="96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3" name="Freeform 11"/>
            <p:cNvSpPr>
              <a:spLocks/>
            </p:cNvSpPr>
            <p:nvPr/>
          </p:nvSpPr>
          <p:spPr bwMode="auto">
            <a:xfrm>
              <a:off x="3032" y="1680"/>
              <a:ext cx="404" cy="384"/>
            </a:xfrm>
            <a:custGeom>
              <a:avLst/>
              <a:gdLst>
                <a:gd name="T0" fmla="*/ 116 w 404"/>
                <a:gd name="T1" fmla="*/ 384 h 384"/>
                <a:gd name="T2" fmla="*/ 404 w 404"/>
                <a:gd name="T3" fmla="*/ 144 h 384"/>
                <a:gd name="T4" fmla="*/ 356 w 404"/>
                <a:gd name="T5" fmla="*/ 0 h 384"/>
                <a:gd name="T6" fmla="*/ 0 w 404"/>
                <a:gd name="T7" fmla="*/ 1 h 384"/>
                <a:gd name="T8" fmla="*/ 116 w 404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4"/>
                <a:gd name="T16" fmla="*/ 0 h 384"/>
                <a:gd name="T17" fmla="*/ 404 w 404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4" h="384">
                  <a:moveTo>
                    <a:pt x="116" y="384"/>
                  </a:moveTo>
                  <a:lnTo>
                    <a:pt x="404" y="144"/>
                  </a:lnTo>
                  <a:lnTo>
                    <a:pt x="356" y="0"/>
                  </a:lnTo>
                  <a:lnTo>
                    <a:pt x="0" y="1"/>
                  </a:lnTo>
                  <a:lnTo>
                    <a:pt x="116" y="384"/>
                  </a:lnTo>
                  <a:close/>
                </a:path>
              </a:pathLst>
            </a:cu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>
              <a:off x="3292" y="2448"/>
              <a:ext cx="96" cy="96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>
              <a:off x="3316" y="1848"/>
              <a:ext cx="96" cy="96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Keyframe Animation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Inbetweening: may not be plausible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7467600" y="61722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Lasseter `87 </a:t>
            </a:r>
          </a:p>
        </p:txBody>
      </p:sp>
      <p:pic>
        <p:nvPicPr>
          <p:cNvPr id="97285" name="Picture 5" descr="lasseter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71"/>
          <a:stretch>
            <a:fillRect/>
          </a:stretch>
        </p:blipFill>
        <p:spPr bwMode="auto">
          <a:xfrm>
            <a:off x="990600" y="2743200"/>
            <a:ext cx="7086600" cy="33401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lasseter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9" b="7692"/>
          <a:stretch>
            <a:fillRect/>
          </a:stretch>
        </p:blipFill>
        <p:spPr bwMode="auto">
          <a:xfrm>
            <a:off x="990600" y="2743200"/>
            <a:ext cx="7086600" cy="33401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Keyframe Animation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Solution: add more keyframes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67600" y="61722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</a:rPr>
              <a:t>Lasseter `87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Simulation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Animator cannot specify motion for:</a:t>
            </a:r>
          </a:p>
          <a:p>
            <a:pPr lvl="1" eaLnBrk="1" hangingPunct="1">
              <a:buFontTx/>
              <a:buChar char="o"/>
            </a:pPr>
            <a:r>
              <a:rPr lang="en-US">
                <a:latin typeface="Arial" charset="0"/>
                <a:ea typeface="ＭＳ Ｐゴシック" charset="0"/>
              </a:rPr>
              <a:t>Smoke, water, cloth, hair, fire</a:t>
            </a:r>
          </a:p>
        </p:txBody>
      </p:sp>
      <p:pic>
        <p:nvPicPr>
          <p:cNvPr id="1013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9" t="19365" r="33035" b="16484"/>
          <a:stretch>
            <a:fillRect/>
          </a:stretch>
        </p:blipFill>
        <p:spPr bwMode="auto">
          <a:xfrm>
            <a:off x="3125788" y="2590800"/>
            <a:ext cx="2817812" cy="3733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6" descr="bara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/>
          <a:stretch>
            <a:fillRect/>
          </a:stretch>
        </p:blipFill>
        <p:spPr bwMode="auto">
          <a:xfrm>
            <a:off x="6096000" y="2133600"/>
            <a:ext cx="2684463" cy="3505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Text Box 7"/>
          <p:cNvSpPr txBox="1">
            <a:spLocks noChangeArrowheads="1"/>
          </p:cNvSpPr>
          <p:nvPr/>
        </p:nvSpPr>
        <p:spPr bwMode="auto">
          <a:xfrm>
            <a:off x="6400800" y="5715000"/>
            <a:ext cx="2171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Cloth</a:t>
            </a:r>
          </a:p>
          <a:p>
            <a:pPr algn="ctr"/>
            <a:r>
              <a:rPr lang="en-US" sz="1800" i="1">
                <a:solidFill>
                  <a:schemeClr val="accent1"/>
                </a:solidFill>
              </a:rPr>
              <a:t>(Baraff &amp; Witkin `98)</a:t>
            </a:r>
          </a:p>
        </p:txBody>
      </p:sp>
      <p:sp>
        <p:nvSpPr>
          <p:cNvPr id="101383" name="Text Box 8"/>
          <p:cNvSpPr txBox="1">
            <a:spLocks noChangeArrowheads="1"/>
          </p:cNvSpPr>
          <p:nvPr/>
        </p:nvSpPr>
        <p:spPr bwMode="auto">
          <a:xfrm>
            <a:off x="4724400" y="2727325"/>
            <a:ext cx="804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</a:rPr>
              <a:t>Water</a:t>
            </a:r>
            <a:endParaRPr lang="en-US" sz="2000"/>
          </a:p>
        </p:txBody>
      </p:sp>
      <p:pic>
        <p:nvPicPr>
          <p:cNvPr id="101384" name="Picture 9" descr="metax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038600"/>
            <a:ext cx="2332038" cy="24384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5" name="Text Box 10"/>
          <p:cNvSpPr txBox="1">
            <a:spLocks noChangeArrowheads="1"/>
          </p:cNvSpPr>
          <p:nvPr/>
        </p:nvSpPr>
        <p:spPr bwMode="auto">
          <a:xfrm>
            <a:off x="609600" y="4052888"/>
            <a:ext cx="23622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Hot Gases</a:t>
            </a:r>
          </a:p>
          <a:p>
            <a:pPr algn="ctr"/>
            <a:r>
              <a:rPr lang="en-US" sz="1800" i="1"/>
              <a:t>(Foster &amp; Metaxas `97)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Particle Systems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8862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Recall: </a:t>
            </a:r>
            <a:r>
              <a:rPr lang="ja-JP" altLang="en-US" sz="2800">
                <a:latin typeface="Arial" charset="0"/>
              </a:rPr>
              <a:t>“</a:t>
            </a:r>
            <a:r>
              <a:rPr lang="en-US" sz="2800">
                <a:latin typeface="Arial" charset="0"/>
              </a:rPr>
              <a:t>Game of Life</a:t>
            </a:r>
            <a:r>
              <a:rPr lang="ja-JP" altLang="en-US" sz="2800">
                <a:latin typeface="Arial" charset="0"/>
              </a:rPr>
              <a:t>”</a:t>
            </a:r>
            <a:endParaRPr lang="en-US" sz="2800">
              <a:latin typeface="Arial" charset="0"/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For each frame (time step):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Create new particles and assign attributes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Delete any expired particles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Update particles based on attributes and physics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 Newton</a:t>
            </a:r>
            <a:r>
              <a:rPr lang="ja-JP" altLang="en-US" sz="2400">
                <a:latin typeface="Arial" charset="0"/>
                <a:ea typeface="ＭＳ Ｐゴシック" charset="0"/>
              </a:rPr>
              <a:t>’</a:t>
            </a:r>
            <a:r>
              <a:rPr lang="en-US" sz="2400">
                <a:latin typeface="Arial" charset="0"/>
                <a:ea typeface="ＭＳ Ｐゴシック" charset="0"/>
              </a:rPr>
              <a:t>s Law: f=ma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Render particles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charset="0"/>
              <a:buNone/>
            </a:pPr>
            <a:endParaRPr lang="en-US" sz="2400">
              <a:latin typeface="Arial" charset="0"/>
              <a:ea typeface="ＭＳ Ｐゴシック" charset="0"/>
            </a:endParaRPr>
          </a:p>
          <a:p>
            <a:pPr marL="914400" lvl="1" indent="-457200"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pic>
        <p:nvPicPr>
          <p:cNvPr id="103428" name="Picture 4" descr="vanderburg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600575"/>
            <a:ext cx="4581525" cy="20288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2"/>
          <p:cNvSpPr>
            <a:spLocks noChangeShapeType="1"/>
          </p:cNvSpPr>
          <p:nvPr/>
        </p:nvSpPr>
        <p:spPr bwMode="auto">
          <a:xfrm flipV="1">
            <a:off x="4876800" y="2667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Particle Systems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686800" cy="54864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A particle is a point mass 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Mass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Position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Velocity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Acceleration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Color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Lifetime</a:t>
            </a:r>
          </a:p>
          <a:p>
            <a:pPr eaLnBrk="1" hangingPunct="1"/>
            <a:r>
              <a:rPr lang="en-US" sz="2800">
                <a:latin typeface="Arial" charset="0"/>
              </a:rPr>
              <a:t>Many particles to model complex phenomena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Keep array of particles</a:t>
            </a:r>
          </a:p>
        </p:txBody>
      </p:sp>
      <p:sp>
        <p:nvSpPr>
          <p:cNvPr id="105477" name="Oval 5"/>
          <p:cNvSpPr>
            <a:spLocks noChangeArrowheads="1"/>
          </p:cNvSpPr>
          <p:nvPr/>
        </p:nvSpPr>
        <p:spPr bwMode="auto">
          <a:xfrm>
            <a:off x="4724400" y="29718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4419600" y="3276600"/>
            <a:ext cx="1455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 = (x,y,z)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4953000" y="2209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Creating/Deleting Particles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Where to create particles?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Around some center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Along some path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Surface of shape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Where particle density is low</a:t>
            </a:r>
            <a:br>
              <a:rPr lang="en-US" sz="2400">
                <a:latin typeface="Arial" charset="0"/>
                <a:ea typeface="ＭＳ Ｐゴシック" charset="0"/>
              </a:rPr>
            </a:b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When to delete particles?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Areas of high density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Life span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Random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6019800" y="1816100"/>
            <a:ext cx="2819400" cy="8509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This is where person </a:t>
            </a:r>
          </a:p>
          <a:p>
            <a:r>
              <a:rPr lang="en-US"/>
              <a:t>controls animation</a:t>
            </a:r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9377" r="52257" b="6461"/>
          <a:stretch>
            <a:fillRect/>
          </a:stretch>
        </p:blipFill>
        <p:spPr bwMode="auto">
          <a:xfrm>
            <a:off x="7442200" y="2971800"/>
            <a:ext cx="1473200" cy="35814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0"/>
            <a:ext cx="2209800" cy="17668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75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7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7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2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Example: Wrath of Khan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22754" r="9473" b="7300"/>
          <a:stretch>
            <a:fillRect/>
          </a:stretch>
        </p:blipFill>
        <p:spPr bwMode="auto">
          <a:xfrm>
            <a:off x="4876800" y="2446338"/>
            <a:ext cx="36576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8575" r="25800" b="7379"/>
          <a:stretch>
            <a:fillRect/>
          </a:stretch>
        </p:blipFill>
        <p:spPr bwMode="auto">
          <a:xfrm>
            <a:off x="1111250" y="1957388"/>
            <a:ext cx="353695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8026400" y="6221413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 i="1">
                <a:solidFill>
                  <a:schemeClr val="accent1"/>
                </a:solidFill>
              </a:rPr>
              <a:t>Reeves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Example: Wrath of Khan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9" t="24416" r="11511" b="16060"/>
          <a:stretch>
            <a:fillRect/>
          </a:stretch>
        </p:blipFill>
        <p:spPr bwMode="auto">
          <a:xfrm>
            <a:off x="609600" y="1822450"/>
            <a:ext cx="4191000" cy="35115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22440" r="17625" b="19408"/>
          <a:stretch>
            <a:fillRect/>
          </a:stretch>
        </p:blipFill>
        <p:spPr bwMode="auto">
          <a:xfrm>
            <a:off x="5029200" y="2667000"/>
            <a:ext cx="3810000" cy="34258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8026400" y="6221413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 i="1">
                <a:solidFill>
                  <a:schemeClr val="accent1"/>
                </a:solidFill>
              </a:rPr>
              <a:t>Reeves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Example: Wrath of Khan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9609" r="8913" b="10736"/>
          <a:stretch>
            <a:fillRect/>
          </a:stretch>
        </p:blipFill>
        <p:spPr bwMode="auto">
          <a:xfrm>
            <a:off x="1371600" y="1706563"/>
            <a:ext cx="67786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8026400" y="6221413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 i="1">
                <a:solidFill>
                  <a:schemeClr val="accent1"/>
                </a:solidFill>
              </a:rPr>
              <a:t>Reeves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-obscu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1800"/>
            <a:ext cx="6172200" cy="3680174"/>
          </a:xfrm>
          <a:prstGeom prst="rect">
            <a:avLst/>
          </a:prstGeom>
        </p:spPr>
      </p:pic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Brief history of image capture</a:t>
            </a:r>
          </a:p>
        </p:txBody>
      </p:sp>
      <p:sp>
        <p:nvSpPr>
          <p:cNvPr id="338953" name="Text Box 9"/>
          <p:cNvSpPr txBox="1">
            <a:spLocks noChangeArrowheads="1"/>
          </p:cNvSpPr>
          <p:nvPr/>
        </p:nvSpPr>
        <p:spPr bwMode="auto">
          <a:xfrm>
            <a:off x="1143000" y="1676400"/>
            <a:ext cx="5867400" cy="10779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Arial" charset="0"/>
              </a:rPr>
              <a:t>Camera </a:t>
            </a:r>
            <a:r>
              <a:rPr lang="en-US" sz="3200" dirty="0" err="1">
                <a:latin typeface="Arial" charset="0"/>
              </a:rPr>
              <a:t>obscura</a:t>
            </a:r>
            <a:endParaRPr lang="en-US" sz="3200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 </a:t>
            </a:r>
            <a:r>
              <a:rPr lang="en-US" sz="3200" dirty="0">
                <a:latin typeface="+mj-lt"/>
              </a:rPr>
              <a:t>Known to Chinese 5</a:t>
            </a:r>
            <a:r>
              <a:rPr lang="en-US" sz="3200" baseline="30000" dirty="0">
                <a:latin typeface="+mj-lt"/>
              </a:rPr>
              <a:t>th</a:t>
            </a:r>
            <a:r>
              <a:rPr lang="en-US" sz="3200" dirty="0">
                <a:latin typeface="+mj-lt"/>
              </a:rPr>
              <a:t>C. BC</a:t>
            </a:r>
          </a:p>
        </p:txBody>
      </p: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2514600" y="3230563"/>
            <a:ext cx="4775200" cy="1570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11125" dist="88900" dir="2700000">
              <a:schemeClr val="bg1"/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+mj-lt"/>
              </a:rPr>
              <a:t>19th century: Camera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 Hole </a:t>
            </a:r>
            <a:r>
              <a:rPr lang="en-US" sz="3200" dirty="0">
                <a:latin typeface="Wingdings" charset="0"/>
                <a:cs typeface="Wingdings" charset="0"/>
              </a:rPr>
              <a:t></a:t>
            </a:r>
            <a:r>
              <a:rPr lang="en-US" sz="3200" dirty="0">
                <a:latin typeface="Arial" charset="0"/>
                <a:ea typeface="Wingdings" charset="0"/>
                <a:cs typeface="Wingdings" charset="0"/>
              </a:rPr>
              <a:t> Lens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latin typeface="Arial" charset="0"/>
                <a:ea typeface="Wingdings" charset="0"/>
                <a:cs typeface="Wingdings" charset="0"/>
              </a:rPr>
              <a:t> Paper </a:t>
            </a:r>
            <a:r>
              <a:rPr lang="en-US" sz="3200" dirty="0">
                <a:latin typeface="Wingdings" charset="0"/>
                <a:cs typeface="Wingdings" charset="0"/>
              </a:rPr>
              <a:t></a:t>
            </a:r>
            <a:r>
              <a:rPr lang="en-US" sz="3200" dirty="0">
                <a:latin typeface="Arial" charset="0"/>
                <a:ea typeface="Wingdings" charset="0"/>
                <a:cs typeface="Wingdings" charset="0"/>
              </a:rPr>
              <a:t> Light sensitive</a:t>
            </a:r>
          </a:p>
        </p:txBody>
      </p:sp>
      <p:sp>
        <p:nvSpPr>
          <p:cNvPr id="338956" name="Text Box 12"/>
          <p:cNvSpPr txBox="1">
            <a:spLocks noChangeArrowheads="1"/>
          </p:cNvSpPr>
          <p:nvPr/>
        </p:nvSpPr>
        <p:spPr bwMode="auto">
          <a:xfrm>
            <a:off x="533400" y="5334000"/>
            <a:ext cx="7750175" cy="10779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111125" dist="88900" dir="2700000">
              <a:schemeClr val="bg1"/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+mj-lt"/>
              </a:rPr>
              <a:t>Late 20th century: Digital camera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 Light-</a:t>
            </a:r>
            <a:r>
              <a:rPr lang="en-US" sz="3200" dirty="0" err="1">
                <a:latin typeface="Arial" charset="0"/>
              </a:rPr>
              <a:t>senstive</a:t>
            </a:r>
            <a:r>
              <a:rPr lang="en-US" sz="3200" dirty="0">
                <a:latin typeface="Arial" charset="0"/>
              </a:rPr>
              <a:t> paper </a:t>
            </a:r>
            <a:r>
              <a:rPr lang="en-US" sz="3200" dirty="0">
                <a:latin typeface="Wingdings" charset="0"/>
                <a:cs typeface="Wingdings" charset="0"/>
              </a:rPr>
              <a:t></a:t>
            </a:r>
            <a:r>
              <a:rPr lang="en-US" sz="3200" dirty="0">
                <a:latin typeface="Arial" charset="0"/>
                <a:ea typeface="Wingdings" charset="0"/>
                <a:cs typeface="Wingdings" charset="0"/>
              </a:rPr>
              <a:t> CCD/electronics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55" grpId="0"/>
      <p:bldP spid="33895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Advances in simulation</a:t>
            </a:r>
          </a:p>
        </p:txBody>
      </p:sp>
      <p:pic>
        <p:nvPicPr>
          <p:cNvPr id="115715" name="Picture 2" descr="lighthou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133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3" descr="large_p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Text Box 11"/>
          <p:cNvSpPr txBox="1">
            <a:spLocks noChangeArrowheads="1"/>
          </p:cNvSpPr>
          <p:nvPr/>
        </p:nvSpPr>
        <p:spPr bwMode="auto">
          <a:xfrm>
            <a:off x="1900238" y="5486400"/>
            <a:ext cx="981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Contact</a:t>
            </a:r>
            <a:endParaRPr lang="en-US" sz="1600"/>
          </a:p>
          <a:p>
            <a:pPr algn="ctr"/>
            <a:r>
              <a:rPr lang="en-US" sz="1200" i="1"/>
              <a:t>(Fedkiw)</a:t>
            </a:r>
            <a:endParaRPr lang="en-US" sz="1200"/>
          </a:p>
        </p:txBody>
      </p:sp>
      <p:sp>
        <p:nvSpPr>
          <p:cNvPr id="115718" name="Text Box 11"/>
          <p:cNvSpPr txBox="1">
            <a:spLocks noChangeArrowheads="1"/>
          </p:cNvSpPr>
          <p:nvPr/>
        </p:nvSpPr>
        <p:spPr bwMode="auto">
          <a:xfrm>
            <a:off x="6249988" y="5486400"/>
            <a:ext cx="827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Fluids</a:t>
            </a:r>
            <a:endParaRPr lang="en-US" sz="1600"/>
          </a:p>
          <a:p>
            <a:pPr algn="ctr"/>
            <a:r>
              <a:rPr lang="en-US" sz="1200" i="1"/>
              <a:t>(Fedkiw)</a:t>
            </a:r>
            <a:endParaRPr lang="en-US" sz="1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atar-neyti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433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Digital images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Rectangular (2D) array of pixels</a:t>
            </a:r>
          </a:p>
        </p:txBody>
      </p:sp>
      <p:sp>
        <p:nvSpPr>
          <p:cNvPr id="25604" name="Rectangle 1028"/>
          <p:cNvSpPr>
            <a:spLocks noChangeArrowheads="1"/>
          </p:cNvSpPr>
          <p:nvPr/>
        </p:nvSpPr>
        <p:spPr bwMode="auto">
          <a:xfrm>
            <a:off x="1371600" y="6324600"/>
            <a:ext cx="241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Continuous image</a:t>
            </a:r>
          </a:p>
        </p:txBody>
      </p:sp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5772150" y="6324600"/>
            <a:ext cx="185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Digital image</a:t>
            </a:r>
          </a:p>
        </p:txBody>
      </p:sp>
      <p:pic>
        <p:nvPicPr>
          <p:cNvPr id="25606" name="Picture 1030" descr="dp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3125788" cy="35607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031" descr="dpd3_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060700" cy="35433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Image Display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3886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Re-create continuous function from samples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Example: cathode ray tube (CRT)</a:t>
            </a:r>
          </a:p>
        </p:txBody>
      </p:sp>
      <p:pic>
        <p:nvPicPr>
          <p:cNvPr id="27652" name="Picture 4" descr="c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/>
          <a:stretch>
            <a:fillRect/>
          </a:stretch>
        </p:blipFill>
        <p:spPr bwMode="auto">
          <a:xfrm>
            <a:off x="152400" y="3124200"/>
            <a:ext cx="5029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108575" y="4646613"/>
            <a:ext cx="37814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chemeClr val="hlink"/>
                </a:solidFill>
                <a:latin typeface="Helvetica" charset="0"/>
              </a:rPr>
              <a:t>Image is reconstructed</a:t>
            </a:r>
          </a:p>
          <a:p>
            <a:pPr algn="ctr"/>
            <a:r>
              <a:rPr lang="en-US" sz="2800">
                <a:solidFill>
                  <a:schemeClr val="hlink"/>
                </a:solidFill>
                <a:latin typeface="Helvetica" charset="0"/>
              </a:rPr>
              <a:t>by displaying pixels </a:t>
            </a:r>
          </a:p>
          <a:p>
            <a:pPr algn="ctr"/>
            <a:r>
              <a:rPr lang="en-US" sz="2800">
                <a:solidFill>
                  <a:schemeClr val="hlink"/>
                </a:solidFill>
                <a:latin typeface="Helvetica" charset="0"/>
              </a:rPr>
              <a:t>with finite area of color</a:t>
            </a:r>
          </a:p>
        </p:txBody>
      </p:sp>
      <p:sp>
        <p:nvSpPr>
          <p:cNvPr id="27654" name="Freeform 6"/>
          <p:cNvSpPr>
            <a:spLocks/>
          </p:cNvSpPr>
          <p:nvPr/>
        </p:nvSpPr>
        <p:spPr bwMode="auto">
          <a:xfrm>
            <a:off x="4648200" y="4038600"/>
            <a:ext cx="1271588" cy="628650"/>
          </a:xfrm>
          <a:custGeom>
            <a:avLst/>
            <a:gdLst>
              <a:gd name="T0" fmla="*/ 801 w 801"/>
              <a:gd name="T1" fmla="*/ 396 h 396"/>
              <a:gd name="T2" fmla="*/ 672 w 801"/>
              <a:gd name="T3" fmla="*/ 165 h 396"/>
              <a:gd name="T4" fmla="*/ 398 w 801"/>
              <a:gd name="T5" fmla="*/ 62 h 396"/>
              <a:gd name="T6" fmla="*/ 0 w 801"/>
              <a:gd name="T7" fmla="*/ 0 h 396"/>
              <a:gd name="T8" fmla="*/ 0 60000 65536"/>
              <a:gd name="T9" fmla="*/ 0 60000 65536"/>
              <a:gd name="T10" fmla="*/ 0 60000 65536"/>
              <a:gd name="T11" fmla="*/ 0 60000 65536"/>
              <a:gd name="T12" fmla="*/ 0 w 801"/>
              <a:gd name="T13" fmla="*/ 0 h 396"/>
              <a:gd name="T14" fmla="*/ 801 w 801"/>
              <a:gd name="T15" fmla="*/ 396 h 3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1" h="396">
                <a:moveTo>
                  <a:pt x="801" y="396"/>
                </a:moveTo>
                <a:cubicBezTo>
                  <a:pt x="780" y="358"/>
                  <a:pt x="739" y="221"/>
                  <a:pt x="672" y="165"/>
                </a:cubicBezTo>
                <a:cubicBezTo>
                  <a:pt x="605" y="109"/>
                  <a:pt x="510" y="89"/>
                  <a:pt x="398" y="62"/>
                </a:cubicBezTo>
                <a:cubicBezTo>
                  <a:pt x="286" y="35"/>
                  <a:pt x="83" y="13"/>
                  <a:pt x="0" y="0"/>
                </a:cubicBezTo>
              </a:path>
            </a:pathLst>
          </a:cu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7010400" y="3429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6" name="Oval 8"/>
          <p:cNvSpPr>
            <a:spLocks noChangeArrowheads="1"/>
          </p:cNvSpPr>
          <p:nvPr/>
        </p:nvSpPr>
        <p:spPr bwMode="auto">
          <a:xfrm>
            <a:off x="7315200" y="3429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7" name="Oval 9"/>
          <p:cNvSpPr>
            <a:spLocks noChangeArrowheads="1"/>
          </p:cNvSpPr>
          <p:nvPr/>
        </p:nvSpPr>
        <p:spPr bwMode="auto">
          <a:xfrm>
            <a:off x="7010400" y="37338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7315200" y="37338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7010400" y="27432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7315200" y="27432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1" name="Oval 13"/>
          <p:cNvSpPr>
            <a:spLocks noChangeArrowheads="1"/>
          </p:cNvSpPr>
          <p:nvPr/>
        </p:nvSpPr>
        <p:spPr bwMode="auto">
          <a:xfrm>
            <a:off x="7010400" y="3048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2" name="Oval 14"/>
          <p:cNvSpPr>
            <a:spLocks noChangeArrowheads="1"/>
          </p:cNvSpPr>
          <p:nvPr/>
        </p:nvSpPr>
        <p:spPr bwMode="auto">
          <a:xfrm>
            <a:off x="7315200" y="3048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7696200" y="3429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8001000" y="3429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5" name="Oval 17"/>
          <p:cNvSpPr>
            <a:spLocks noChangeArrowheads="1"/>
          </p:cNvSpPr>
          <p:nvPr/>
        </p:nvSpPr>
        <p:spPr bwMode="auto">
          <a:xfrm>
            <a:off x="7696200" y="37338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6" name="Oval 18"/>
          <p:cNvSpPr>
            <a:spLocks noChangeArrowheads="1"/>
          </p:cNvSpPr>
          <p:nvPr/>
        </p:nvSpPr>
        <p:spPr bwMode="auto">
          <a:xfrm>
            <a:off x="8001000" y="37338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7" name="Oval 19"/>
          <p:cNvSpPr>
            <a:spLocks noChangeArrowheads="1"/>
          </p:cNvSpPr>
          <p:nvPr/>
        </p:nvSpPr>
        <p:spPr bwMode="auto">
          <a:xfrm>
            <a:off x="7696200" y="27432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8001000" y="27432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7696200" y="3048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70" name="Oval 22"/>
          <p:cNvSpPr>
            <a:spLocks noChangeArrowheads="1"/>
          </p:cNvSpPr>
          <p:nvPr/>
        </p:nvSpPr>
        <p:spPr bwMode="auto">
          <a:xfrm>
            <a:off x="8001000" y="3048000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LCD Screen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 descr="active_matri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 r="8445"/>
          <a:stretch/>
        </p:blipFill>
        <p:spPr>
          <a:xfrm>
            <a:off x="6629400" y="76201"/>
            <a:ext cx="2438400" cy="2104008"/>
          </a:xfrm>
          <a:prstGeom prst="rect">
            <a:avLst/>
          </a:prstGeom>
        </p:spPr>
      </p:pic>
      <p:pic>
        <p:nvPicPr>
          <p:cNvPr id="2" name="Picture 1" descr="lcd-cross-se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6477000" cy="425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RGB Color Model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09600" y="5943600"/>
            <a:ext cx="233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1"/>
                </a:solidFill>
              </a:rPr>
              <a:t>Plate II.3 from FvDFH </a:t>
            </a:r>
          </a:p>
        </p:txBody>
      </p:sp>
      <p:pic>
        <p:nvPicPr>
          <p:cNvPr id="31748" name="Picture 4" descr="addi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85925"/>
            <a:ext cx="3581400" cy="34210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572000" y="1685925"/>
            <a:ext cx="4056063" cy="48672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u="sng"/>
              <a:t> R         G         B         Color    </a:t>
            </a:r>
            <a:endParaRPr lang="en-US" u="sng"/>
          </a:p>
          <a:p>
            <a:r>
              <a:rPr lang="en-US"/>
              <a:t>0.0	0.0	0.0	Black</a:t>
            </a:r>
          </a:p>
          <a:p>
            <a:r>
              <a:rPr lang="en-US"/>
              <a:t>1.0	0.0	0.0	Red</a:t>
            </a:r>
          </a:p>
          <a:p>
            <a:r>
              <a:rPr lang="en-US"/>
              <a:t>0.0	1.0	0.0	Green</a:t>
            </a:r>
          </a:p>
          <a:p>
            <a:r>
              <a:rPr lang="en-US"/>
              <a:t>0.0	0.0	1.0	Blue</a:t>
            </a:r>
          </a:p>
          <a:p>
            <a:r>
              <a:rPr lang="en-US"/>
              <a:t>1.0	1.0	0.0	Yellow</a:t>
            </a:r>
          </a:p>
          <a:p>
            <a:r>
              <a:rPr lang="en-US"/>
              <a:t>1.0	0.0	1.0	Magenta</a:t>
            </a:r>
          </a:p>
          <a:p>
            <a:r>
              <a:rPr lang="en-US"/>
              <a:t>0.0	1.0	1.0	Cyan</a:t>
            </a:r>
          </a:p>
          <a:p>
            <a:r>
              <a:rPr lang="en-US"/>
              <a:t>1.0	1.0	1.0	White</a:t>
            </a:r>
          </a:p>
          <a:p>
            <a:r>
              <a:rPr lang="en-US"/>
              <a:t>0.5	0.0	0.0	?</a:t>
            </a:r>
          </a:p>
          <a:p>
            <a:r>
              <a:rPr lang="en-US"/>
              <a:t>1.0	0.5	0.5	?</a:t>
            </a:r>
          </a:p>
          <a:p>
            <a:r>
              <a:rPr lang="en-US"/>
              <a:t>1.0	0.5	0.0	?</a:t>
            </a:r>
          </a:p>
          <a:p>
            <a:r>
              <a:rPr lang="en-US"/>
              <a:t>0.5	0.3	0.1	?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990600" y="5137150"/>
            <a:ext cx="2503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Colors are additive</a:t>
            </a:r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7696200" y="5822950"/>
            <a:ext cx="685800" cy="304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48" name="Rectangle 8"/>
          <p:cNvSpPr>
            <a:spLocks noChangeArrowheads="1"/>
          </p:cNvSpPr>
          <p:nvPr/>
        </p:nvSpPr>
        <p:spPr bwMode="auto">
          <a:xfrm>
            <a:off x="7696200" y="5441950"/>
            <a:ext cx="685800" cy="304800"/>
          </a:xfrm>
          <a:prstGeom prst="rect">
            <a:avLst/>
          </a:prstGeom>
          <a:solidFill>
            <a:srgbClr val="FF7D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7696200" y="5060950"/>
            <a:ext cx="685800" cy="304800"/>
          </a:xfrm>
          <a:prstGeom prst="rect">
            <a:avLst/>
          </a:prstGeom>
          <a:solidFill>
            <a:srgbClr val="80000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50" name="Rectangle 10"/>
          <p:cNvSpPr>
            <a:spLocks noChangeArrowheads="1"/>
          </p:cNvSpPr>
          <p:nvPr/>
        </p:nvSpPr>
        <p:spPr bwMode="auto">
          <a:xfrm>
            <a:off x="7696200" y="6203950"/>
            <a:ext cx="685800" cy="304800"/>
          </a:xfrm>
          <a:prstGeom prst="rect">
            <a:avLst/>
          </a:prstGeom>
          <a:solidFill>
            <a:srgbClr val="6A5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7" grpId="0" animBg="1"/>
      <p:bldP spid="266248" grpId="0" animBg="1"/>
      <p:bldP spid="266249" grpId="0" animBg="1"/>
      <p:bldP spid="266250" grpId="0" animBg="1"/>
    </p:bldLst>
  </p:timing>
</p:sld>
</file>

<file path=ppt/theme/theme1.xml><?xml version="1.0" encoding="utf-8"?>
<a:theme xmlns:a="http://schemas.openxmlformats.org/drawingml/2006/main" name="lec9">
  <a:themeElements>
    <a:clrScheme name="lec9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lec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c9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9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9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9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9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9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9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9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9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9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9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9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HD:Users:af:Desktop:lec9.pot</Template>
  <TotalTime>3902</TotalTime>
  <Words>955</Words>
  <Application>Microsoft Macintosh PowerPoint</Application>
  <PresentationFormat>On-screen Show (4:3)</PresentationFormat>
  <Paragraphs>356</Paragraphs>
  <Slides>51</Slides>
  <Notes>49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lec9</vt:lpstr>
      <vt:lpstr>Clip</vt:lpstr>
      <vt:lpstr>Photo Editor Photo</vt:lpstr>
      <vt:lpstr>Rumination on illumination (computer graphics)</vt:lpstr>
      <vt:lpstr>Applications</vt:lpstr>
      <vt:lpstr>Overview</vt:lpstr>
      <vt:lpstr>Part 1: Images  Q: What is an image?</vt:lpstr>
      <vt:lpstr>Brief history of image capture</vt:lpstr>
      <vt:lpstr>Digital images</vt:lpstr>
      <vt:lpstr>Image Display</vt:lpstr>
      <vt:lpstr>LCD Screen</vt:lpstr>
      <vt:lpstr>RGB Color Model</vt:lpstr>
      <vt:lpstr>What is an Image?</vt:lpstr>
      <vt:lpstr>What is an Image?</vt:lpstr>
      <vt:lpstr>Sampling and Reconstruction</vt:lpstr>
      <vt:lpstr>Adjusting Brightness</vt:lpstr>
      <vt:lpstr>Adjusting Contrast</vt:lpstr>
      <vt:lpstr>Scaling the image</vt:lpstr>
      <vt:lpstr>Image Warping</vt:lpstr>
      <vt:lpstr>Image Morphing</vt:lpstr>
      <vt:lpstr>Image Morphing</vt:lpstr>
      <vt:lpstr>Part II: Modeling</vt:lpstr>
      <vt:lpstr>Modeling in SketchUp (demo)</vt:lpstr>
      <vt:lpstr>Model representation</vt:lpstr>
      <vt:lpstr>Part III: Rendering</vt:lpstr>
      <vt:lpstr>Ray Casting</vt:lpstr>
      <vt:lpstr>Lighting Simulation</vt:lpstr>
      <vt:lpstr>Simple Reflectance Model</vt:lpstr>
      <vt:lpstr>Diffuse Reflection</vt:lpstr>
      <vt:lpstr>Specular Reflection</vt:lpstr>
      <vt:lpstr>Ambient Lighting</vt:lpstr>
      <vt:lpstr>Combine colors of light &amp; surface</vt:lpstr>
      <vt:lpstr>Sum For Multiple Lights</vt:lpstr>
      <vt:lpstr>Lighting Simulation</vt:lpstr>
      <vt:lpstr>Path Types</vt:lpstr>
      <vt:lpstr>Path Types?</vt:lpstr>
      <vt:lpstr>Ray Tracing</vt:lpstr>
      <vt:lpstr>Ray Tracing</vt:lpstr>
      <vt:lpstr>Ray Tracing</vt:lpstr>
      <vt:lpstr>Part IV: Animation</vt:lpstr>
      <vt:lpstr>Articulated Figures</vt:lpstr>
      <vt:lpstr>Keyframe Animation: Luxo Jr.</vt:lpstr>
      <vt:lpstr>Keyframe Animation</vt:lpstr>
      <vt:lpstr>Keyframe Animation</vt:lpstr>
      <vt:lpstr>Keyframe Animation</vt:lpstr>
      <vt:lpstr>Simulation</vt:lpstr>
      <vt:lpstr>Particle Systems</vt:lpstr>
      <vt:lpstr>Particle Systems</vt:lpstr>
      <vt:lpstr>Creating/Deleting Particles</vt:lpstr>
      <vt:lpstr>Example: Wrath of Khan</vt:lpstr>
      <vt:lpstr>Example: Wrath of Khan</vt:lpstr>
      <vt:lpstr>Example: Wrath of Khan</vt:lpstr>
      <vt:lpstr>Advances in simulation</vt:lpstr>
      <vt:lpstr>PowerPoint Presentation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funk</dc:creator>
  <cp:lastModifiedBy>Adam Finkelstein</cp:lastModifiedBy>
  <cp:revision>146</cp:revision>
  <cp:lastPrinted>2000-09-14T15:50:10Z</cp:lastPrinted>
  <dcterms:created xsi:type="dcterms:W3CDTF">2010-04-20T14:43:37Z</dcterms:created>
  <dcterms:modified xsi:type="dcterms:W3CDTF">2012-04-12T14:19:14Z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funk@cs.princeton.edu</vt:lpwstr>
  </property>
  <property fmtid="{D5CDD505-2E9C-101B-9397-08002B2CF9AE}" pid="8" name="HomePage">
    <vt:lpwstr>http://www.cs.princeton.edu/courses/cs426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H:\courses\cs426\fall00\lectures\dither</vt:lpwstr>
  </property>
</Properties>
</file>