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6"/>
  </p:notesMasterIdLst>
  <p:sldIdLst>
    <p:sldId id="256" r:id="rId2"/>
    <p:sldId id="287" r:id="rId3"/>
    <p:sldId id="290" r:id="rId4"/>
    <p:sldId id="283" r:id="rId5"/>
    <p:sldId id="280" r:id="rId6"/>
    <p:sldId id="288" r:id="rId7"/>
    <p:sldId id="276" r:id="rId8"/>
    <p:sldId id="257" r:id="rId9"/>
    <p:sldId id="291" r:id="rId10"/>
    <p:sldId id="260" r:id="rId11"/>
    <p:sldId id="261" r:id="rId12"/>
    <p:sldId id="262" r:id="rId13"/>
    <p:sldId id="263" r:id="rId14"/>
    <p:sldId id="281" r:id="rId15"/>
    <p:sldId id="266" r:id="rId16"/>
    <p:sldId id="267" r:id="rId17"/>
    <p:sldId id="277" r:id="rId18"/>
    <p:sldId id="264" r:id="rId19"/>
    <p:sldId id="275" r:id="rId20"/>
    <p:sldId id="270" r:id="rId21"/>
    <p:sldId id="271" r:id="rId22"/>
    <p:sldId id="272" r:id="rId23"/>
    <p:sldId id="289" r:id="rId24"/>
    <p:sldId id="286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8000"/>
    <a:srgbClr val="FD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568" y="-8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71F884-051B-4340-A6E4-29F77A172C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766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7E7EBFDF-D5FD-964D-AAB0-3C71C611E4A7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AE4C8A37-695F-BB43-9BEB-CB505D1CAF6D}" type="slidenum">
              <a:rPr lang="en-US" sz="1200"/>
              <a:pPr eaLnBrk="1" hangingPunct="1"/>
              <a:t>10</a:t>
            </a:fld>
            <a:endParaRPr lang="en-US" sz="1200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47BD06F5-C05F-F840-B4C6-9BE41C879F10}" type="slidenum">
              <a:rPr lang="en-US" sz="1200"/>
              <a:pPr eaLnBrk="1" hangingPunct="1"/>
              <a:t>11</a:t>
            </a:fld>
            <a:endParaRPr lang="en-US" sz="1200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/>
              <a:t>Work out truth table for bottom circuit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94ED35C5-84DC-8342-89F3-8F240A330FD2}" type="slidenum">
              <a:rPr lang="en-US" sz="1200"/>
              <a:pPr eaLnBrk="1" hangingPunct="1"/>
              <a:t>12</a:t>
            </a:fld>
            <a:endParaRPr lang="en-US" sz="1200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A02446DB-8936-8C41-BC1F-A820F1C4A926}" type="slidenum">
              <a:rPr lang="en-US" sz="1200"/>
              <a:pPr eaLnBrk="1" hangingPunct="1"/>
              <a:t>13</a:t>
            </a:fld>
            <a:endParaRPr lang="en-US" sz="1200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C814C66-CA58-5A41-8A89-A37E7ED84DC0}" type="slidenum">
              <a:rPr lang="en-US" sz="1200"/>
              <a:pPr eaLnBrk="1" hangingPunct="1"/>
              <a:t>14</a:t>
            </a:fld>
            <a:endParaRPr lang="en-US" sz="1200"/>
          </a:p>
        </p:txBody>
      </p:sp>
      <p:sp>
        <p:nvSpPr>
          <p:cNvPr id="3891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/>
              <a:t>Work out truth table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878FCC01-5CDE-6B4C-A13E-D39F9F522E8A}" type="slidenum">
              <a:rPr lang="en-US" sz="1200"/>
              <a:pPr eaLnBrk="1" hangingPunct="1"/>
              <a:t>15</a:t>
            </a:fld>
            <a:endParaRPr lang="en-US" sz="1200"/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317AE1F0-EA49-2D4F-AE4A-31B37ED76896}" type="slidenum">
              <a:rPr lang="en-US" sz="1200"/>
              <a:pPr eaLnBrk="1" hangingPunct="1"/>
              <a:t>16</a:t>
            </a:fld>
            <a:endParaRPr lang="en-US" sz="1200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3DE51D6A-2992-2B45-A0A9-647D1C60E36D}" type="slidenum">
              <a:rPr lang="en-US" sz="1200"/>
              <a:pPr eaLnBrk="1" hangingPunct="1"/>
              <a:t>17</a:t>
            </a:fld>
            <a:endParaRPr lang="en-US" sz="1200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95FCC1FD-A172-144C-9AA1-04A6018A3650}" type="slidenum">
              <a:rPr lang="en-US" sz="1200"/>
              <a:pPr eaLnBrk="1" hangingPunct="1"/>
              <a:t>18</a:t>
            </a:fld>
            <a:endParaRPr lang="en-US" sz="1200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8C53C4B8-3C48-5C4B-8CF4-EC3CFFE28BC8}" type="slidenum">
              <a:rPr lang="en-US" sz="1200"/>
              <a:pPr eaLnBrk="1" hangingPunct="1"/>
              <a:t>19</a:t>
            </a:fld>
            <a:endParaRPr lang="en-US" sz="1200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/>
              <a:t>Draw this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F0F558B1-FE09-0542-8A58-66721F53BBB3}" type="slidenum">
              <a:rPr lang="en-US" sz="1200"/>
              <a:pPr eaLnBrk="1" hangingPunct="1"/>
              <a:t>2</a:t>
            </a:fld>
            <a:endParaRPr lang="en-US" sz="1200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57B52400-50A7-6E4E-AD11-D27C23491A11}" type="slidenum">
              <a:rPr lang="en-US" sz="1200"/>
              <a:pPr eaLnBrk="1" hangingPunct="1"/>
              <a:t>20</a:t>
            </a:fld>
            <a:endParaRPr lang="en-US" sz="1200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C108C25-A758-0D4C-A6DF-A0C55C9350B3}" type="slidenum">
              <a:rPr lang="en-US" sz="1200"/>
              <a:pPr eaLnBrk="1" hangingPunct="1"/>
              <a:t>21</a:t>
            </a:fld>
            <a:endParaRPr lang="en-US" sz="1200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6D8D4D1D-D069-EB4F-B87F-64588BB54807}" type="slidenum">
              <a:rPr lang="en-US" sz="1200"/>
              <a:pPr eaLnBrk="1" hangingPunct="1"/>
              <a:t>22</a:t>
            </a:fld>
            <a:endParaRPr lang="en-US" sz="1200"/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8CCCE00B-A6FF-6B4B-8909-DEB22AE7566B}" type="slidenum">
              <a:rPr lang="en-US" sz="1200"/>
              <a:pPr eaLnBrk="1" hangingPunct="1"/>
              <a:t>23</a:t>
            </a:fld>
            <a:endParaRPr lang="en-US" sz="1200"/>
          </a:p>
        </p:txBody>
      </p:sp>
      <p:sp>
        <p:nvSpPr>
          <p:cNvPr id="57347" name="Rectangle 2"/>
          <p:cNvSpPr>
            <a:spLocks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/>
          <p:cNvSpPr>
            <a:spLocks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8CCCE00B-A6FF-6B4B-8909-DEB22AE7566B}" type="slidenum">
              <a:rPr lang="en-US" sz="1200"/>
              <a:pPr eaLnBrk="1" hangingPunct="1"/>
              <a:t>3</a:t>
            </a:fld>
            <a:endParaRPr lang="en-US" sz="1200"/>
          </a:p>
        </p:txBody>
      </p:sp>
      <p:sp>
        <p:nvSpPr>
          <p:cNvPr id="57347" name="Rectangle 2"/>
          <p:cNvSpPr>
            <a:spLocks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/>
          <p:cNvSpPr>
            <a:spLocks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60501CA5-3B61-884E-B062-FD7EB7AD5AB8}" type="slidenum">
              <a:rPr lang="en-US" sz="1200"/>
              <a:pPr eaLnBrk="1" hangingPunct="1"/>
              <a:t>4</a:t>
            </a:fld>
            <a:endParaRPr lang="en-US" sz="1200"/>
          </a:p>
        </p:txBody>
      </p:sp>
      <p:sp>
        <p:nvSpPr>
          <p:cNvPr id="2048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FF1BF4C4-3E09-EC49-A38C-FEA13B74B1AB}" type="slidenum">
              <a:rPr lang="en-US" sz="1200"/>
              <a:pPr eaLnBrk="1" hangingPunct="1"/>
              <a:t>5</a:t>
            </a:fld>
            <a:endParaRPr lang="en-US" sz="1200"/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DCD43DD9-7F99-8B48-901A-78506CFD9B53}" type="slidenum">
              <a:rPr lang="en-US" sz="1200"/>
              <a:pPr eaLnBrk="1" hangingPunct="1"/>
              <a:t>6</a:t>
            </a:fld>
            <a:endParaRPr lang="en-US" sz="1200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/>
              <a:t>This is just notation.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2E46510-B5C2-6545-81B0-EB03B600E998}" type="slidenum">
              <a:rPr lang="en-US" sz="1200"/>
              <a:pPr eaLnBrk="1" hangingPunct="1"/>
              <a:t>7</a:t>
            </a:fld>
            <a:endParaRPr lang="en-US" sz="1200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291C29F-BD11-3140-840C-FBC0822DE164}" type="slidenum">
              <a:rPr lang="en-US" sz="1200"/>
              <a:pPr eaLnBrk="1" hangingPunct="1"/>
              <a:t>8</a:t>
            </a:fld>
            <a:endParaRPr lang="en-US" sz="1200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FF1BF4C4-3E09-EC49-A38C-FEA13B74B1AB}" type="slidenum">
              <a:rPr lang="en-US" sz="1200"/>
              <a:pPr eaLnBrk="1" hangingPunct="1"/>
              <a:t>9</a:t>
            </a:fld>
            <a:endParaRPr lang="en-US" sz="1200"/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latin typeface="Times New Roman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mes New Roman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mes New Roman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mes New Roman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mes New Roman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mes New Roman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mes New Roman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mes New Roman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mes New Roman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mes New Roman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mes New Roman" charset="0"/>
                </a:endParaRPr>
              </a:p>
            </p:txBody>
          </p:sp>
        </p:grpSp>
      </p:grpSp>
      <p:sp>
        <p:nvSpPr>
          <p:cNvPr id="51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5815F6-8463-4345-B6FD-EA90A0D8F4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154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2F49AA-D541-5F42-B2A0-10B83FE735A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109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06F54D-F375-AB48-9901-7251BBED07D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909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A5F9EE-17A5-DC45-B507-CAB5C3C5F2E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544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4201CA-6822-154E-9F98-FC5D867817F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847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068F1-B76F-B140-BA33-211A32EE848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041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BAF7CD-E141-5141-B40B-35ECA624B9B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141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1263D5-DACF-814B-AD12-4D6D615222B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912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D26E11-201B-5840-B7B0-89A11CBD423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969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63FE67-7EAB-8745-94C3-EBEC4757912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520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B38914-2DC2-F048-8F77-D41C550EB70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030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308397-08C3-CB40-A524-A882352E40A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543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charset="0"/>
              </a:defRPr>
            </a:lvl1pPr>
          </a:lstStyle>
          <a:p>
            <a:fld id="{868CB499-8A19-1E4B-A8CF-0B5C86DBD54E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latin typeface="Times New Roman" charset="0"/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charset="0"/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charset="0"/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charset="0"/>
        <a:buChar char="n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0"/>
        <a:buChar char="¨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0"/>
        <a:buChar char="¨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4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4" Type="http://schemas.openxmlformats.org/officeDocument/2006/relationships/image" Target="../media/image15.jpeg"/><Relationship Id="rId5" Type="http://schemas.openxmlformats.org/officeDocument/2006/relationships/image" Target="../media/image16.jpe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jpeg"/><Relationship Id="rId5" Type="http://schemas.openxmlformats.org/officeDocument/2006/relationships/image" Target="../media/image6.emf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200">
                <a:latin typeface="Arial" charset="0"/>
                <a:cs typeface="Arial" charset="0"/>
              </a:rPr>
              <a:t>Logic: From Greeks to philosophers to circuits.</a:t>
            </a:r>
            <a:r>
              <a:rPr lang="en-US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800" dirty="0">
                <a:latin typeface="Arial" charset="0"/>
                <a:cs typeface="Arial" charset="0"/>
              </a:rPr>
              <a:t>COS 116, Spring </a:t>
            </a:r>
            <a:r>
              <a:rPr lang="en-US" sz="2800" dirty="0" smtClean="0">
                <a:latin typeface="Arial" charset="0"/>
                <a:cs typeface="Arial" charset="0"/>
              </a:rPr>
              <a:t>2012</a:t>
            </a:r>
            <a:endParaRPr lang="en-US" sz="2800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800" dirty="0">
                <a:latin typeface="Arial" charset="0"/>
                <a:cs typeface="Arial" charset="0"/>
              </a:rPr>
              <a:t>Adam Finkelstein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cs typeface="Arial" charset="0"/>
              </a:rPr>
              <a:t>Combinational circuit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cs typeface="Arial" charset="0"/>
              </a:rPr>
              <a:t>Boolean gates connected by wires</a:t>
            </a:r>
          </a:p>
          <a:p>
            <a:pPr eaLnBrk="1" hangingPunct="1">
              <a:lnSpc>
                <a:spcPct val="90000"/>
              </a:lnSpc>
            </a:pPr>
            <a:endParaRPr lang="en-US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en-US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en-US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en-US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en-US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cs typeface="Arial" charset="0"/>
              </a:rPr>
              <a:t>Important: no cycles allowed</a:t>
            </a:r>
          </a:p>
        </p:txBody>
      </p:sp>
      <p:sp>
        <p:nvSpPr>
          <p:cNvPr id="29700" name="Text Box 6"/>
          <p:cNvSpPr txBox="1">
            <a:spLocks noChangeArrowheads="1"/>
          </p:cNvSpPr>
          <p:nvPr/>
        </p:nvSpPr>
        <p:spPr bwMode="auto">
          <a:xfrm>
            <a:off x="5486400" y="3581400"/>
            <a:ext cx="2508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Wires: transmit voltage</a:t>
            </a:r>
          </a:p>
          <a:p>
            <a:pPr eaLnBrk="1" hangingPunct="1"/>
            <a:r>
              <a:rPr lang="en-US" sz="1800"/>
              <a:t>(and hence value)</a:t>
            </a:r>
          </a:p>
        </p:txBody>
      </p:sp>
      <p:grpSp>
        <p:nvGrpSpPr>
          <p:cNvPr id="29701" name="Group 7"/>
          <p:cNvGrpSpPr>
            <a:grpSpLocks/>
          </p:cNvGrpSpPr>
          <p:nvPr/>
        </p:nvGrpSpPr>
        <p:grpSpPr bwMode="auto">
          <a:xfrm>
            <a:off x="2362200" y="3276600"/>
            <a:ext cx="1066800" cy="990600"/>
            <a:chOff x="864" y="1152"/>
            <a:chExt cx="672" cy="624"/>
          </a:xfrm>
        </p:grpSpPr>
        <p:pic>
          <p:nvPicPr>
            <p:cNvPr id="29713" name="Picture 8" descr="The image “http://gs.fanshawec.ca/tlc/math270/images/2_5.Lo6.gif” cannot be displayed, because it contains errors.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504" r="59689" b="53548"/>
            <a:stretch>
              <a:fillRect/>
            </a:stretch>
          </p:blipFill>
          <p:spPr bwMode="auto">
            <a:xfrm>
              <a:off x="864" y="1152"/>
              <a:ext cx="554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714" name="Line 9"/>
            <p:cNvSpPr>
              <a:spLocks noChangeShapeType="1"/>
            </p:cNvSpPr>
            <p:nvPr/>
          </p:nvSpPr>
          <p:spPr bwMode="auto">
            <a:xfrm>
              <a:off x="1392" y="1440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702" name="Line 10"/>
          <p:cNvSpPr>
            <a:spLocks noChangeShapeType="1"/>
          </p:cNvSpPr>
          <p:nvPr/>
        </p:nvSpPr>
        <p:spPr bwMode="auto">
          <a:xfrm flipV="1">
            <a:off x="2362200" y="3352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3" name="Line 11"/>
          <p:cNvSpPr>
            <a:spLocks noChangeShapeType="1"/>
          </p:cNvSpPr>
          <p:nvPr/>
        </p:nvSpPr>
        <p:spPr bwMode="auto">
          <a:xfrm flipV="1">
            <a:off x="2362200" y="38862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9704" name="Group 12"/>
          <p:cNvGrpSpPr>
            <a:grpSpLocks/>
          </p:cNvGrpSpPr>
          <p:nvPr/>
        </p:nvGrpSpPr>
        <p:grpSpPr bwMode="auto">
          <a:xfrm>
            <a:off x="1295400" y="2895600"/>
            <a:ext cx="1066800" cy="990600"/>
            <a:chOff x="864" y="1152"/>
            <a:chExt cx="672" cy="624"/>
          </a:xfrm>
        </p:grpSpPr>
        <p:pic>
          <p:nvPicPr>
            <p:cNvPr id="29711" name="Picture 13" descr="The image “http://gs.fanshawec.ca/tlc/math270/images/2_5.Lo6.gif” cannot be displayed, because it contains errors.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504" r="59689" b="53548"/>
            <a:stretch>
              <a:fillRect/>
            </a:stretch>
          </p:blipFill>
          <p:spPr bwMode="auto">
            <a:xfrm>
              <a:off x="864" y="1152"/>
              <a:ext cx="554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712" name="Line 14"/>
            <p:cNvSpPr>
              <a:spLocks noChangeShapeType="1"/>
            </p:cNvSpPr>
            <p:nvPr/>
          </p:nvSpPr>
          <p:spPr bwMode="auto">
            <a:xfrm>
              <a:off x="1392" y="1440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9705" name="Group 15"/>
          <p:cNvGrpSpPr>
            <a:grpSpLocks/>
          </p:cNvGrpSpPr>
          <p:nvPr/>
        </p:nvGrpSpPr>
        <p:grpSpPr bwMode="auto">
          <a:xfrm>
            <a:off x="1295400" y="3733800"/>
            <a:ext cx="1066800" cy="990600"/>
            <a:chOff x="864" y="1152"/>
            <a:chExt cx="672" cy="624"/>
          </a:xfrm>
        </p:grpSpPr>
        <p:pic>
          <p:nvPicPr>
            <p:cNvPr id="29709" name="Picture 16" descr="The image “http://gs.fanshawec.ca/tlc/math270/images/2_5.Lo6.gif” cannot be displayed, because it contains errors.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504" r="59689" b="53548"/>
            <a:stretch>
              <a:fillRect/>
            </a:stretch>
          </p:blipFill>
          <p:spPr bwMode="auto">
            <a:xfrm>
              <a:off x="864" y="1152"/>
              <a:ext cx="554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710" name="Line 17"/>
            <p:cNvSpPr>
              <a:spLocks noChangeShapeType="1"/>
            </p:cNvSpPr>
            <p:nvPr/>
          </p:nvSpPr>
          <p:spPr bwMode="auto">
            <a:xfrm>
              <a:off x="1392" y="1440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5562600" y="5638800"/>
            <a:ext cx="2819400" cy="1092200"/>
            <a:chOff x="3504" y="3552"/>
            <a:chExt cx="1776" cy="688"/>
          </a:xfrm>
        </p:grpSpPr>
        <p:pic>
          <p:nvPicPr>
            <p:cNvPr id="29707" name="Picture 18" descr="The image “http://library.thinkquest.org/C0115420/Cyber-club%20800x600/Gif/pics/NOT.jpg” cannot be displayed, because it contains errors.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115" r="21312"/>
            <a:stretch>
              <a:fillRect/>
            </a:stretch>
          </p:blipFill>
          <p:spPr bwMode="auto">
            <a:xfrm>
              <a:off x="3984" y="3552"/>
              <a:ext cx="720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708" name="Freeform 23"/>
            <p:cNvSpPr>
              <a:spLocks/>
            </p:cNvSpPr>
            <p:nvPr/>
          </p:nvSpPr>
          <p:spPr bwMode="auto">
            <a:xfrm>
              <a:off x="3504" y="3840"/>
              <a:ext cx="1776" cy="400"/>
            </a:xfrm>
            <a:custGeom>
              <a:avLst/>
              <a:gdLst>
                <a:gd name="T0" fmla="*/ 1161 w 2080"/>
                <a:gd name="T1" fmla="*/ 24 h 400"/>
                <a:gd name="T2" fmla="*/ 1530 w 2080"/>
                <a:gd name="T3" fmla="*/ 24 h 400"/>
                <a:gd name="T4" fmla="*/ 1694 w 2080"/>
                <a:gd name="T5" fmla="*/ 168 h 400"/>
                <a:gd name="T6" fmla="*/ 1694 w 2080"/>
                <a:gd name="T7" fmla="*/ 360 h 400"/>
                <a:gd name="T8" fmla="*/ 1202 w 2080"/>
                <a:gd name="T9" fmla="*/ 360 h 400"/>
                <a:gd name="T10" fmla="*/ 219 w 2080"/>
                <a:gd name="T11" fmla="*/ 360 h 400"/>
                <a:gd name="T12" fmla="*/ 55 w 2080"/>
                <a:gd name="T13" fmla="*/ 120 h 400"/>
                <a:gd name="T14" fmla="*/ 546 w 2080"/>
                <a:gd name="T15" fmla="*/ 24 h 4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80"/>
                <a:gd name="T25" fmla="*/ 0 h 400"/>
                <a:gd name="T26" fmla="*/ 2080 w 2080"/>
                <a:gd name="T27" fmla="*/ 400 h 4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80" h="400">
                  <a:moveTo>
                    <a:pt x="1360" y="24"/>
                  </a:moveTo>
                  <a:cubicBezTo>
                    <a:pt x="1524" y="12"/>
                    <a:pt x="1688" y="0"/>
                    <a:pt x="1792" y="24"/>
                  </a:cubicBezTo>
                  <a:cubicBezTo>
                    <a:pt x="1896" y="48"/>
                    <a:pt x="1952" y="112"/>
                    <a:pt x="1984" y="168"/>
                  </a:cubicBezTo>
                  <a:cubicBezTo>
                    <a:pt x="2016" y="224"/>
                    <a:pt x="2080" y="328"/>
                    <a:pt x="1984" y="360"/>
                  </a:cubicBezTo>
                  <a:cubicBezTo>
                    <a:pt x="1888" y="392"/>
                    <a:pt x="1696" y="360"/>
                    <a:pt x="1408" y="360"/>
                  </a:cubicBezTo>
                  <a:cubicBezTo>
                    <a:pt x="1120" y="360"/>
                    <a:pt x="480" y="400"/>
                    <a:pt x="256" y="360"/>
                  </a:cubicBezTo>
                  <a:cubicBezTo>
                    <a:pt x="32" y="320"/>
                    <a:pt x="0" y="176"/>
                    <a:pt x="64" y="120"/>
                  </a:cubicBezTo>
                  <a:cubicBezTo>
                    <a:pt x="128" y="64"/>
                    <a:pt x="384" y="44"/>
                    <a:pt x="640" y="2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61" name="Picture 25" descr="The image “http://gs.fanshawec.ca/tlc/math270/images/2_5.Lo6.gif” cannot be displayed, because it contains errors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04" r="59689" b="53548"/>
          <a:stretch>
            <a:fillRect/>
          </a:stretch>
        </p:blipFill>
        <p:spPr bwMode="auto">
          <a:xfrm>
            <a:off x="5943600" y="2133600"/>
            <a:ext cx="1633538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62" name="Line 26"/>
          <p:cNvSpPr>
            <a:spLocks noChangeShapeType="1"/>
          </p:cNvSpPr>
          <p:nvPr/>
        </p:nvSpPr>
        <p:spPr bwMode="auto">
          <a:xfrm>
            <a:off x="7467600" y="2971800"/>
            <a:ext cx="4238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cs typeface="Arial" charset="0"/>
              </a:rPr>
              <a:t>Examples</a:t>
            </a:r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5943600" y="2895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5943600" y="30480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5638800" y="1600200"/>
            <a:ext cx="26114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dirty="0"/>
              <a:t>(Sometimes we use this</a:t>
            </a:r>
          </a:p>
          <a:p>
            <a:pPr eaLnBrk="1" hangingPunct="1"/>
            <a:r>
              <a:rPr lang="en-US" sz="1800" dirty="0"/>
              <a:t>for shorthand)</a:t>
            </a:r>
          </a:p>
        </p:txBody>
      </p:sp>
      <p:pic>
        <p:nvPicPr>
          <p:cNvPr id="14363" name="Picture 27" descr="The image “http://www.cs.uiowa.edu/~jones/assem/notes/08f/oddxor.gif” cannot be displayed, because it contains errors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0" r="-467"/>
          <a:stretch>
            <a:fillRect/>
          </a:stretch>
        </p:blipFill>
        <p:spPr bwMode="auto">
          <a:xfrm>
            <a:off x="3733800" y="4114800"/>
            <a:ext cx="403860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753" name="Group 28"/>
          <p:cNvGrpSpPr>
            <a:grpSpLocks/>
          </p:cNvGrpSpPr>
          <p:nvPr/>
        </p:nvGrpSpPr>
        <p:grpSpPr bwMode="auto">
          <a:xfrm>
            <a:off x="3733800" y="2286000"/>
            <a:ext cx="1066800" cy="990600"/>
            <a:chOff x="864" y="1152"/>
            <a:chExt cx="672" cy="624"/>
          </a:xfrm>
        </p:grpSpPr>
        <p:pic>
          <p:nvPicPr>
            <p:cNvPr id="31776" name="Picture 29" descr="The image “http://gs.fanshawec.ca/tlc/math270/images/2_5.Lo6.gif” cannot be displayed, because it contains errors.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504" r="59689" b="53548"/>
            <a:stretch>
              <a:fillRect/>
            </a:stretch>
          </p:blipFill>
          <p:spPr bwMode="auto">
            <a:xfrm>
              <a:off x="864" y="1152"/>
              <a:ext cx="554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777" name="Line 30"/>
            <p:cNvSpPr>
              <a:spLocks noChangeShapeType="1"/>
            </p:cNvSpPr>
            <p:nvPr/>
          </p:nvSpPr>
          <p:spPr bwMode="auto">
            <a:xfrm>
              <a:off x="1392" y="1440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54" name="Line 31"/>
          <p:cNvSpPr>
            <a:spLocks noChangeShapeType="1"/>
          </p:cNvSpPr>
          <p:nvPr/>
        </p:nvSpPr>
        <p:spPr bwMode="auto">
          <a:xfrm flipV="1">
            <a:off x="3733800" y="23622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5" name="Line 32"/>
          <p:cNvSpPr>
            <a:spLocks noChangeShapeType="1"/>
          </p:cNvSpPr>
          <p:nvPr/>
        </p:nvSpPr>
        <p:spPr bwMode="auto">
          <a:xfrm flipV="1">
            <a:off x="3733800" y="28956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1756" name="Group 33"/>
          <p:cNvGrpSpPr>
            <a:grpSpLocks/>
          </p:cNvGrpSpPr>
          <p:nvPr/>
        </p:nvGrpSpPr>
        <p:grpSpPr bwMode="auto">
          <a:xfrm>
            <a:off x="2667000" y="1905000"/>
            <a:ext cx="1066800" cy="990600"/>
            <a:chOff x="864" y="1152"/>
            <a:chExt cx="672" cy="624"/>
          </a:xfrm>
        </p:grpSpPr>
        <p:pic>
          <p:nvPicPr>
            <p:cNvPr id="31774" name="Picture 34" descr="The image “http://gs.fanshawec.ca/tlc/math270/images/2_5.Lo6.gif” cannot be displayed, because it contains errors.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504" r="59689" b="53548"/>
            <a:stretch>
              <a:fillRect/>
            </a:stretch>
          </p:blipFill>
          <p:spPr bwMode="auto">
            <a:xfrm>
              <a:off x="864" y="1152"/>
              <a:ext cx="554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775" name="Line 35"/>
            <p:cNvSpPr>
              <a:spLocks noChangeShapeType="1"/>
            </p:cNvSpPr>
            <p:nvPr/>
          </p:nvSpPr>
          <p:spPr bwMode="auto">
            <a:xfrm>
              <a:off x="1392" y="1440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757" name="Group 36"/>
          <p:cNvGrpSpPr>
            <a:grpSpLocks/>
          </p:cNvGrpSpPr>
          <p:nvPr/>
        </p:nvGrpSpPr>
        <p:grpSpPr bwMode="auto">
          <a:xfrm>
            <a:off x="2667000" y="2743200"/>
            <a:ext cx="1066800" cy="990600"/>
            <a:chOff x="864" y="1152"/>
            <a:chExt cx="672" cy="624"/>
          </a:xfrm>
        </p:grpSpPr>
        <p:pic>
          <p:nvPicPr>
            <p:cNvPr id="31772" name="Picture 37" descr="The image “http://gs.fanshawec.ca/tlc/math270/images/2_5.Lo6.gif” cannot be displayed, because it contains errors.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504" r="59689" b="53548"/>
            <a:stretch>
              <a:fillRect/>
            </a:stretch>
          </p:blipFill>
          <p:spPr bwMode="auto">
            <a:xfrm>
              <a:off x="864" y="1152"/>
              <a:ext cx="554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773" name="Line 38"/>
            <p:cNvSpPr>
              <a:spLocks noChangeShapeType="1"/>
            </p:cNvSpPr>
            <p:nvPr/>
          </p:nvSpPr>
          <p:spPr bwMode="auto">
            <a:xfrm>
              <a:off x="1392" y="1440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58" name="Text Box 39"/>
          <p:cNvSpPr txBox="1">
            <a:spLocks noChangeArrowheads="1"/>
          </p:cNvSpPr>
          <p:nvPr/>
        </p:nvSpPr>
        <p:spPr bwMode="auto">
          <a:xfrm>
            <a:off x="609600" y="1905000"/>
            <a:ext cx="1725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4-way AND</a:t>
            </a:r>
          </a:p>
        </p:txBody>
      </p:sp>
      <p:sp>
        <p:nvSpPr>
          <p:cNvPr id="14377" name="Text Box 41"/>
          <p:cNvSpPr txBox="1">
            <a:spLocks noChangeArrowheads="1"/>
          </p:cNvSpPr>
          <p:nvPr/>
        </p:nvSpPr>
        <p:spPr bwMode="auto">
          <a:xfrm>
            <a:off x="533400" y="4724400"/>
            <a:ext cx="26066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More complicated example</a:t>
            </a:r>
          </a:p>
        </p:txBody>
      </p:sp>
      <p:grpSp>
        <p:nvGrpSpPr>
          <p:cNvPr id="5" name="Group 57"/>
          <p:cNvGrpSpPr>
            <a:grpSpLocks/>
          </p:cNvGrpSpPr>
          <p:nvPr/>
        </p:nvGrpSpPr>
        <p:grpSpPr bwMode="auto">
          <a:xfrm>
            <a:off x="3429000" y="5246688"/>
            <a:ext cx="4976813" cy="1620837"/>
            <a:chOff x="2160" y="3305"/>
            <a:chExt cx="3135" cy="1021"/>
          </a:xfrm>
        </p:grpSpPr>
        <p:grpSp>
          <p:nvGrpSpPr>
            <p:cNvPr id="31761" name="Group 55"/>
            <p:cNvGrpSpPr>
              <a:grpSpLocks/>
            </p:cNvGrpSpPr>
            <p:nvPr/>
          </p:nvGrpSpPr>
          <p:grpSpPr bwMode="auto">
            <a:xfrm>
              <a:off x="2160" y="3305"/>
              <a:ext cx="699" cy="871"/>
              <a:chOff x="2160" y="3305"/>
              <a:chExt cx="699" cy="871"/>
            </a:xfrm>
          </p:grpSpPr>
          <p:grpSp>
            <p:nvGrpSpPr>
              <p:cNvPr id="31763" name="Group 51"/>
              <p:cNvGrpSpPr>
                <a:grpSpLocks/>
              </p:cNvGrpSpPr>
              <p:nvPr/>
            </p:nvGrpSpPr>
            <p:grpSpPr bwMode="auto">
              <a:xfrm>
                <a:off x="2160" y="3744"/>
                <a:ext cx="308" cy="432"/>
                <a:chOff x="720" y="3648"/>
                <a:chExt cx="480" cy="672"/>
              </a:xfrm>
            </p:grpSpPr>
            <p:sp>
              <p:nvSpPr>
                <p:cNvPr id="31768" name="Oval 47"/>
                <p:cNvSpPr>
                  <a:spLocks noChangeArrowheads="1"/>
                </p:cNvSpPr>
                <p:nvPr/>
              </p:nvSpPr>
              <p:spPr bwMode="auto">
                <a:xfrm>
                  <a:off x="912" y="3840"/>
                  <a:ext cx="288" cy="288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769" name="Rectangle 48"/>
                <p:cNvSpPr>
                  <a:spLocks noChangeArrowheads="1"/>
                </p:cNvSpPr>
                <p:nvPr/>
              </p:nvSpPr>
              <p:spPr bwMode="auto">
                <a:xfrm>
                  <a:off x="720" y="3744"/>
                  <a:ext cx="336" cy="43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770" name="Line 49"/>
                <p:cNvSpPr>
                  <a:spLocks noChangeShapeType="1"/>
                </p:cNvSpPr>
                <p:nvPr/>
              </p:nvSpPr>
              <p:spPr bwMode="auto">
                <a:xfrm flipV="1">
                  <a:off x="1056" y="3648"/>
                  <a:ext cx="0" cy="19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771" name="Line 50"/>
                <p:cNvSpPr>
                  <a:spLocks noChangeShapeType="1"/>
                </p:cNvSpPr>
                <p:nvPr/>
              </p:nvSpPr>
              <p:spPr bwMode="auto">
                <a:xfrm flipV="1">
                  <a:off x="1056" y="4128"/>
                  <a:ext cx="0" cy="19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1764" name="Line 42"/>
              <p:cNvSpPr>
                <a:spLocks noChangeShapeType="1"/>
              </p:cNvSpPr>
              <p:nvPr/>
            </p:nvSpPr>
            <p:spPr bwMode="auto">
              <a:xfrm>
                <a:off x="2160" y="3957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65" name="Oval 52"/>
              <p:cNvSpPr>
                <a:spLocks noChangeArrowheads="1"/>
              </p:cNvSpPr>
              <p:nvPr/>
            </p:nvSpPr>
            <p:spPr bwMode="auto">
              <a:xfrm>
                <a:off x="2160" y="3744"/>
                <a:ext cx="432" cy="432"/>
              </a:xfrm>
              <a:prstGeom prst="ellipse">
                <a:avLst/>
              </a:prstGeom>
              <a:noFill/>
              <a:ln w="28575">
                <a:solidFill>
                  <a:srgbClr val="FD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66" name="Oval 53"/>
              <p:cNvSpPr>
                <a:spLocks noChangeArrowheads="1"/>
              </p:cNvSpPr>
              <p:nvPr/>
            </p:nvSpPr>
            <p:spPr bwMode="auto">
              <a:xfrm>
                <a:off x="2715" y="3305"/>
                <a:ext cx="144" cy="144"/>
              </a:xfrm>
              <a:prstGeom prst="ellipse">
                <a:avLst/>
              </a:prstGeom>
              <a:noFill/>
              <a:ln w="28575">
                <a:solidFill>
                  <a:srgbClr val="FD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67" name="Line 54"/>
              <p:cNvSpPr>
                <a:spLocks noChangeShapeType="1"/>
              </p:cNvSpPr>
              <p:nvPr/>
            </p:nvSpPr>
            <p:spPr bwMode="auto">
              <a:xfrm flipH="1">
                <a:off x="2496" y="3408"/>
                <a:ext cx="240" cy="384"/>
              </a:xfrm>
              <a:prstGeom prst="line">
                <a:avLst/>
              </a:prstGeom>
              <a:noFill/>
              <a:ln w="28575">
                <a:solidFill>
                  <a:srgbClr val="FD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762" name="Text Box 56"/>
            <p:cNvSpPr txBox="1">
              <a:spLocks noChangeArrowheads="1"/>
            </p:cNvSpPr>
            <p:nvPr/>
          </p:nvSpPr>
          <p:spPr bwMode="auto">
            <a:xfrm>
              <a:off x="2572" y="3922"/>
              <a:ext cx="2723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800">
                  <a:sym typeface="Symbol" charset="0"/>
                </a:rPr>
                <a:t> </a:t>
              </a:r>
              <a:r>
                <a:rPr lang="en-US" sz="1800"/>
                <a:t>Crossed wires that are not connected </a:t>
              </a:r>
              <a:br>
                <a:rPr lang="en-US" sz="1800"/>
              </a:br>
              <a:r>
                <a:rPr lang="en-US" sz="1800"/>
                <a:t> are sometimes drawn like this.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6952719" y="3505200"/>
            <a:ext cx="2038881" cy="787400"/>
            <a:chOff x="6946900" y="3708400"/>
            <a:chExt cx="2038881" cy="787400"/>
          </a:xfrm>
        </p:grpSpPr>
        <p:pic>
          <p:nvPicPr>
            <p:cNvPr id="34" name="Picture 27" descr="The image “http://www.cs.uiowa.edu/~jones/assem/notes/08f/oddxor.gif” cannot be displayed, because it contains errors.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7287" t="31515" r="10697" b="30909"/>
            <a:stretch/>
          </p:blipFill>
          <p:spPr bwMode="auto">
            <a:xfrm>
              <a:off x="6946900" y="3708400"/>
              <a:ext cx="901700" cy="787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" name="Text Box 13"/>
            <p:cNvSpPr txBox="1">
              <a:spLocks noChangeArrowheads="1"/>
            </p:cNvSpPr>
            <p:nvPr/>
          </p:nvSpPr>
          <p:spPr bwMode="auto">
            <a:xfrm>
              <a:off x="7772400" y="3897868"/>
              <a:ext cx="121338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 dirty="0" smtClean="0">
                  <a:latin typeface="Wingdings"/>
                  <a:ea typeface="Wingdings"/>
                  <a:cs typeface="Wingdings"/>
                  <a:sym typeface="Wingdings"/>
                </a:rPr>
                <a:t></a:t>
              </a:r>
              <a:r>
                <a:rPr lang="en-US" sz="1800" dirty="0" smtClean="0"/>
                <a:t>(or this)</a:t>
              </a:r>
              <a:endParaRPr lang="en-US" sz="1800" dirty="0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62" grpId="0" animBg="1"/>
      <p:bldP spid="14347" grpId="0" animBg="1"/>
      <p:bldP spid="14348" grpId="0" animBg="1"/>
      <p:bldP spid="14349" grpId="0"/>
      <p:bldP spid="1437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Arial" charset="0"/>
                <a:cs typeface="Arial" charset="0"/>
              </a:rPr>
              <a:t>Combinational circuits and control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>
                <a:latin typeface="Arial" charset="0"/>
                <a:cs typeface="Arial" charset="0"/>
              </a:rPr>
              <a:t>“</a:t>
            </a:r>
            <a:r>
              <a:rPr lang="en-US">
                <a:latin typeface="Arial" charset="0"/>
                <a:cs typeface="Arial" charset="0"/>
              </a:rPr>
              <a:t>If data has arrived and </a:t>
            </a:r>
            <a:br>
              <a:rPr lang="en-US">
                <a:latin typeface="Arial" charset="0"/>
                <a:cs typeface="Arial" charset="0"/>
              </a:rPr>
            </a:br>
            <a:r>
              <a:rPr lang="en-US">
                <a:latin typeface="Arial" charset="0"/>
                <a:cs typeface="Arial" charset="0"/>
              </a:rPr>
              <a:t> packet has not been sent, send a signal</a:t>
            </a:r>
            <a:r>
              <a:rPr lang="ja-JP" altLang="en-US">
                <a:latin typeface="Arial" charset="0"/>
                <a:cs typeface="Arial" charset="0"/>
              </a:rPr>
              <a:t>”</a:t>
            </a:r>
            <a:endParaRPr lang="en-US">
              <a:latin typeface="Arial" charset="0"/>
              <a:cs typeface="Arial" charset="0"/>
            </a:endParaRPr>
          </a:p>
        </p:txBody>
      </p:sp>
      <p:pic>
        <p:nvPicPr>
          <p:cNvPr id="33796" name="Picture 8" descr="The image “http://gs.fanshawec.ca/tlc/math270/images/2_5.Lo6.gif” cannot be displayed, because it contains errors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04" r="59689" b="53548"/>
          <a:stretch>
            <a:fillRect/>
          </a:stretch>
        </p:blipFill>
        <p:spPr bwMode="auto">
          <a:xfrm>
            <a:off x="3581400" y="3352800"/>
            <a:ext cx="8794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7" name="Line 9"/>
          <p:cNvSpPr>
            <a:spLocks noChangeShapeType="1"/>
          </p:cNvSpPr>
          <p:nvPr/>
        </p:nvSpPr>
        <p:spPr bwMode="auto">
          <a:xfrm>
            <a:off x="4419600" y="384175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3798" name="Picture 10" descr="The image “http://library.thinkquest.org/C0115420/Cyber-club%20800x600/Gif/pics/NOT.jpg” cannot be displayed, because it contains errors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15" r="21312"/>
          <a:stretch>
            <a:fillRect/>
          </a:stretch>
        </p:blipFill>
        <p:spPr bwMode="auto">
          <a:xfrm>
            <a:off x="2438400" y="4191000"/>
            <a:ext cx="1143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9" name="Line 12"/>
          <p:cNvSpPr>
            <a:spLocks noChangeShapeType="1"/>
          </p:cNvSpPr>
          <p:nvPr/>
        </p:nvSpPr>
        <p:spPr bwMode="auto">
          <a:xfrm flipV="1">
            <a:off x="3581400" y="3973513"/>
            <a:ext cx="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0" name="Text Box 13"/>
          <p:cNvSpPr txBox="1">
            <a:spLocks noChangeArrowheads="1"/>
          </p:cNvSpPr>
          <p:nvPr/>
        </p:nvSpPr>
        <p:spPr bwMode="auto">
          <a:xfrm>
            <a:off x="2133600" y="3505200"/>
            <a:ext cx="1403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/>
              <a:t>Data arrived?</a:t>
            </a:r>
          </a:p>
        </p:txBody>
      </p:sp>
      <p:sp>
        <p:nvSpPr>
          <p:cNvPr id="33801" name="Text Box 14"/>
          <p:cNvSpPr txBox="1">
            <a:spLocks noChangeArrowheads="1"/>
          </p:cNvSpPr>
          <p:nvPr/>
        </p:nvSpPr>
        <p:spPr bwMode="auto">
          <a:xfrm>
            <a:off x="1127125" y="4479925"/>
            <a:ext cx="13589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/>
              <a:t>Packet sent?</a:t>
            </a:r>
          </a:p>
        </p:txBody>
      </p:sp>
      <p:sp>
        <p:nvSpPr>
          <p:cNvPr id="33802" name="Text Box 15"/>
          <p:cNvSpPr txBox="1">
            <a:spLocks noChangeArrowheads="1"/>
          </p:cNvSpPr>
          <p:nvPr/>
        </p:nvSpPr>
        <p:spPr bwMode="auto">
          <a:xfrm>
            <a:off x="4800600" y="3632200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/>
              <a:t>S</a:t>
            </a:r>
          </a:p>
        </p:txBody>
      </p:sp>
      <p:sp>
        <p:nvSpPr>
          <p:cNvPr id="33803" name="Text Box 16"/>
          <p:cNvSpPr txBox="1">
            <a:spLocks noChangeArrowheads="1"/>
          </p:cNvSpPr>
          <p:nvPr/>
        </p:nvSpPr>
        <p:spPr bwMode="auto">
          <a:xfrm>
            <a:off x="1676400" y="3505200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/>
              <a:t>D</a:t>
            </a:r>
          </a:p>
        </p:txBody>
      </p:sp>
      <p:sp>
        <p:nvSpPr>
          <p:cNvPr id="33804" name="Text Box 17"/>
          <p:cNvSpPr txBox="1">
            <a:spLocks noChangeArrowheads="1"/>
          </p:cNvSpPr>
          <p:nvPr/>
        </p:nvSpPr>
        <p:spPr bwMode="auto">
          <a:xfrm>
            <a:off x="609600" y="4495800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/>
              <a:t>P</a:t>
            </a:r>
          </a:p>
        </p:txBody>
      </p:sp>
      <p:sp>
        <p:nvSpPr>
          <p:cNvPr id="33805" name="Text Box 18"/>
          <p:cNvSpPr txBox="1">
            <a:spLocks noChangeArrowheads="1"/>
          </p:cNvSpPr>
          <p:nvPr/>
        </p:nvSpPr>
        <p:spPr bwMode="auto">
          <a:xfrm>
            <a:off x="5334000" y="3657600"/>
            <a:ext cx="12461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/>
              <a:t>Send signal</a:t>
            </a:r>
          </a:p>
        </p:txBody>
      </p:sp>
      <p:sp>
        <p:nvSpPr>
          <p:cNvPr id="33806" name="Text Box 19"/>
          <p:cNvSpPr txBox="1">
            <a:spLocks noChangeArrowheads="1"/>
          </p:cNvSpPr>
          <p:nvPr/>
        </p:nvSpPr>
        <p:spPr bwMode="auto">
          <a:xfrm>
            <a:off x="5410200" y="4602163"/>
            <a:ext cx="24495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/>
              <a:t>S = D AND (NOT P)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4" descr="The image “http://www.cs.uiowa.edu/~jones/assem/notes/08f/oddxor.gif” cannot be displayed, because it contains errors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0" r="4118"/>
          <a:stretch>
            <a:fillRect/>
          </a:stretch>
        </p:blipFill>
        <p:spPr bwMode="auto">
          <a:xfrm>
            <a:off x="1371600" y="4495800"/>
            <a:ext cx="3124200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cs typeface="Arial" charset="0"/>
              </a:rPr>
              <a:t>Circuits compute functions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cs typeface="Arial" charset="0"/>
              </a:rPr>
              <a:t>Every combinational circuit computes a Boolean function of its inputs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381000" y="5105400"/>
            <a:ext cx="1014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Inputs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4495800" y="5105400"/>
            <a:ext cx="1250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Outputs</a:t>
            </a:r>
          </a:p>
        </p:txBody>
      </p:sp>
      <p:pic>
        <p:nvPicPr>
          <p:cNvPr id="35847" name="Picture 8" descr="http://www.eggertelectronics.com/SSC1BPC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828800"/>
            <a:ext cx="3676650" cy="292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cs typeface="Arial" charset="0"/>
              </a:rPr>
              <a:t>Ben Revisited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2703513" y="3276600"/>
            <a:ext cx="3741737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/>
              <a:t>B</a:t>
            </a:r>
            <a:r>
              <a:rPr lang="en-US"/>
              <a:t>: Ben Bikes</a:t>
            </a:r>
          </a:p>
          <a:p>
            <a:pPr eaLnBrk="1" hangingPunct="1"/>
            <a:r>
              <a:rPr lang="en-US" b="1"/>
              <a:t>R</a:t>
            </a:r>
            <a:r>
              <a:rPr lang="en-US"/>
              <a:t>: It is raining</a:t>
            </a:r>
          </a:p>
          <a:p>
            <a:pPr eaLnBrk="1" hangingPunct="1"/>
            <a:r>
              <a:rPr lang="en-US" b="1"/>
              <a:t>E</a:t>
            </a:r>
            <a:r>
              <a:rPr lang="en-US"/>
              <a:t>: There is an exam today</a:t>
            </a:r>
          </a:p>
          <a:p>
            <a:pPr eaLnBrk="1" hangingPunct="1"/>
            <a:r>
              <a:rPr lang="en-US" b="1"/>
              <a:t>O</a:t>
            </a:r>
            <a:r>
              <a:rPr lang="en-US"/>
              <a:t>: Ben overslept</a:t>
            </a:r>
          </a:p>
        </p:txBody>
      </p:sp>
      <p:sp>
        <p:nvSpPr>
          <p:cNvPr id="3789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077913" y="1676400"/>
            <a:ext cx="7913687" cy="222885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>
                <a:latin typeface="Arial" charset="0"/>
                <a:cs typeface="Arial" charset="0"/>
              </a:rPr>
              <a:t>   Ben only rides to class if he overslept, </a:t>
            </a:r>
            <a:br>
              <a:rPr lang="en-US" sz="2400">
                <a:latin typeface="Arial" charset="0"/>
                <a:cs typeface="Arial" charset="0"/>
              </a:rPr>
            </a:br>
            <a:r>
              <a:rPr lang="en-US" sz="2400">
                <a:latin typeface="Arial" charset="0"/>
                <a:cs typeface="Arial" charset="0"/>
              </a:rPr>
              <a:t>but even then if it is raining he</a:t>
            </a:r>
            <a:r>
              <a:rPr lang="ja-JP" altLang="en-US" sz="2400">
                <a:latin typeface="Arial" charset="0"/>
                <a:cs typeface="Arial" charset="0"/>
              </a:rPr>
              <a:t>’</a:t>
            </a:r>
            <a:r>
              <a:rPr lang="en-US" sz="2400">
                <a:latin typeface="Arial" charset="0"/>
                <a:cs typeface="Arial" charset="0"/>
              </a:rPr>
              <a:t>ll walk and show up late (he hates to bike in the rain). But if there</a:t>
            </a:r>
            <a:r>
              <a:rPr lang="ja-JP" altLang="en-US" sz="2400">
                <a:latin typeface="Arial" charset="0"/>
                <a:cs typeface="Arial" charset="0"/>
              </a:rPr>
              <a:t>’</a:t>
            </a:r>
            <a:r>
              <a:rPr lang="en-US" sz="2400">
                <a:latin typeface="Arial" charset="0"/>
                <a:cs typeface="Arial" charset="0"/>
              </a:rPr>
              <a:t>s an exam that day he</a:t>
            </a:r>
            <a:r>
              <a:rPr lang="ja-JP" altLang="en-US" sz="2400">
                <a:latin typeface="Arial" charset="0"/>
                <a:cs typeface="Arial" charset="0"/>
              </a:rPr>
              <a:t>’</a:t>
            </a:r>
            <a:r>
              <a:rPr lang="en-US" sz="2400">
                <a:latin typeface="Arial" charset="0"/>
                <a:cs typeface="Arial" charset="0"/>
              </a:rPr>
              <a:t>ll bike if he overslept, even in the rain.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>
              <a:latin typeface="Arial" charset="0"/>
              <a:cs typeface="Arial" charset="0"/>
            </a:endParaRPr>
          </a:p>
        </p:txBody>
      </p:sp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304800" y="5229225"/>
            <a:ext cx="8332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How to write a boolean expression for B in terms of R, E, O?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Ben’s </a:t>
            </a:r>
            <a:r>
              <a:rPr lang="en-US" dirty="0">
                <a:latin typeface="Arial" charset="0"/>
                <a:cs typeface="Arial" charset="0"/>
              </a:rPr>
              <a:t>truth table</a:t>
            </a:r>
          </a:p>
        </p:txBody>
      </p:sp>
      <p:graphicFrame>
        <p:nvGraphicFramePr>
          <p:cNvPr id="22588" name="Group 60"/>
          <p:cNvGraphicFramePr>
            <a:graphicFrameLocks noGrp="1"/>
          </p:cNvGraphicFramePr>
          <p:nvPr/>
        </p:nvGraphicFramePr>
        <p:xfrm>
          <a:off x="2133600" y="2057400"/>
          <a:ext cx="4800600" cy="4114800"/>
        </p:xfrm>
        <a:graphic>
          <a:graphicData uri="http://schemas.openxmlformats.org/drawingml/2006/table">
            <a:tbl>
              <a:tblPr/>
              <a:tblGrid>
                <a:gridCol w="1200150"/>
                <a:gridCol w="1200150"/>
                <a:gridCol w="1200150"/>
                <a:gridCol w="120015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Arial" charset="0"/>
                <a:cs typeface="Arial" charset="0"/>
              </a:rPr>
              <a:t>Truth table </a:t>
            </a:r>
            <a:r>
              <a:rPr lang="en-US" sz="4000">
                <a:latin typeface="Arial" charset="0"/>
                <a:cs typeface="Arial" charset="0"/>
                <a:sym typeface="Symbol" charset="0"/>
              </a:rPr>
              <a:t></a:t>
            </a:r>
            <a:r>
              <a:rPr lang="en-US" sz="4000">
                <a:latin typeface="Arial" charset="0"/>
                <a:cs typeface="Arial" charset="0"/>
              </a:rPr>
              <a:t> Boolean expression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5410200" cy="3886200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>
                <a:latin typeface="Arial" charset="0"/>
                <a:cs typeface="Arial" charset="0"/>
              </a:rPr>
              <a:t>Use </a:t>
            </a:r>
            <a:r>
              <a:rPr lang="en-US" b="1">
                <a:latin typeface="Arial" charset="0"/>
                <a:cs typeface="Arial" charset="0"/>
              </a:rPr>
              <a:t>OR</a:t>
            </a:r>
            <a:r>
              <a:rPr lang="en-US">
                <a:latin typeface="Arial" charset="0"/>
                <a:cs typeface="Arial" charset="0"/>
              </a:rPr>
              <a:t> of all </a:t>
            </a:r>
            <a:br>
              <a:rPr lang="en-US">
                <a:latin typeface="Arial" charset="0"/>
                <a:cs typeface="Arial" charset="0"/>
              </a:rPr>
            </a:br>
            <a:r>
              <a:rPr lang="en-US">
                <a:latin typeface="Arial" charset="0"/>
                <a:cs typeface="Arial" charset="0"/>
              </a:rPr>
              <a:t>input combinations </a:t>
            </a:r>
            <a:br>
              <a:rPr lang="en-US">
                <a:latin typeface="Arial" charset="0"/>
                <a:cs typeface="Arial" charset="0"/>
              </a:rPr>
            </a:br>
            <a:r>
              <a:rPr lang="en-US">
                <a:latin typeface="Arial" charset="0"/>
                <a:cs typeface="Arial" charset="0"/>
              </a:rPr>
              <a:t>that lead to TRUE (1)</a:t>
            </a:r>
          </a:p>
          <a:p>
            <a:pPr eaLnBrk="1" hangingPunct="1">
              <a:buFont typeface="Wingdings" charset="0"/>
              <a:buNone/>
            </a:pPr>
            <a:endParaRPr lang="en-US">
              <a:latin typeface="Arial" charset="0"/>
              <a:cs typeface="Arial" charset="0"/>
            </a:endParaRPr>
          </a:p>
          <a:p>
            <a:pPr eaLnBrk="1" hangingPunct="1">
              <a:lnSpc>
                <a:spcPct val="120000"/>
              </a:lnSpc>
              <a:buFont typeface="Wingdings" charset="0"/>
              <a:buNone/>
            </a:pPr>
            <a:r>
              <a:rPr lang="en-US">
                <a:latin typeface="Arial" charset="0"/>
                <a:cs typeface="Arial" charset="0"/>
              </a:rPr>
              <a:t>B =  O·R·E + O·R·E + O·R·E</a:t>
            </a:r>
          </a:p>
        </p:txBody>
      </p:sp>
      <p:sp>
        <p:nvSpPr>
          <p:cNvPr id="41988" name="Line 67"/>
          <p:cNvSpPr>
            <a:spLocks noChangeShapeType="1"/>
          </p:cNvSpPr>
          <p:nvPr/>
        </p:nvSpPr>
        <p:spPr bwMode="auto">
          <a:xfrm>
            <a:off x="1676400" y="39624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89" name="Line 69"/>
          <p:cNvSpPr>
            <a:spLocks noChangeShapeType="1"/>
          </p:cNvSpPr>
          <p:nvPr/>
        </p:nvSpPr>
        <p:spPr bwMode="auto">
          <a:xfrm>
            <a:off x="2057400" y="39624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3678" name="Group 126"/>
          <p:cNvGraphicFramePr>
            <a:graphicFrameLocks noGrp="1"/>
          </p:cNvGraphicFramePr>
          <p:nvPr/>
        </p:nvGraphicFramePr>
        <p:xfrm>
          <a:off x="5486400" y="1981200"/>
          <a:ext cx="2743200" cy="354838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  <a:gridCol w="685800"/>
                <a:gridCol w="685800"/>
              </a:tblGrid>
              <a:tr h="622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042" name="Line 123"/>
          <p:cNvSpPr>
            <a:spLocks noChangeShapeType="1"/>
          </p:cNvSpPr>
          <p:nvPr/>
        </p:nvSpPr>
        <p:spPr bwMode="auto">
          <a:xfrm>
            <a:off x="3048000" y="39624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43" name="Text Box 125"/>
          <p:cNvSpPr txBox="1">
            <a:spLocks noChangeArrowheads="1"/>
          </p:cNvSpPr>
          <p:nvPr/>
        </p:nvSpPr>
        <p:spPr bwMode="auto">
          <a:xfrm>
            <a:off x="533400" y="5638800"/>
            <a:ext cx="830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/>
              <a:t>Note: </a:t>
            </a:r>
            <a:br>
              <a:rPr lang="en-US" sz="2000"/>
            </a:br>
            <a:r>
              <a:rPr lang="en-US" sz="2000"/>
              <a:t>AND, OR, and NOT gates suffice to implement every Boolean function!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cs typeface="Arial" charset="0"/>
              </a:rPr>
              <a:t>Sizes of representations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4800600" cy="14478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cs typeface="Arial" charset="0"/>
              </a:rPr>
              <a:t>For </a:t>
            </a:r>
            <a:r>
              <a:rPr lang="en-US" i="1">
                <a:latin typeface="Arial" charset="0"/>
                <a:cs typeface="Arial" charset="0"/>
              </a:rPr>
              <a:t>k</a:t>
            </a:r>
            <a:r>
              <a:rPr lang="en-US">
                <a:latin typeface="Arial" charset="0"/>
                <a:cs typeface="Arial" charset="0"/>
              </a:rPr>
              <a:t> variables:</a:t>
            </a:r>
          </a:p>
        </p:txBody>
      </p:sp>
      <p:graphicFrame>
        <p:nvGraphicFramePr>
          <p:cNvPr id="37892" name="Group 4"/>
          <p:cNvGraphicFramePr>
            <a:graphicFrameLocks noGrp="1"/>
          </p:cNvGraphicFramePr>
          <p:nvPr/>
        </p:nvGraphicFramePr>
        <p:xfrm>
          <a:off x="6096000" y="1828800"/>
          <a:ext cx="2743200" cy="292608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  <a:gridCol w="685800"/>
                <a:gridCol w="685800"/>
              </a:tblGrid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4083" name="AutoShape 51"/>
          <p:cNvSpPr>
            <a:spLocks/>
          </p:cNvSpPr>
          <p:nvPr/>
        </p:nvSpPr>
        <p:spPr bwMode="auto">
          <a:xfrm rot="-5400000">
            <a:off x="7277100" y="3771900"/>
            <a:ext cx="304800" cy="2819400"/>
          </a:xfrm>
          <a:prstGeom prst="leftBrace">
            <a:avLst>
              <a:gd name="adj1" fmla="val 7708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84" name="Text Box 52"/>
          <p:cNvSpPr txBox="1">
            <a:spLocks noChangeArrowheads="1"/>
          </p:cNvSpPr>
          <p:nvPr/>
        </p:nvSpPr>
        <p:spPr bwMode="auto">
          <a:xfrm>
            <a:off x="7086600" y="533400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i="1"/>
              <a:t>k</a:t>
            </a:r>
            <a:r>
              <a:rPr lang="en-US" sz="1800"/>
              <a:t> + 1</a:t>
            </a:r>
          </a:p>
        </p:txBody>
      </p:sp>
      <p:sp>
        <p:nvSpPr>
          <p:cNvPr id="44085" name="AutoShape 53"/>
          <p:cNvSpPr>
            <a:spLocks/>
          </p:cNvSpPr>
          <p:nvPr/>
        </p:nvSpPr>
        <p:spPr bwMode="auto">
          <a:xfrm>
            <a:off x="5334000" y="1828800"/>
            <a:ext cx="381000" cy="2971800"/>
          </a:xfrm>
          <a:prstGeom prst="leftBrace">
            <a:avLst>
              <a:gd name="adj1" fmla="val 6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42" name="Text Box 54"/>
          <p:cNvSpPr txBox="1">
            <a:spLocks noChangeArrowheads="1"/>
          </p:cNvSpPr>
          <p:nvPr/>
        </p:nvSpPr>
        <p:spPr bwMode="auto">
          <a:xfrm>
            <a:off x="4800600" y="3124200"/>
            <a:ext cx="387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2</a:t>
            </a:r>
            <a:r>
              <a:rPr lang="en-US" sz="1800" i="1" baseline="30000"/>
              <a:t>k</a:t>
            </a:r>
            <a:endParaRPr lang="en-US" sz="1800" i="1"/>
          </a:p>
        </p:txBody>
      </p:sp>
      <p:graphicFrame>
        <p:nvGraphicFramePr>
          <p:cNvPr id="37961" name="Group 73"/>
          <p:cNvGraphicFramePr>
            <a:graphicFrameLocks noGrp="1"/>
          </p:cNvGraphicFramePr>
          <p:nvPr/>
        </p:nvGraphicFramePr>
        <p:xfrm>
          <a:off x="762000" y="2590800"/>
          <a:ext cx="3581400" cy="762000"/>
        </p:xfrm>
        <a:graphic>
          <a:graphicData uri="http://schemas.openxmlformats.org/drawingml/2006/table">
            <a:tbl>
              <a:tblPr/>
              <a:tblGrid>
                <a:gridCol w="485775"/>
                <a:gridCol w="668338"/>
                <a:gridCol w="1031875"/>
                <a:gridCol w="1395412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</a:t>
                      </a:r>
                      <a:r>
                        <a:rPr kumimoji="0" lang="en-US" sz="1600" b="0" i="1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k</a:t>
                      </a:r>
                      <a:endParaRPr kumimoji="0" lang="en-US" sz="16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1048576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1073741824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960" name="Text Box 72"/>
          <p:cNvSpPr txBox="1">
            <a:spLocks noChangeArrowheads="1"/>
          </p:cNvSpPr>
          <p:nvPr/>
        </p:nvSpPr>
        <p:spPr bwMode="auto">
          <a:xfrm>
            <a:off x="533400" y="4114800"/>
            <a:ext cx="6324600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For an arbitrary function,</a:t>
            </a:r>
            <a:br>
              <a:rPr lang="en-US"/>
            </a:br>
            <a:r>
              <a:rPr lang="en-US"/>
              <a:t>expect roughly half of X</a:t>
            </a:r>
            <a:r>
              <a:rPr lang="ja-JP" altLang="en-US"/>
              <a:t>’</a:t>
            </a:r>
            <a:r>
              <a:rPr lang="en-US"/>
              <a:t>s to be 1</a:t>
            </a:r>
            <a:br>
              <a:rPr lang="en-US"/>
            </a:br>
            <a:r>
              <a:rPr lang="en-US"/>
              <a:t>(for 30 inputs roughly 1/2 billion!)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Tools for reducing size: </a:t>
            </a:r>
            <a:br>
              <a:rPr lang="en-US"/>
            </a:br>
            <a:r>
              <a:rPr lang="en-US"/>
              <a:t>(a) circuit optimization (b) modular design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7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79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42" grpId="0"/>
      <p:bldP spid="37960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cs typeface="Arial" charset="0"/>
              </a:rPr>
              <a:t>Expression simplification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4191000" cy="4495800"/>
          </a:xfrm>
        </p:spPr>
        <p:txBody>
          <a:bodyPr/>
          <a:lstStyle/>
          <a:p>
            <a:pPr eaLnBrk="1" hangingPunct="1"/>
            <a:r>
              <a:rPr lang="en-US" sz="2400">
                <a:latin typeface="Arial" charset="0"/>
                <a:cs typeface="Arial" charset="0"/>
              </a:rPr>
              <a:t>Some simple rules:</a:t>
            </a:r>
          </a:p>
          <a:p>
            <a:pPr lvl="1" eaLnBrk="1" hangingPunct="1">
              <a:buFont typeface="Wingdings" charset="0"/>
              <a:buNone/>
            </a:pPr>
            <a:r>
              <a:rPr lang="en-US">
                <a:latin typeface="Arial" charset="0"/>
                <a:ea typeface="Arial" charset="0"/>
                <a:cs typeface="Arial" charset="0"/>
              </a:rPr>
              <a:t>x + x = 1</a:t>
            </a:r>
          </a:p>
          <a:p>
            <a:pPr lvl="1" eaLnBrk="1" hangingPunct="1">
              <a:buFont typeface="Wingdings" charset="0"/>
              <a:buNone/>
            </a:pPr>
            <a:r>
              <a:rPr lang="en-US">
                <a:latin typeface="Arial" charset="0"/>
                <a:ea typeface="Arial" charset="0"/>
                <a:cs typeface="Arial" charset="0"/>
              </a:rPr>
              <a:t>x · 1 = x</a:t>
            </a:r>
          </a:p>
          <a:p>
            <a:pPr lvl="1" eaLnBrk="1" hangingPunct="1">
              <a:buFont typeface="Wingdings" charset="0"/>
              <a:buNone/>
            </a:pPr>
            <a:r>
              <a:rPr lang="en-US">
                <a:latin typeface="Arial" charset="0"/>
                <a:ea typeface="Arial" charset="0"/>
                <a:cs typeface="Arial" charset="0"/>
              </a:rPr>
              <a:t>x · 0 = 0</a:t>
            </a:r>
          </a:p>
          <a:p>
            <a:pPr lvl="1" eaLnBrk="1" hangingPunct="1">
              <a:buFont typeface="Wingdings" charset="0"/>
              <a:buNone/>
            </a:pPr>
            <a:r>
              <a:rPr lang="en-US">
                <a:latin typeface="Arial" charset="0"/>
                <a:ea typeface="Arial" charset="0"/>
                <a:cs typeface="Arial" charset="0"/>
              </a:rPr>
              <a:t>x + 0 = x</a:t>
            </a:r>
          </a:p>
          <a:p>
            <a:pPr lvl="1" eaLnBrk="1" hangingPunct="1">
              <a:buFont typeface="Wingdings" charset="0"/>
              <a:buNone/>
            </a:pPr>
            <a:r>
              <a:rPr lang="en-US">
                <a:latin typeface="Arial" charset="0"/>
                <a:ea typeface="Arial" charset="0"/>
                <a:cs typeface="Arial" charset="0"/>
              </a:rPr>
              <a:t>x + 1 = 1</a:t>
            </a:r>
          </a:p>
          <a:p>
            <a:pPr lvl="1" eaLnBrk="1" hangingPunct="1">
              <a:buFont typeface="Wingdings" charset="0"/>
              <a:buNone/>
            </a:pPr>
            <a:r>
              <a:rPr lang="en-US">
                <a:latin typeface="Arial" charset="0"/>
                <a:ea typeface="Arial" charset="0"/>
                <a:cs typeface="Arial" charset="0"/>
              </a:rPr>
              <a:t>x + x = x · x = x</a:t>
            </a:r>
          </a:p>
          <a:p>
            <a:pPr lvl="1" eaLnBrk="1" hangingPunct="1">
              <a:buFont typeface="Wingdings" charset="0"/>
              <a:buNone/>
            </a:pPr>
            <a:r>
              <a:rPr lang="en-US">
                <a:latin typeface="Arial" charset="0"/>
                <a:ea typeface="Arial" charset="0"/>
                <a:cs typeface="Arial" charset="0"/>
              </a:rPr>
              <a:t>x · (y + z) = x · y + x · z</a:t>
            </a:r>
          </a:p>
          <a:p>
            <a:pPr lvl="1" eaLnBrk="1" hangingPunct="1">
              <a:buFont typeface="Wingdings" charset="0"/>
              <a:buNone/>
            </a:pPr>
            <a:r>
              <a:rPr lang="en-US">
                <a:latin typeface="Arial" charset="0"/>
                <a:ea typeface="Arial" charset="0"/>
                <a:cs typeface="Arial" charset="0"/>
              </a:rPr>
              <a:t>x + (y · z) = (x+y) · (x+z)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 sz="2400">
                <a:latin typeface="Arial" charset="0"/>
                <a:cs typeface="Arial" charset="0"/>
              </a:rPr>
              <a:t>x · y + x · y</a:t>
            </a:r>
          </a:p>
          <a:p>
            <a:pPr eaLnBrk="1" hangingPunct="1">
              <a:buFont typeface="Wingdings" charset="0"/>
              <a:buNone/>
            </a:pPr>
            <a:r>
              <a:rPr lang="en-US" sz="2400">
                <a:latin typeface="Arial" charset="0"/>
                <a:cs typeface="Arial" charset="0"/>
              </a:rPr>
              <a:t>	= x · (y + y)</a:t>
            </a:r>
          </a:p>
          <a:p>
            <a:pPr eaLnBrk="1" hangingPunct="1">
              <a:buFont typeface="Wingdings" charset="0"/>
              <a:buNone/>
            </a:pPr>
            <a:r>
              <a:rPr lang="en-US" sz="2400">
                <a:latin typeface="Arial" charset="0"/>
                <a:cs typeface="Arial" charset="0"/>
              </a:rPr>
              <a:t>	= x · 1</a:t>
            </a:r>
          </a:p>
          <a:p>
            <a:pPr eaLnBrk="1" hangingPunct="1">
              <a:buFont typeface="Wingdings" charset="0"/>
              <a:buNone/>
            </a:pPr>
            <a:r>
              <a:rPr lang="en-US" sz="2400">
                <a:latin typeface="Arial" charset="0"/>
                <a:cs typeface="Arial" charset="0"/>
              </a:rPr>
              <a:t>	= x</a:t>
            </a:r>
          </a:p>
          <a:p>
            <a:pPr eaLnBrk="1" hangingPunct="1">
              <a:buFont typeface="Wingdings" charset="0"/>
              <a:buNone/>
            </a:pPr>
            <a:endParaRPr lang="en-US" sz="2400">
              <a:latin typeface="Arial" charset="0"/>
              <a:cs typeface="Arial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sz="2400">
                <a:latin typeface="Arial" charset="0"/>
                <a:cs typeface="Arial" charset="0"/>
              </a:rPr>
              <a:t>De Morgan</a:t>
            </a:r>
            <a:r>
              <a:rPr lang="ja-JP" altLang="en-US" sz="2400">
                <a:latin typeface="Arial" charset="0"/>
                <a:cs typeface="Arial" charset="0"/>
              </a:rPr>
              <a:t>’</a:t>
            </a:r>
            <a:r>
              <a:rPr lang="en-US" sz="2400">
                <a:latin typeface="Arial" charset="0"/>
                <a:cs typeface="Arial" charset="0"/>
              </a:rPr>
              <a:t>s Laws:</a:t>
            </a:r>
          </a:p>
          <a:p>
            <a:pPr eaLnBrk="1" hangingPunct="1">
              <a:buFont typeface="Wingdings" charset="0"/>
              <a:buNone/>
            </a:pPr>
            <a:r>
              <a:rPr lang="en-US" sz="2400">
                <a:latin typeface="Arial" charset="0"/>
                <a:cs typeface="Arial" charset="0"/>
              </a:rPr>
              <a:t>x · y = x + y</a:t>
            </a:r>
          </a:p>
          <a:p>
            <a:pPr eaLnBrk="1" hangingPunct="1">
              <a:buFont typeface="Wingdings" charset="0"/>
              <a:buNone/>
            </a:pPr>
            <a:r>
              <a:rPr lang="en-US" sz="2400">
                <a:latin typeface="Arial" charset="0"/>
                <a:cs typeface="Arial" charset="0"/>
              </a:rPr>
              <a:t>x + y = x · y</a:t>
            </a:r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6019800" y="205740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6324600" y="251460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>
            <a:off x="4724400" y="4648200"/>
            <a:ext cx="533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>
            <a:off x="4724400" y="5105400"/>
            <a:ext cx="685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>
            <a:off x="5638800" y="464820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6096000" y="464820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5715000" y="510540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>
            <a:off x="6096000" y="510540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3" name="Line 15"/>
          <p:cNvSpPr>
            <a:spLocks noChangeShapeType="1"/>
          </p:cNvSpPr>
          <p:nvPr/>
        </p:nvSpPr>
        <p:spPr bwMode="auto">
          <a:xfrm>
            <a:off x="1504950" y="251460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94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94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94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2" grpId="0" animBg="1"/>
      <p:bldP spid="19463" grpId="0" animBg="1"/>
      <p:bldP spid="19465" grpId="0" animBg="1"/>
      <p:bldP spid="19466" grpId="0" animBg="1"/>
      <p:bldP spid="19467" grpId="0" animBg="1"/>
      <p:bldP spid="19468" grpId="0" animBg="1"/>
      <p:bldP spid="19469" grpId="0" animBg="1"/>
      <p:bldP spid="1947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Simplifying </a:t>
            </a:r>
            <a:r>
              <a:rPr lang="en-US" dirty="0" smtClean="0">
                <a:latin typeface="Arial" charset="0"/>
                <a:cs typeface="Arial" charset="0"/>
              </a:rPr>
              <a:t>Ben’s </a:t>
            </a:r>
            <a:r>
              <a:rPr lang="en-US" dirty="0">
                <a:latin typeface="Arial" charset="0"/>
                <a:cs typeface="Arial" charset="0"/>
              </a:rPr>
              <a:t>circuit</a:t>
            </a:r>
          </a:p>
        </p:txBody>
      </p:sp>
      <p:pic>
        <p:nvPicPr>
          <p:cNvPr id="48131" name="Picture 23" descr="b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144713"/>
            <a:ext cx="6070600" cy="391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2" name="Rectangle 24"/>
          <p:cNvSpPr>
            <a:spLocks noChangeArrowheads="1"/>
          </p:cNvSpPr>
          <p:nvPr/>
        </p:nvSpPr>
        <p:spPr bwMode="auto">
          <a:xfrm>
            <a:off x="1981200" y="4724400"/>
            <a:ext cx="4343400" cy="762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3" name="Text Box 25"/>
          <p:cNvSpPr txBox="1">
            <a:spLocks noChangeArrowheads="1"/>
          </p:cNvSpPr>
          <p:nvPr/>
        </p:nvSpPr>
        <p:spPr bwMode="auto">
          <a:xfrm>
            <a:off x="2362200" y="48768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…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>
                <a:latin typeface="Arial" charset="0"/>
                <a:cs typeface="Arial" charset="0"/>
              </a:rPr>
              <a:t>High-level view of self-reproducing program</a:t>
            </a: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2971800" y="2133600"/>
            <a:ext cx="2133600" cy="1570038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BFBFBF"/>
                </a:solidFill>
                <a:latin typeface="Georgia" charset="0"/>
              </a:rPr>
              <a:t>Print 0</a:t>
            </a:r>
          </a:p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BFBFBF"/>
                </a:solidFill>
                <a:latin typeface="Georgia" charset="0"/>
              </a:rPr>
              <a:t>Print 1</a:t>
            </a:r>
          </a:p>
          <a:p>
            <a:pPr eaLnBrk="1" hangingPunct="1">
              <a:spcBef>
                <a:spcPct val="50000"/>
              </a:spcBef>
            </a:pPr>
            <a:r>
              <a:rPr lang="en-US" sz="900" b="1">
                <a:solidFill>
                  <a:srgbClr val="BFBFBF"/>
                </a:solidFill>
                <a:latin typeface="Georgia" charset="0"/>
              </a:rPr>
              <a:t>. </a:t>
            </a:r>
            <a:r>
              <a:rPr lang="en-US">
                <a:solidFill>
                  <a:srgbClr val="BFBFBF"/>
                </a:solidFill>
                <a:latin typeface="Georgia" charset="0"/>
              </a:rPr>
              <a:t>Print 0</a:t>
            </a:r>
          </a:p>
        </p:txBody>
      </p:sp>
      <p:sp>
        <p:nvSpPr>
          <p:cNvPr id="26628" name="Text Box 6"/>
          <p:cNvSpPr txBox="1">
            <a:spLocks noChangeArrowheads="1"/>
          </p:cNvSpPr>
          <p:nvPr/>
        </p:nvSpPr>
        <p:spPr bwMode="auto">
          <a:xfrm>
            <a:off x="2971800" y="3962400"/>
            <a:ext cx="2133600" cy="1570038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BFBFBF"/>
                </a:solidFill>
                <a:latin typeface="Georgia" charset="0"/>
              </a:rPr>
              <a:t>. . . . . . </a:t>
            </a:r>
          </a:p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BFBFBF"/>
                </a:solidFill>
                <a:latin typeface="Georgia" charset="0"/>
              </a:rPr>
              <a:t>. . . . . .</a:t>
            </a:r>
          </a:p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BFBFBF"/>
                </a:solidFill>
                <a:latin typeface="Georgia" charset="0"/>
              </a:rPr>
              <a:t>. . . . . .</a:t>
            </a:r>
          </a:p>
        </p:txBody>
      </p:sp>
      <p:sp>
        <p:nvSpPr>
          <p:cNvPr id="17413" name="Text Box 7"/>
          <p:cNvSpPr txBox="1">
            <a:spLocks noChangeArrowheads="1"/>
          </p:cNvSpPr>
          <p:nvPr/>
        </p:nvSpPr>
        <p:spPr bwMode="auto">
          <a:xfrm>
            <a:off x="5029200" y="1676400"/>
            <a:ext cx="785813" cy="225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200">
                <a:solidFill>
                  <a:srgbClr val="BFBFBF"/>
                </a:solidFill>
              </a:rPr>
              <a:t>}</a:t>
            </a:r>
          </a:p>
        </p:txBody>
      </p:sp>
      <p:sp>
        <p:nvSpPr>
          <p:cNvPr id="17414" name="Text Box 8"/>
          <p:cNvSpPr txBox="1">
            <a:spLocks noChangeArrowheads="1"/>
          </p:cNvSpPr>
          <p:nvPr/>
        </p:nvSpPr>
        <p:spPr bwMode="auto">
          <a:xfrm>
            <a:off x="5927725" y="2833688"/>
            <a:ext cx="32813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BFBFBF"/>
                </a:solidFill>
              </a:rPr>
              <a:t>Prints binary code of B</a:t>
            </a:r>
          </a:p>
        </p:txBody>
      </p:sp>
      <p:sp>
        <p:nvSpPr>
          <p:cNvPr id="17415" name="Text Box 9"/>
          <p:cNvSpPr txBox="1">
            <a:spLocks noChangeArrowheads="1"/>
          </p:cNvSpPr>
          <p:nvPr/>
        </p:nvSpPr>
        <p:spPr bwMode="auto">
          <a:xfrm>
            <a:off x="5029200" y="3459163"/>
            <a:ext cx="785813" cy="225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200">
                <a:solidFill>
                  <a:srgbClr val="BFBFBF"/>
                </a:solidFill>
              </a:rPr>
              <a:t>}</a:t>
            </a:r>
          </a:p>
        </p:txBody>
      </p:sp>
      <p:sp>
        <p:nvSpPr>
          <p:cNvPr id="17416" name="Text Box 10"/>
          <p:cNvSpPr txBox="1">
            <a:spLocks noChangeArrowheads="1"/>
          </p:cNvSpPr>
          <p:nvPr/>
        </p:nvSpPr>
        <p:spPr bwMode="auto">
          <a:xfrm>
            <a:off x="5748338" y="3895725"/>
            <a:ext cx="31400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BFBFBF"/>
                </a:solidFill>
              </a:rPr>
              <a:t>Takes binary string on tape, and …</a:t>
            </a:r>
          </a:p>
        </p:txBody>
      </p:sp>
      <p:sp>
        <p:nvSpPr>
          <p:cNvPr id="17417" name="Text Box 11"/>
          <p:cNvSpPr txBox="1">
            <a:spLocks noChangeArrowheads="1"/>
          </p:cNvSpPr>
          <p:nvPr/>
        </p:nvSpPr>
        <p:spPr bwMode="auto">
          <a:xfrm>
            <a:off x="1377950" y="2514600"/>
            <a:ext cx="65881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5400" b="1">
                <a:solidFill>
                  <a:srgbClr val="BFBFBF"/>
                </a:solidFill>
              </a:rPr>
              <a:t>A</a:t>
            </a:r>
          </a:p>
        </p:txBody>
      </p:sp>
      <p:sp>
        <p:nvSpPr>
          <p:cNvPr id="17418" name="Text Box 12"/>
          <p:cNvSpPr txBox="1">
            <a:spLocks noChangeArrowheads="1"/>
          </p:cNvSpPr>
          <p:nvPr/>
        </p:nvSpPr>
        <p:spPr bwMode="auto">
          <a:xfrm>
            <a:off x="1371600" y="4267200"/>
            <a:ext cx="68421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5400" b="1">
                <a:solidFill>
                  <a:srgbClr val="BFBFBF"/>
                </a:solidFill>
              </a:rPr>
              <a:t>B</a:t>
            </a:r>
          </a:p>
        </p:txBody>
      </p:sp>
      <p:sp>
        <p:nvSpPr>
          <p:cNvPr id="17419" name="TextBox 10"/>
          <p:cNvSpPr txBox="1">
            <a:spLocks noChangeArrowheads="1"/>
          </p:cNvSpPr>
          <p:nvPr/>
        </p:nvSpPr>
        <p:spPr bwMode="auto">
          <a:xfrm>
            <a:off x="533400" y="5867400"/>
            <a:ext cx="84407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4000">
                <a:solidFill>
                  <a:srgbClr val="FF6600"/>
                </a:solidFill>
              </a:rPr>
              <a:t>SEE HANDOUT ON COURSE WEB</a:t>
            </a:r>
          </a:p>
        </p:txBody>
      </p:sp>
      <p:cxnSp>
        <p:nvCxnSpPr>
          <p:cNvPr id="13" name="Curved Connector 12"/>
          <p:cNvCxnSpPr/>
          <p:nvPr/>
        </p:nvCxnSpPr>
        <p:spPr>
          <a:xfrm rot="5400000">
            <a:off x="1485900" y="2324100"/>
            <a:ext cx="4038600" cy="3048000"/>
          </a:xfrm>
          <a:prstGeom prst="curvedConnector3">
            <a:avLst>
              <a:gd name="adj1" fmla="val 50000"/>
            </a:avLst>
          </a:prstGeom>
          <a:ln w="76200" cap="flat" cmpd="sng" algn="ctr">
            <a:solidFill>
              <a:srgbClr val="FF66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>
                <a:latin typeface="Arial" charset="0"/>
                <a:cs typeface="Arial" charset="0"/>
              </a:rPr>
              <a:t>Something to think about: </a:t>
            </a:r>
            <a:br>
              <a:rPr lang="en-US" sz="3200">
                <a:latin typeface="Arial" charset="0"/>
                <a:cs typeface="Arial" charset="0"/>
              </a:rPr>
            </a:br>
            <a:r>
              <a:rPr lang="en-US" sz="3200">
                <a:latin typeface="Arial" charset="0"/>
                <a:cs typeface="Arial" charset="0"/>
              </a:rPr>
              <a:t>   How hard is Circuit Verification?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62200"/>
            <a:ext cx="82296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>
                <a:latin typeface="Arial" charset="0"/>
                <a:cs typeface="Arial" charset="0"/>
              </a:rPr>
              <a:t>Given a circuit, decide if it is </a:t>
            </a:r>
            <a:r>
              <a:rPr lang="ja-JP" altLang="en-US" sz="2400">
                <a:latin typeface="Arial" charset="0"/>
                <a:cs typeface="Arial" charset="0"/>
              </a:rPr>
              <a:t>“</a:t>
            </a:r>
            <a:r>
              <a:rPr lang="en-US" sz="2400">
                <a:latin typeface="Arial" charset="0"/>
                <a:cs typeface="Arial" charset="0"/>
              </a:rPr>
              <a:t>trivial</a:t>
            </a:r>
            <a:r>
              <a:rPr lang="ja-JP" altLang="en-US" sz="2400">
                <a:latin typeface="Arial" charset="0"/>
                <a:cs typeface="Arial" charset="0"/>
              </a:rPr>
              <a:t>”</a:t>
            </a:r>
            <a:r>
              <a:rPr lang="en-US" sz="2400">
                <a:latin typeface="Arial" charset="0"/>
                <a:cs typeface="Arial" charset="0"/>
              </a:rPr>
              <a:t> (no matter the input, </a:t>
            </a:r>
            <a:br>
              <a:rPr lang="en-US" sz="2400">
                <a:latin typeface="Arial" charset="0"/>
                <a:cs typeface="Arial" charset="0"/>
              </a:rPr>
            </a:br>
            <a:r>
              <a:rPr lang="en-US" sz="2400">
                <a:latin typeface="Arial" charset="0"/>
                <a:cs typeface="Arial" charset="0"/>
              </a:rPr>
              <a:t>  it either always outputs 1 or always outputs 0)</a:t>
            </a:r>
          </a:p>
          <a:p>
            <a:pPr eaLnBrk="1" hangingPunct="1">
              <a:lnSpc>
                <a:spcPct val="90000"/>
              </a:lnSpc>
            </a:pPr>
            <a:endParaRPr lang="en-US" sz="240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40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40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40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40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>
                <a:latin typeface="Arial" charset="0"/>
                <a:cs typeface="Arial" charset="0"/>
              </a:rPr>
              <a:t>Alternative statement: Decide if there is any setting of the inputs that makes the circuit evaluate to 1.  </a:t>
            </a:r>
            <a:br>
              <a:rPr lang="en-US" sz="2400">
                <a:latin typeface="Arial" charset="0"/>
                <a:cs typeface="Arial" charset="0"/>
              </a:rPr>
            </a:br>
            <a:r>
              <a:rPr lang="en-US" sz="2400">
                <a:latin typeface="Arial" charset="0"/>
                <a:cs typeface="Arial" charset="0"/>
              </a:rPr>
              <a:t/>
            </a:r>
            <a:br>
              <a:rPr lang="en-US" sz="2400">
                <a:latin typeface="Arial" charset="0"/>
                <a:cs typeface="Arial" charset="0"/>
              </a:rPr>
            </a:br>
            <a:r>
              <a:rPr lang="en-US" sz="2400">
                <a:solidFill>
                  <a:schemeClr val="bg2"/>
                </a:solidFill>
                <a:latin typeface="Arial" charset="0"/>
                <a:cs typeface="Arial" charset="0"/>
              </a:rPr>
              <a:t>Time required?</a:t>
            </a:r>
          </a:p>
        </p:txBody>
      </p:sp>
      <p:pic>
        <p:nvPicPr>
          <p:cNvPr id="50180" name="Picture 5" descr="The image “http://cs-people.bu.edu/dbuzan/cs101/circuit.jpg” cannot be displayed, because it contains errors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352800"/>
            <a:ext cx="4591050" cy="170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Picture 6" descr="chi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97775" y="130175"/>
            <a:ext cx="1430338" cy="2003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7" dir="9179987" algn="ctr" rotWithShape="0">
              <a:srgbClr val="000000">
                <a:alpha val="74998"/>
              </a:srgbClr>
            </a:outerShdw>
          </a:effec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13716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latin typeface="Arial" charset="0"/>
                <a:cs typeface="Arial" charset="0"/>
              </a:rPr>
              <a:t>Boole’s </a:t>
            </a:r>
            <a:r>
              <a:rPr lang="en-US" sz="4000" dirty="0">
                <a:latin typeface="Arial" charset="0"/>
                <a:cs typeface="Arial" charset="0"/>
              </a:rPr>
              <a:t>reworking of </a:t>
            </a:r>
            <a:r>
              <a:rPr lang="en-US" sz="4000" dirty="0" smtClean="0">
                <a:latin typeface="Arial" charset="0"/>
                <a:cs typeface="Arial" charset="0"/>
              </a:rPr>
              <a:t>Clarke’s </a:t>
            </a:r>
            <a:r>
              <a:rPr lang="ja-JP" altLang="en-US" sz="4000" dirty="0">
                <a:latin typeface="Arial" charset="0"/>
                <a:cs typeface="Arial" charset="0"/>
              </a:rPr>
              <a:t>“</a:t>
            </a:r>
            <a:r>
              <a:rPr lang="en-US" sz="4000" dirty="0">
                <a:latin typeface="Arial" charset="0"/>
                <a:cs typeface="Arial" charset="0"/>
              </a:rPr>
              <a:t>proof</a:t>
            </a:r>
            <a:r>
              <a:rPr lang="ja-JP" altLang="en-US" sz="4000" dirty="0">
                <a:latin typeface="Arial" charset="0"/>
                <a:cs typeface="Arial" charset="0"/>
              </a:rPr>
              <a:t>”</a:t>
            </a:r>
            <a:r>
              <a:rPr lang="en-US" sz="4000" dirty="0">
                <a:latin typeface="Arial" charset="0"/>
                <a:cs typeface="Arial" charset="0"/>
              </a:rPr>
              <a:t> of existence of God</a:t>
            </a:r>
            <a:br>
              <a:rPr lang="en-US" sz="4000" dirty="0">
                <a:latin typeface="Arial" charset="0"/>
                <a:cs typeface="Arial" charset="0"/>
              </a:rPr>
            </a:br>
            <a:r>
              <a:rPr lang="en-US" sz="4000" dirty="0">
                <a:latin typeface="Arial" charset="0"/>
                <a:cs typeface="Arial" charset="0"/>
              </a:rPr>
              <a:t>(see </a:t>
            </a:r>
            <a:r>
              <a:rPr lang="en-US" sz="4000" dirty="0" smtClean="0">
                <a:latin typeface="Arial" charset="0"/>
                <a:cs typeface="Arial" charset="0"/>
              </a:rPr>
              <a:t>handout – after midterm)</a:t>
            </a:r>
            <a:endParaRPr lang="en-US" sz="4000" dirty="0">
              <a:latin typeface="Arial" charset="0"/>
              <a:cs typeface="Arial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67000"/>
            <a:ext cx="8229600" cy="3886200"/>
          </a:xfrm>
        </p:spPr>
        <p:txBody>
          <a:bodyPr/>
          <a:lstStyle/>
          <a:p>
            <a:pPr eaLnBrk="1" hangingPunct="1"/>
            <a:r>
              <a:rPr lang="en-US" sz="2400">
                <a:latin typeface="Arial" charset="0"/>
                <a:cs typeface="Arial" charset="0"/>
              </a:rPr>
              <a:t>General idea: Try to prove that Boolean expressions </a:t>
            </a:r>
            <a:br>
              <a:rPr lang="en-US" sz="2400">
                <a:latin typeface="Arial" charset="0"/>
                <a:cs typeface="Arial" charset="0"/>
              </a:rPr>
            </a:br>
            <a:r>
              <a:rPr lang="en-US" sz="2400">
                <a:latin typeface="Arial" charset="0"/>
                <a:cs typeface="Arial" charset="0"/>
              </a:rPr>
              <a:t>E</a:t>
            </a:r>
            <a:r>
              <a:rPr lang="en-US" sz="2400" baseline="-25000">
                <a:latin typeface="Arial" charset="0"/>
                <a:cs typeface="Arial" charset="0"/>
              </a:rPr>
              <a:t>1</a:t>
            </a:r>
            <a:r>
              <a:rPr lang="en-US" sz="2400">
                <a:latin typeface="Arial" charset="0"/>
                <a:cs typeface="Arial" charset="0"/>
              </a:rPr>
              <a:t>, E</a:t>
            </a:r>
            <a:r>
              <a:rPr lang="en-US" sz="2400" baseline="-25000">
                <a:latin typeface="Arial" charset="0"/>
                <a:cs typeface="Arial" charset="0"/>
              </a:rPr>
              <a:t>2</a:t>
            </a:r>
            <a:r>
              <a:rPr lang="en-US" sz="2400">
                <a:latin typeface="Arial" charset="0"/>
                <a:cs typeface="Arial" charset="0"/>
              </a:rPr>
              <a:t>, …, E</a:t>
            </a:r>
            <a:r>
              <a:rPr lang="en-US" sz="2400" baseline="-25000">
                <a:latin typeface="Arial" charset="0"/>
                <a:cs typeface="Arial" charset="0"/>
              </a:rPr>
              <a:t>k</a:t>
            </a:r>
            <a:r>
              <a:rPr lang="en-US" sz="2400">
                <a:latin typeface="Arial" charset="0"/>
                <a:cs typeface="Arial" charset="0"/>
              </a:rPr>
              <a:t> cannot simultaneously be true</a:t>
            </a:r>
          </a:p>
          <a:p>
            <a:pPr eaLnBrk="1" hangingPunct="1"/>
            <a:endParaRPr lang="en-US" sz="2400">
              <a:latin typeface="Arial" charset="0"/>
              <a:cs typeface="Arial" charset="0"/>
            </a:endParaRPr>
          </a:p>
          <a:p>
            <a:pPr eaLnBrk="1" hangingPunct="1"/>
            <a:r>
              <a:rPr lang="en-US" sz="2400" u="sng">
                <a:latin typeface="Arial" charset="0"/>
                <a:cs typeface="Arial" charset="0"/>
              </a:rPr>
              <a:t>Method</a:t>
            </a:r>
            <a:r>
              <a:rPr lang="en-US" sz="2400">
                <a:latin typeface="Arial" charset="0"/>
                <a:cs typeface="Arial" charset="0"/>
              </a:rPr>
              <a:t>: Show E</a:t>
            </a:r>
            <a:r>
              <a:rPr lang="en-US" sz="2400" baseline="-25000">
                <a:latin typeface="Arial" charset="0"/>
                <a:cs typeface="Arial" charset="0"/>
              </a:rPr>
              <a:t>1</a:t>
            </a:r>
            <a:r>
              <a:rPr lang="en-US" sz="2400">
                <a:latin typeface="Arial" charset="0"/>
                <a:cs typeface="Arial" charset="0"/>
              </a:rPr>
              <a:t>· E</a:t>
            </a:r>
            <a:r>
              <a:rPr lang="en-US" sz="2400" baseline="-25000">
                <a:latin typeface="Arial" charset="0"/>
                <a:cs typeface="Arial" charset="0"/>
              </a:rPr>
              <a:t>2 </a:t>
            </a:r>
            <a:r>
              <a:rPr lang="en-US" sz="2400">
                <a:latin typeface="Arial" charset="0"/>
                <a:cs typeface="Arial" charset="0"/>
              </a:rPr>
              <a:t>· … · E</a:t>
            </a:r>
            <a:r>
              <a:rPr lang="en-US" sz="2400" baseline="-25000">
                <a:latin typeface="Arial" charset="0"/>
                <a:cs typeface="Arial" charset="0"/>
              </a:rPr>
              <a:t>k</a:t>
            </a:r>
            <a:r>
              <a:rPr lang="en-US" sz="2400">
                <a:latin typeface="Arial" charset="0"/>
                <a:cs typeface="Arial" charset="0"/>
              </a:rPr>
              <a:t>  = 0</a:t>
            </a:r>
            <a:br>
              <a:rPr lang="en-US" sz="2400">
                <a:latin typeface="Arial" charset="0"/>
                <a:cs typeface="Arial" charset="0"/>
              </a:rPr>
            </a:br>
            <a:endParaRPr lang="en-US" sz="2400">
              <a:latin typeface="Arial" charset="0"/>
              <a:cs typeface="Arial" charset="0"/>
            </a:endParaRPr>
          </a:p>
          <a:p>
            <a:pPr eaLnBrk="1" hangingPunct="1"/>
            <a:r>
              <a:rPr lang="en-US" sz="2400">
                <a:latin typeface="Arial" charset="0"/>
                <a:cs typeface="Arial" charset="0"/>
              </a:rPr>
              <a:t>Discussion for after Break: What exactly does Clarke</a:t>
            </a:r>
            <a:r>
              <a:rPr lang="ja-JP" altLang="en-US" sz="2400">
                <a:latin typeface="Arial" charset="0"/>
                <a:cs typeface="Arial" charset="0"/>
              </a:rPr>
              <a:t>’</a:t>
            </a:r>
            <a:r>
              <a:rPr lang="en-US" sz="2400">
                <a:latin typeface="Arial" charset="0"/>
                <a:cs typeface="Arial" charset="0"/>
              </a:rPr>
              <a:t>s </a:t>
            </a:r>
            <a:r>
              <a:rPr lang="ja-JP" altLang="en-US" sz="2400">
                <a:latin typeface="Arial" charset="0"/>
                <a:cs typeface="Arial" charset="0"/>
              </a:rPr>
              <a:t>“</a:t>
            </a:r>
            <a:r>
              <a:rPr lang="en-US" sz="2400">
                <a:latin typeface="Arial" charset="0"/>
                <a:cs typeface="Arial" charset="0"/>
              </a:rPr>
              <a:t>proof</a:t>
            </a:r>
            <a:r>
              <a:rPr lang="ja-JP" altLang="en-US" sz="2400">
                <a:latin typeface="Arial" charset="0"/>
                <a:cs typeface="Arial" charset="0"/>
              </a:rPr>
              <a:t>”</a:t>
            </a:r>
            <a:r>
              <a:rPr lang="en-US" sz="2400">
                <a:latin typeface="Arial" charset="0"/>
                <a:cs typeface="Arial" charset="0"/>
              </a:rPr>
              <a:t> prove?  How convincing is such a proof to you?</a:t>
            </a:r>
            <a:endParaRPr lang="en-US" sz="2400" u="sng">
              <a:latin typeface="Arial" charset="0"/>
              <a:cs typeface="Arial" charset="0"/>
            </a:endParaRPr>
          </a:p>
          <a:p>
            <a:pPr eaLnBrk="1" hangingPunct="1"/>
            <a:endParaRPr lang="en-US" sz="2400">
              <a:latin typeface="Arial" charset="0"/>
              <a:cs typeface="Arial" charset="0"/>
            </a:endParaRPr>
          </a:p>
        </p:txBody>
      </p:sp>
      <p:pic>
        <p:nvPicPr>
          <p:cNvPr id="52228" name="Picture 4" descr="http://www.mediamente.rai.it/mediamentetv/learning/ed_multimediale/lezioni/02/immagini/image136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381000"/>
            <a:ext cx="1498600" cy="182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838200" y="5895975"/>
            <a:ext cx="7570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Also: Do Google search for </a:t>
            </a:r>
            <a:r>
              <a:rPr lang="ja-JP" altLang="en-US"/>
              <a:t>“</a:t>
            </a:r>
            <a:r>
              <a:rPr lang="en-US"/>
              <a:t>Proof of God</a:t>
            </a:r>
            <a:r>
              <a:rPr lang="ja-JP" altLang="en-US"/>
              <a:t>’</a:t>
            </a:r>
            <a:r>
              <a:rPr lang="en-US"/>
              <a:t>s Existence.</a:t>
            </a:r>
            <a:r>
              <a:rPr lang="ja-JP" altLang="en-US"/>
              <a:t>”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17" descr="http://www.maplin.co.uk/images/Full/37284i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438400"/>
            <a:ext cx="3048000" cy="203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75" name="Picture 7" descr="http://www.findcheapcomputers.com/athlon-cpu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1242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Arial" charset="0"/>
                <a:cs typeface="Arial" charset="0"/>
              </a:rPr>
              <a:t>Beyond combinational circuits …</a:t>
            </a:r>
          </a:p>
        </p:txBody>
      </p:sp>
      <p:sp>
        <p:nvSpPr>
          <p:cNvPr id="54277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000">
                <a:latin typeface="Arial" charset="0"/>
                <a:cs typeface="Arial" charset="0"/>
              </a:rPr>
              <a:t>Need 2-way communication (must allow cycles!)</a:t>
            </a:r>
          </a:p>
        </p:txBody>
      </p:sp>
      <p:sp>
        <p:nvSpPr>
          <p:cNvPr id="54278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sz="2000">
                <a:latin typeface="Arial" charset="0"/>
                <a:cs typeface="Arial" charset="0"/>
              </a:rPr>
              <a:t>Need memory (scratchpad)</a:t>
            </a:r>
          </a:p>
        </p:txBody>
      </p:sp>
      <p:pic>
        <p:nvPicPr>
          <p:cNvPr id="54279" name="Picture 9" descr="http://www.small-tree.com/pxg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724400"/>
            <a:ext cx="168910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80" name="Text Box 10"/>
          <p:cNvSpPr txBox="1">
            <a:spLocks noChangeArrowheads="1"/>
          </p:cNvSpPr>
          <p:nvPr/>
        </p:nvSpPr>
        <p:spPr bwMode="auto">
          <a:xfrm>
            <a:off x="2209800" y="3352800"/>
            <a:ext cx="666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CPU</a:t>
            </a:r>
          </a:p>
        </p:txBody>
      </p:sp>
      <p:sp>
        <p:nvSpPr>
          <p:cNvPr id="54281" name="Text Box 11"/>
          <p:cNvSpPr txBox="1">
            <a:spLocks noChangeArrowheads="1"/>
          </p:cNvSpPr>
          <p:nvPr/>
        </p:nvSpPr>
        <p:spPr bwMode="auto">
          <a:xfrm>
            <a:off x="381000" y="5715000"/>
            <a:ext cx="1555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Ethernet card</a:t>
            </a:r>
          </a:p>
        </p:txBody>
      </p:sp>
      <p:sp>
        <p:nvSpPr>
          <p:cNvPr id="54282" name="Line 12"/>
          <p:cNvSpPr>
            <a:spLocks noChangeShapeType="1"/>
          </p:cNvSpPr>
          <p:nvPr/>
        </p:nvSpPr>
        <p:spPr bwMode="auto">
          <a:xfrm>
            <a:off x="2286000" y="41910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3" name="Line 13"/>
          <p:cNvSpPr>
            <a:spLocks noChangeShapeType="1"/>
          </p:cNvSpPr>
          <p:nvPr/>
        </p:nvSpPr>
        <p:spPr bwMode="auto">
          <a:xfrm flipH="1" flipV="1">
            <a:off x="2057400" y="4495800"/>
            <a:ext cx="838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Arial" charset="0"/>
                <a:cs typeface="Arial" charset="0"/>
              </a:rPr>
              <a:t>Circuit for binary addition?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9600"/>
            <a:ext cx="8229600" cy="13716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 smtClean="0">
                <a:latin typeface="Arial" charset="0"/>
                <a:cs typeface="Arial" charset="0"/>
              </a:rPr>
              <a:t>Want </a:t>
            </a:r>
            <a:r>
              <a:rPr lang="en-US" dirty="0">
                <a:latin typeface="Arial" charset="0"/>
                <a:cs typeface="Arial" charset="0"/>
              </a:rPr>
              <a:t>to design a circuit to add </a:t>
            </a:r>
            <a:br>
              <a:rPr lang="en-US" dirty="0">
                <a:latin typeface="Arial" charset="0"/>
                <a:cs typeface="Arial" charset="0"/>
              </a:rPr>
            </a:br>
            <a:r>
              <a:rPr lang="en-US" dirty="0">
                <a:latin typeface="Arial" charset="0"/>
                <a:cs typeface="Arial" charset="0"/>
              </a:rPr>
              <a:t>any two </a:t>
            </a:r>
            <a:r>
              <a:rPr lang="en-US" i="1" dirty="0">
                <a:latin typeface="Arial" charset="0"/>
                <a:cs typeface="Arial" charset="0"/>
              </a:rPr>
              <a:t>N</a:t>
            </a:r>
            <a:r>
              <a:rPr lang="en-US" dirty="0">
                <a:latin typeface="Arial" charset="0"/>
                <a:cs typeface="Arial" charset="0"/>
              </a:rPr>
              <a:t>-bit integers.</a:t>
            </a:r>
          </a:p>
        </p:txBody>
      </p:sp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958850" y="5867400"/>
            <a:ext cx="728038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 dirty="0" smtClean="0">
                <a:solidFill>
                  <a:srgbClr val="FF0000"/>
                </a:solidFill>
              </a:rPr>
              <a:t>Q: Is </a:t>
            </a:r>
            <a:r>
              <a:rPr lang="en-US" sz="2800" dirty="0">
                <a:solidFill>
                  <a:srgbClr val="FF0000"/>
                </a:solidFill>
              </a:rPr>
              <a:t>the truth table method useful for N=64?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600200" y="1981200"/>
            <a:ext cx="4953000" cy="2062103"/>
            <a:chOff x="2209800" y="2133600"/>
            <a:chExt cx="4953000" cy="2062103"/>
          </a:xfrm>
        </p:grpSpPr>
        <p:sp>
          <p:nvSpPr>
            <p:cNvPr id="56325" name="Line 5"/>
            <p:cNvSpPr>
              <a:spLocks noChangeShapeType="1"/>
            </p:cNvSpPr>
            <p:nvPr/>
          </p:nvSpPr>
          <p:spPr bwMode="auto">
            <a:xfrm>
              <a:off x="2971800" y="3429000"/>
              <a:ext cx="4191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numCol="2"/>
            <a:lstStyle/>
            <a:p>
              <a:endParaRPr lang="en-US"/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2209800" y="2133600"/>
              <a:ext cx="4648200" cy="2062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numCol="2">
              <a:spAutoFit/>
            </a:bodyPr>
            <a:lstStyle>
              <a:lvl1pPr marL="342900" indent="-3429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257300" indent="-342900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marL="914400" lvl="2" indent="0" algn="r" eaLnBrk="1" hangingPunct="1">
                <a:spcBef>
                  <a:spcPct val="50000"/>
                </a:spcBef>
              </a:pPr>
              <a:r>
                <a:rPr lang="en-US" sz="3200" dirty="0" smtClean="0"/>
                <a:t>25</a:t>
              </a:r>
            </a:p>
            <a:p>
              <a:pPr marL="914400" lvl="2" indent="0" algn="r" eaLnBrk="1" hangingPunct="1">
                <a:spcBef>
                  <a:spcPct val="50000"/>
                </a:spcBef>
              </a:pPr>
              <a:r>
                <a:rPr lang="en-US" sz="3200" dirty="0" smtClean="0"/>
                <a:t>+ 29</a:t>
              </a:r>
            </a:p>
            <a:p>
              <a:pPr marL="914400" lvl="2" indent="0" algn="r" eaLnBrk="1" hangingPunct="1">
                <a:spcBef>
                  <a:spcPct val="50000"/>
                </a:spcBef>
              </a:pPr>
              <a:r>
                <a:rPr lang="en-US" sz="3200" dirty="0" smtClean="0"/>
                <a:t>54</a:t>
              </a:r>
            </a:p>
            <a:p>
              <a:pPr marL="914400" lvl="2" indent="0" algn="r" eaLnBrk="1" hangingPunct="1">
                <a:spcBef>
                  <a:spcPct val="50000"/>
                </a:spcBef>
              </a:pPr>
              <a:r>
                <a:rPr lang="en-US" sz="3200" dirty="0" smtClean="0"/>
                <a:t>11001</a:t>
              </a:r>
            </a:p>
            <a:p>
              <a:pPr marL="914400" lvl="2" indent="0" algn="r" eaLnBrk="1" hangingPunct="1">
                <a:spcBef>
                  <a:spcPct val="50000"/>
                </a:spcBef>
              </a:pPr>
              <a:r>
                <a:rPr lang="en-US" sz="3200" dirty="0" smtClean="0"/>
                <a:t>11101</a:t>
              </a:r>
            </a:p>
            <a:p>
              <a:pPr marL="914400" lvl="2" indent="0" algn="r" eaLnBrk="1" hangingPunct="1">
                <a:spcBef>
                  <a:spcPct val="50000"/>
                </a:spcBef>
              </a:pPr>
              <a:r>
                <a:rPr lang="en-US" sz="3200" dirty="0" smtClean="0"/>
                <a:t>110110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cs typeface="Arial" charset="0"/>
              </a:rPr>
              <a:t>After Break: Modular Design</a:t>
            </a:r>
          </a:p>
        </p:txBody>
      </p:sp>
      <p:sp>
        <p:nvSpPr>
          <p:cNvPr id="58371" name="Text Box 4"/>
          <p:cNvSpPr txBox="1">
            <a:spLocks noChangeArrowheads="1"/>
          </p:cNvSpPr>
          <p:nvPr/>
        </p:nvSpPr>
        <p:spPr bwMode="auto">
          <a:xfrm>
            <a:off x="593725" y="2665413"/>
            <a:ext cx="69907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 dirty="0"/>
              <a:t>Design an N-bit adder using N 1-bit </a:t>
            </a:r>
            <a:r>
              <a:rPr lang="en-US" sz="2800" dirty="0" smtClean="0"/>
              <a:t>adders</a:t>
            </a:r>
          </a:p>
        </p:txBody>
      </p:sp>
      <p:sp>
        <p:nvSpPr>
          <p:cNvPr id="58372" name="Text Box 5"/>
          <p:cNvSpPr txBox="1">
            <a:spLocks noChangeArrowheads="1"/>
          </p:cNvSpPr>
          <p:nvPr/>
        </p:nvSpPr>
        <p:spPr bwMode="auto">
          <a:xfrm>
            <a:off x="974725" y="3857625"/>
            <a:ext cx="5658971" cy="1200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/>
              <a:t>After midterm, read: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(a) handout on </a:t>
            </a:r>
            <a:r>
              <a:rPr lang="en-US" dirty="0" err="1"/>
              <a:t>boolean</a:t>
            </a:r>
            <a:r>
              <a:rPr lang="en-US" dirty="0"/>
              <a:t> logic. </a:t>
            </a:r>
          </a:p>
          <a:p>
            <a:pPr eaLnBrk="1" hangingPunct="1"/>
            <a:r>
              <a:rPr lang="en-US" dirty="0"/>
              <a:t>(b) </a:t>
            </a:r>
            <a:r>
              <a:rPr lang="en-US" dirty="0" smtClean="0"/>
              <a:t>Boole’s </a:t>
            </a:r>
            <a:r>
              <a:rPr lang="ja-JP" altLang="en-US" dirty="0"/>
              <a:t>“</a:t>
            </a:r>
            <a:r>
              <a:rPr lang="en-US" dirty="0"/>
              <a:t>proof</a:t>
            </a:r>
            <a:r>
              <a:rPr lang="ja-JP" altLang="en-US" dirty="0"/>
              <a:t>”</a:t>
            </a:r>
            <a:r>
              <a:rPr lang="en-US" dirty="0"/>
              <a:t> of existence of God.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>
                <a:latin typeface="Arial" charset="0"/>
                <a:cs typeface="Arial" charset="0"/>
              </a:rPr>
              <a:t>Binary arithmetic</a:t>
            </a:r>
            <a:endParaRPr lang="en-US" sz="4000" dirty="0">
              <a:latin typeface="Arial" charset="0"/>
              <a:cs typeface="Arial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600200" y="2433697"/>
            <a:ext cx="4953000" cy="2062103"/>
            <a:chOff x="2209800" y="2133600"/>
            <a:chExt cx="4953000" cy="2062103"/>
          </a:xfrm>
        </p:grpSpPr>
        <p:sp>
          <p:nvSpPr>
            <p:cNvPr id="56325" name="Line 5"/>
            <p:cNvSpPr>
              <a:spLocks noChangeShapeType="1"/>
            </p:cNvSpPr>
            <p:nvPr/>
          </p:nvSpPr>
          <p:spPr bwMode="auto">
            <a:xfrm>
              <a:off x="2971800" y="3429000"/>
              <a:ext cx="4191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numCol="2"/>
            <a:lstStyle/>
            <a:p>
              <a:endParaRPr lang="en-US"/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2209800" y="2133600"/>
              <a:ext cx="4648200" cy="2062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numCol="2">
              <a:spAutoFit/>
            </a:bodyPr>
            <a:lstStyle>
              <a:lvl1pPr marL="342900" indent="-3429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257300" indent="-342900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marL="914400" lvl="2" indent="0" algn="r" eaLnBrk="1" hangingPunct="1">
                <a:spcBef>
                  <a:spcPct val="50000"/>
                </a:spcBef>
              </a:pPr>
              <a:r>
                <a:rPr lang="en-US" sz="3200" dirty="0" smtClean="0"/>
                <a:t>25</a:t>
              </a:r>
            </a:p>
            <a:p>
              <a:pPr marL="914400" lvl="2" indent="0" algn="r" eaLnBrk="1" hangingPunct="1">
                <a:spcBef>
                  <a:spcPct val="50000"/>
                </a:spcBef>
              </a:pPr>
              <a:r>
                <a:rPr lang="en-US" sz="3200" dirty="0" smtClean="0"/>
                <a:t>+ 29</a:t>
              </a:r>
            </a:p>
            <a:p>
              <a:pPr marL="914400" lvl="2" indent="0" algn="r" eaLnBrk="1" hangingPunct="1">
                <a:spcBef>
                  <a:spcPct val="50000"/>
                </a:spcBef>
              </a:pPr>
              <a:r>
                <a:rPr lang="en-US" sz="3200" dirty="0" smtClean="0"/>
                <a:t>54</a:t>
              </a:r>
            </a:p>
            <a:p>
              <a:pPr marL="914400" lvl="2" indent="0" algn="r" eaLnBrk="1" hangingPunct="1">
                <a:spcBef>
                  <a:spcPct val="50000"/>
                </a:spcBef>
              </a:pPr>
              <a:r>
                <a:rPr lang="en-US" sz="3200" dirty="0" smtClean="0"/>
                <a:t>11001</a:t>
              </a:r>
            </a:p>
            <a:p>
              <a:pPr marL="914400" lvl="2" indent="0" algn="r" eaLnBrk="1" hangingPunct="1">
                <a:spcBef>
                  <a:spcPct val="50000"/>
                </a:spcBef>
              </a:pPr>
              <a:r>
                <a:rPr lang="en-US" sz="3200" dirty="0" smtClean="0"/>
                <a:t>11101</a:t>
              </a:r>
            </a:p>
            <a:p>
              <a:pPr marL="914400" lvl="2" indent="0" algn="r" eaLnBrk="1" hangingPunct="1">
                <a:spcBef>
                  <a:spcPct val="50000"/>
                </a:spcBef>
              </a:pPr>
              <a:r>
                <a:rPr lang="en-US" sz="3200" dirty="0" smtClean="0"/>
                <a:t>110110</a:t>
              </a:r>
            </a:p>
          </p:txBody>
        </p:sp>
      </p:grpSp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1066800" y="3957697"/>
            <a:ext cx="6705600" cy="52322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 dirty="0" smtClean="0">
                <a:solidFill>
                  <a:srgbClr val="FF0000"/>
                </a:solidFill>
              </a:rPr>
              <a:t>Q: How do we add two binary numbers?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546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7" dur="500"/>
                                        <p:tgtEl>
                                          <p:spTgt spid="716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cs typeface="Arial" charset="0"/>
              </a:rPr>
              <a:t>Recap: Boolean Logic Example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457200" y="1612900"/>
            <a:ext cx="8458200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charset="0"/>
              <a:buNone/>
            </a:pPr>
            <a:r>
              <a:rPr lang="en-US" sz="3200" i="1">
                <a:solidFill>
                  <a:srgbClr val="008000"/>
                </a:solidFill>
              </a:rPr>
              <a:t>Ed goes to the party if </a:t>
            </a:r>
            <a:br>
              <a:rPr lang="en-US" sz="3200" i="1">
                <a:solidFill>
                  <a:srgbClr val="008000"/>
                </a:solidFill>
              </a:rPr>
            </a:br>
            <a:r>
              <a:rPr lang="en-US" sz="3200" i="1">
                <a:solidFill>
                  <a:srgbClr val="008000"/>
                </a:solidFill>
              </a:rPr>
              <a:t>   Dan does not and Stella does.</a:t>
            </a:r>
            <a:endParaRPr lang="en-US" sz="3200">
              <a:solidFill>
                <a:srgbClr val="008000"/>
              </a:solidFill>
            </a:endParaRPr>
          </a:p>
          <a:p>
            <a:pPr eaLnBrk="1" hangingPunct="1"/>
            <a:r>
              <a:rPr lang="en-US" sz="2800"/>
              <a:t>Choose </a:t>
            </a:r>
            <a:r>
              <a:rPr lang="ja-JP" altLang="en-US" sz="2800"/>
              <a:t>“</a:t>
            </a:r>
            <a:r>
              <a:rPr lang="en-US" sz="2800"/>
              <a:t>Boolean variables</a:t>
            </a:r>
            <a:r>
              <a:rPr lang="ja-JP" altLang="en-US" sz="2800"/>
              <a:t>”</a:t>
            </a:r>
            <a:r>
              <a:rPr lang="en-US" sz="2800"/>
              <a:t> for 3 events:</a:t>
            </a:r>
            <a:endParaRPr lang="en-US" sz="2800" b="1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231900" y="3398838"/>
            <a:ext cx="4160838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b="1"/>
              <a:t>E</a:t>
            </a:r>
            <a:r>
              <a:rPr lang="en-US" sz="3200"/>
              <a:t>: Ed goes to party</a:t>
            </a:r>
          </a:p>
          <a:p>
            <a:pPr eaLnBrk="1" hangingPunct="1"/>
            <a:r>
              <a:rPr lang="en-US" sz="3200" b="1"/>
              <a:t>D</a:t>
            </a:r>
            <a:r>
              <a:rPr lang="en-US" sz="3200"/>
              <a:t>: Dan goes to party</a:t>
            </a:r>
          </a:p>
          <a:p>
            <a:pPr eaLnBrk="1" hangingPunct="1"/>
            <a:r>
              <a:rPr lang="en-US" sz="3200" b="1"/>
              <a:t>S</a:t>
            </a:r>
            <a:r>
              <a:rPr lang="en-US" sz="3200"/>
              <a:t>: Stella goes to party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5299075" y="2867025"/>
            <a:ext cx="677863" cy="225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200">
                <a:latin typeface="Arial Narrow" charset="0"/>
              </a:rPr>
              <a:t>}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485775" y="2835275"/>
            <a:ext cx="677863" cy="225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200">
                <a:latin typeface="Arial Narrow" charset="0"/>
              </a:rPr>
              <a:t>{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5927725" y="3810000"/>
            <a:ext cx="29876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>
                <a:latin typeface="Georgia" charset="0"/>
              </a:rPr>
              <a:t>Each is either </a:t>
            </a:r>
            <a:br>
              <a:rPr lang="en-US" sz="2000">
                <a:latin typeface="Georgia" charset="0"/>
              </a:rPr>
            </a:br>
            <a:r>
              <a:rPr lang="en-US" sz="2000">
                <a:latin typeface="Georgia" charset="0"/>
              </a:rPr>
              <a:t>  TRUE or FALSE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2743200" y="5181600"/>
            <a:ext cx="40560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/>
              <a:t>E = S  </a:t>
            </a:r>
            <a:r>
              <a:rPr lang="en-US" sz="3200" b="1"/>
              <a:t>AND</a:t>
            </a:r>
            <a:r>
              <a:rPr lang="en-US" sz="3200"/>
              <a:t>  (</a:t>
            </a:r>
            <a:r>
              <a:rPr lang="en-US" sz="3200" b="1"/>
              <a:t>NOT</a:t>
            </a:r>
            <a:r>
              <a:rPr lang="en-US" sz="3200"/>
              <a:t> D)</a:t>
            </a:r>
          </a:p>
        </p:txBody>
      </p:sp>
      <p:grpSp>
        <p:nvGrpSpPr>
          <p:cNvPr id="19465" name="Group 9"/>
          <p:cNvGrpSpPr>
            <a:grpSpLocks/>
          </p:cNvGrpSpPr>
          <p:nvPr/>
        </p:nvGrpSpPr>
        <p:grpSpPr bwMode="auto">
          <a:xfrm>
            <a:off x="2057400" y="5768975"/>
            <a:ext cx="4989513" cy="701675"/>
            <a:chOff x="1344" y="3634"/>
            <a:chExt cx="3143" cy="442"/>
          </a:xfrm>
        </p:grpSpPr>
        <p:sp>
          <p:nvSpPr>
            <p:cNvPr id="19466" name="Text Box 10"/>
            <p:cNvSpPr txBox="1">
              <a:spLocks noChangeArrowheads="1"/>
            </p:cNvSpPr>
            <p:nvPr/>
          </p:nvSpPr>
          <p:spPr bwMode="auto">
            <a:xfrm>
              <a:off x="1344" y="3634"/>
              <a:ext cx="314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3200"/>
                <a:t>Alternately: E = S  </a:t>
              </a:r>
              <a:r>
                <a:rPr lang="en-US" sz="3200" b="1"/>
                <a:t>AND</a:t>
              </a:r>
              <a:r>
                <a:rPr lang="en-US" sz="4000"/>
                <a:t> </a:t>
              </a:r>
              <a:r>
                <a:rPr lang="en-US" sz="3200"/>
                <a:t> D</a:t>
              </a:r>
            </a:p>
          </p:txBody>
        </p:sp>
        <p:sp>
          <p:nvSpPr>
            <p:cNvPr id="19467" name="Line 11"/>
            <p:cNvSpPr>
              <a:spLocks noChangeShapeType="1"/>
            </p:cNvSpPr>
            <p:nvPr/>
          </p:nvSpPr>
          <p:spPr bwMode="auto">
            <a:xfrm>
              <a:off x="4272" y="3744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Arial" charset="0"/>
                <a:cs typeface="Arial" charset="0"/>
              </a:rPr>
              <a:t>Three Equivalent Representations</a:t>
            </a:r>
          </a:p>
        </p:txBody>
      </p:sp>
      <p:grpSp>
        <p:nvGrpSpPr>
          <p:cNvPr id="21507" name="Group 3"/>
          <p:cNvGrpSpPr>
            <a:grpSpLocks/>
          </p:cNvGrpSpPr>
          <p:nvPr/>
        </p:nvGrpSpPr>
        <p:grpSpPr bwMode="auto">
          <a:xfrm>
            <a:off x="517525" y="1995488"/>
            <a:ext cx="6399213" cy="519112"/>
            <a:chOff x="326" y="1257"/>
            <a:chExt cx="4031" cy="327"/>
          </a:xfrm>
        </p:grpSpPr>
        <p:sp>
          <p:nvSpPr>
            <p:cNvPr id="21543" name="Text Box 4"/>
            <p:cNvSpPr txBox="1">
              <a:spLocks noChangeArrowheads="1"/>
            </p:cNvSpPr>
            <p:nvPr/>
          </p:nvSpPr>
          <p:spPr bwMode="auto">
            <a:xfrm>
              <a:off x="326" y="1257"/>
              <a:ext cx="403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800" b="1"/>
                <a:t>Boolean Expression       </a:t>
              </a:r>
              <a:r>
                <a:rPr lang="en-US" sz="2800"/>
                <a:t>E = S AND D</a:t>
              </a:r>
            </a:p>
          </p:txBody>
        </p:sp>
        <p:sp>
          <p:nvSpPr>
            <p:cNvPr id="21544" name="Line 5"/>
            <p:cNvSpPr>
              <a:spLocks noChangeShapeType="1"/>
            </p:cNvSpPr>
            <p:nvPr/>
          </p:nvSpPr>
          <p:spPr bwMode="auto">
            <a:xfrm>
              <a:off x="4128" y="1296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08" name="Text Box 6"/>
          <p:cNvSpPr txBox="1">
            <a:spLocks noChangeArrowheads="1"/>
          </p:cNvSpPr>
          <p:nvPr/>
        </p:nvSpPr>
        <p:spPr bwMode="auto">
          <a:xfrm>
            <a:off x="533400" y="4389438"/>
            <a:ext cx="44196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 b="1"/>
              <a:t>Truth table:</a:t>
            </a:r>
            <a:r>
              <a:rPr lang="en-US" sz="2800"/>
              <a:t/>
            </a:r>
            <a:br>
              <a:rPr lang="en-US" sz="2800"/>
            </a:br>
            <a:r>
              <a:rPr lang="en-US" sz="2800"/>
              <a:t>Value of E for every</a:t>
            </a:r>
            <a:br>
              <a:rPr lang="en-US" sz="2800"/>
            </a:br>
            <a:r>
              <a:rPr lang="en-US" sz="2800"/>
              <a:t>   possible D, S.</a:t>
            </a:r>
            <a:br>
              <a:rPr lang="en-US" sz="2800"/>
            </a:br>
            <a:r>
              <a:rPr lang="en-US" sz="2800"/>
              <a:t>   </a:t>
            </a:r>
            <a:r>
              <a:rPr lang="en-US"/>
              <a:t>TRUE=1;  FALSE= 0</a:t>
            </a:r>
            <a:r>
              <a:rPr lang="en-US" sz="2800"/>
              <a:t>.</a:t>
            </a:r>
          </a:p>
        </p:txBody>
      </p:sp>
      <p:grpSp>
        <p:nvGrpSpPr>
          <p:cNvPr id="21509" name="Group 7"/>
          <p:cNvGrpSpPr>
            <a:grpSpLocks/>
          </p:cNvGrpSpPr>
          <p:nvPr/>
        </p:nvGrpSpPr>
        <p:grpSpPr bwMode="auto">
          <a:xfrm>
            <a:off x="5181600" y="4238625"/>
            <a:ext cx="1752600" cy="2293938"/>
            <a:chOff x="3264" y="2670"/>
            <a:chExt cx="1104" cy="1445"/>
          </a:xfrm>
        </p:grpSpPr>
        <p:sp>
          <p:nvSpPr>
            <p:cNvPr id="21518" name="Rectangle 8"/>
            <p:cNvSpPr>
              <a:spLocks noChangeArrowheads="1"/>
            </p:cNvSpPr>
            <p:nvPr/>
          </p:nvSpPr>
          <p:spPr bwMode="auto">
            <a:xfrm>
              <a:off x="4000" y="3536"/>
              <a:ext cx="368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charset="0"/>
                <a:buNone/>
              </a:pPr>
              <a:r>
                <a:rPr lang="en-US"/>
                <a:t>0</a:t>
              </a:r>
            </a:p>
          </p:txBody>
        </p:sp>
        <p:sp>
          <p:nvSpPr>
            <p:cNvPr id="21519" name="Rectangle 9"/>
            <p:cNvSpPr>
              <a:spLocks noChangeArrowheads="1"/>
            </p:cNvSpPr>
            <p:nvPr/>
          </p:nvSpPr>
          <p:spPr bwMode="auto">
            <a:xfrm>
              <a:off x="3632" y="3536"/>
              <a:ext cx="368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charset="0"/>
                <a:buNone/>
              </a:pPr>
              <a:r>
                <a:rPr lang="en-US"/>
                <a:t>0</a:t>
              </a:r>
            </a:p>
          </p:txBody>
        </p:sp>
        <p:sp>
          <p:nvSpPr>
            <p:cNvPr id="21520" name="Rectangle 10"/>
            <p:cNvSpPr>
              <a:spLocks noChangeArrowheads="1"/>
            </p:cNvSpPr>
            <p:nvPr/>
          </p:nvSpPr>
          <p:spPr bwMode="auto">
            <a:xfrm>
              <a:off x="3264" y="3536"/>
              <a:ext cx="368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charset="0"/>
                <a:buNone/>
              </a:pPr>
              <a:r>
                <a:rPr lang="en-US"/>
                <a:t>1</a:t>
              </a:r>
            </a:p>
          </p:txBody>
        </p:sp>
        <p:sp>
          <p:nvSpPr>
            <p:cNvPr id="21521" name="Rectangle 11"/>
            <p:cNvSpPr>
              <a:spLocks noChangeArrowheads="1"/>
            </p:cNvSpPr>
            <p:nvPr/>
          </p:nvSpPr>
          <p:spPr bwMode="auto">
            <a:xfrm>
              <a:off x="4000" y="3825"/>
              <a:ext cx="368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charset="0"/>
                <a:buNone/>
              </a:pPr>
              <a:r>
                <a:rPr lang="en-US"/>
                <a:t>0</a:t>
              </a:r>
            </a:p>
          </p:txBody>
        </p:sp>
        <p:sp>
          <p:nvSpPr>
            <p:cNvPr id="21522" name="Rectangle 12"/>
            <p:cNvSpPr>
              <a:spLocks noChangeArrowheads="1"/>
            </p:cNvSpPr>
            <p:nvPr/>
          </p:nvSpPr>
          <p:spPr bwMode="auto">
            <a:xfrm>
              <a:off x="3632" y="3825"/>
              <a:ext cx="368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charset="0"/>
                <a:buNone/>
              </a:pPr>
              <a:r>
                <a:rPr lang="en-US"/>
                <a:t>1</a:t>
              </a:r>
            </a:p>
          </p:txBody>
        </p:sp>
        <p:sp>
          <p:nvSpPr>
            <p:cNvPr id="21523" name="Rectangle 13"/>
            <p:cNvSpPr>
              <a:spLocks noChangeArrowheads="1"/>
            </p:cNvSpPr>
            <p:nvPr/>
          </p:nvSpPr>
          <p:spPr bwMode="auto">
            <a:xfrm>
              <a:off x="3264" y="3825"/>
              <a:ext cx="368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charset="0"/>
                <a:buNone/>
              </a:pPr>
              <a:r>
                <a:rPr lang="en-US"/>
                <a:t>1</a:t>
              </a:r>
            </a:p>
          </p:txBody>
        </p:sp>
        <p:sp>
          <p:nvSpPr>
            <p:cNvPr id="21524" name="Rectangle 14"/>
            <p:cNvSpPr>
              <a:spLocks noChangeArrowheads="1"/>
            </p:cNvSpPr>
            <p:nvPr/>
          </p:nvSpPr>
          <p:spPr bwMode="auto">
            <a:xfrm>
              <a:off x="4000" y="3246"/>
              <a:ext cx="368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charset="0"/>
                <a:buNone/>
              </a:pPr>
              <a:r>
                <a:rPr lang="en-US"/>
                <a:t>1</a:t>
              </a:r>
            </a:p>
          </p:txBody>
        </p:sp>
        <p:sp>
          <p:nvSpPr>
            <p:cNvPr id="21525" name="Rectangle 15"/>
            <p:cNvSpPr>
              <a:spLocks noChangeArrowheads="1"/>
            </p:cNvSpPr>
            <p:nvPr/>
          </p:nvSpPr>
          <p:spPr bwMode="auto">
            <a:xfrm>
              <a:off x="3632" y="3246"/>
              <a:ext cx="368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charset="0"/>
                <a:buNone/>
              </a:pPr>
              <a:r>
                <a:rPr lang="en-US"/>
                <a:t>1</a:t>
              </a:r>
            </a:p>
          </p:txBody>
        </p:sp>
        <p:sp>
          <p:nvSpPr>
            <p:cNvPr id="21526" name="Rectangle 16"/>
            <p:cNvSpPr>
              <a:spLocks noChangeArrowheads="1"/>
            </p:cNvSpPr>
            <p:nvPr/>
          </p:nvSpPr>
          <p:spPr bwMode="auto">
            <a:xfrm>
              <a:off x="3264" y="3246"/>
              <a:ext cx="368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charset="0"/>
                <a:buNone/>
              </a:pPr>
              <a:r>
                <a:rPr lang="en-US"/>
                <a:t>0</a:t>
              </a:r>
            </a:p>
          </p:txBody>
        </p:sp>
        <p:sp>
          <p:nvSpPr>
            <p:cNvPr id="21527" name="Rectangle 17"/>
            <p:cNvSpPr>
              <a:spLocks noChangeArrowheads="1"/>
            </p:cNvSpPr>
            <p:nvPr/>
          </p:nvSpPr>
          <p:spPr bwMode="auto">
            <a:xfrm>
              <a:off x="4000" y="2957"/>
              <a:ext cx="368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charset="0"/>
                <a:buNone/>
              </a:pPr>
              <a:r>
                <a:rPr lang="en-US"/>
                <a:t>0</a:t>
              </a:r>
            </a:p>
          </p:txBody>
        </p:sp>
        <p:sp>
          <p:nvSpPr>
            <p:cNvPr id="21528" name="Rectangle 18"/>
            <p:cNvSpPr>
              <a:spLocks noChangeArrowheads="1"/>
            </p:cNvSpPr>
            <p:nvPr/>
          </p:nvSpPr>
          <p:spPr bwMode="auto">
            <a:xfrm>
              <a:off x="3632" y="2957"/>
              <a:ext cx="368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charset="0"/>
                <a:buNone/>
              </a:pPr>
              <a:r>
                <a:rPr lang="en-US"/>
                <a:t>0</a:t>
              </a:r>
            </a:p>
          </p:txBody>
        </p:sp>
        <p:sp>
          <p:nvSpPr>
            <p:cNvPr id="21529" name="Rectangle 19"/>
            <p:cNvSpPr>
              <a:spLocks noChangeArrowheads="1"/>
            </p:cNvSpPr>
            <p:nvPr/>
          </p:nvSpPr>
          <p:spPr bwMode="auto">
            <a:xfrm>
              <a:off x="3264" y="2957"/>
              <a:ext cx="368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charset="0"/>
                <a:buNone/>
              </a:pPr>
              <a:r>
                <a:rPr lang="en-US"/>
                <a:t>0</a:t>
              </a:r>
            </a:p>
          </p:txBody>
        </p:sp>
        <p:sp>
          <p:nvSpPr>
            <p:cNvPr id="21530" name="Rectangle 20"/>
            <p:cNvSpPr>
              <a:spLocks noChangeArrowheads="1"/>
            </p:cNvSpPr>
            <p:nvPr/>
          </p:nvSpPr>
          <p:spPr bwMode="auto">
            <a:xfrm>
              <a:off x="4000" y="2670"/>
              <a:ext cx="368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charset="0"/>
                <a:buNone/>
              </a:pPr>
              <a:r>
                <a:rPr lang="en-US"/>
                <a:t>E</a:t>
              </a:r>
            </a:p>
          </p:txBody>
        </p:sp>
        <p:sp>
          <p:nvSpPr>
            <p:cNvPr id="21531" name="Rectangle 21"/>
            <p:cNvSpPr>
              <a:spLocks noChangeArrowheads="1"/>
            </p:cNvSpPr>
            <p:nvPr/>
          </p:nvSpPr>
          <p:spPr bwMode="auto">
            <a:xfrm>
              <a:off x="3632" y="2670"/>
              <a:ext cx="368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charset="0"/>
                <a:buNone/>
              </a:pPr>
              <a:r>
                <a:rPr lang="en-US"/>
                <a:t>S</a:t>
              </a:r>
            </a:p>
          </p:txBody>
        </p:sp>
        <p:sp>
          <p:nvSpPr>
            <p:cNvPr id="21532" name="Rectangle 22"/>
            <p:cNvSpPr>
              <a:spLocks noChangeArrowheads="1"/>
            </p:cNvSpPr>
            <p:nvPr/>
          </p:nvSpPr>
          <p:spPr bwMode="auto">
            <a:xfrm>
              <a:off x="3264" y="2670"/>
              <a:ext cx="368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charset="0"/>
                <a:buNone/>
              </a:pPr>
              <a:r>
                <a:rPr lang="en-US"/>
                <a:t>D</a:t>
              </a:r>
            </a:p>
          </p:txBody>
        </p:sp>
        <p:sp>
          <p:nvSpPr>
            <p:cNvPr id="21533" name="Line 23"/>
            <p:cNvSpPr>
              <a:spLocks noChangeShapeType="1"/>
            </p:cNvSpPr>
            <p:nvPr/>
          </p:nvSpPr>
          <p:spPr bwMode="auto">
            <a:xfrm>
              <a:off x="3264" y="2670"/>
              <a:ext cx="110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4" name="Line 24"/>
            <p:cNvSpPr>
              <a:spLocks noChangeShapeType="1"/>
            </p:cNvSpPr>
            <p:nvPr/>
          </p:nvSpPr>
          <p:spPr bwMode="auto">
            <a:xfrm>
              <a:off x="3264" y="2957"/>
              <a:ext cx="11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5" name="Line 25"/>
            <p:cNvSpPr>
              <a:spLocks noChangeShapeType="1"/>
            </p:cNvSpPr>
            <p:nvPr/>
          </p:nvSpPr>
          <p:spPr bwMode="auto">
            <a:xfrm>
              <a:off x="3264" y="3246"/>
              <a:ext cx="11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6" name="Line 26"/>
            <p:cNvSpPr>
              <a:spLocks noChangeShapeType="1"/>
            </p:cNvSpPr>
            <p:nvPr/>
          </p:nvSpPr>
          <p:spPr bwMode="auto">
            <a:xfrm>
              <a:off x="3264" y="3536"/>
              <a:ext cx="11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7" name="Line 27"/>
            <p:cNvSpPr>
              <a:spLocks noChangeShapeType="1"/>
            </p:cNvSpPr>
            <p:nvPr/>
          </p:nvSpPr>
          <p:spPr bwMode="auto">
            <a:xfrm>
              <a:off x="3264" y="4115"/>
              <a:ext cx="110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8" name="Line 28"/>
            <p:cNvSpPr>
              <a:spLocks noChangeShapeType="1"/>
            </p:cNvSpPr>
            <p:nvPr/>
          </p:nvSpPr>
          <p:spPr bwMode="auto">
            <a:xfrm>
              <a:off x="3264" y="2670"/>
              <a:ext cx="0" cy="144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9" name="Line 29"/>
            <p:cNvSpPr>
              <a:spLocks noChangeShapeType="1"/>
            </p:cNvSpPr>
            <p:nvPr/>
          </p:nvSpPr>
          <p:spPr bwMode="auto">
            <a:xfrm>
              <a:off x="3632" y="2670"/>
              <a:ext cx="0" cy="14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0" name="Line 30"/>
            <p:cNvSpPr>
              <a:spLocks noChangeShapeType="1"/>
            </p:cNvSpPr>
            <p:nvPr/>
          </p:nvSpPr>
          <p:spPr bwMode="auto">
            <a:xfrm>
              <a:off x="4000" y="2670"/>
              <a:ext cx="0" cy="14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1" name="Line 31"/>
            <p:cNvSpPr>
              <a:spLocks noChangeShapeType="1"/>
            </p:cNvSpPr>
            <p:nvPr/>
          </p:nvSpPr>
          <p:spPr bwMode="auto">
            <a:xfrm>
              <a:off x="4368" y="2670"/>
              <a:ext cx="0" cy="144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2" name="Line 32"/>
            <p:cNvSpPr>
              <a:spLocks noChangeShapeType="1"/>
            </p:cNvSpPr>
            <p:nvPr/>
          </p:nvSpPr>
          <p:spPr bwMode="auto">
            <a:xfrm>
              <a:off x="3264" y="3825"/>
              <a:ext cx="11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10" name="Text Box 33"/>
          <p:cNvSpPr txBox="1">
            <a:spLocks noChangeArrowheads="1"/>
          </p:cNvSpPr>
          <p:nvPr/>
        </p:nvSpPr>
        <p:spPr bwMode="auto">
          <a:xfrm>
            <a:off x="533400" y="2986088"/>
            <a:ext cx="2895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 b="1"/>
              <a:t>Boolean Circuit</a:t>
            </a:r>
          </a:p>
        </p:txBody>
      </p:sp>
      <p:grpSp>
        <p:nvGrpSpPr>
          <p:cNvPr id="21511" name="Group 34"/>
          <p:cNvGrpSpPr>
            <a:grpSpLocks/>
          </p:cNvGrpSpPr>
          <p:nvPr/>
        </p:nvGrpSpPr>
        <p:grpSpPr bwMode="auto">
          <a:xfrm>
            <a:off x="4371975" y="2663825"/>
            <a:ext cx="3157538" cy="1314450"/>
            <a:chOff x="2138" y="1678"/>
            <a:chExt cx="1989" cy="828"/>
          </a:xfrm>
        </p:grpSpPr>
        <p:pic>
          <p:nvPicPr>
            <p:cNvPr id="21512" name="Picture 3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54" r="12042"/>
            <a:stretch>
              <a:fillRect/>
            </a:stretch>
          </p:blipFill>
          <p:spPr bwMode="auto">
            <a:xfrm>
              <a:off x="2784" y="1830"/>
              <a:ext cx="1104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13" name="Text Box 36"/>
            <p:cNvSpPr txBox="1">
              <a:spLocks noChangeArrowheads="1"/>
            </p:cNvSpPr>
            <p:nvPr/>
          </p:nvSpPr>
          <p:spPr bwMode="auto">
            <a:xfrm>
              <a:off x="3888" y="1890"/>
              <a:ext cx="23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800"/>
                <a:t>E</a:t>
              </a:r>
            </a:p>
          </p:txBody>
        </p:sp>
        <p:sp>
          <p:nvSpPr>
            <p:cNvPr id="21514" name="Text Box 37"/>
            <p:cNvSpPr txBox="1">
              <a:spLocks noChangeArrowheads="1"/>
            </p:cNvSpPr>
            <p:nvPr/>
          </p:nvSpPr>
          <p:spPr bwMode="auto">
            <a:xfrm>
              <a:off x="2576" y="1678"/>
              <a:ext cx="23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800"/>
                <a:t>S</a:t>
              </a:r>
            </a:p>
          </p:txBody>
        </p:sp>
        <p:sp>
          <p:nvSpPr>
            <p:cNvPr id="21515" name="Text Box 38"/>
            <p:cNvSpPr txBox="1">
              <a:spLocks noChangeArrowheads="1"/>
            </p:cNvSpPr>
            <p:nvPr/>
          </p:nvSpPr>
          <p:spPr bwMode="auto">
            <a:xfrm>
              <a:off x="2138" y="2055"/>
              <a:ext cx="23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800"/>
                <a:t>D</a:t>
              </a:r>
            </a:p>
          </p:txBody>
        </p:sp>
        <p:pic>
          <p:nvPicPr>
            <p:cNvPr id="21516" name="Picture 39" descr="NOT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738" r="26230"/>
            <a:stretch>
              <a:fillRect/>
            </a:stretch>
          </p:blipFill>
          <p:spPr bwMode="auto">
            <a:xfrm>
              <a:off x="2457" y="1930"/>
              <a:ext cx="636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17" name="Line 40"/>
            <p:cNvSpPr>
              <a:spLocks noChangeShapeType="1"/>
            </p:cNvSpPr>
            <p:nvPr/>
          </p:nvSpPr>
          <p:spPr bwMode="auto">
            <a:xfrm>
              <a:off x="2834" y="1914"/>
              <a:ext cx="25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cs typeface="Arial" charset="0"/>
              </a:rPr>
              <a:t>Boolean </a:t>
            </a:r>
            <a:r>
              <a:rPr lang="ja-JP" altLang="en-US">
                <a:latin typeface="Arial" charset="0"/>
                <a:cs typeface="Arial" charset="0"/>
              </a:rPr>
              <a:t>“</a:t>
            </a:r>
            <a:r>
              <a:rPr lang="en-US">
                <a:latin typeface="Arial" charset="0"/>
                <a:cs typeface="Arial" charset="0"/>
              </a:rPr>
              <a:t>algebra</a:t>
            </a:r>
            <a:r>
              <a:rPr lang="ja-JP" altLang="en-US">
                <a:latin typeface="Arial" charset="0"/>
                <a:cs typeface="Arial" charset="0"/>
              </a:rPr>
              <a:t>”</a:t>
            </a: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704850" y="1976438"/>
            <a:ext cx="7850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/>
              <a:t>A  </a:t>
            </a:r>
            <a:r>
              <a:rPr lang="en-US" sz="2000" b="1"/>
              <a:t>AND</a:t>
            </a:r>
            <a:r>
              <a:rPr lang="en-US" sz="2000"/>
              <a:t>  B written as  A </a:t>
            </a:r>
            <a:r>
              <a:rPr lang="en-US" sz="2000">
                <a:latin typeface="Wingdings" charset="0"/>
                <a:cs typeface="Wingdings" charset="0"/>
              </a:rPr>
              <a:t></a:t>
            </a:r>
            <a:r>
              <a:rPr lang="en-US" sz="2000"/>
              <a:t> B            A  </a:t>
            </a:r>
            <a:r>
              <a:rPr lang="en-US" sz="2000" b="1"/>
              <a:t>OR </a:t>
            </a:r>
            <a:r>
              <a:rPr lang="en-US" sz="2000"/>
              <a:t> B  written as  A  +  B</a:t>
            </a:r>
          </a:p>
        </p:txBody>
      </p:sp>
      <p:sp>
        <p:nvSpPr>
          <p:cNvPr id="23556" name="Text Box 5"/>
          <p:cNvSpPr txBox="1">
            <a:spLocks noChangeArrowheads="1"/>
          </p:cNvSpPr>
          <p:nvPr/>
        </p:nvSpPr>
        <p:spPr bwMode="auto">
          <a:xfrm>
            <a:off x="5724525" y="2886075"/>
            <a:ext cx="1730375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0 + 0 = 0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1 + 0 = 1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1 + 1 = 1</a:t>
            </a:r>
          </a:p>
        </p:txBody>
      </p:sp>
      <p:sp>
        <p:nvSpPr>
          <p:cNvPr id="23557" name="Text Box 6"/>
          <p:cNvSpPr txBox="1">
            <a:spLocks noChangeArrowheads="1"/>
          </p:cNvSpPr>
          <p:nvPr/>
        </p:nvSpPr>
        <p:spPr bwMode="auto">
          <a:xfrm>
            <a:off x="4141788" y="42592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3558" name="Text Box 7"/>
          <p:cNvSpPr txBox="1">
            <a:spLocks noChangeArrowheads="1"/>
          </p:cNvSpPr>
          <p:nvPr/>
        </p:nvSpPr>
        <p:spPr bwMode="auto">
          <a:xfrm>
            <a:off x="1609725" y="3011488"/>
            <a:ext cx="157797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0 </a:t>
            </a:r>
            <a:r>
              <a:rPr lang="en-US">
                <a:latin typeface="Wingdings" charset="0"/>
                <a:cs typeface="Wingdings" charset="0"/>
              </a:rPr>
              <a:t></a:t>
            </a:r>
            <a:r>
              <a:rPr lang="en-US"/>
              <a:t> 0 = 0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0 </a:t>
            </a:r>
            <a:r>
              <a:rPr lang="en-US">
                <a:latin typeface="Wingdings" charset="0"/>
                <a:cs typeface="Wingdings" charset="0"/>
              </a:rPr>
              <a:t></a:t>
            </a:r>
            <a:r>
              <a:rPr lang="en-US"/>
              <a:t> 1 = 0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1 </a:t>
            </a:r>
            <a:r>
              <a:rPr lang="en-US">
                <a:latin typeface="Wingdings" charset="0"/>
                <a:cs typeface="Wingdings" charset="0"/>
              </a:rPr>
              <a:t></a:t>
            </a:r>
            <a:r>
              <a:rPr lang="en-US"/>
              <a:t> 1 = 1</a:t>
            </a:r>
          </a:p>
        </p:txBody>
      </p:sp>
      <p:grpSp>
        <p:nvGrpSpPr>
          <p:cNvPr id="23559" name="Group 14"/>
          <p:cNvGrpSpPr>
            <a:grpSpLocks/>
          </p:cNvGrpSpPr>
          <p:nvPr/>
        </p:nvGrpSpPr>
        <p:grpSpPr bwMode="auto">
          <a:xfrm>
            <a:off x="6215063" y="4837113"/>
            <a:ext cx="2436812" cy="1408112"/>
            <a:chOff x="3915" y="3047"/>
            <a:chExt cx="1535" cy="887"/>
          </a:xfrm>
        </p:grpSpPr>
        <p:sp>
          <p:nvSpPr>
            <p:cNvPr id="23560" name="Text Box 10"/>
            <p:cNvSpPr txBox="1">
              <a:spLocks noChangeArrowheads="1"/>
            </p:cNvSpPr>
            <p:nvPr/>
          </p:nvSpPr>
          <p:spPr bwMode="auto">
            <a:xfrm>
              <a:off x="3915" y="3646"/>
              <a:ext cx="153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/>
                <a:t>Funny arithmetic</a:t>
              </a:r>
            </a:p>
          </p:txBody>
        </p:sp>
        <p:sp>
          <p:nvSpPr>
            <p:cNvPr id="23561" name="Line 11"/>
            <p:cNvSpPr>
              <a:spLocks noChangeShapeType="1"/>
            </p:cNvSpPr>
            <p:nvPr/>
          </p:nvSpPr>
          <p:spPr bwMode="auto">
            <a:xfrm>
              <a:off x="4264" y="3047"/>
              <a:ext cx="513" cy="5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458200" cy="2286000"/>
          </a:xfrm>
        </p:spPr>
        <p:txBody>
          <a:bodyPr/>
          <a:lstStyle/>
          <a:p>
            <a:pPr eaLnBrk="1" hangingPunct="1"/>
            <a:r>
              <a:rPr lang="en-US" sz="4000">
                <a:latin typeface="Arial" charset="0"/>
                <a:cs typeface="Arial" charset="0"/>
              </a:rPr>
              <a:t>Claude Shannon (1916-2001)</a:t>
            </a:r>
            <a:br>
              <a:rPr lang="en-US" sz="4000">
                <a:latin typeface="Arial" charset="0"/>
                <a:cs typeface="Arial" charset="0"/>
              </a:rPr>
            </a:br>
            <a:r>
              <a:rPr lang="en-US" sz="2800">
                <a:latin typeface="Arial" charset="0"/>
                <a:cs typeface="Arial" charset="0"/>
              </a:rPr>
              <a:t/>
            </a:r>
            <a:br>
              <a:rPr lang="en-US" sz="2800">
                <a:latin typeface="Arial" charset="0"/>
                <a:cs typeface="Arial" charset="0"/>
              </a:rPr>
            </a:br>
            <a:r>
              <a:rPr lang="en-US" sz="2400">
                <a:latin typeface="Arial" charset="0"/>
                <a:cs typeface="Arial" charset="0"/>
              </a:rPr>
              <a:t>Founder of many fields </a:t>
            </a:r>
            <a:br>
              <a:rPr lang="en-US" sz="2400">
                <a:latin typeface="Arial" charset="0"/>
                <a:cs typeface="Arial" charset="0"/>
              </a:rPr>
            </a:br>
            <a:r>
              <a:rPr lang="en-US" sz="2400">
                <a:latin typeface="Arial" charset="0"/>
                <a:cs typeface="Arial" charset="0"/>
              </a:rPr>
              <a:t>       (circuits, information theory, artificial intelligence…)</a:t>
            </a:r>
          </a:p>
        </p:txBody>
      </p:sp>
      <p:pic>
        <p:nvPicPr>
          <p:cNvPr id="27651" name="Picture 4" descr="claud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28"/>
          <a:stretch>
            <a:fillRect/>
          </a:stretch>
        </p:blipFill>
        <p:spPr bwMode="auto">
          <a:xfrm>
            <a:off x="4343400" y="3160713"/>
            <a:ext cx="44958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2" name="Text Box 5"/>
          <p:cNvSpPr txBox="1">
            <a:spLocks noChangeArrowheads="1"/>
          </p:cNvSpPr>
          <p:nvPr/>
        </p:nvSpPr>
        <p:spPr bwMode="auto">
          <a:xfrm>
            <a:off x="1752600" y="6172200"/>
            <a:ext cx="2482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With </a:t>
            </a:r>
            <a:r>
              <a:rPr lang="ja-JP" altLang="en-US" sz="1800"/>
              <a:t>“</a:t>
            </a:r>
            <a:r>
              <a:rPr lang="en-US" sz="1800"/>
              <a:t>Theseus</a:t>
            </a:r>
            <a:r>
              <a:rPr lang="ja-JP" altLang="en-US" sz="1800"/>
              <a:t>”</a:t>
            </a:r>
            <a:r>
              <a:rPr lang="en-US" sz="1800"/>
              <a:t> mouse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cs typeface="Arial" charset="0"/>
              </a:rPr>
              <a:t>Boolean gates</a:t>
            </a:r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657600" y="1957388"/>
            <a:ext cx="5105400" cy="2225675"/>
          </a:xfrm>
          <a:noFill/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latin typeface="Arial" charset="0"/>
                <a:cs typeface="Arial" charset="0"/>
              </a:rPr>
              <a:t>Output voltage is high </a:t>
            </a:r>
            <a:br>
              <a:rPr lang="en-US" sz="2000">
                <a:latin typeface="Arial" charset="0"/>
                <a:cs typeface="Arial" charset="0"/>
              </a:rPr>
            </a:br>
            <a:r>
              <a:rPr lang="en-US" sz="2000">
                <a:latin typeface="Arial" charset="0"/>
                <a:cs typeface="Arial" charset="0"/>
              </a:rPr>
              <a:t>if </a:t>
            </a:r>
            <a:r>
              <a:rPr lang="en-US" sz="2000" b="1">
                <a:latin typeface="Arial" charset="0"/>
                <a:cs typeface="Arial" charset="0"/>
              </a:rPr>
              <a:t>both</a:t>
            </a:r>
            <a:r>
              <a:rPr lang="en-US" sz="2000">
                <a:latin typeface="Arial" charset="0"/>
                <a:cs typeface="Arial" charset="0"/>
              </a:rPr>
              <a:t> of the input voltages are high;</a:t>
            </a:r>
            <a:br>
              <a:rPr lang="en-US" sz="2000">
                <a:latin typeface="Arial" charset="0"/>
                <a:cs typeface="Arial" charset="0"/>
              </a:rPr>
            </a:br>
            <a:r>
              <a:rPr lang="en-US" sz="2000">
                <a:latin typeface="Arial" charset="0"/>
                <a:cs typeface="Arial" charset="0"/>
              </a:rPr>
              <a:t>otherwise output voltage low.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2000"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2000"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2000"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2000">
              <a:latin typeface="Arial" charset="0"/>
              <a:cs typeface="Arial" charset="0"/>
            </a:endParaRPr>
          </a:p>
        </p:txBody>
      </p:sp>
      <p:sp>
        <p:nvSpPr>
          <p:cNvPr id="25604" name="Text Box 7"/>
          <p:cNvSpPr txBox="1">
            <a:spLocks noChangeArrowheads="1"/>
          </p:cNvSpPr>
          <p:nvPr/>
        </p:nvSpPr>
        <p:spPr bwMode="auto">
          <a:xfrm>
            <a:off x="4495800" y="914400"/>
            <a:ext cx="18430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High voltage = 1</a:t>
            </a:r>
          </a:p>
          <a:p>
            <a:pPr eaLnBrk="1" hangingPunct="1"/>
            <a:r>
              <a:rPr lang="en-US" sz="1800"/>
              <a:t>Low voltage = 0</a:t>
            </a:r>
          </a:p>
        </p:txBody>
      </p:sp>
      <p:sp>
        <p:nvSpPr>
          <p:cNvPr id="25605" name="Text Box 26"/>
          <p:cNvSpPr txBox="1">
            <a:spLocks noChangeArrowheads="1"/>
          </p:cNvSpPr>
          <p:nvPr/>
        </p:nvSpPr>
        <p:spPr bwMode="auto">
          <a:xfrm>
            <a:off x="6629400" y="609600"/>
            <a:ext cx="2370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Shannon (1939)</a:t>
            </a:r>
          </a:p>
        </p:txBody>
      </p:sp>
      <p:grpSp>
        <p:nvGrpSpPr>
          <p:cNvPr id="25606" name="Group 38"/>
          <p:cNvGrpSpPr>
            <a:grpSpLocks/>
          </p:cNvGrpSpPr>
          <p:nvPr/>
        </p:nvGrpSpPr>
        <p:grpSpPr bwMode="auto">
          <a:xfrm>
            <a:off x="1050925" y="1828800"/>
            <a:ext cx="2098675" cy="990600"/>
            <a:chOff x="662" y="1152"/>
            <a:chExt cx="1322" cy="624"/>
          </a:xfrm>
        </p:grpSpPr>
        <p:sp>
          <p:nvSpPr>
            <p:cNvPr id="25625" name="Text Box 17"/>
            <p:cNvSpPr txBox="1">
              <a:spLocks noChangeArrowheads="1"/>
            </p:cNvSpPr>
            <p:nvPr/>
          </p:nvSpPr>
          <p:spPr bwMode="auto">
            <a:xfrm>
              <a:off x="662" y="1227"/>
              <a:ext cx="1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 i="1">
                  <a:latin typeface="Times" charset="0"/>
                </a:rPr>
                <a:t>x</a:t>
              </a:r>
            </a:p>
          </p:txBody>
        </p:sp>
        <p:sp>
          <p:nvSpPr>
            <p:cNvPr id="25626" name="Text Box 23"/>
            <p:cNvSpPr txBox="1">
              <a:spLocks noChangeArrowheads="1"/>
            </p:cNvSpPr>
            <p:nvPr/>
          </p:nvSpPr>
          <p:spPr bwMode="auto">
            <a:xfrm>
              <a:off x="672" y="1440"/>
              <a:ext cx="1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 i="1">
                  <a:latin typeface="Times" charset="0"/>
                </a:rPr>
                <a:t>y</a:t>
              </a:r>
            </a:p>
          </p:txBody>
        </p:sp>
        <p:sp>
          <p:nvSpPr>
            <p:cNvPr id="25627" name="Text Box 24"/>
            <p:cNvSpPr txBox="1">
              <a:spLocks noChangeArrowheads="1"/>
            </p:cNvSpPr>
            <p:nvPr/>
          </p:nvSpPr>
          <p:spPr bwMode="auto">
            <a:xfrm>
              <a:off x="1632" y="1344"/>
              <a:ext cx="3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 i="1">
                  <a:latin typeface="Times" charset="0"/>
                </a:rPr>
                <a:t>x · y</a:t>
              </a:r>
            </a:p>
          </p:txBody>
        </p:sp>
        <p:grpSp>
          <p:nvGrpSpPr>
            <p:cNvPr id="25628" name="Group 30"/>
            <p:cNvGrpSpPr>
              <a:grpSpLocks/>
            </p:cNvGrpSpPr>
            <p:nvPr/>
          </p:nvGrpSpPr>
          <p:grpSpPr bwMode="auto">
            <a:xfrm>
              <a:off x="864" y="1152"/>
              <a:ext cx="672" cy="624"/>
              <a:chOff x="864" y="1152"/>
              <a:chExt cx="672" cy="624"/>
            </a:xfrm>
          </p:grpSpPr>
          <p:pic>
            <p:nvPicPr>
              <p:cNvPr id="25629" name="Picture 27" descr="The image “http://gs.fanshawec.ca/tlc/math270/images/2_5.Lo6.gif” cannot be displayed, because it contains errors.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5504" r="59689" b="53548"/>
              <a:stretch>
                <a:fillRect/>
              </a:stretch>
            </p:blipFill>
            <p:spPr bwMode="auto">
              <a:xfrm>
                <a:off x="864" y="1152"/>
                <a:ext cx="554" cy="6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5630" name="Line 29"/>
              <p:cNvSpPr>
                <a:spLocks noChangeShapeType="1"/>
              </p:cNvSpPr>
              <p:nvPr/>
            </p:nvSpPr>
            <p:spPr bwMode="auto">
              <a:xfrm>
                <a:off x="1392" y="1440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1066800" y="3124200"/>
            <a:ext cx="7772400" cy="2378075"/>
            <a:chOff x="672" y="1968"/>
            <a:chExt cx="4896" cy="1498"/>
          </a:xfrm>
        </p:grpSpPr>
        <p:grpSp>
          <p:nvGrpSpPr>
            <p:cNvPr id="25619" name="Group 36"/>
            <p:cNvGrpSpPr>
              <a:grpSpLocks/>
            </p:cNvGrpSpPr>
            <p:nvPr/>
          </p:nvGrpSpPr>
          <p:grpSpPr bwMode="auto">
            <a:xfrm>
              <a:off x="672" y="1968"/>
              <a:ext cx="1421" cy="576"/>
              <a:chOff x="672" y="1968"/>
              <a:chExt cx="1421" cy="576"/>
            </a:xfrm>
          </p:grpSpPr>
          <p:sp>
            <p:nvSpPr>
              <p:cNvPr id="25621" name="Text Box 18"/>
              <p:cNvSpPr txBox="1">
                <a:spLocks noChangeArrowheads="1"/>
              </p:cNvSpPr>
              <p:nvPr/>
            </p:nvSpPr>
            <p:spPr bwMode="auto">
              <a:xfrm>
                <a:off x="672" y="2016"/>
                <a:ext cx="18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800" i="1">
                    <a:latin typeface="Times" charset="0"/>
                  </a:rPr>
                  <a:t>x</a:t>
                </a:r>
              </a:p>
            </p:txBody>
          </p:sp>
          <p:sp>
            <p:nvSpPr>
              <p:cNvPr id="25622" name="Text Box 22"/>
              <p:cNvSpPr txBox="1">
                <a:spLocks noChangeArrowheads="1"/>
              </p:cNvSpPr>
              <p:nvPr/>
            </p:nvSpPr>
            <p:spPr bwMode="auto">
              <a:xfrm>
                <a:off x="672" y="2256"/>
                <a:ext cx="18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800" i="1">
                    <a:latin typeface="Times" charset="0"/>
                  </a:rPr>
                  <a:t>y</a:t>
                </a:r>
              </a:p>
            </p:txBody>
          </p:sp>
          <p:sp>
            <p:nvSpPr>
              <p:cNvPr id="25623" name="Text Box 25"/>
              <p:cNvSpPr txBox="1">
                <a:spLocks noChangeArrowheads="1"/>
              </p:cNvSpPr>
              <p:nvPr/>
            </p:nvSpPr>
            <p:spPr bwMode="auto">
              <a:xfrm>
                <a:off x="1680" y="2160"/>
                <a:ext cx="413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800" i="1">
                    <a:latin typeface="Times" charset="0"/>
                  </a:rPr>
                  <a:t>x + y</a:t>
                </a:r>
              </a:p>
            </p:txBody>
          </p:sp>
          <p:pic>
            <p:nvPicPr>
              <p:cNvPr id="25624" name="Picture 28" descr="The image “http://gs.fanshawec.ca/tlc/math270/images/2_5.Lo6.gif” cannot be displayed, because it contains errors.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6512" t="45500" r="30792" b="10899"/>
              <a:stretch>
                <a:fillRect/>
              </a:stretch>
            </p:blipFill>
            <p:spPr bwMode="auto">
              <a:xfrm>
                <a:off x="912" y="1968"/>
                <a:ext cx="624" cy="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5620" name="Rectangle 34"/>
            <p:cNvSpPr>
              <a:spLocks noChangeArrowheads="1"/>
            </p:cNvSpPr>
            <p:nvPr/>
          </p:nvSpPr>
          <p:spPr bwMode="auto">
            <a:xfrm>
              <a:off x="2304" y="2064"/>
              <a:ext cx="3264" cy="1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marL="342900" indent="-342900"/>
              <a:r>
                <a:rPr lang="en-US" sz="2000"/>
                <a:t>Output voltage is high </a:t>
              </a:r>
              <a:br>
                <a:rPr lang="en-US" sz="2000"/>
              </a:br>
              <a:r>
                <a:rPr lang="en-US" sz="2000"/>
                <a:t>if </a:t>
              </a:r>
              <a:r>
                <a:rPr lang="en-US" sz="2000" b="1"/>
                <a:t>either</a:t>
              </a:r>
              <a:r>
                <a:rPr lang="en-US" sz="2000"/>
                <a:t> of the input voltages are high;</a:t>
              </a:r>
              <a:br>
                <a:rPr lang="en-US" sz="2000"/>
              </a:br>
              <a:r>
                <a:rPr lang="en-US" sz="2000"/>
                <a:t>otherwise output voltage low.</a:t>
              </a:r>
            </a:p>
            <a:p>
              <a:pPr marL="342900" indent="-342900"/>
              <a:endParaRPr lang="en-US" sz="2000"/>
            </a:p>
            <a:p>
              <a:pPr marL="342900" indent="-342900"/>
              <a:endParaRPr lang="en-US" sz="2000"/>
            </a:p>
            <a:p>
              <a:pPr marL="342900" indent="-342900"/>
              <a:endParaRPr lang="en-US" sz="2000"/>
            </a:p>
            <a:p>
              <a:pPr marL="342900" indent="-342900"/>
              <a:endParaRPr lang="en-US" sz="2000"/>
            </a:p>
          </p:txBody>
        </p:sp>
      </p:grpSp>
      <p:grpSp>
        <p:nvGrpSpPr>
          <p:cNvPr id="6" name="Group 40"/>
          <p:cNvGrpSpPr>
            <a:grpSpLocks/>
          </p:cNvGrpSpPr>
          <p:nvPr/>
        </p:nvGrpSpPr>
        <p:grpSpPr bwMode="auto">
          <a:xfrm>
            <a:off x="1066800" y="4495800"/>
            <a:ext cx="7543800" cy="2362200"/>
            <a:chOff x="672" y="2832"/>
            <a:chExt cx="4752" cy="1488"/>
          </a:xfrm>
        </p:grpSpPr>
        <p:grpSp>
          <p:nvGrpSpPr>
            <p:cNvPr id="25613" name="Group 37"/>
            <p:cNvGrpSpPr>
              <a:grpSpLocks/>
            </p:cNvGrpSpPr>
            <p:nvPr/>
          </p:nvGrpSpPr>
          <p:grpSpPr bwMode="auto">
            <a:xfrm>
              <a:off x="672" y="2832"/>
              <a:ext cx="1236" cy="576"/>
              <a:chOff x="672" y="2832"/>
              <a:chExt cx="1236" cy="576"/>
            </a:xfrm>
          </p:grpSpPr>
          <p:pic>
            <p:nvPicPr>
              <p:cNvPr id="25615" name="Picture 16" descr="The image “http://library.thinkquest.org/C0115420/Cyber-club%20800x600/Gif/pics/NOT.jpg” cannot be displayed, because it contains errors.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3115" r="21312"/>
              <a:stretch>
                <a:fillRect/>
              </a:stretch>
            </p:blipFill>
            <p:spPr bwMode="auto">
              <a:xfrm>
                <a:off x="912" y="2832"/>
                <a:ext cx="720" cy="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5616" name="Text Box 19"/>
              <p:cNvSpPr txBox="1">
                <a:spLocks noChangeArrowheads="1"/>
              </p:cNvSpPr>
              <p:nvPr/>
            </p:nvSpPr>
            <p:spPr bwMode="auto">
              <a:xfrm>
                <a:off x="672" y="2976"/>
                <a:ext cx="18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800" i="1">
                    <a:latin typeface="Times" charset="0"/>
                  </a:rPr>
                  <a:t>x</a:t>
                </a:r>
              </a:p>
            </p:txBody>
          </p:sp>
          <p:sp>
            <p:nvSpPr>
              <p:cNvPr id="25617" name="Text Box 20"/>
              <p:cNvSpPr txBox="1">
                <a:spLocks noChangeArrowheads="1"/>
              </p:cNvSpPr>
              <p:nvPr/>
            </p:nvSpPr>
            <p:spPr bwMode="auto">
              <a:xfrm>
                <a:off x="1728" y="2976"/>
                <a:ext cx="18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800" i="1">
                    <a:latin typeface="Times" charset="0"/>
                  </a:rPr>
                  <a:t>x</a:t>
                </a:r>
              </a:p>
            </p:txBody>
          </p:sp>
          <p:sp>
            <p:nvSpPr>
              <p:cNvPr id="25618" name="Line 21"/>
              <p:cNvSpPr>
                <a:spLocks noChangeShapeType="1"/>
              </p:cNvSpPr>
              <p:nvPr/>
            </p:nvSpPr>
            <p:spPr bwMode="auto">
              <a:xfrm flipH="1">
                <a:off x="1776" y="3024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614" name="Rectangle 35"/>
            <p:cNvSpPr>
              <a:spLocks noChangeArrowheads="1"/>
            </p:cNvSpPr>
            <p:nvPr/>
          </p:nvSpPr>
          <p:spPr bwMode="auto">
            <a:xfrm>
              <a:off x="2304" y="2918"/>
              <a:ext cx="3120" cy="1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marL="342900" indent="-342900"/>
              <a:r>
                <a:rPr lang="en-US" sz="2000"/>
                <a:t>Output voltage is high </a:t>
              </a:r>
              <a:br>
                <a:rPr lang="en-US" sz="2000"/>
              </a:br>
              <a:r>
                <a:rPr lang="en-US" sz="2000"/>
                <a:t>if the input voltage is low;</a:t>
              </a:r>
              <a:br>
                <a:rPr lang="en-US" sz="2000"/>
              </a:br>
              <a:r>
                <a:rPr lang="en-US" sz="2000"/>
                <a:t>otherwise output voltage high.</a:t>
              </a:r>
            </a:p>
            <a:p>
              <a:pPr marL="342900" indent="-342900"/>
              <a:endParaRPr lang="en-US" sz="2000"/>
            </a:p>
            <a:p>
              <a:pPr marL="342900" indent="-342900"/>
              <a:endParaRPr lang="en-US" sz="2000"/>
            </a:p>
            <a:p>
              <a:pPr marL="342900" indent="-342900"/>
              <a:endParaRPr lang="en-US" sz="2000"/>
            </a:p>
            <a:p>
              <a:pPr marL="342900" indent="-342900"/>
              <a:endParaRPr lang="en-US" sz="2000"/>
            </a:p>
          </p:txBody>
        </p:sp>
      </p:grpSp>
      <p:grpSp>
        <p:nvGrpSpPr>
          <p:cNvPr id="8" name="Group 45"/>
          <p:cNvGrpSpPr>
            <a:grpSpLocks/>
          </p:cNvGrpSpPr>
          <p:nvPr/>
        </p:nvGrpSpPr>
        <p:grpSpPr bwMode="auto">
          <a:xfrm>
            <a:off x="152400" y="5105400"/>
            <a:ext cx="6376988" cy="1752600"/>
            <a:chOff x="96" y="3216"/>
            <a:chExt cx="4017" cy="1104"/>
          </a:xfrm>
        </p:grpSpPr>
        <p:pic>
          <p:nvPicPr>
            <p:cNvPr id="25610" name="Picture 4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3430"/>
              <a:ext cx="1152" cy="8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611" name="Freeform 43"/>
            <p:cNvSpPr>
              <a:spLocks/>
            </p:cNvSpPr>
            <p:nvPr/>
          </p:nvSpPr>
          <p:spPr bwMode="auto">
            <a:xfrm>
              <a:off x="1184" y="3216"/>
              <a:ext cx="592" cy="912"/>
            </a:xfrm>
            <a:custGeom>
              <a:avLst/>
              <a:gdLst>
                <a:gd name="T0" fmla="*/ 0 w 592"/>
                <a:gd name="T1" fmla="*/ 864 h 912"/>
                <a:gd name="T2" fmla="*/ 576 w 592"/>
                <a:gd name="T3" fmla="*/ 768 h 912"/>
                <a:gd name="T4" fmla="*/ 96 w 592"/>
                <a:gd name="T5" fmla="*/ 0 h 912"/>
                <a:gd name="T6" fmla="*/ 0 60000 65536"/>
                <a:gd name="T7" fmla="*/ 0 60000 65536"/>
                <a:gd name="T8" fmla="*/ 0 60000 65536"/>
                <a:gd name="T9" fmla="*/ 0 w 592"/>
                <a:gd name="T10" fmla="*/ 0 h 912"/>
                <a:gd name="T11" fmla="*/ 592 w 592"/>
                <a:gd name="T12" fmla="*/ 912 h 9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92" h="912">
                  <a:moveTo>
                    <a:pt x="0" y="864"/>
                  </a:moveTo>
                  <a:cubicBezTo>
                    <a:pt x="280" y="888"/>
                    <a:pt x="560" y="912"/>
                    <a:pt x="576" y="768"/>
                  </a:cubicBezTo>
                  <a:cubicBezTo>
                    <a:pt x="592" y="624"/>
                    <a:pt x="344" y="312"/>
                    <a:pt x="96" y="0"/>
                  </a:cubicBezTo>
                </a:path>
              </a:pathLst>
            </a:custGeom>
            <a:noFill/>
            <a:ln w="38100">
              <a:solidFill>
                <a:srgbClr val="FD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2" name="Text Box 44"/>
            <p:cNvSpPr txBox="1">
              <a:spLocks noChangeArrowheads="1"/>
            </p:cNvSpPr>
            <p:nvPr/>
          </p:nvSpPr>
          <p:spPr bwMode="auto">
            <a:xfrm>
              <a:off x="1872" y="3918"/>
              <a:ext cx="224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(implicit extra wires for power)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>
                <a:latin typeface="Arial" charset="0"/>
                <a:cs typeface="Arial" charset="0"/>
              </a:rPr>
              <a:t>Let’s try it out…</a:t>
            </a:r>
            <a:endParaRPr lang="en-US" sz="4000" dirty="0">
              <a:latin typeface="Arial" charset="0"/>
              <a:cs typeface="Arial" charset="0"/>
            </a:endParaRPr>
          </a:p>
        </p:txBody>
      </p:sp>
      <p:grpSp>
        <p:nvGrpSpPr>
          <p:cNvPr id="21507" name="Group 3"/>
          <p:cNvGrpSpPr>
            <a:grpSpLocks/>
          </p:cNvGrpSpPr>
          <p:nvPr/>
        </p:nvGrpSpPr>
        <p:grpSpPr bwMode="auto">
          <a:xfrm>
            <a:off x="517525" y="1995488"/>
            <a:ext cx="6399213" cy="519112"/>
            <a:chOff x="326" y="1257"/>
            <a:chExt cx="4031" cy="327"/>
          </a:xfrm>
        </p:grpSpPr>
        <p:sp>
          <p:nvSpPr>
            <p:cNvPr id="21543" name="Text Box 4"/>
            <p:cNvSpPr txBox="1">
              <a:spLocks noChangeArrowheads="1"/>
            </p:cNvSpPr>
            <p:nvPr/>
          </p:nvSpPr>
          <p:spPr bwMode="auto">
            <a:xfrm>
              <a:off x="326" y="1257"/>
              <a:ext cx="403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800" b="1"/>
                <a:t>Boolean Expression       </a:t>
              </a:r>
              <a:r>
                <a:rPr lang="en-US" sz="2800"/>
                <a:t>E = S AND D</a:t>
              </a:r>
            </a:p>
          </p:txBody>
        </p:sp>
        <p:sp>
          <p:nvSpPr>
            <p:cNvPr id="21544" name="Line 5"/>
            <p:cNvSpPr>
              <a:spLocks noChangeShapeType="1"/>
            </p:cNvSpPr>
            <p:nvPr/>
          </p:nvSpPr>
          <p:spPr bwMode="auto">
            <a:xfrm>
              <a:off x="4128" y="1296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08" name="Text Box 6"/>
          <p:cNvSpPr txBox="1">
            <a:spLocks noChangeArrowheads="1"/>
          </p:cNvSpPr>
          <p:nvPr/>
        </p:nvSpPr>
        <p:spPr bwMode="auto">
          <a:xfrm>
            <a:off x="533400" y="4389438"/>
            <a:ext cx="44196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 b="1"/>
              <a:t>Truth table:</a:t>
            </a:r>
            <a:r>
              <a:rPr lang="en-US" sz="2800"/>
              <a:t/>
            </a:r>
            <a:br>
              <a:rPr lang="en-US" sz="2800"/>
            </a:br>
            <a:r>
              <a:rPr lang="en-US" sz="2800"/>
              <a:t>Value of E for every</a:t>
            </a:r>
            <a:br>
              <a:rPr lang="en-US" sz="2800"/>
            </a:br>
            <a:r>
              <a:rPr lang="en-US" sz="2800"/>
              <a:t>   possible D, S.</a:t>
            </a:r>
            <a:br>
              <a:rPr lang="en-US" sz="2800"/>
            </a:br>
            <a:r>
              <a:rPr lang="en-US" sz="2800"/>
              <a:t>   </a:t>
            </a:r>
            <a:r>
              <a:rPr lang="en-US"/>
              <a:t>TRUE=1;  FALSE= 0</a:t>
            </a:r>
            <a:r>
              <a:rPr lang="en-US" sz="2800"/>
              <a:t>.</a:t>
            </a:r>
          </a:p>
        </p:txBody>
      </p:sp>
      <p:grpSp>
        <p:nvGrpSpPr>
          <p:cNvPr id="21509" name="Group 7"/>
          <p:cNvGrpSpPr>
            <a:grpSpLocks/>
          </p:cNvGrpSpPr>
          <p:nvPr/>
        </p:nvGrpSpPr>
        <p:grpSpPr bwMode="auto">
          <a:xfrm>
            <a:off x="5181600" y="4238625"/>
            <a:ext cx="1752600" cy="2293938"/>
            <a:chOff x="3264" y="2670"/>
            <a:chExt cx="1104" cy="1445"/>
          </a:xfrm>
        </p:grpSpPr>
        <p:sp>
          <p:nvSpPr>
            <p:cNvPr id="21518" name="Rectangle 8"/>
            <p:cNvSpPr>
              <a:spLocks noChangeArrowheads="1"/>
            </p:cNvSpPr>
            <p:nvPr/>
          </p:nvSpPr>
          <p:spPr bwMode="auto">
            <a:xfrm>
              <a:off x="4000" y="3536"/>
              <a:ext cx="368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charset="0"/>
                <a:buNone/>
              </a:pPr>
              <a:r>
                <a:rPr lang="en-US"/>
                <a:t>0</a:t>
              </a:r>
            </a:p>
          </p:txBody>
        </p:sp>
        <p:sp>
          <p:nvSpPr>
            <p:cNvPr id="21519" name="Rectangle 9"/>
            <p:cNvSpPr>
              <a:spLocks noChangeArrowheads="1"/>
            </p:cNvSpPr>
            <p:nvPr/>
          </p:nvSpPr>
          <p:spPr bwMode="auto">
            <a:xfrm>
              <a:off x="3632" y="3536"/>
              <a:ext cx="368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charset="0"/>
                <a:buNone/>
              </a:pPr>
              <a:r>
                <a:rPr lang="en-US"/>
                <a:t>0</a:t>
              </a:r>
            </a:p>
          </p:txBody>
        </p:sp>
        <p:sp>
          <p:nvSpPr>
            <p:cNvPr id="21520" name="Rectangle 10"/>
            <p:cNvSpPr>
              <a:spLocks noChangeArrowheads="1"/>
            </p:cNvSpPr>
            <p:nvPr/>
          </p:nvSpPr>
          <p:spPr bwMode="auto">
            <a:xfrm>
              <a:off x="3264" y="3536"/>
              <a:ext cx="368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charset="0"/>
                <a:buNone/>
              </a:pPr>
              <a:r>
                <a:rPr lang="en-US"/>
                <a:t>1</a:t>
              </a:r>
            </a:p>
          </p:txBody>
        </p:sp>
        <p:sp>
          <p:nvSpPr>
            <p:cNvPr id="21521" name="Rectangle 11"/>
            <p:cNvSpPr>
              <a:spLocks noChangeArrowheads="1"/>
            </p:cNvSpPr>
            <p:nvPr/>
          </p:nvSpPr>
          <p:spPr bwMode="auto">
            <a:xfrm>
              <a:off x="4000" y="3825"/>
              <a:ext cx="368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charset="0"/>
                <a:buNone/>
              </a:pPr>
              <a:r>
                <a:rPr lang="en-US"/>
                <a:t>0</a:t>
              </a:r>
            </a:p>
          </p:txBody>
        </p:sp>
        <p:sp>
          <p:nvSpPr>
            <p:cNvPr id="21522" name="Rectangle 12"/>
            <p:cNvSpPr>
              <a:spLocks noChangeArrowheads="1"/>
            </p:cNvSpPr>
            <p:nvPr/>
          </p:nvSpPr>
          <p:spPr bwMode="auto">
            <a:xfrm>
              <a:off x="3632" y="3825"/>
              <a:ext cx="368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charset="0"/>
                <a:buNone/>
              </a:pPr>
              <a:r>
                <a:rPr lang="en-US"/>
                <a:t>1</a:t>
              </a:r>
            </a:p>
          </p:txBody>
        </p:sp>
        <p:sp>
          <p:nvSpPr>
            <p:cNvPr id="21523" name="Rectangle 13"/>
            <p:cNvSpPr>
              <a:spLocks noChangeArrowheads="1"/>
            </p:cNvSpPr>
            <p:nvPr/>
          </p:nvSpPr>
          <p:spPr bwMode="auto">
            <a:xfrm>
              <a:off x="3264" y="3825"/>
              <a:ext cx="368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charset="0"/>
                <a:buNone/>
              </a:pPr>
              <a:r>
                <a:rPr lang="en-US"/>
                <a:t>1</a:t>
              </a:r>
            </a:p>
          </p:txBody>
        </p:sp>
        <p:sp>
          <p:nvSpPr>
            <p:cNvPr id="21524" name="Rectangle 14"/>
            <p:cNvSpPr>
              <a:spLocks noChangeArrowheads="1"/>
            </p:cNvSpPr>
            <p:nvPr/>
          </p:nvSpPr>
          <p:spPr bwMode="auto">
            <a:xfrm>
              <a:off x="4000" y="3246"/>
              <a:ext cx="368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charset="0"/>
                <a:buNone/>
              </a:pPr>
              <a:r>
                <a:rPr lang="en-US"/>
                <a:t>1</a:t>
              </a:r>
            </a:p>
          </p:txBody>
        </p:sp>
        <p:sp>
          <p:nvSpPr>
            <p:cNvPr id="21525" name="Rectangle 15"/>
            <p:cNvSpPr>
              <a:spLocks noChangeArrowheads="1"/>
            </p:cNvSpPr>
            <p:nvPr/>
          </p:nvSpPr>
          <p:spPr bwMode="auto">
            <a:xfrm>
              <a:off x="3632" y="3246"/>
              <a:ext cx="368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charset="0"/>
                <a:buNone/>
              </a:pPr>
              <a:r>
                <a:rPr lang="en-US"/>
                <a:t>1</a:t>
              </a:r>
            </a:p>
          </p:txBody>
        </p:sp>
        <p:sp>
          <p:nvSpPr>
            <p:cNvPr id="21526" name="Rectangle 16"/>
            <p:cNvSpPr>
              <a:spLocks noChangeArrowheads="1"/>
            </p:cNvSpPr>
            <p:nvPr/>
          </p:nvSpPr>
          <p:spPr bwMode="auto">
            <a:xfrm>
              <a:off x="3264" y="3246"/>
              <a:ext cx="368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charset="0"/>
                <a:buNone/>
              </a:pPr>
              <a:r>
                <a:rPr lang="en-US"/>
                <a:t>0</a:t>
              </a:r>
            </a:p>
          </p:txBody>
        </p:sp>
        <p:sp>
          <p:nvSpPr>
            <p:cNvPr id="21527" name="Rectangle 17"/>
            <p:cNvSpPr>
              <a:spLocks noChangeArrowheads="1"/>
            </p:cNvSpPr>
            <p:nvPr/>
          </p:nvSpPr>
          <p:spPr bwMode="auto">
            <a:xfrm>
              <a:off x="4000" y="2957"/>
              <a:ext cx="368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charset="0"/>
                <a:buNone/>
              </a:pPr>
              <a:r>
                <a:rPr lang="en-US"/>
                <a:t>0</a:t>
              </a:r>
            </a:p>
          </p:txBody>
        </p:sp>
        <p:sp>
          <p:nvSpPr>
            <p:cNvPr id="21528" name="Rectangle 18"/>
            <p:cNvSpPr>
              <a:spLocks noChangeArrowheads="1"/>
            </p:cNvSpPr>
            <p:nvPr/>
          </p:nvSpPr>
          <p:spPr bwMode="auto">
            <a:xfrm>
              <a:off x="3632" y="2957"/>
              <a:ext cx="368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charset="0"/>
                <a:buNone/>
              </a:pPr>
              <a:r>
                <a:rPr lang="en-US"/>
                <a:t>0</a:t>
              </a:r>
            </a:p>
          </p:txBody>
        </p:sp>
        <p:sp>
          <p:nvSpPr>
            <p:cNvPr id="21529" name="Rectangle 19"/>
            <p:cNvSpPr>
              <a:spLocks noChangeArrowheads="1"/>
            </p:cNvSpPr>
            <p:nvPr/>
          </p:nvSpPr>
          <p:spPr bwMode="auto">
            <a:xfrm>
              <a:off x="3264" y="2957"/>
              <a:ext cx="368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charset="0"/>
                <a:buNone/>
              </a:pPr>
              <a:r>
                <a:rPr lang="en-US"/>
                <a:t>0</a:t>
              </a:r>
            </a:p>
          </p:txBody>
        </p:sp>
        <p:sp>
          <p:nvSpPr>
            <p:cNvPr id="21530" name="Rectangle 20"/>
            <p:cNvSpPr>
              <a:spLocks noChangeArrowheads="1"/>
            </p:cNvSpPr>
            <p:nvPr/>
          </p:nvSpPr>
          <p:spPr bwMode="auto">
            <a:xfrm>
              <a:off x="4000" y="2670"/>
              <a:ext cx="368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charset="0"/>
                <a:buNone/>
              </a:pPr>
              <a:r>
                <a:rPr lang="en-US"/>
                <a:t>E</a:t>
              </a:r>
            </a:p>
          </p:txBody>
        </p:sp>
        <p:sp>
          <p:nvSpPr>
            <p:cNvPr id="21531" name="Rectangle 21"/>
            <p:cNvSpPr>
              <a:spLocks noChangeArrowheads="1"/>
            </p:cNvSpPr>
            <p:nvPr/>
          </p:nvSpPr>
          <p:spPr bwMode="auto">
            <a:xfrm>
              <a:off x="3632" y="2670"/>
              <a:ext cx="368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charset="0"/>
                <a:buNone/>
              </a:pPr>
              <a:r>
                <a:rPr lang="en-US"/>
                <a:t>S</a:t>
              </a:r>
            </a:p>
          </p:txBody>
        </p:sp>
        <p:sp>
          <p:nvSpPr>
            <p:cNvPr id="21532" name="Rectangle 22"/>
            <p:cNvSpPr>
              <a:spLocks noChangeArrowheads="1"/>
            </p:cNvSpPr>
            <p:nvPr/>
          </p:nvSpPr>
          <p:spPr bwMode="auto">
            <a:xfrm>
              <a:off x="3264" y="2670"/>
              <a:ext cx="368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charset="0"/>
                <a:buNone/>
              </a:pPr>
              <a:r>
                <a:rPr lang="en-US"/>
                <a:t>D</a:t>
              </a:r>
            </a:p>
          </p:txBody>
        </p:sp>
        <p:sp>
          <p:nvSpPr>
            <p:cNvPr id="21533" name="Line 23"/>
            <p:cNvSpPr>
              <a:spLocks noChangeShapeType="1"/>
            </p:cNvSpPr>
            <p:nvPr/>
          </p:nvSpPr>
          <p:spPr bwMode="auto">
            <a:xfrm>
              <a:off x="3264" y="2670"/>
              <a:ext cx="110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4" name="Line 24"/>
            <p:cNvSpPr>
              <a:spLocks noChangeShapeType="1"/>
            </p:cNvSpPr>
            <p:nvPr/>
          </p:nvSpPr>
          <p:spPr bwMode="auto">
            <a:xfrm>
              <a:off x="3264" y="2957"/>
              <a:ext cx="11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5" name="Line 25"/>
            <p:cNvSpPr>
              <a:spLocks noChangeShapeType="1"/>
            </p:cNvSpPr>
            <p:nvPr/>
          </p:nvSpPr>
          <p:spPr bwMode="auto">
            <a:xfrm>
              <a:off x="3264" y="3246"/>
              <a:ext cx="11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6" name="Line 26"/>
            <p:cNvSpPr>
              <a:spLocks noChangeShapeType="1"/>
            </p:cNvSpPr>
            <p:nvPr/>
          </p:nvSpPr>
          <p:spPr bwMode="auto">
            <a:xfrm>
              <a:off x="3264" y="3536"/>
              <a:ext cx="11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7" name="Line 27"/>
            <p:cNvSpPr>
              <a:spLocks noChangeShapeType="1"/>
            </p:cNvSpPr>
            <p:nvPr/>
          </p:nvSpPr>
          <p:spPr bwMode="auto">
            <a:xfrm>
              <a:off x="3264" y="4115"/>
              <a:ext cx="110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8" name="Line 28"/>
            <p:cNvSpPr>
              <a:spLocks noChangeShapeType="1"/>
            </p:cNvSpPr>
            <p:nvPr/>
          </p:nvSpPr>
          <p:spPr bwMode="auto">
            <a:xfrm>
              <a:off x="3264" y="2670"/>
              <a:ext cx="0" cy="144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9" name="Line 29"/>
            <p:cNvSpPr>
              <a:spLocks noChangeShapeType="1"/>
            </p:cNvSpPr>
            <p:nvPr/>
          </p:nvSpPr>
          <p:spPr bwMode="auto">
            <a:xfrm>
              <a:off x="3632" y="2670"/>
              <a:ext cx="0" cy="14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0" name="Line 30"/>
            <p:cNvSpPr>
              <a:spLocks noChangeShapeType="1"/>
            </p:cNvSpPr>
            <p:nvPr/>
          </p:nvSpPr>
          <p:spPr bwMode="auto">
            <a:xfrm>
              <a:off x="4000" y="2670"/>
              <a:ext cx="0" cy="14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1" name="Line 31"/>
            <p:cNvSpPr>
              <a:spLocks noChangeShapeType="1"/>
            </p:cNvSpPr>
            <p:nvPr/>
          </p:nvSpPr>
          <p:spPr bwMode="auto">
            <a:xfrm>
              <a:off x="4368" y="2670"/>
              <a:ext cx="0" cy="144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2" name="Line 32"/>
            <p:cNvSpPr>
              <a:spLocks noChangeShapeType="1"/>
            </p:cNvSpPr>
            <p:nvPr/>
          </p:nvSpPr>
          <p:spPr bwMode="auto">
            <a:xfrm>
              <a:off x="3264" y="3825"/>
              <a:ext cx="11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10" name="Text Box 33"/>
          <p:cNvSpPr txBox="1">
            <a:spLocks noChangeArrowheads="1"/>
          </p:cNvSpPr>
          <p:nvPr/>
        </p:nvSpPr>
        <p:spPr bwMode="auto">
          <a:xfrm>
            <a:off x="533400" y="2986088"/>
            <a:ext cx="2895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 b="1"/>
              <a:t>Boolean Circuit</a:t>
            </a:r>
          </a:p>
        </p:txBody>
      </p:sp>
      <p:grpSp>
        <p:nvGrpSpPr>
          <p:cNvPr id="21511" name="Group 34"/>
          <p:cNvGrpSpPr>
            <a:grpSpLocks/>
          </p:cNvGrpSpPr>
          <p:nvPr/>
        </p:nvGrpSpPr>
        <p:grpSpPr bwMode="auto">
          <a:xfrm>
            <a:off x="4371975" y="2663825"/>
            <a:ext cx="3157538" cy="1314450"/>
            <a:chOff x="2138" y="1678"/>
            <a:chExt cx="1989" cy="828"/>
          </a:xfrm>
        </p:grpSpPr>
        <p:pic>
          <p:nvPicPr>
            <p:cNvPr id="21512" name="Picture 3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54" r="12042"/>
            <a:stretch>
              <a:fillRect/>
            </a:stretch>
          </p:blipFill>
          <p:spPr bwMode="auto">
            <a:xfrm>
              <a:off x="2784" y="1830"/>
              <a:ext cx="1104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13" name="Text Box 36"/>
            <p:cNvSpPr txBox="1">
              <a:spLocks noChangeArrowheads="1"/>
            </p:cNvSpPr>
            <p:nvPr/>
          </p:nvSpPr>
          <p:spPr bwMode="auto">
            <a:xfrm>
              <a:off x="3888" y="1890"/>
              <a:ext cx="23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800"/>
                <a:t>E</a:t>
              </a:r>
            </a:p>
          </p:txBody>
        </p:sp>
        <p:sp>
          <p:nvSpPr>
            <p:cNvPr id="21514" name="Text Box 37"/>
            <p:cNvSpPr txBox="1">
              <a:spLocks noChangeArrowheads="1"/>
            </p:cNvSpPr>
            <p:nvPr/>
          </p:nvSpPr>
          <p:spPr bwMode="auto">
            <a:xfrm>
              <a:off x="2576" y="1678"/>
              <a:ext cx="23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800"/>
                <a:t>S</a:t>
              </a:r>
            </a:p>
          </p:txBody>
        </p:sp>
        <p:sp>
          <p:nvSpPr>
            <p:cNvPr id="21515" name="Text Box 38"/>
            <p:cNvSpPr txBox="1">
              <a:spLocks noChangeArrowheads="1"/>
            </p:cNvSpPr>
            <p:nvPr/>
          </p:nvSpPr>
          <p:spPr bwMode="auto">
            <a:xfrm>
              <a:off x="2138" y="2055"/>
              <a:ext cx="23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800"/>
                <a:t>D</a:t>
              </a:r>
            </a:p>
          </p:txBody>
        </p:sp>
        <p:pic>
          <p:nvPicPr>
            <p:cNvPr id="21516" name="Picture 39" descr="NOT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738" r="26230"/>
            <a:stretch>
              <a:fillRect/>
            </a:stretch>
          </p:blipFill>
          <p:spPr bwMode="auto">
            <a:xfrm>
              <a:off x="2457" y="1930"/>
              <a:ext cx="636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17" name="Line 40"/>
            <p:cNvSpPr>
              <a:spLocks noChangeShapeType="1"/>
            </p:cNvSpPr>
            <p:nvPr/>
          </p:nvSpPr>
          <p:spPr bwMode="auto">
            <a:xfrm>
              <a:off x="2834" y="1914"/>
              <a:ext cx="25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" name="Picture 1" descr="logism.png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49" t="9209"/>
          <a:stretch/>
        </p:blipFill>
        <p:spPr>
          <a:xfrm>
            <a:off x="5257800" y="304800"/>
            <a:ext cx="3454400" cy="151842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922648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8532</TotalTime>
  <Words>849</Words>
  <Application>Microsoft Macintosh PowerPoint</Application>
  <PresentationFormat>On-screen Show (4:3)</PresentationFormat>
  <Paragraphs>354</Paragraphs>
  <Slides>24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Arial</vt:lpstr>
      <vt:lpstr>Wingdings</vt:lpstr>
      <vt:lpstr>ＭＳ Ｐゴシック</vt:lpstr>
      <vt:lpstr>Arial Black</vt:lpstr>
      <vt:lpstr>Times New Roman</vt:lpstr>
      <vt:lpstr>Georgia</vt:lpstr>
      <vt:lpstr>Arial Narrow</vt:lpstr>
      <vt:lpstr>Times</vt:lpstr>
      <vt:lpstr>Symbol</vt:lpstr>
      <vt:lpstr>Pixel</vt:lpstr>
      <vt:lpstr>Logic: From Greeks to philosophers to circuits. </vt:lpstr>
      <vt:lpstr>High-level view of self-reproducing program</vt:lpstr>
      <vt:lpstr>Binary arithmetic</vt:lpstr>
      <vt:lpstr>Recap: Boolean Logic Example</vt:lpstr>
      <vt:lpstr>Three Equivalent Representations</vt:lpstr>
      <vt:lpstr>Boolean “algebra”</vt:lpstr>
      <vt:lpstr>Claude Shannon (1916-2001)  Founder of many fields         (circuits, information theory, artificial intelligence…)</vt:lpstr>
      <vt:lpstr>Boolean gates</vt:lpstr>
      <vt:lpstr>Let’s try it out…</vt:lpstr>
      <vt:lpstr>Combinational circuit</vt:lpstr>
      <vt:lpstr>Examples</vt:lpstr>
      <vt:lpstr>Combinational circuits and control</vt:lpstr>
      <vt:lpstr>Circuits compute functions</vt:lpstr>
      <vt:lpstr>Ben Revisited</vt:lpstr>
      <vt:lpstr>Ben’s truth table</vt:lpstr>
      <vt:lpstr>Truth table  Boolean expression</vt:lpstr>
      <vt:lpstr>Sizes of representations</vt:lpstr>
      <vt:lpstr>Expression simplification</vt:lpstr>
      <vt:lpstr>Simplifying Ben’s circuit</vt:lpstr>
      <vt:lpstr>Something to think about:     How hard is Circuit Verification?</vt:lpstr>
      <vt:lpstr>Boole’s reworking of Clarke’s “proof” of existence of God (see handout – after midterm)</vt:lpstr>
      <vt:lpstr>Beyond combinational circuits …</vt:lpstr>
      <vt:lpstr>Circuit for binary addition?</vt:lpstr>
      <vt:lpstr>After Break: Modular Design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Logic: How the Greeks and medieval philosophers tried to formalize thought. </dc:title>
  <dc:creator>David Xiao</dc:creator>
  <cp:lastModifiedBy>Adam Finkelstein</cp:lastModifiedBy>
  <cp:revision>59</cp:revision>
  <dcterms:created xsi:type="dcterms:W3CDTF">2010-03-09T16:50:25Z</dcterms:created>
  <dcterms:modified xsi:type="dcterms:W3CDTF">2012-03-13T14:11:56Z</dcterms:modified>
</cp:coreProperties>
</file>