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sldIdLst>
    <p:sldId id="256" r:id="rId2"/>
    <p:sldId id="276" r:id="rId3"/>
    <p:sldId id="316" r:id="rId4"/>
    <p:sldId id="315" r:id="rId5"/>
    <p:sldId id="317" r:id="rId6"/>
    <p:sldId id="280" r:id="rId7"/>
    <p:sldId id="314" r:id="rId8"/>
    <p:sldId id="284" r:id="rId9"/>
    <p:sldId id="286" r:id="rId10"/>
    <p:sldId id="283" r:id="rId11"/>
    <p:sldId id="285" r:id="rId12"/>
    <p:sldId id="287" r:id="rId13"/>
    <p:sldId id="308" r:id="rId14"/>
    <p:sldId id="309" r:id="rId15"/>
    <p:sldId id="310" r:id="rId16"/>
    <p:sldId id="311" r:id="rId17"/>
    <p:sldId id="312" r:id="rId18"/>
    <p:sldId id="289" r:id="rId19"/>
    <p:sldId id="290" r:id="rId20"/>
    <p:sldId id="293" r:id="rId21"/>
    <p:sldId id="320" r:id="rId22"/>
    <p:sldId id="321" r:id="rId23"/>
    <p:sldId id="291" r:id="rId24"/>
    <p:sldId id="322" r:id="rId25"/>
    <p:sldId id="298" r:id="rId26"/>
    <p:sldId id="300" r:id="rId27"/>
    <p:sldId id="307" r:id="rId28"/>
    <p:sldId id="31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3300"/>
    <a:srgbClr val="6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FE9899-7F61-AF46-B1D2-1B21091BE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0"/>
        <a:cs typeface="Arial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4A0A6F-2F34-0E49-93F6-F151B7061FF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ヒラギノ角ゴ Pro W3" charset="0"/>
                <a:cs typeface="Arial" charset="0"/>
              </a:rPr>
              <a:t/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7457F9-829E-9D41-9491-DCB6F046D4BC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C0F532-B593-2B4D-9B34-0024494BBF3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9CC2F8-7CC1-444F-8E19-C384841C3FC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1"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7CE7F1-1290-2849-8523-0973235472B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BCECA8-8F65-E84D-A30A-25B14E8C4B6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1C72CC-6CCB-D448-8F21-59827AB3EFA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2069ED-5AD3-5549-8B83-453E6334A215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F3E0D5-5094-374A-BA86-C3C889C49F5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6BF208-DFA4-C14C-8CA9-C6C7ED515C82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604556-1372-0D40-808B-37EC428EBF20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D13619-8D8C-BE44-9A0F-870D3D9B14D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785DBB-FB82-0C43-8E8C-11940941E56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DEMO: FM in ChucK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3FF0B9-E629-AD48-B7EF-788C45EA5305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58F02D-2206-094E-AFC7-763C6FA2B050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3A626E-037F-A14F-8937-88B956B579E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BE5382-931B-AE4B-98AC-1AB13A46EAA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C4730B-2955-1545-96A1-446B0F84CE16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484FA0-B4B1-8545-9AC2-DD8451867BA7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5D9CEA-A5C5-814E-A32D-366670E1BA7A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7008F5-771F-3841-AE69-3BDB1254457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E2C2E1-7930-2447-B04E-6BE590E230D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DEMO: Sndpeek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1E6300-4C3D-6748-A86D-94BCFC355B4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672482-5D6D-7D4A-AA49-AF9CDEEA203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Show sndpeek again with sounds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Mention that they will explore these issues in the lab.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360A-1BDA-7F41-87E0-C3741CDCA4C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89E0E4-7A9B-5043-997B-80D823A71B3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2E3D681-C818-4640-80B9-90F654321E2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" charset="0"/>
                <a:ea typeface="Arial" pitchFamily="-1" charset="0"/>
                <a:cs typeface="Arial" pitchFamily="-1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" charset="0"/>
                  <a:ea typeface="Arial" pitchFamily="-1" charset="0"/>
                  <a:cs typeface="Arial" pitchFamily="-1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AC212-CBD6-984B-9307-9697AE137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6D006-60AD-F04F-878A-BD21BB6DE8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B2697-B11F-A64F-AD74-99514CE4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78147-3739-1248-9EFD-775D01A52E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3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4B8F0-5FA0-DF49-A4EE-5A11254471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501F6-1C8B-634D-AD3C-90D406CB29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997E0-938B-7E4F-8C4F-4DF8C675B8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97B0A-D7CD-6E4C-BE00-9F1CBFC574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43ADD-7089-5243-80E2-3BDFA50EDF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D6D3C-44F5-B74F-94DF-D4EE19C423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CCE93-B1ED-FB4E-9EBC-3DEB43EDE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876FE0CF-C1DF-0442-AB05-829706B841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caprice.wav" TargetMode="External"/><Relationship Id="rId4" Type="http://schemas.openxmlformats.org/officeDocument/2006/relationships/audio" Target="caprice.wav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8" Type="http://schemas.openxmlformats.org/officeDocument/2006/relationships/image" Target="../media/image10.png"/><Relationship Id="rId1" Type="http://schemas.microsoft.com/office/2007/relationships/media" Target="caprice4000.wav" TargetMode="External"/><Relationship Id="rId2" Type="http://schemas.openxmlformats.org/officeDocument/2006/relationships/audio" Target="caprice4000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vocoder_vowel.wav" TargetMode="External"/><Relationship Id="rId4" Type="http://schemas.openxmlformats.org/officeDocument/2006/relationships/audio" Target="vocoder_vowel.wav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1" Type="http://schemas.microsoft.com/office/2007/relationships/media" Target="vocoder_phasor.wav" TargetMode="External"/><Relationship Id="rId2" Type="http://schemas.openxmlformats.org/officeDocument/2006/relationships/audio" Target="vocoder_phasor.wa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Relationship Id="rId1" Type="http://schemas.microsoft.com/office/2007/relationships/media" Target="environment.wav" TargetMode="External"/><Relationship Id="rId2" Type="http://schemas.openxmlformats.org/officeDocument/2006/relationships/audio" Target="environment.wa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10.png"/><Relationship Id="rId1" Type="http://schemas.microsoft.com/office/2007/relationships/media" Target="whats_love.wav" TargetMode="External"/><Relationship Id="rId2" Type="http://schemas.openxmlformats.org/officeDocument/2006/relationships/audio" Target="whats_love.wav" TargetMode="External"/><Relationship Id="rId3" Type="http://schemas.microsoft.com/office/2007/relationships/media" Target="stronger.wav" TargetMode="External"/><Relationship Id="rId4" Type="http://schemas.openxmlformats.org/officeDocument/2006/relationships/audio" Target="stronger.wav" TargetMode="External"/><Relationship Id="rId5" Type="http://schemas.microsoft.com/office/2007/relationships/media" Target="stevie.mp3" TargetMode="External"/><Relationship Id="rId6" Type="http://schemas.openxmlformats.org/officeDocument/2006/relationships/audio" Target="stevie.mp3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9.xml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20.xml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10.png"/><Relationship Id="rId18" Type="http://schemas.openxmlformats.org/officeDocument/2006/relationships/image" Target="../media/image31.png"/><Relationship Id="rId1" Type="http://schemas.microsoft.com/office/2007/relationships/media" Target="bowl_env.wav" TargetMode="External"/><Relationship Id="rId2" Type="http://schemas.openxmlformats.org/officeDocument/2006/relationships/audio" Target="bowl_env.wav" TargetMode="External"/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microsoft.com/office/2007/relationships/media" Target="../media/media4.WAV"/><Relationship Id="rId6" Type="http://schemas.openxmlformats.org/officeDocument/2006/relationships/audio" Target="../media/media4.WAV"/><Relationship Id="rId7" Type="http://schemas.microsoft.com/office/2007/relationships/media" Target="../media/media5.WAV"/><Relationship Id="rId8" Type="http://schemas.openxmlformats.org/officeDocument/2006/relationships/audio" Target="../media/media5.WAV"/><Relationship Id="rId9" Type="http://schemas.microsoft.com/office/2007/relationships/media" Target="bowl_all.wav" TargetMode="External"/><Relationship Id="rId10" Type="http://schemas.openxmlformats.org/officeDocument/2006/relationships/audio" Target="bowl_all.wa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25.png"/><Relationship Id="rId6" Type="http://schemas.openxmlformats.org/officeDocument/2006/relationships/image" Target="../media/image10.png"/><Relationship Id="rId7" Type="http://schemas.openxmlformats.org/officeDocument/2006/relationships/image" Target="../media/image32.png"/><Relationship Id="rId1" Type="http://schemas.microsoft.com/office/2007/relationships/media" Target="whats_love.wav" TargetMode="External"/><Relationship Id="rId2" Type="http://schemas.openxmlformats.org/officeDocument/2006/relationships/audio" Target="whats_love.wa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4" Type="http://schemas.openxmlformats.org/officeDocument/2006/relationships/audio" Target="../media/media6.WA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7" Type="http://schemas.openxmlformats.org/officeDocument/2006/relationships/image" Target="../media/image33.png"/><Relationship Id="rId1" Type="http://schemas.microsoft.com/office/2007/relationships/media" Target="flute1.wav" TargetMode="External"/><Relationship Id="rId2" Type="http://schemas.openxmlformats.org/officeDocument/2006/relationships/audio" Target="flute1.wa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xS_bJ0yOU" TargetMode="External"/><Relationship Id="rId4" Type="http://schemas.openxmlformats.org/officeDocument/2006/relationships/hyperlink" Target="http://www.youtube.com/watch?v=wY1EMwDeaBw" TargetMode="External"/><Relationship Id="rId5" Type="http://schemas.openxmlformats.org/officeDocument/2006/relationships/hyperlink" Target="http://www.youtube.com/watch?v=nIt9QF_5C_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sin_both.wav" TargetMode="External"/><Relationship Id="rId6" Type="http://schemas.openxmlformats.org/officeDocument/2006/relationships/audio" Target="sin_both.wav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.xml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tritone.wav" TargetMode="External"/><Relationship Id="rId4" Type="http://schemas.openxmlformats.org/officeDocument/2006/relationships/audio" Target="tritone.wav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3.jpeg"/><Relationship Id="rId8" Type="http://schemas.openxmlformats.org/officeDocument/2006/relationships/image" Target="../media/image10.png"/><Relationship Id="rId1" Type="http://schemas.microsoft.com/office/2007/relationships/media" Target="V7_I.wav" TargetMode="External"/><Relationship Id="rId2" Type="http://schemas.openxmlformats.org/officeDocument/2006/relationships/audio" Target="V7_I.wa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microsoft.com/office/2007/relationships/media" Target="caprice.wav" TargetMode="External"/><Relationship Id="rId2" Type="http://schemas.openxmlformats.org/officeDocument/2006/relationships/audio" Target="caprice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Digital audio and computer music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95800"/>
            <a:ext cx="9601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COS 116, Spring 2012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Guest lecture: Rebecca </a:t>
            </a:r>
            <a:r>
              <a:rPr lang="en-US" sz="2800" dirty="0" err="1">
                <a:latin typeface="Arial" charset="0"/>
                <a:cs typeface="Arial" charset="0"/>
              </a:rPr>
              <a:t>Fiebrink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Digital representation of music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328863" y="4221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2888"/>
            <a:ext cx="76200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9640" name="caprice400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apric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5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Compression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better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 representation with fewer bits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Why? Security, transmission, storage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How?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Psychoacoustic principles</a:t>
            </a:r>
          </a:p>
          <a:p>
            <a:pPr lvl="2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MP3: Masking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Physical principles of sound production 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(uses models of sound source)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1685" name="vocoder_phasor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9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vocoder_vowel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0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18" fill="hold"/>
                                        <p:tgtEl>
                                          <p:spTgt spid="71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6"/>
                </p:tgtEl>
              </p:cMediaNode>
            </p:audio>
          </p:childTnLst>
        </p:cTn>
      </p:par>
    </p:tnLst>
    <p:bldLst>
      <p:bldP spid="716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Choosing a representation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Representations make compromises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Standard representations are somewhat arbitrary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Appropriate choice is task-dependent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3. Using technology to analyze sound and music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Analyzing speech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Real-life apps: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Customer service phone routing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Voice recognition software</a:t>
            </a:r>
          </a:p>
        </p:txBody>
      </p:sp>
      <p:pic>
        <p:nvPicPr>
          <p:cNvPr id="40964" name="Picture 4" descr="one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08150"/>
            <a:ext cx="58102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onetwo_fr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Auditory Scene Analysis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Applications: Archival and retrieval, forensics, AI</a:t>
            </a:r>
          </a:p>
        </p:txBody>
      </p:sp>
      <p:pic>
        <p:nvPicPr>
          <p:cNvPr id="43012" name="Picture 4" descr="environ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18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environment_fr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environmen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95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12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6"/>
                </p:tgtEl>
              </p:cMediaNode>
            </p:audio>
          </p:childTnLst>
        </p:cTn>
      </p:par>
    </p:tnLst>
    <p:bldLst>
      <p:bldP spid="1177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Music information retrieval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Analyzing musical data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Query, recommend, visualize, transcribe, detect plagiarism, follow along score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Sites/apps you can 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Arial" charset="0"/>
                <a:cs typeface="Arial" charset="0"/>
              </a:rPr>
              <a:t>midomi</a:t>
            </a: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Themefinder.com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Pandora.com (includes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human-powered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algorithms)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Shazaam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55245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Machine learning for analysis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057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536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09638" y="3581400"/>
            <a:ext cx="2720975" cy="2868613"/>
            <a:chOff x="573" y="2256"/>
            <a:chExt cx="1714" cy="1807"/>
          </a:xfrm>
        </p:grpSpPr>
        <p:pic>
          <p:nvPicPr>
            <p:cNvPr id="4711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3" y="2256"/>
              <a:ext cx="77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2" y="2304"/>
              <a:ext cx="57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9" y="2496"/>
              <a:ext cx="77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48" y="2544"/>
              <a:ext cx="57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5" y="2784"/>
              <a:ext cx="77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2832"/>
              <a:ext cx="57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6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24"/>
              <a:ext cx="55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360"/>
              <a:ext cx="6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64"/>
              <a:ext cx="55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3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600"/>
              <a:ext cx="6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4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504"/>
              <a:ext cx="55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600200"/>
            <a:ext cx="12239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973763"/>
            <a:ext cx="9144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4. Using technology to create music and sound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Creating music: Synthesis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536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35528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2672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6808" name="whats_lov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451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stronger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1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stevie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7" fill="hold"/>
                                        <p:tgtEl>
                                          <p:spTgt spid="76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2" fill="hold"/>
                                        <p:tgtEl>
                                          <p:spTgt spid="76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02" fill="hold"/>
                                        <p:tgtEl>
                                          <p:spTgt spid="768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>
                <a:latin typeface="Arial" charset="0"/>
                <a:cs typeface="Arial" charset="0"/>
              </a:rPr>
              <a:t>Physics &amp; perception of sound &amp; music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>
                <a:latin typeface="Arial" charset="0"/>
                <a:cs typeface="Arial" charset="0"/>
              </a:rPr>
              <a:t>Representations of music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>
                <a:latin typeface="Arial" charset="0"/>
                <a:cs typeface="Arial" charset="0"/>
              </a:rPr>
              <a:t>Analyzing music with computers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>
                <a:latin typeface="Arial" charset="0"/>
                <a:cs typeface="Arial" charset="0"/>
              </a:rPr>
              <a:t>Creating music with computers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Four approaches to synthesis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1. Additive synthesis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Figure out proportions of various frequencies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Synthesize waves and superimpose them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Modify amplitude using an </a:t>
            </a:r>
            <a:r>
              <a:rPr lang="ja-JP" altLang="en-US" sz="24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envelope</a:t>
            </a:r>
            <a:r>
              <a:rPr lang="ja-JP" altLang="en-US" sz="24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0500" y="3429000"/>
            <a:ext cx="8763000" cy="1320800"/>
            <a:chOff x="0" y="3962400"/>
            <a:chExt cx="8763000" cy="1320800"/>
          </a:xfrm>
        </p:grpSpPr>
        <p:pic>
          <p:nvPicPr>
            <p:cNvPr id="53255" name="Picture 7" descr="add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962400"/>
              <a:ext cx="16764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Picture 8" descr="add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962400"/>
              <a:ext cx="16764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9" descr="add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962400"/>
              <a:ext cx="16764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Picture 10" descr="add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3962400"/>
              <a:ext cx="1752600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D77DD45D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06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F263DE4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8006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2DBE402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8006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bowl_all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link="rId9"/>
                </p:ext>
              </p:ext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768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1905000" y="4267200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+</a:t>
              </a:r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4038600" y="4267200"/>
              <a:ext cx="457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+</a:t>
              </a:r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1447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…=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5410200"/>
            <a:ext cx="21399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owl_env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484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98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2. FM Synthesis</a:t>
            </a:r>
          </a:p>
        </p:txBody>
      </p:sp>
      <p:pic>
        <p:nvPicPr>
          <p:cNvPr id="552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42" r="-81042"/>
          <a:stretch>
            <a:fillRect/>
          </a:stretch>
        </p:blipFill>
        <p:spPr>
          <a:xfrm>
            <a:off x="3048000" y="2209800"/>
            <a:ext cx="8229600" cy="3886200"/>
          </a:xfrm>
          <a:noFill/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533400" y="20574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Modulate</a:t>
            </a:r>
            <a:r>
              <a:rPr lang="en-US"/>
              <a:t> the frequency of one sine oscillator using the output of another oscillator</a:t>
            </a:r>
            <a:endParaRPr lang="en-US" i="1"/>
          </a:p>
        </p:txBody>
      </p:sp>
      <p:pic>
        <p:nvPicPr>
          <p:cNvPr id="9" name="whats_lov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0022">
            <a:off x="674688" y="3724275"/>
            <a:ext cx="57626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3. Physical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>
                <a:latin typeface="Arial" charset="0"/>
                <a:cs typeface="Arial" charset="0"/>
              </a:rPr>
              <a:t>Start with knowledge of physical systems</a:t>
            </a:r>
          </a:p>
          <a:p>
            <a:pPr marL="514350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>
                <a:latin typeface="Arial" charset="0"/>
                <a:cs typeface="Arial" charset="0"/>
              </a:rPr>
              <a:t>Simulate oscillation (Recall Lecture 4)</a:t>
            </a:r>
          </a:p>
          <a:p>
            <a:pPr marL="514350" indent="-45720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flute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738F96D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8"/>
          <a:stretch>
            <a:fillRect/>
          </a:stretch>
        </p:blipFill>
        <p:spPr bwMode="auto">
          <a:xfrm>
            <a:off x="2286000" y="5334000"/>
            <a:ext cx="349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8"/>
          <a:stretch>
            <a:fillRect/>
          </a:stretch>
        </p:blipFill>
        <p:spPr bwMode="auto">
          <a:xfrm>
            <a:off x="1981200" y="53340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4. Cross-synthesis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Choose filter for speech (vowel)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Choose source to be another sound</a:t>
            </a:r>
            <a:endParaRPr lang="en-US">
              <a:latin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graphicFrame>
        <p:nvGraphicFramePr>
          <p:cNvPr id="58370" name="Object 2"/>
          <p:cNvGraphicFramePr>
            <a:graphicFrameLocks/>
          </p:cNvGraphicFramePr>
          <p:nvPr/>
        </p:nvGraphicFramePr>
        <p:xfrm>
          <a:off x="762000" y="3048000"/>
          <a:ext cx="7924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Bitmap Image" r:id="rId4" imgW="6897688" imgH="2325688" progId="Paint.Picture">
                  <p:embed/>
                </p:oleObj>
              </mc:Choice>
              <mc:Fallback>
                <p:oleObj name="Bitmap Image" r:id="rId4" imgW="6897688" imgH="2325688" progId="Paint.Picture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79248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How can computers be used in making music?</a:t>
            </a:r>
          </a:p>
        </p:txBody>
      </p:sp>
      <p:sp>
        <p:nvSpPr>
          <p:cNvPr id="60419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Synthesizing new sounds</a:t>
            </a:r>
          </a:p>
          <a:p>
            <a:r>
              <a:rPr lang="en-US" sz="2800">
                <a:latin typeface="Arial" charset="0"/>
                <a:cs typeface="Arial" charset="0"/>
              </a:rPr>
              <a:t>Processing and transforming sound</a:t>
            </a:r>
          </a:p>
          <a:p>
            <a:pPr lvl="1"/>
            <a:r>
              <a:rPr lang="en-US" sz="2400">
                <a:latin typeface="Arial" charset="0"/>
                <a:ea typeface="Arial" charset="0"/>
                <a:cs typeface="Arial" charset="0"/>
              </a:rPr>
              <a:t>Demo: T-Pain</a:t>
            </a:r>
          </a:p>
          <a:p>
            <a:r>
              <a:rPr lang="en-US" sz="2800">
                <a:latin typeface="Arial" charset="0"/>
                <a:cs typeface="Arial" charset="0"/>
              </a:rPr>
              <a:t>Accompanying human performers</a:t>
            </a:r>
          </a:p>
          <a:p>
            <a:pPr lvl="1"/>
            <a:r>
              <a:rPr lang="en-US" sz="2400">
                <a:latin typeface="Arial" charset="0"/>
                <a:ea typeface="Arial" charset="0"/>
                <a:cs typeface="Arial" charset="0"/>
              </a:rPr>
              <a:t>Demo: Raphael</a:t>
            </a:r>
          </a:p>
          <a:p>
            <a:r>
              <a:rPr lang="en-US" sz="2800">
                <a:latin typeface="Arial" charset="0"/>
                <a:cs typeface="Arial" charset="0"/>
              </a:rPr>
              <a:t>Composing new music</a:t>
            </a:r>
          </a:p>
          <a:p>
            <a:pPr lvl="1"/>
            <a:r>
              <a:rPr lang="en-US" sz="2400">
                <a:latin typeface="Arial" charset="0"/>
                <a:ea typeface="Arial" charset="0"/>
                <a:cs typeface="Arial" charset="0"/>
              </a:rPr>
              <a:t>Demo: Copin</a:t>
            </a:r>
          </a:p>
          <a:p>
            <a:r>
              <a:rPr lang="en-US" sz="2800">
                <a:latin typeface="Arial" charset="0"/>
                <a:cs typeface="Arial" charset="0"/>
              </a:rPr>
              <a:t>As </a:t>
            </a:r>
            <a:r>
              <a:rPr lang="en-US" sz="2800" b="1">
                <a:latin typeface="Arial" charset="0"/>
                <a:cs typeface="Arial" charset="0"/>
              </a:rPr>
              <a:t>new musical instruments</a:t>
            </a:r>
          </a:p>
          <a:p>
            <a:r>
              <a:rPr lang="en-US" sz="2800" i="1">
                <a:latin typeface="Arial" charset="0"/>
                <a:cs typeface="Arial" charset="0"/>
              </a:rPr>
              <a:t>And many other ways, too…</a:t>
            </a:r>
          </a:p>
          <a:p>
            <a:endParaRPr lang="en-US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Computer as Instrument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Demo: SMELT keyboard,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Video: Clix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Demo: Wekinator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Video: CMMV, Blinky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Demo: Live coding</a:t>
            </a: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4"/>
          <a:stretch>
            <a:fillRect/>
          </a:stretch>
        </p:blipFill>
        <p:spPr bwMode="auto">
          <a:xfrm>
            <a:off x="1295400" y="4443413"/>
            <a:ext cx="260508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8" descr="plork_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8322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Questions: How can we….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develop new ways to synthesize sound?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give a user control over synthesis parameters?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make machines interactive in a musical way?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augment human capabilities?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design new instruments that are easy to play? allow expert musicality?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create music that is emotionally and aesthetically compelling?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Final remarks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Distinctions in this presentation are superficial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Analysis, representation, and creation interact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Technology draws on and contributes to our understanding of the physics and psychophysics of sound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Computer music is interdisciplinary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HCI, AI, programming languages, algorithms, systems building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Also psychology, music theory, acoustics, signal processing, engineering, physics, performance practice, library science, applied math &amp; statistics, 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  <a:cs typeface="Arial" charset="0"/>
              </a:rPr>
              <a:t>Technology is constantly complicating and changing the landscape of our musical experiences as creators, participants, listeners, and consumers.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587375"/>
            <a:ext cx="7526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4000"/>
              <a:t>http://soundlab.cs.princeton.edu/</a:t>
            </a:r>
          </a:p>
        </p:txBody>
      </p:sp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38388"/>
            <a:ext cx="56388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013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1. Sound and music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67818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What is sound?</a:t>
            </a: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16525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62000" y="457200"/>
            <a:ext cx="3657600" cy="1535113"/>
            <a:chOff x="480" y="377"/>
            <a:chExt cx="2304" cy="967"/>
          </a:xfrm>
        </p:grpSpPr>
        <p:pic>
          <p:nvPicPr>
            <p:cNvPr id="20487" name="Picture 6" descr="discussio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Discussion </a:t>
              </a:r>
            </a:p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Time</a:t>
              </a:r>
            </a:p>
          </p:txBody>
        </p:sp>
      </p:grp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/>
              <a:t>“</a:t>
            </a:r>
            <a:r>
              <a:rPr lang="en-US"/>
              <a:t>Pressure wave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do we hear?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9144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Pitch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Loudness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Timbre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Location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Meter, rhythm, harmony, melody,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etc...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http://www.youtube.com/watch?v=EvxS_bJ0yOU</a:t>
            </a:r>
            <a:endParaRPr lang="en-US">
              <a:hlinkClick r:id="rId4"/>
            </a:endParaRPr>
          </a:p>
          <a:p>
            <a:pPr eaLnBrk="1" hangingPunct="1"/>
            <a:r>
              <a:rPr lang="en-US">
                <a:hlinkClick r:id="rId4"/>
              </a:rPr>
              <a:t>http://www.youtube.com/watch?v=wY1EMwDeaBw</a:t>
            </a:r>
            <a:endParaRPr lang="en-US"/>
          </a:p>
          <a:p>
            <a:pPr eaLnBrk="1" hangingPunct="1"/>
            <a:r>
              <a:rPr lang="en-US">
                <a:hlinkClick r:id="rId5"/>
              </a:rPr>
              <a:t>http://www.youtube.com/watch?v=nIt9QF_5C_w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Psychoacoustics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Psychoacoustics: relationships between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physical phenomenon</a:t>
            </a:r>
            <a:r>
              <a:rPr lang="en-US" sz="2400">
                <a:latin typeface="Arial" charset="0"/>
                <a:cs typeface="Arial" charset="0"/>
              </a:rPr>
              <a:t> and our </a:t>
            </a:r>
            <a:r>
              <a:rPr lang="en-US" sz="2400" b="1">
                <a:latin typeface="Arial" charset="0"/>
                <a:cs typeface="Arial" charset="0"/>
              </a:rPr>
              <a:t>perception</a:t>
            </a: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Frequency: pitch (</a:t>
            </a:r>
            <a:r>
              <a:rPr lang="en-US" sz="2000">
                <a:latin typeface="Arial" charset="0"/>
                <a:cs typeface="Arial" charset="0"/>
              </a:rPr>
              <a:t>20-20,000Hz)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Amplitude: loudness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Timbre: Identities and strengths of frequencies present</a:t>
            </a: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6575" name="Picture 15" descr="sin4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308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 descr="sin8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286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7" descr="sin4408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286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sin440fre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87800"/>
            <a:ext cx="21463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sin880fre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87800"/>
            <a:ext cx="21463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sin440880fre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962400"/>
            <a:ext cx="215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2667000" y="43434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+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867400" y="43434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/>
              <a:t>=</a:t>
            </a:r>
          </a:p>
        </p:txBody>
      </p:sp>
      <p:pic>
        <p:nvPicPr>
          <p:cNvPr id="66583" name="7C4F99A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23AC772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in_both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60" fill="hold"/>
                                        <p:tgtEl>
                                          <p:spTgt spid="66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9" fill="hold"/>
                                        <p:tgtEl>
                                          <p:spTgt spid="66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3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6563" grpId="0" build="p"/>
      <p:bldP spid="66581" grpId="0"/>
      <p:bldP spid="66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028"/>
          <p:cNvGrpSpPr>
            <a:grpSpLocks/>
          </p:cNvGrpSpPr>
          <p:nvPr/>
        </p:nvGrpSpPr>
        <p:grpSpPr bwMode="auto">
          <a:xfrm>
            <a:off x="762000" y="598488"/>
            <a:ext cx="3657600" cy="1535112"/>
            <a:chOff x="480" y="377"/>
            <a:chExt cx="2304" cy="967"/>
          </a:xfrm>
        </p:grpSpPr>
        <p:pic>
          <p:nvPicPr>
            <p:cNvPr id="26632" name="Picture 1029" descr="discussion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1030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Discussion </a:t>
              </a:r>
            </a:p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Time</a:t>
              </a:r>
            </a:p>
          </p:txBody>
        </p:sp>
      </p:grpSp>
      <p:sp>
        <p:nvSpPr>
          <p:cNvPr id="26627" name="Text Box 1031"/>
          <p:cNvSpPr txBox="1">
            <a:spLocks noChangeArrowheads="1"/>
          </p:cNvSpPr>
          <p:nvPr/>
        </p:nvSpPr>
        <p:spPr bwMode="auto">
          <a:xfrm>
            <a:off x="746125" y="2009775"/>
            <a:ext cx="294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What is music?</a:t>
            </a:r>
          </a:p>
        </p:txBody>
      </p:sp>
      <p:sp>
        <p:nvSpPr>
          <p:cNvPr id="133128" name="Text Box 1032"/>
          <p:cNvSpPr txBox="1">
            <a:spLocks noChangeArrowheads="1"/>
          </p:cNvSpPr>
          <p:nvPr/>
        </p:nvSpPr>
        <p:spPr bwMode="auto">
          <a:xfrm>
            <a:off x="838200" y="2971800"/>
            <a:ext cx="315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/>
              <a:t>“</a:t>
            </a:r>
            <a:r>
              <a:rPr lang="en-US" sz="2800"/>
              <a:t>Organized sound</a:t>
            </a:r>
            <a:r>
              <a:rPr lang="ja-JP" altLang="en-US" sz="2800"/>
              <a:t>”</a:t>
            </a:r>
            <a:r>
              <a:rPr lang="en-US" sz="2800"/>
              <a:t> </a:t>
            </a:r>
          </a:p>
        </p:txBody>
      </p:sp>
      <p:sp>
        <p:nvSpPr>
          <p:cNvPr id="133129" name="Text Box 1033"/>
          <p:cNvSpPr txBox="1">
            <a:spLocks noChangeArrowheads="1"/>
          </p:cNvSpPr>
          <p:nvPr/>
        </p:nvSpPr>
        <p:spPr bwMode="auto">
          <a:xfrm>
            <a:off x="609600" y="3810000"/>
            <a:ext cx="7661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Psychoacoustics play an important role</a:t>
            </a:r>
          </a:p>
          <a:p>
            <a:pPr eaLnBrk="1" hangingPunct="1">
              <a:buFontTx/>
              <a:buChar char="•"/>
            </a:pPr>
            <a:r>
              <a:rPr lang="en-US" sz="2800"/>
              <a:t>Also dependence upon history, culture, experience</a:t>
            </a:r>
          </a:p>
          <a:p>
            <a:pPr eaLnBrk="1" hangingPunct="1">
              <a:buFontTx/>
              <a:buChar char="•"/>
            </a:pPr>
            <a:r>
              <a:rPr lang="en-US" sz="2800"/>
              <a:t>Engages listeners</a:t>
            </a:r>
            <a:r>
              <a:rPr lang="ja-JP" altLang="en-US" sz="2800"/>
              <a:t>’</a:t>
            </a:r>
            <a:r>
              <a:rPr lang="en-US" sz="2800"/>
              <a:t> psychological mechanisms for expectation/reward</a:t>
            </a:r>
          </a:p>
        </p:txBody>
      </p:sp>
      <p:pic>
        <p:nvPicPr>
          <p:cNvPr id="133130" name="V7_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2" name="triton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67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20" fill="hold"/>
                                        <p:tgtEl>
                                          <p:spTgt spid="133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3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0" fill="hold"/>
                                        <p:tgtEl>
                                          <p:spTgt spid="133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32"/>
                </p:tgtEl>
              </p:cMediaNode>
            </p:audio>
          </p:childTnLst>
        </p:cTn>
      </p:par>
    </p:tnLst>
    <p:bldLst>
      <p:bldP spid="133128" grpId="0"/>
      <p:bldP spid="13312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200">
                <a:latin typeface="Arial" charset="0"/>
                <a:cs typeface="Arial" charset="0"/>
              </a:rPr>
              <a:t>2. Representations of sound and music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Score: 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Digital waveform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Spectrogram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81000" y="6858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How do you represent music?</a:t>
            </a:r>
          </a:p>
        </p:txBody>
      </p:sp>
      <p:pic>
        <p:nvPicPr>
          <p:cNvPr id="72713" name="Picture 9" descr="paganini_n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6629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5" name="capric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6" name="Picture 22" descr="paganini_wa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56388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7" name="Picture 23" descr="paganini_spectr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84750"/>
            <a:ext cx="5638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84" fill="hold"/>
                                        <p:tgtEl>
                                          <p:spTgt spid="72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25"/>
                </p:tgtEl>
              </p:cMediaNode>
            </p:audio>
          </p:childTnLst>
        </p:cTn>
      </p:par>
    </p:tnLst>
    <p:bldLst>
      <p:bldP spid="72707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5171</TotalTime>
  <Words>660</Words>
  <Application>Microsoft Macintosh PowerPoint</Application>
  <PresentationFormat>On-screen Show (4:3)</PresentationFormat>
  <Paragraphs>180</Paragraphs>
  <Slides>28</Slides>
  <Notes>27</Notes>
  <HiddenSlides>0</HiddenSlides>
  <MMClips>22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Wingdings</vt:lpstr>
      <vt:lpstr>ＭＳ Ｐゴシック</vt:lpstr>
      <vt:lpstr>Arial Black</vt:lpstr>
      <vt:lpstr>Times New Roman</vt:lpstr>
      <vt:lpstr>Helvetica</vt:lpstr>
      <vt:lpstr>ヒラギノ角ゴ Pro W3</vt:lpstr>
      <vt:lpstr>Pixel</vt:lpstr>
      <vt:lpstr>Bitmap Image</vt:lpstr>
      <vt:lpstr>Digital audio and computer music</vt:lpstr>
      <vt:lpstr>Overview</vt:lpstr>
      <vt:lpstr>1. Sound and music</vt:lpstr>
      <vt:lpstr>What is sound?</vt:lpstr>
      <vt:lpstr>What do we hear?</vt:lpstr>
      <vt:lpstr>Psychoacoustics</vt:lpstr>
      <vt:lpstr>PowerPoint Presentation</vt:lpstr>
      <vt:lpstr>2. Representations of sound and music</vt:lpstr>
      <vt:lpstr>PowerPoint Presentation</vt:lpstr>
      <vt:lpstr>Digital representation of music</vt:lpstr>
      <vt:lpstr>Compression</vt:lpstr>
      <vt:lpstr>Choosing a representation</vt:lpstr>
      <vt:lpstr>3. Using technology to analyze sound and music</vt:lpstr>
      <vt:lpstr>Analyzing speech</vt:lpstr>
      <vt:lpstr>Auditory Scene Analysis</vt:lpstr>
      <vt:lpstr>Music information retrieval</vt:lpstr>
      <vt:lpstr>Machine learning for analysis</vt:lpstr>
      <vt:lpstr>4. Using technology to create music and sound</vt:lpstr>
      <vt:lpstr>Creating music: Synthesis</vt:lpstr>
      <vt:lpstr>Four approaches to synthesis</vt:lpstr>
      <vt:lpstr>2. FM Synthesis</vt:lpstr>
      <vt:lpstr>3. Physical Models</vt:lpstr>
      <vt:lpstr>4. Cross-synthesis</vt:lpstr>
      <vt:lpstr>How can computers be used in making music?</vt:lpstr>
      <vt:lpstr>Computer as Instrument</vt:lpstr>
      <vt:lpstr>Questions: How can we….</vt:lpstr>
      <vt:lpstr>Final remarks</vt:lpstr>
      <vt:lpstr>PowerPoint Presentation</vt:lpstr>
    </vt:vector>
  </TitlesOfParts>
  <Manager/>
  <Company>Princeton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audio &amp; computer music</dc:title>
  <dc:subject/>
  <dc:creator>Rebecca Fiebrink</dc:creator>
  <cp:keywords/>
  <dc:description/>
  <cp:lastModifiedBy>Adam Finkelstein</cp:lastModifiedBy>
  <cp:revision>201</cp:revision>
  <dcterms:created xsi:type="dcterms:W3CDTF">2012-03-01T14:13:18Z</dcterms:created>
  <dcterms:modified xsi:type="dcterms:W3CDTF">2012-03-03T21:04:57Z</dcterms:modified>
  <cp:category/>
</cp:coreProperties>
</file>