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76" r:id="rId4"/>
    <p:sldId id="261" r:id="rId5"/>
    <p:sldId id="259" r:id="rId6"/>
    <p:sldId id="260" r:id="rId7"/>
    <p:sldId id="280" r:id="rId8"/>
    <p:sldId id="279" r:id="rId9"/>
    <p:sldId id="278" r:id="rId10"/>
    <p:sldId id="262" r:id="rId11"/>
    <p:sldId id="263" r:id="rId12"/>
    <p:sldId id="274" r:id="rId13"/>
    <p:sldId id="284" r:id="rId14"/>
    <p:sldId id="282" r:id="rId15"/>
    <p:sldId id="281" r:id="rId16"/>
    <p:sldId id="283" r:id="rId17"/>
    <p:sldId id="267" r:id="rId18"/>
    <p:sldId id="268" r:id="rId19"/>
    <p:sldId id="271" r:id="rId20"/>
    <p:sldId id="272" r:id="rId21"/>
    <p:sldId id="26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74555F-6264-EA4D-A751-66412F007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E6B2D-220C-674F-B809-FDE5F278B37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0C0A60-5C86-1140-93CF-CA054E7C3781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FC98F3-DE3B-0A46-BC1E-12DBE19DE4C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0E9B49-4C29-3A4E-8634-E5F7860F809C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573B7C-92A2-1D4C-9966-1EB03FA4375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1248F-1B16-4042-8F37-96AA75FDCD0F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Example: billing system, my mac running old powerpoint.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B59F9E-3DAC-3240-80F6-26A702D8DAC8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1FA6-8953-6F47-AE45-265EA1D8B21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602037-8B54-4E4A-8803-3CF1651D7FF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629DC8-5E91-6242-B738-F97655E7420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DA12DF-FB46-FC4B-9A6C-1FDA39ACF25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209A6-536A-BF4C-8BCB-4D8D57E8FB33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0167D1-1951-AB44-9B97-C905F0624DF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F3F1E2-7C9F-5741-8C35-5C753CC677B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E6D13F-607B-2549-A840-03A69EE5B91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ヒラギノ角ゴ Pro W3" charset="0"/>
              </a:rPr>
              <a:t>Printout is</a:t>
            </a:r>
            <a:r>
              <a:rPr lang="en-US"/>
              <a:t> 20 stories high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A79E07-2C6E-D84C-ABB9-2D3BF3BCCB0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CD274-475C-6D4B-8770-DCAEA7E74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35A16-2FA9-6848-BC17-A5016BD85E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CA9AF-B4E8-1148-AEE4-1337175621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2062B-3DB8-C642-BC71-5D3C8B8F1C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C4E1E-8870-A04D-B55B-CE752A8EFC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E4882-77FE-2A42-97E3-F3FA9753D3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6B1E5-D7BB-B64C-9088-2FF98DDB0B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2FCE3-0056-3547-ADFC-909C400692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FA218-60EF-EB41-B76E-35737596D9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82BD3-7E53-C147-9041-AD4E6E0B3F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1EA8B-844E-E74D-AB33-A36251ABA6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67C2F90E-3B90-0848-B6CE-E66CBBEEF33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590800"/>
            <a:ext cx="6019800" cy="1066800"/>
          </a:xfrm>
        </p:spPr>
        <p:txBody>
          <a:bodyPr/>
          <a:lstStyle/>
          <a:p>
            <a:pPr eaLnBrk="1" hangingPunct="1"/>
            <a:r>
              <a:rPr lang="en-US" sz="4200" b="1">
                <a:latin typeface="Arial" charset="0"/>
                <a:cs typeface="Arial" charset="0"/>
              </a:rPr>
              <a:t>What computers </a:t>
            </a:r>
            <a:br>
              <a:rPr lang="en-US" sz="4200" b="1">
                <a:latin typeface="Arial" charset="0"/>
                <a:cs typeface="Arial" charset="0"/>
              </a:rPr>
            </a:br>
            <a:r>
              <a:rPr lang="en-US" sz="4200" b="1">
                <a:latin typeface="Arial" charset="0"/>
                <a:cs typeface="Arial" charset="0"/>
              </a:rPr>
              <a:t>just </a:t>
            </a:r>
            <a:r>
              <a:rPr lang="en-US" sz="4200" b="1" i="1">
                <a:latin typeface="Arial" charset="0"/>
                <a:cs typeface="Arial" charset="0"/>
              </a:rPr>
              <a:t>cannot</a:t>
            </a:r>
            <a:r>
              <a:rPr lang="en-US" sz="4200" b="1">
                <a:latin typeface="Arial" charset="0"/>
                <a:cs typeface="Arial" charset="0"/>
              </a:rPr>
              <a:t> do.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is a computation?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Basic Elements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Scratch Pad</a:t>
            </a:r>
          </a:p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Step-by-step description of what to do (</a:t>
            </a:r>
            <a:r>
              <a:rPr lang="ja-JP" altLang="en-US" sz="2400" b="1">
                <a:latin typeface="Arial" charset="0"/>
                <a:cs typeface="Arial" charset="0"/>
              </a:rPr>
              <a:t>“</a:t>
            </a:r>
            <a:r>
              <a:rPr lang="en-US" sz="2400" b="1">
                <a:latin typeface="Arial" charset="0"/>
                <a:cs typeface="Arial" charset="0"/>
              </a:rPr>
              <a:t>program</a:t>
            </a:r>
            <a:r>
              <a:rPr lang="ja-JP" altLang="en-US" sz="2400" b="1">
                <a:latin typeface="Arial" charset="0"/>
                <a:cs typeface="Arial" charset="0"/>
              </a:rPr>
              <a:t>”</a:t>
            </a:r>
            <a:r>
              <a:rPr lang="en-US" sz="2400" b="1">
                <a:latin typeface="Arial" charset="0"/>
                <a:cs typeface="Arial" charset="0"/>
              </a:rPr>
              <a:t>); should be finite!</a:t>
            </a:r>
          </a:p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At each step:</a:t>
            </a:r>
          </a:p>
          <a:p>
            <a:pPr lvl="1" eaLnBrk="1" hangingPunct="1"/>
            <a:r>
              <a:rPr lang="en-US" sz="2000" b="1">
                <a:latin typeface="Arial" charset="0"/>
                <a:ea typeface="Arial" charset="0"/>
                <a:cs typeface="Arial" charset="0"/>
              </a:rPr>
              <a:t>Can only scan a fixed number of symbols</a:t>
            </a:r>
          </a:p>
          <a:p>
            <a:pPr lvl="1" eaLnBrk="1" hangingPunct="1"/>
            <a:r>
              <a:rPr lang="en-US" sz="2000" b="1">
                <a:latin typeface="Arial" charset="0"/>
                <a:ea typeface="Arial" charset="0"/>
                <a:cs typeface="Arial" charset="0"/>
              </a:rPr>
              <a:t>Can only write a fixed number of symbols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3451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(see reading by Davis)</a:t>
            </a:r>
            <a:endParaRPr lang="en-US" b="1" dirty="0"/>
          </a:p>
        </p:txBody>
      </p:sp>
      <p:pic>
        <p:nvPicPr>
          <p:cNvPr id="31749" name="Picture 8" descr="MMj0395714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304800" y="10668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Turing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model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7010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1 dimensional unlimited scratchpad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(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infinite tape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Only symbols are 0 or 1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(tape has a finite number of 1s)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Can only scan/write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one symbol per step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Program looks like 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3581400" y="5562600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>
            <a:fillRect/>
          </a:stretch>
        </p:blipFill>
        <p:spPr bwMode="auto">
          <a:xfrm>
            <a:off x="6934200" y="762000"/>
            <a:ext cx="1487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181600" y="3048000"/>
            <a:ext cx="3736975" cy="293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1. PRINT 0 </a:t>
            </a:r>
            <a:br>
              <a:rPr lang="en-US" sz="1800"/>
            </a:br>
            <a:r>
              <a:rPr lang="en-US" sz="1800"/>
              <a:t>2. GO LEFT </a:t>
            </a:r>
            <a:br>
              <a:rPr lang="en-US" sz="1800"/>
            </a:br>
            <a:r>
              <a:rPr lang="en-US" sz="1800"/>
              <a:t>3. GO TO STEP 1 IF 1 SCANNED </a:t>
            </a:r>
            <a:br>
              <a:rPr lang="en-US" sz="1800"/>
            </a:br>
            <a:r>
              <a:rPr lang="en-US" sz="1800"/>
              <a:t>4. PRINT 1 </a:t>
            </a:r>
            <a:br>
              <a:rPr lang="en-US" sz="1800"/>
            </a:br>
            <a:r>
              <a:rPr lang="en-US" sz="1800"/>
              <a:t>5. GO RIGHT </a:t>
            </a:r>
            <a:br>
              <a:rPr lang="en-US" sz="1800"/>
            </a:br>
            <a:r>
              <a:rPr lang="en-US" sz="1800"/>
              <a:t>6. GO TO STEP 5 IF 1 SCANNED </a:t>
            </a:r>
            <a:br>
              <a:rPr lang="en-US" sz="1800"/>
            </a:br>
            <a:r>
              <a:rPr lang="en-US" sz="1800"/>
              <a:t>7. PRINT 1 </a:t>
            </a:r>
            <a:br>
              <a:rPr lang="en-US" sz="1800"/>
            </a:br>
            <a:r>
              <a:rPr lang="en-US" sz="1800"/>
              <a:t>8. GO RIGHT </a:t>
            </a:r>
            <a:br>
              <a:rPr lang="en-US" sz="1800"/>
            </a:br>
            <a:r>
              <a:rPr lang="en-US" sz="1800"/>
              <a:t>9. GO TO STEP 1 IF 1 SCANNED </a:t>
            </a:r>
            <a:br>
              <a:rPr lang="en-US" sz="1800"/>
            </a:br>
            <a:r>
              <a:rPr lang="en-US" sz="1800"/>
              <a:t>10. STOP</a:t>
            </a:r>
            <a:r>
              <a:rPr lang="en-US"/>
              <a:t> 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715000" y="6096000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The Doubling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4" grpId="0" animBg="1"/>
      <p:bldP spid="98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Example: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What does this program do?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143000" y="2470150"/>
            <a:ext cx="4791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1. PRINT 0 </a:t>
            </a:r>
            <a:br>
              <a:rPr lang="en-US"/>
            </a:br>
            <a:r>
              <a:rPr lang="en-US"/>
              <a:t>2. GO RIGHT </a:t>
            </a:r>
            <a:br>
              <a:rPr lang="en-US"/>
            </a:br>
            <a:r>
              <a:rPr lang="en-US"/>
              <a:t>3. GO TO STEP 1 if 1 SCANNED </a:t>
            </a:r>
            <a:br>
              <a:rPr lang="en-US"/>
            </a:br>
            <a:r>
              <a:rPr lang="en-US"/>
              <a:t>4. GO TO STEP 2 if 0 SCANNED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Let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try another…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48200" y="533400"/>
            <a:ext cx="5334000" cy="68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800">
                <a:latin typeface="Andale Mono" charset="0"/>
                <a:cs typeface="Andale Mono" charset="0"/>
              </a:rPr>
              <a:t>http://ironphoenix.org/tril/tm/</a:t>
            </a:r>
          </a:p>
        </p:txBody>
      </p:sp>
      <p:pic>
        <p:nvPicPr>
          <p:cNvPr id="37892" name="Picture 3" descr="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8610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38917" name="Picture 5" descr="discussio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Time</a:t>
              </a:r>
            </a:p>
          </p:txBody>
        </p:sp>
      </p:grp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974725" y="2714625"/>
            <a:ext cx="7267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Can this computational model do every computation </a:t>
            </a:r>
            <a:br>
              <a:rPr lang="en-US"/>
            </a:br>
            <a:r>
              <a:rPr lang="en-US"/>
              <a:t>that pseudocode can?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974725" y="4162425"/>
            <a:ext cx="6359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How do we implement arithmetic instructions, </a:t>
            </a:r>
            <a:br>
              <a:rPr lang="en-US"/>
            </a:br>
            <a:r>
              <a:rPr lang="en-US"/>
              <a:t>arrays, loops?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Surprising facts about this simple model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It can do everything that pseudocode can do</a:t>
            </a:r>
            <a:br>
              <a:rPr lang="en-US" sz="2800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042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Hence it can </a:t>
            </a:r>
            <a:r>
              <a:rPr lang="ja-JP" altLang="en-US" sz="2800">
                <a:solidFill>
                  <a:srgbClr val="008000"/>
                </a:solidFill>
              </a:rPr>
              <a:t>“</a:t>
            </a:r>
            <a:r>
              <a:rPr lang="en-US" sz="2800">
                <a:solidFill>
                  <a:srgbClr val="008000"/>
                </a:solidFill>
              </a:rPr>
              <a:t>simulate</a:t>
            </a:r>
            <a:r>
              <a:rPr lang="ja-JP" altLang="en-US" sz="2800">
                <a:solidFill>
                  <a:srgbClr val="008000"/>
                </a:solidFill>
              </a:rPr>
              <a:t>”</a:t>
            </a:r>
            <a:r>
              <a:rPr lang="en-US" sz="2800">
                <a:solidFill>
                  <a:srgbClr val="008000"/>
                </a:solidFill>
              </a:rPr>
              <a:t> any other physical </a:t>
            </a:r>
          </a:p>
          <a:p>
            <a:pPr eaLnBrk="1" hangingPunct="1"/>
            <a:r>
              <a:rPr lang="en-US" sz="2800">
                <a:solidFill>
                  <a:srgbClr val="008000"/>
                </a:solidFill>
              </a:rPr>
              <a:t>system, and in particular simulate any other</a:t>
            </a:r>
            <a:br>
              <a:rPr lang="en-US" sz="2800">
                <a:solidFill>
                  <a:srgbClr val="008000"/>
                </a:solidFill>
              </a:rPr>
            </a:br>
            <a:r>
              <a:rPr lang="en-US" sz="2800">
                <a:solidFill>
                  <a:srgbClr val="008000"/>
                </a:solidFill>
              </a:rPr>
              <a:t>physically realizable </a:t>
            </a:r>
            <a:r>
              <a:rPr lang="ja-JP" altLang="en-US" sz="2800">
                <a:solidFill>
                  <a:srgbClr val="008000"/>
                </a:solidFill>
              </a:rPr>
              <a:t>“</a:t>
            </a:r>
            <a:r>
              <a:rPr lang="en-US" sz="2800">
                <a:solidFill>
                  <a:srgbClr val="008000"/>
                </a:solidFill>
              </a:rPr>
              <a:t>computer.</a:t>
            </a:r>
            <a:r>
              <a:rPr lang="ja-JP" altLang="en-US" sz="2800">
                <a:solidFill>
                  <a:srgbClr val="008000"/>
                </a:solidFill>
              </a:rPr>
              <a:t>”</a:t>
            </a:r>
            <a:endParaRPr lang="en-US" sz="3200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810000" y="4648200"/>
            <a:ext cx="494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[CHURCH-TURING THESIS</a:t>
            </a:r>
            <a:r>
              <a:rPr lang="ja-JP" altLang="en-US" sz="2800">
                <a:solidFill>
                  <a:srgbClr val="008000"/>
                </a:solidFill>
              </a:rPr>
              <a:t>”</a:t>
            </a:r>
            <a:r>
              <a:rPr lang="en-US" sz="2800">
                <a:solidFill>
                  <a:srgbClr val="008000"/>
                </a:solidFill>
              </a:rPr>
              <a:t>]</a:t>
            </a:r>
            <a:endParaRPr lang="en-US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93725" y="5762625"/>
            <a:ext cx="634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THIS MODEL CAPTURES THE NOTION OF </a:t>
            </a:r>
            <a:br>
              <a:rPr lang="en-US">
                <a:solidFill>
                  <a:srgbClr val="FF3300"/>
                </a:solidFill>
              </a:rPr>
            </a:br>
            <a:r>
              <a:rPr lang="ja-JP" altLang="en-US">
                <a:solidFill>
                  <a:srgbClr val="FF3300"/>
                </a:solidFill>
              </a:rPr>
              <a:t>“</a:t>
            </a:r>
            <a:r>
              <a:rPr lang="en-US">
                <a:solidFill>
                  <a:srgbClr val="FF3300"/>
                </a:solidFill>
              </a:rPr>
              <a:t>COMPUTATION</a:t>
            </a:r>
            <a:r>
              <a:rPr lang="ja-JP" altLang="en-US">
                <a:solidFill>
                  <a:srgbClr val="FF3300"/>
                </a:solidFill>
              </a:rPr>
              <a:t>”</a:t>
            </a:r>
            <a:r>
              <a:rPr lang="en-US">
                <a:solidFill>
                  <a:srgbClr val="FF3300"/>
                </a:solidFill>
              </a:rPr>
              <a:t>  ----TURING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4725" y="281940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Recall: Numbers and letters can be written in binary.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46125" y="4162425"/>
            <a:ext cx="743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A program can also be represented by a string of bits!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Code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for a program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Many conventions possible (e.g., ASCII)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Davis</a:t>
            </a:r>
            <a:r>
              <a:rPr lang="en-US" sz="2400" dirty="0" smtClean="0">
                <a:latin typeface="Arial" charset="0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convention:  </a:t>
            </a: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P             Code (P)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= Binary Representation</a:t>
            </a:r>
            <a:r>
              <a:rPr lang="en-US" sz="1800"/>
              <a:t>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92450"/>
            <a:ext cx="47640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295400" y="5943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Programs and Data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524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Usual viewpoint -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10200" y="9906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A False Dichotomy!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0" y="1819275"/>
            <a:ext cx="109855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Program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5105400" y="1752600"/>
            <a:ext cx="3810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553200" y="25146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457200" y="38100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3200"/>
              <a:t>But can have - 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3810000" y="3733800"/>
            <a:ext cx="109855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Program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440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5105400" y="3581400"/>
            <a:ext cx="3810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6553200" y="4343400"/>
            <a:ext cx="1925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Code of Program</a:t>
            </a:r>
          </a:p>
        </p:txBody>
      </p:sp>
      <p:sp>
        <p:nvSpPr>
          <p:cNvPr id="44044" name="AutoShape 15"/>
          <p:cNvSpPr>
            <a:spLocks/>
          </p:cNvSpPr>
          <p:nvPr/>
        </p:nvSpPr>
        <p:spPr bwMode="auto">
          <a:xfrm rot="-5400000">
            <a:off x="6819900" y="20193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AutoShape 17"/>
          <p:cNvSpPr>
            <a:spLocks/>
          </p:cNvSpPr>
          <p:nvPr/>
        </p:nvSpPr>
        <p:spPr bwMode="auto">
          <a:xfrm rot="-5400000">
            <a:off x="6972300" y="37719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Universal Program 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5344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U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simulates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what P would do on that data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2971800" y="2020888"/>
            <a:ext cx="57150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724650" y="30480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1293813" cy="1685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/>
              <a:t> U </a:t>
            </a:r>
            <a:endParaRPr lang="en-US" sz="54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4114800" y="30622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Program P</a:t>
            </a:r>
          </a:p>
        </p:txBody>
      </p:sp>
      <p:sp>
        <p:nvSpPr>
          <p:cNvPr id="46088" name="AutoShape 10"/>
          <p:cNvSpPr>
            <a:spLocks/>
          </p:cNvSpPr>
          <p:nvPr/>
        </p:nvSpPr>
        <p:spPr bwMode="auto">
          <a:xfrm rot="-5400000">
            <a:off x="7048500" y="24765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AutoShape 11"/>
          <p:cNvSpPr>
            <a:spLocks/>
          </p:cNvSpPr>
          <p:nvPr/>
        </p:nvSpPr>
        <p:spPr bwMode="auto">
          <a:xfrm rot="-5400000">
            <a:off x="4686300" y="24765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593725" y="5762625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(Sometimes also known as </a:t>
            </a:r>
            <a:r>
              <a:rPr lang="ja-JP" altLang="en-US"/>
              <a:t>“</a:t>
            </a:r>
            <a:r>
              <a:rPr lang="en-US"/>
              <a:t>interpreter</a:t>
            </a:r>
            <a:r>
              <a:rPr lang="ja-JP" altLang="en-US"/>
              <a:t>”</a:t>
            </a:r>
            <a:r>
              <a:rPr lang="en-US"/>
              <a:t>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8229600" cy="1371600"/>
          </a:xfrm>
        </p:spPr>
        <p:txBody>
          <a:bodyPr/>
          <a:lstStyle/>
          <a:p>
            <a:pPr eaLnBrk="1" hangingPunct="1"/>
            <a:r>
              <a:rPr lang="ja-JP" altLang="en-US" sz="3200">
                <a:latin typeface="Arial" charset="0"/>
                <a:cs typeface="Arial" charset="0"/>
              </a:rPr>
              <a:t>“</a:t>
            </a:r>
            <a:r>
              <a:rPr lang="en-US" sz="3200">
                <a:latin typeface="Arial" charset="0"/>
                <a:cs typeface="Arial" charset="0"/>
              </a:rPr>
              <a:t>Prof, what</a:t>
            </a:r>
            <a:r>
              <a:rPr lang="ja-JP" altLang="en-US" sz="3200">
                <a:latin typeface="Arial" charset="0"/>
                <a:cs typeface="Arial" charset="0"/>
              </a:rPr>
              <a:t>’</a:t>
            </a:r>
            <a:r>
              <a:rPr lang="en-US" sz="3200">
                <a:latin typeface="Arial" charset="0"/>
                <a:cs typeface="Arial" charset="0"/>
              </a:rPr>
              <a:t>s with all the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negative thinking?!?</a:t>
            </a:r>
            <a:r>
              <a:rPr lang="ja-JP" altLang="en-US" sz="3200">
                <a:latin typeface="Arial" charset="0"/>
                <a:cs typeface="Arial" charset="0"/>
              </a:rPr>
              <a:t>”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 obvious motivation: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Understand the limits of technology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17525" y="539750"/>
            <a:ext cx="6281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4000"/>
              <a:t>“</a:t>
            </a:r>
            <a:r>
              <a:rPr lang="en-US" sz="4000"/>
              <a:t>What computers can</a:t>
            </a:r>
            <a:r>
              <a:rPr lang="ja-JP" altLang="en-US" sz="4000"/>
              <a:t>’</a:t>
            </a:r>
            <a:r>
              <a:rPr lang="en-US" sz="4000"/>
              <a:t>t do.</a:t>
            </a:r>
            <a:r>
              <a:rPr lang="ja-JP" altLang="en-US" sz="4000"/>
              <a:t>”</a:t>
            </a:r>
            <a:endParaRPr lang="en-US" sz="400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97000"/>
            <a:ext cx="21082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9"/>
          <p:cNvGrpSpPr>
            <a:grpSpLocks/>
          </p:cNvGrpSpPr>
          <p:nvPr/>
        </p:nvGrpSpPr>
        <p:grpSpPr bwMode="auto">
          <a:xfrm>
            <a:off x="1752600" y="2133600"/>
            <a:ext cx="5715000" cy="1600200"/>
            <a:chOff x="1104" y="1584"/>
            <a:chExt cx="3600" cy="1008"/>
          </a:xfrm>
        </p:grpSpPr>
        <p:pic>
          <p:nvPicPr>
            <p:cNvPr id="481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92" b="20636"/>
            <a:stretch>
              <a:fillRect/>
            </a:stretch>
          </p:blipFill>
          <p:spPr bwMode="auto">
            <a:xfrm>
              <a:off x="1104" y="1584"/>
              <a:ext cx="3600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 Box 5"/>
            <p:cNvSpPr txBox="1">
              <a:spLocks noChangeArrowheads="1"/>
            </p:cNvSpPr>
            <p:nvPr/>
          </p:nvSpPr>
          <p:spPr bwMode="auto">
            <a:xfrm>
              <a:off x="3585" y="22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48138" name="Line 6"/>
            <p:cNvSpPr>
              <a:spLocks noChangeShapeType="1"/>
            </p:cNvSpPr>
            <p:nvPr/>
          </p:nvSpPr>
          <p:spPr bwMode="auto">
            <a:xfrm flipV="1">
              <a:off x="3708" y="21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Text Box 7"/>
            <p:cNvSpPr txBox="1">
              <a:spLocks noChangeArrowheads="1"/>
            </p:cNvSpPr>
            <p:nvPr/>
          </p:nvSpPr>
          <p:spPr bwMode="auto">
            <a:xfrm>
              <a:off x="2092" y="230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</a:p>
          </p:txBody>
        </p:sp>
        <p:sp>
          <p:nvSpPr>
            <p:cNvPr id="48140" name="Line 8"/>
            <p:cNvSpPr>
              <a:spLocks noChangeShapeType="1"/>
            </p:cNvSpPr>
            <p:nvPr/>
          </p:nvSpPr>
          <p:spPr bwMode="auto">
            <a:xfrm flipV="1">
              <a:off x="2208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Automated Bug Checking Revisited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>
                <a:latin typeface="Arial" charset="0"/>
                <a:cs typeface="Arial" charset="0"/>
              </a:rPr>
              <a:t>Halting Problem</a:t>
            </a: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Arial" charset="0"/>
                <a:cs typeface="Arial" charset="0"/>
              </a:rPr>
              <a:t>Let P = program such that code(P) = V.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Does P halt on data D?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350838" y="4953000"/>
            <a:ext cx="8440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Trivial Idea:</a:t>
            </a:r>
            <a:r>
              <a:rPr lang="en-US"/>
              <a:t> Simulate P using universal program U. </a:t>
            </a:r>
            <a:br>
              <a:rPr lang="en-US"/>
            </a:br>
            <a:r>
              <a:rPr lang="en-US"/>
              <a:t>		If P halts, will eventually detect.</a:t>
            </a:r>
            <a:endParaRPr lang="en-US" u="sng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350838" y="6019800"/>
            <a:ext cx="844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Problem:</a:t>
            </a:r>
            <a:r>
              <a:rPr lang="en-US"/>
              <a:t> But if P never halts, neither does the simulation.</a:t>
            </a:r>
            <a:endParaRPr lang="en-US" u="sng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6384925" y="37814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IDEAS???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  <p:bldP spid="1208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Next </a:t>
            </a:r>
            <a:r>
              <a:rPr lang="en-US" sz="4000" dirty="0" smtClean="0">
                <a:latin typeface="Arial" charset="0"/>
                <a:cs typeface="Arial" charset="0"/>
              </a:rPr>
              <a:t>Week: </a:t>
            </a:r>
            <a:r>
              <a:rPr lang="en-US" sz="4000" dirty="0">
                <a:latin typeface="Arial" charset="0"/>
                <a:cs typeface="Arial" charset="0"/>
              </a:rPr>
              <a:t>Halting Problem is unsolvable by another program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838200" y="4572000"/>
            <a:ext cx="769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Homework for next </a:t>
            </a:r>
            <a:r>
              <a:rPr lang="en-US" dirty="0" smtClean="0">
                <a:solidFill>
                  <a:srgbClr val="FF3300"/>
                </a:solidFill>
              </a:rPr>
              <a:t>week </a:t>
            </a:r>
            <a:r>
              <a:rPr lang="en-US" dirty="0" smtClean="0">
                <a:solidFill>
                  <a:srgbClr val="FF3300"/>
                </a:solidFill>
              </a:rPr>
              <a:t>will </a:t>
            </a:r>
            <a:r>
              <a:rPr lang="en-US" dirty="0">
                <a:solidFill>
                  <a:srgbClr val="FF3300"/>
                </a:solidFill>
              </a:rPr>
              <a:t>be posted this afternoon.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Includes: Write a Turing-Post program that 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	prints the bit sequence 101 infinitely often,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	as well as its binary code</a:t>
            </a:r>
            <a:r>
              <a:rPr lang="en-US" dirty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Thurs: Digital audio (guest: Prof. </a:t>
            </a:r>
            <a:r>
              <a:rPr lang="en-US" dirty="0" err="1" smtClean="0"/>
              <a:t>Fiebrink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762000" y="2133600"/>
            <a:ext cx="796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Read this proof in the Davis article, and try to understand.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838200" y="2819400"/>
            <a:ext cx="658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Ponder the meaning of </a:t>
            </a:r>
            <a:r>
              <a:rPr lang="ja-JP" altLang="en-US">
                <a:solidFill>
                  <a:srgbClr val="008000"/>
                </a:solidFill>
              </a:rPr>
              <a:t>“</a:t>
            </a:r>
            <a:r>
              <a:rPr lang="en-US">
                <a:solidFill>
                  <a:srgbClr val="008000"/>
                </a:solidFill>
              </a:rPr>
              <a:t>Proof by contradiction.</a:t>
            </a:r>
            <a:r>
              <a:rPr lang="ja-JP" altLang="en-US">
                <a:solidFill>
                  <a:srgbClr val="008000"/>
                </a:solidFill>
              </a:rPr>
              <a:t>”</a:t>
            </a:r>
            <a:r>
              <a:rPr lang="en-US">
                <a:solidFill>
                  <a:srgbClr val="008000"/>
                </a:solidFill>
              </a:rPr>
              <a:t/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How convincing is such a proof?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447800" y="3805238"/>
            <a:ext cx="7494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/>
              <a:t>“</a:t>
            </a:r>
            <a:r>
              <a:rPr lang="en-US"/>
              <a:t>When something</a:t>
            </a:r>
            <a:r>
              <a:rPr lang="ja-JP" altLang="en-US"/>
              <a:t>’</a:t>
            </a:r>
            <a:r>
              <a:rPr lang="en-US"/>
              <a:t>s not right, it</a:t>
            </a:r>
            <a:r>
              <a:rPr lang="ja-JP" altLang="en-US"/>
              <a:t>’</a:t>
            </a:r>
            <a:r>
              <a:rPr lang="en-US"/>
              <a:t>s wrong…</a:t>
            </a:r>
            <a:r>
              <a:rPr lang="ja-JP" altLang="en-US"/>
              <a:t>”</a:t>
            </a:r>
            <a:r>
              <a:rPr lang="en-US"/>
              <a:t> -Bob Dylan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41" grpId="0"/>
      <p:bldP spid="993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0" y="2286000"/>
            <a:ext cx="548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The power of negative thinking….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146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 Science….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819400"/>
            <a:ext cx="4876800" cy="1828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Impossibility of trisecting angle with ruler and compass (Galois)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1120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63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Often, impossibility result</a:t>
            </a:r>
            <a:r>
              <a:rPr lang="en-US" sz="1800"/>
              <a:t> 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191000" y="18288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27613" y="1600200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deep insight</a:t>
            </a:r>
            <a:endParaRPr lang="en-US" sz="18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Examples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1447800" y="533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/>
              <a:t> Nothing travels faster than light</a:t>
            </a: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6096000" y="3429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6096000" y="5562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6858000" y="2819400"/>
            <a:ext cx="20653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Group Theory and much of modern math</a:t>
            </a:r>
            <a:endParaRPr lang="en-US" sz="1800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6781800" y="5121275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Relativity and modern physics</a:t>
            </a:r>
            <a:endParaRPr lang="en-US" sz="1800"/>
          </a:p>
        </p:txBody>
      </p:sp>
      <p:pic>
        <p:nvPicPr>
          <p:cNvPr id="2049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66" grpId="0"/>
      <p:bldP spid="96268" grpId="0" animBg="1"/>
      <p:bldP spid="96269" grpId="0" animBg="1"/>
      <p:bldP spid="96270" grpId="0"/>
      <p:bldP spid="962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In Mathematics…..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ja-JP" alt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“</a:t>
            </a: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Can mathematicians be replaced by machines?</a:t>
            </a:r>
            <a:r>
              <a:rPr lang="ja-JP" alt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”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5715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u="sng">
                <a:latin typeface="Arial" charset="0"/>
                <a:cs typeface="Arial" charset="0"/>
              </a:rPr>
              <a:t>Axioms</a:t>
            </a:r>
            <a:r>
              <a:rPr lang="en-US" sz="2000">
                <a:latin typeface="Arial" charset="0"/>
                <a:cs typeface="Arial" charset="0"/>
              </a:rPr>
              <a:t> – Set of statements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u="sng">
                <a:latin typeface="Arial" charset="0"/>
                <a:cs typeface="Arial" charset="0"/>
              </a:rPr>
              <a:t>Derivation rules</a:t>
            </a:r>
            <a:r>
              <a:rPr lang="en-US" sz="2000">
                <a:latin typeface="Arial" charset="0"/>
                <a:cs typeface="Arial" charset="0"/>
              </a:rPr>
              <a:t> – finite set of rules for deriving new statements from axioms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u="sng">
                <a:latin typeface="Arial" charset="0"/>
                <a:cs typeface="Arial" charset="0"/>
              </a:rPr>
              <a:t>Theorems</a:t>
            </a:r>
            <a:r>
              <a:rPr lang="en-US" sz="2000">
                <a:latin typeface="Arial" charset="0"/>
                <a:cs typeface="Arial" charset="0"/>
              </a:rPr>
              <a:t> – Statements that </a:t>
            </a:r>
            <a:r>
              <a:rPr lang="en-US" sz="2000" i="1">
                <a:latin typeface="Arial" charset="0"/>
                <a:cs typeface="Arial" charset="0"/>
              </a:rPr>
              <a:t>can</a:t>
            </a:r>
            <a:r>
              <a:rPr lang="en-US" sz="2000">
                <a:latin typeface="Arial" charset="0"/>
                <a:cs typeface="Arial" charset="0"/>
              </a:rPr>
              <a:t> be derived from axioms in a finite number of steps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u="sng">
                <a:latin typeface="Arial" charset="0"/>
                <a:cs typeface="Arial" charset="0"/>
              </a:rPr>
              <a:t>Mathematician</a:t>
            </a:r>
            <a:r>
              <a:rPr lang="en-US" sz="2000">
                <a:latin typeface="Arial" charset="0"/>
                <a:cs typeface="Arial" charset="0"/>
              </a:rPr>
              <a:t> – Person who tries to determine whether or not a statement is a theorem.</a:t>
            </a:r>
            <a:endParaRPr lang="en-US" sz="2000" u="sng">
              <a:latin typeface="Arial" charset="0"/>
              <a:cs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00600" y="1843088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000"/>
              <a:t>[Hilbert, 1900]</a:t>
            </a:r>
            <a:endParaRPr lang="en-US" sz="28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00300"/>
            <a:ext cx="1514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314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chemeClr val="bg2"/>
                </a:solidFill>
              </a:rPr>
              <a:t>Math is axiomatic</a:t>
            </a:r>
            <a:endParaRPr lang="en-US" sz="2800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2362200"/>
            <a:ext cx="86868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“</a:t>
            </a:r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Given starting configuration for the game of life, determine whether or not cell (100,100) is ever occupied by a critter.</a:t>
            </a:r>
            <a:r>
              <a:rPr lang="ja-JP" alt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17913"/>
            <a:ext cx="2743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15414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059363" y="6019800"/>
            <a:ext cx="157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John Conway</a:t>
            </a:r>
          </a:p>
        </p:txBody>
      </p:sp>
      <p:sp>
        <p:nvSpPr>
          <p:cNvPr id="2458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Understanding complex systems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(or even simple systems)….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76200" y="1752600"/>
            <a:ext cx="906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Can a simple set of mathematical equations </a:t>
            </a:r>
            <a:r>
              <a:rPr lang="ja-JP" altLang="en-US"/>
              <a:t>“</a:t>
            </a:r>
            <a:r>
              <a:rPr lang="en-US"/>
              <a:t>solve</a:t>
            </a:r>
            <a:r>
              <a:rPr lang="ja-JP" altLang="en-US"/>
              <a:t>”</a:t>
            </a:r>
            <a:r>
              <a:rPr lang="en-US"/>
              <a:t> problems like: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In computer science……</a:t>
            </a:r>
            <a:endParaRPr lang="en-US" sz="3200">
              <a:latin typeface="Arial" charset="0"/>
              <a:cs typeface="Arial" charset="0"/>
            </a:endParaRPr>
          </a:p>
        </p:txBody>
      </p:sp>
      <p:pic>
        <p:nvPicPr>
          <p:cNvPr id="141318" name="Picture 6" descr="Asymetric_cryptog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400300"/>
            <a:ext cx="37401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5791200" y="5638800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Cryptography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7525" y="1930400"/>
            <a:ext cx="3978275" cy="4246265"/>
            <a:chOff x="517525" y="1930400"/>
            <a:chExt cx="3978275" cy="4246265"/>
          </a:xfrm>
        </p:grpSpPr>
        <p:pic>
          <p:nvPicPr>
            <p:cNvPr id="2" name="Picture 1" descr="smallCaptchaSpaceWithRoughAlph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124200"/>
              <a:ext cx="3886200" cy="2409444"/>
            </a:xfrm>
            <a:prstGeom prst="rect">
              <a:avLst/>
            </a:prstGeom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517525" y="21701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  <p:pic>
          <p:nvPicPr>
            <p:cNvPr id="26629" name="Picture 5" descr="captch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30400"/>
              <a:ext cx="392430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52600" y="5715000"/>
              <a:ext cx="1659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CAPTCHA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More Computer Science…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/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Automated Software Checking?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46125" y="2859088"/>
            <a:ext cx="228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Windows Vista: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073400" y="3200400"/>
            <a:ext cx="3297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50-million line program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760413" y="4419600"/>
            <a:ext cx="807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Can computers check whether or not it will ever crash?</a:t>
            </a:r>
          </a:p>
        </p:txBody>
      </p:sp>
      <p:pic>
        <p:nvPicPr>
          <p:cNvPr id="28678" name="Picture 8" descr="vis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30725" name="Picture 5" descr="discussio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Time</a:t>
              </a:r>
            </a:p>
          </p:txBody>
        </p:sp>
      </p:grp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716063" y="2438400"/>
            <a:ext cx="812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What is a computation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i="1" dirty="0" smtClean="0"/>
              <a:t>(need to know this to know what can/cannot be computed)</a:t>
            </a:r>
            <a:endParaRPr lang="en-US" i="1" dirty="0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990600" y="3749675"/>
            <a:ext cx="776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/>
              <a:t>Next</a:t>
            </a:r>
            <a:r>
              <a:rPr lang="en-US"/>
              <a:t>: </a:t>
            </a:r>
          </a:p>
          <a:p>
            <a:pPr eaLnBrk="1" hangingPunct="1"/>
            <a:r>
              <a:rPr lang="en-US"/>
              <a:t>How did Turing set about formalizing this age-old notion </a:t>
            </a:r>
            <a:br>
              <a:rPr lang="en-US"/>
            </a:br>
            <a:r>
              <a:rPr lang="en-US"/>
              <a:t>and what were the features of his model?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ORA@W87361J6X87T3PP7" val="2875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5730</TotalTime>
  <Words>576</Words>
  <Application>Microsoft Macintosh PowerPoint</Application>
  <PresentationFormat>On-screen Show (4:3)</PresentationFormat>
  <Paragraphs>130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What computers  just cannot do.</vt:lpstr>
      <vt:lpstr>“Prof, what’s with all the  negative thinking?!?”</vt:lpstr>
      <vt:lpstr>PowerPoint Presentation</vt:lpstr>
      <vt:lpstr>In Science….</vt:lpstr>
      <vt:lpstr>In Mathematics….. “Can mathematicians be replaced by machines?”</vt:lpstr>
      <vt:lpstr>Understanding complex systems (or even simple systems)….</vt:lpstr>
      <vt:lpstr>In computer science……</vt:lpstr>
      <vt:lpstr>More Computer Science…  Automated Software Checking?</vt:lpstr>
      <vt:lpstr>PowerPoint Presentation</vt:lpstr>
      <vt:lpstr>What is a computation?</vt:lpstr>
      <vt:lpstr>Turing’s model</vt:lpstr>
      <vt:lpstr>Example:  What does this program do?</vt:lpstr>
      <vt:lpstr>Let’s try another…</vt:lpstr>
      <vt:lpstr>PowerPoint Presentation</vt:lpstr>
      <vt:lpstr>Surprising facts about this simple model</vt:lpstr>
      <vt:lpstr>PowerPoint Presentation</vt:lpstr>
      <vt:lpstr>“Code” for a program</vt:lpstr>
      <vt:lpstr>Programs and Data</vt:lpstr>
      <vt:lpstr>Universal Program U</vt:lpstr>
      <vt:lpstr>Automated Bug Checking Revisited</vt:lpstr>
      <vt:lpstr>Next Week: Halting Problem is unsolvable by another program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worlds inside the computer</dc:title>
  <dc:creator>David Xiao</dc:creator>
  <cp:lastModifiedBy>Adam Finkelstein</cp:lastModifiedBy>
  <cp:revision>236</cp:revision>
  <dcterms:created xsi:type="dcterms:W3CDTF">2010-02-23T17:38:54Z</dcterms:created>
  <dcterms:modified xsi:type="dcterms:W3CDTF">2012-02-28T18:32:30Z</dcterms:modified>
</cp:coreProperties>
</file>