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21"/>
  </p:notesMasterIdLst>
  <p:sldIdLst>
    <p:sldId id="256" r:id="rId2"/>
    <p:sldId id="257" r:id="rId3"/>
    <p:sldId id="277" r:id="rId4"/>
    <p:sldId id="258" r:id="rId5"/>
    <p:sldId id="274" r:id="rId6"/>
    <p:sldId id="259" r:id="rId7"/>
    <p:sldId id="275" r:id="rId8"/>
    <p:sldId id="260" r:id="rId9"/>
    <p:sldId id="261" r:id="rId10"/>
    <p:sldId id="270" r:id="rId11"/>
    <p:sldId id="276" r:id="rId12"/>
    <p:sldId id="263" r:id="rId13"/>
    <p:sldId id="264" r:id="rId14"/>
    <p:sldId id="265" r:id="rId15"/>
    <p:sldId id="266" r:id="rId16"/>
    <p:sldId id="262" r:id="rId17"/>
    <p:sldId id="267" r:id="rId18"/>
    <p:sldId id="268" r:id="rId19"/>
    <p:sldId id="269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3300"/>
    <a:srgbClr val="678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2544" y="-7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FE4823A-440E-044E-AEEE-4F3543F30A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1770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0AAB58A-7434-6F4C-90D0-331ABE581655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63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0890BDE-FAD0-1546-AE85-E6E49794D477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358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716C42D-2E71-8F4A-9920-8B18905013E0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378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CF2DF75-6086-574B-87E5-2BC857F68949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399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A69E025-A488-9A49-9DD3-F46A2F479E44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419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47E06A4-4B7A-CD47-B88A-17C66E0E1574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440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3A5B69F-A8CE-7045-999F-133EE35511E6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460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03E18A3-C1C0-9943-8BEC-E3CD3E9FC229}" type="slidenum">
              <a:rPr lang="en-US" sz="1200"/>
              <a:pPr eaLnBrk="1" hangingPunct="1"/>
              <a:t>19</a:t>
            </a:fld>
            <a:endParaRPr lang="en-US" sz="1200"/>
          </a:p>
        </p:txBody>
      </p:sp>
      <p:sp>
        <p:nvSpPr>
          <p:cNvPr id="481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04D1C2E-EE27-B048-B5CB-B05A05C190CA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184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04D1C2E-EE27-B048-B5CB-B05A05C190CA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184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79B8BE4-8774-1641-A8B8-4C46E079403B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215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ACF706B-CF91-0745-9127-AB641CFFE8BE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245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31F3081-B8A2-2242-84D4-F22A214CF49A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276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79C449F-5EB9-EB43-A982-098B7327ABA4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296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8685AC8-47BA-AE48-9B71-613DC7CDA211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31747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31667F6-D7ED-5248-A7EB-54B40B9589ED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337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charset="0"/>
                </a:endParaRPr>
              </a:p>
            </p:txBody>
          </p:sp>
        </p:grpSp>
      </p:grpSp>
      <p:sp>
        <p:nvSpPr>
          <p:cNvPr id="51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7FEA09-49D4-D540-BB01-547622F3DD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61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1FC500-0A44-8A48-940D-D6C7597CCCA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48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F8A8E0-DABC-F44C-8B52-4F5EDE1C75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92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AC3120-8BB0-7947-A5E3-95F9E9C258A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84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80541D-2058-FB4B-B9C1-090830EA1FE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89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049B3C-2DE8-234D-8EAB-3925BC3728C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85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A61EE0-1805-9D4B-8108-D1A804DC381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27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21E614-4039-444A-8066-ED455B9DD49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29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F74C82-2919-AD4E-AFA8-EEF515B8BC3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05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14138-B68C-AD45-AD14-6AB6B65E0BE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07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5B72EA-C18A-4448-9154-EE080B57E3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93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C7B5E4-9F5D-E74B-ABC9-2E133A2B6D3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9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charset="0"/>
              </a:defRPr>
            </a:lvl1pPr>
          </a:lstStyle>
          <a:p>
            <a:fld id="{1F404F66-26B2-7C44-A8B5-30393CE6B046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</a:endParaRPr>
            </a:p>
          </p:txBody>
        </p:sp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charset="0"/>
              </a:endParaRPr>
            </a:p>
          </p:txBody>
        </p:sp>
        <p:sp>
          <p:nvSpPr>
            <p:cNvPr id="410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charset="0"/>
              </a:endParaRPr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410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n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¨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¨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4" Type="http://schemas.openxmlformats.org/officeDocument/2006/relationships/image" Target="../media/image10.gif"/><Relationship Id="rId5" Type="http://schemas.openxmlformats.org/officeDocument/2006/relationships/image" Target="../media/image11.pn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pu.cos116@gmail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Creating new worlds inside the computer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>
                <a:latin typeface="Arial" charset="0"/>
                <a:cs typeface="Arial" charset="0"/>
              </a:rPr>
              <a:t>COS 116, Spring </a:t>
            </a:r>
            <a:r>
              <a:rPr lang="en-US" dirty="0" smtClean="0">
                <a:latin typeface="Arial" charset="0"/>
                <a:cs typeface="Arial" charset="0"/>
              </a:rPr>
              <a:t>2012</a:t>
            </a:r>
            <a:endParaRPr lang="en-US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>
                <a:latin typeface="Arial" charset="0"/>
                <a:cs typeface="Arial" charset="0"/>
              </a:rPr>
              <a:t>Adam Finkelstein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28600" y="666750"/>
            <a:ext cx="8763000" cy="5962650"/>
            <a:chOff x="144" y="420"/>
            <a:chExt cx="5520" cy="3756"/>
          </a:xfrm>
        </p:grpSpPr>
        <p:pic>
          <p:nvPicPr>
            <p:cNvPr id="30724" name="Picture 4" descr="ilm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339"/>
              <a:ext cx="4368" cy="1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25" name="Picture 5" descr="ilm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420"/>
              <a:ext cx="4368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23" name="Rectangle 8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229600" cy="1371600"/>
          </a:xfrm>
          <a:noFill/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Next..</a:t>
            </a:r>
            <a:br>
              <a:rPr lang="en-US">
                <a:latin typeface="Arial" charset="0"/>
                <a:cs typeface="Arial" charset="0"/>
              </a:rPr>
            </a:b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 descr="7thinningstretc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13" y="609600"/>
            <a:ext cx="267493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extBox 4"/>
          <p:cNvSpPr txBox="1">
            <a:spLocks noChangeArrowheads="1"/>
          </p:cNvSpPr>
          <p:nvPr/>
        </p:nvSpPr>
        <p:spPr bwMode="auto">
          <a:xfrm>
            <a:off x="685800" y="914400"/>
            <a:ext cx="56372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What does this pseudocode do?</a:t>
            </a:r>
            <a:br>
              <a:rPr lang="en-US"/>
            </a:br>
            <a:r>
              <a:rPr lang="en-US"/>
              <a:t>Write on a piece of paper and hand it in.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81000" y="2133600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Char char="n"/>
            </a:pPr>
            <a:r>
              <a:rPr lang="en-US" i="1"/>
              <a:t>n</a:t>
            </a:r>
            <a:r>
              <a:rPr lang="en-US"/>
              <a:t> items, stored in array </a:t>
            </a:r>
            <a:r>
              <a:rPr lang="en-US" i="1"/>
              <a:t>A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Char char="n"/>
            </a:pPr>
            <a:r>
              <a:rPr lang="en-US"/>
              <a:t>Variables are </a:t>
            </a:r>
            <a:r>
              <a:rPr lang="en-US" i="1"/>
              <a:t>i</a:t>
            </a:r>
            <a:r>
              <a:rPr lang="en-US"/>
              <a:t>, </a:t>
            </a:r>
            <a:r>
              <a:rPr lang="en-US" i="1"/>
              <a:t>S.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Char char="n"/>
            </a:pPr>
            <a:endParaRPr lang="en-US" i="1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>
                <a:latin typeface="Courier" charset="0"/>
                <a:cs typeface="Courier" charset="0"/>
                <a:sym typeface="Symbol" charset="0"/>
              </a:rPr>
              <a:t>S 0</a:t>
            </a:r>
            <a:endParaRPr lang="en-US">
              <a:latin typeface="Courier" charset="0"/>
              <a:cs typeface="Courier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>
                <a:latin typeface="Courier" charset="0"/>
                <a:cs typeface="Courier" charset="0"/>
              </a:rPr>
              <a:t>Do for</a:t>
            </a:r>
            <a:r>
              <a:rPr lang="en-US" i="1">
                <a:latin typeface="Courier" charset="0"/>
                <a:cs typeface="Courier" charset="0"/>
              </a:rPr>
              <a:t> </a:t>
            </a:r>
            <a:r>
              <a:rPr lang="en-US" i="1">
                <a:latin typeface="Courier" charset="0"/>
                <a:cs typeface="Courier" charset="0"/>
                <a:sym typeface="Symbol" charset="0"/>
              </a:rPr>
              <a:t>i</a:t>
            </a:r>
            <a:r>
              <a:rPr lang="en-US" i="1">
                <a:latin typeface="Courier" charset="0"/>
                <a:cs typeface="Courier" charset="0"/>
              </a:rPr>
              <a:t> </a:t>
            </a:r>
            <a:r>
              <a:rPr lang="en-US">
                <a:latin typeface="Courier" charset="0"/>
                <a:cs typeface="Courier" charset="0"/>
                <a:sym typeface="Symbol" charset="0"/>
              </a:rPr>
              <a:t>=</a:t>
            </a:r>
            <a:r>
              <a:rPr lang="en-US" i="1">
                <a:latin typeface="Courier" charset="0"/>
                <a:cs typeface="Courier" charset="0"/>
              </a:rPr>
              <a:t> 1 </a:t>
            </a:r>
            <a:r>
              <a:rPr lang="en-US">
                <a:latin typeface="Courier" charset="0"/>
                <a:cs typeface="Courier" charset="0"/>
              </a:rPr>
              <a:t>to</a:t>
            </a:r>
            <a:r>
              <a:rPr lang="en-US" i="1">
                <a:latin typeface="Courier" charset="0"/>
                <a:cs typeface="Courier" charset="0"/>
              </a:rPr>
              <a:t> [n/2]</a:t>
            </a:r>
            <a:r>
              <a:rPr lang="en-US">
                <a:latin typeface="Courier" charset="0"/>
                <a:cs typeface="Courier" charset="0"/>
                <a:sym typeface="Symbol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>
                <a:latin typeface="Courier" charset="0"/>
                <a:cs typeface="Courier" charset="0"/>
                <a:sym typeface="Symbol" charset="0"/>
              </a:rPr>
              <a:t>	{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>
                <a:latin typeface="Courier" charset="0"/>
                <a:cs typeface="Courier" charset="0"/>
                <a:sym typeface="Symbol" charset="0"/>
              </a:rPr>
              <a:t>		S  S + A[2*i]; 	</a:t>
            </a:r>
            <a:br>
              <a:rPr lang="en-US">
                <a:latin typeface="Courier" charset="0"/>
                <a:cs typeface="Courier" charset="0"/>
                <a:sym typeface="Symbol" charset="0"/>
              </a:rPr>
            </a:br>
            <a:r>
              <a:rPr lang="en-US">
                <a:latin typeface="Courier" charset="0"/>
                <a:cs typeface="Courier" charset="0"/>
                <a:sym typeface="Symbol" charset="0"/>
              </a:rPr>
              <a:t>}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Char char="n"/>
            </a:pPr>
            <a:endParaRPr lang="en-US" i="1"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421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Twister simulation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Divide region into 3D array</a:t>
            </a:r>
          </a:p>
          <a:p>
            <a:pPr eaLnBrk="1" hangingPunct="1"/>
            <a:endParaRPr lang="en-US" sz="1400">
              <a:latin typeface="Arial" charset="0"/>
              <a:cs typeface="Arial" charset="0"/>
            </a:endParaRPr>
          </a:p>
          <a:p>
            <a:pPr eaLnBrk="1" hangingPunct="1"/>
            <a:r>
              <a:rPr lang="en-US">
                <a:latin typeface="Arial" charset="0"/>
                <a:cs typeface="Arial" charset="0"/>
              </a:rPr>
              <a:t>Identify laws of physics for air</a:t>
            </a:r>
          </a:p>
        </p:txBody>
      </p:sp>
      <p:pic>
        <p:nvPicPr>
          <p:cNvPr id="3277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0" t="4375" r="7253" b="850"/>
          <a:stretch>
            <a:fillRect/>
          </a:stretch>
        </p:blipFill>
        <p:spPr bwMode="auto">
          <a:xfrm>
            <a:off x="6769100" y="584200"/>
            <a:ext cx="2159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 Box 11"/>
          <p:cNvSpPr txBox="1">
            <a:spLocks noChangeArrowheads="1"/>
          </p:cNvSpPr>
          <p:nvPr/>
        </p:nvSpPr>
        <p:spPr bwMode="auto">
          <a:xfrm>
            <a:off x="3543300" y="4064000"/>
            <a:ext cx="56007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</a:rPr>
              <a:t>Navier Stokes equations:</a:t>
            </a:r>
            <a:br>
              <a:rPr lang="en-US">
                <a:solidFill>
                  <a:schemeClr val="bg2"/>
                </a:solidFill>
              </a:rPr>
            </a:br>
            <a:endParaRPr lang="en-US">
              <a:solidFill>
                <a:schemeClr val="bg2"/>
              </a:solidFill>
            </a:endParaRPr>
          </a:p>
          <a:p>
            <a:pPr eaLnBrk="1" hangingPunct="1"/>
            <a:r>
              <a:rPr lang="en-US"/>
              <a:t>How does a block of air move, given pressure, temperature and velocity differentials on boundary?</a:t>
            </a:r>
          </a:p>
        </p:txBody>
      </p:sp>
      <p:pic>
        <p:nvPicPr>
          <p:cNvPr id="32774" name="Picture 12" descr="turb_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3771900"/>
            <a:ext cx="293846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22700" y="6007100"/>
            <a:ext cx="45450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(</a:t>
            </a:r>
            <a:r>
              <a:rPr lang="ja-JP" altLang="en-US" sz="1800"/>
              <a:t>“</a:t>
            </a:r>
            <a:r>
              <a:rPr lang="en-US" sz="1800"/>
              <a:t>differentials</a:t>
            </a:r>
            <a:r>
              <a:rPr lang="ja-JP" altLang="en-US" sz="1800"/>
              <a:t>”</a:t>
            </a:r>
            <a:r>
              <a:rPr lang="en-US" sz="1800"/>
              <a:t> = difference from neighbors)</a:t>
            </a:r>
          </a:p>
          <a:p>
            <a:pPr eaLnBrk="1" hangingPunct="1"/>
            <a:endParaRPr lang="en-US" sz="1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0" t="4375" r="7253" b="850"/>
          <a:stretch>
            <a:fillRect/>
          </a:stretch>
        </p:blipFill>
        <p:spPr bwMode="auto">
          <a:xfrm>
            <a:off x="6477000" y="3124200"/>
            <a:ext cx="231616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Simulator pseudocode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cs typeface="Arial" charset="0"/>
              </a:rPr>
              <a:t>Initialize Grid using data from observations: surface and aircraft measurements, </a:t>
            </a:r>
            <a:br>
              <a:rPr lang="en-US" sz="2800">
                <a:latin typeface="Arial" charset="0"/>
                <a:cs typeface="Arial" charset="0"/>
              </a:rPr>
            </a:br>
            <a:r>
              <a:rPr lang="en-US" sz="2800">
                <a:latin typeface="Arial" charset="0"/>
                <a:cs typeface="Arial" charset="0"/>
              </a:rPr>
              <a:t>radar (NEXRAD) readings, etc.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280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160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1800">
                <a:latin typeface="Arial" charset="0"/>
                <a:cs typeface="Arial" charset="0"/>
              </a:rPr>
              <a:t>Do for </a:t>
            </a:r>
            <a:r>
              <a:rPr lang="en-US" sz="1800" i="1">
                <a:latin typeface="Arial" charset="0"/>
                <a:cs typeface="Arial" charset="0"/>
              </a:rPr>
              <a:t>i</a:t>
            </a:r>
            <a:r>
              <a:rPr lang="en-US" sz="1800">
                <a:latin typeface="Arial" charset="0"/>
                <a:cs typeface="Arial" charset="0"/>
              </a:rPr>
              <a:t> = 1 to </a:t>
            </a:r>
            <a:r>
              <a:rPr lang="en-US" sz="1800" i="1">
                <a:latin typeface="Arial" charset="0"/>
                <a:cs typeface="Arial" charset="0"/>
              </a:rPr>
              <a:t>n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1800">
                <a:latin typeface="Arial" charset="0"/>
                <a:cs typeface="Arial" charset="0"/>
              </a:rPr>
              <a:t>{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1800">
                <a:latin typeface="Arial" charset="0"/>
                <a:cs typeface="Arial" charset="0"/>
              </a:rPr>
              <a:t>	Do for </a:t>
            </a:r>
            <a:r>
              <a:rPr lang="en-US" sz="1800" i="1">
                <a:latin typeface="Arial" charset="0"/>
                <a:cs typeface="Arial" charset="0"/>
              </a:rPr>
              <a:t>j</a:t>
            </a:r>
            <a:r>
              <a:rPr lang="en-US" sz="1800">
                <a:latin typeface="Arial" charset="0"/>
                <a:cs typeface="Arial" charset="0"/>
              </a:rPr>
              <a:t> = 1 to </a:t>
            </a:r>
            <a:r>
              <a:rPr lang="en-US" sz="1800" i="1">
                <a:latin typeface="Arial" charset="0"/>
                <a:cs typeface="Arial" charset="0"/>
              </a:rPr>
              <a:t>n</a:t>
            </a:r>
            <a:endParaRPr lang="en-US" sz="180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1800">
                <a:latin typeface="Arial" charset="0"/>
                <a:cs typeface="Arial" charset="0"/>
              </a:rPr>
              <a:t>	{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1800">
                <a:latin typeface="Arial" charset="0"/>
                <a:cs typeface="Arial" charset="0"/>
              </a:rPr>
              <a:t>		Do for </a:t>
            </a:r>
            <a:r>
              <a:rPr lang="en-US" sz="1800" i="1">
                <a:latin typeface="Arial" charset="0"/>
                <a:cs typeface="Arial" charset="0"/>
              </a:rPr>
              <a:t>k</a:t>
            </a:r>
            <a:r>
              <a:rPr lang="en-US" sz="1800">
                <a:latin typeface="Arial" charset="0"/>
                <a:cs typeface="Arial" charset="0"/>
              </a:rPr>
              <a:t> = 1 to </a:t>
            </a:r>
            <a:r>
              <a:rPr lang="en-US" sz="1800" i="1">
                <a:latin typeface="Arial" charset="0"/>
                <a:cs typeface="Arial" charset="0"/>
              </a:rPr>
              <a:t>n</a:t>
            </a:r>
            <a:endParaRPr lang="en-US" sz="180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1800">
                <a:latin typeface="Arial" charset="0"/>
                <a:cs typeface="Arial" charset="0"/>
              </a:rPr>
              <a:t>		{</a:t>
            </a:r>
            <a:r>
              <a:rPr lang="en-US" sz="1800" i="1">
                <a:latin typeface="Arial" charset="0"/>
                <a:cs typeface="Arial" charset="0"/>
              </a:rPr>
              <a:t> </a:t>
            </a:r>
            <a:r>
              <a:rPr lang="en-US" sz="1800">
                <a:latin typeface="Arial" charset="0"/>
                <a:cs typeface="Arial" charset="0"/>
              </a:rPr>
              <a:t>Update state of Grid[</a:t>
            </a:r>
            <a:r>
              <a:rPr lang="en-US" sz="1800" i="1">
                <a:latin typeface="Arial" charset="0"/>
                <a:cs typeface="Arial" charset="0"/>
              </a:rPr>
              <a:t>i</a:t>
            </a:r>
            <a:r>
              <a:rPr lang="en-US" sz="1800">
                <a:latin typeface="Arial" charset="0"/>
                <a:cs typeface="Arial" charset="0"/>
              </a:rPr>
              <a:t>, </a:t>
            </a:r>
            <a:r>
              <a:rPr lang="en-US" sz="1800" i="1">
                <a:latin typeface="Arial" charset="0"/>
                <a:cs typeface="Arial" charset="0"/>
              </a:rPr>
              <a:t>j</a:t>
            </a:r>
            <a:r>
              <a:rPr lang="en-US" sz="1800">
                <a:latin typeface="Arial" charset="0"/>
                <a:cs typeface="Arial" charset="0"/>
              </a:rPr>
              <a:t>, </a:t>
            </a:r>
            <a:r>
              <a:rPr lang="en-US" sz="1800" i="1">
                <a:latin typeface="Arial" charset="0"/>
                <a:cs typeface="Arial" charset="0"/>
              </a:rPr>
              <a:t>k</a:t>
            </a:r>
            <a:r>
              <a:rPr lang="en-US" sz="1800">
                <a:latin typeface="Arial" charset="0"/>
                <a:cs typeface="Arial" charset="0"/>
              </a:rPr>
              <a:t>] }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1800">
                <a:latin typeface="Arial" charset="0"/>
                <a:cs typeface="Arial" charset="0"/>
              </a:rPr>
              <a:t>	}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1800">
                <a:latin typeface="Arial" charset="0"/>
                <a:cs typeface="Arial" charset="0"/>
              </a:rPr>
              <a:t>}</a:t>
            </a:r>
          </a:p>
        </p:txBody>
      </p:sp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3276600" y="3733800"/>
            <a:ext cx="23637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/>
              <a:t>10ºC, 15 psi, 20% humidity </a:t>
            </a:r>
          </a:p>
        </p:txBody>
      </p:sp>
      <p:sp>
        <p:nvSpPr>
          <p:cNvPr id="34822" name="Line 7"/>
          <p:cNvSpPr>
            <a:spLocks noChangeShapeType="1"/>
          </p:cNvSpPr>
          <p:nvPr/>
        </p:nvSpPr>
        <p:spPr bwMode="auto">
          <a:xfrm>
            <a:off x="5562600" y="3962400"/>
            <a:ext cx="1143000" cy="76200"/>
          </a:xfrm>
          <a:prstGeom prst="line">
            <a:avLst/>
          </a:prstGeom>
          <a:noFill/>
          <a:ln w="9525">
            <a:solidFill>
              <a:srgbClr val="6784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3" name="Text Box 8"/>
          <p:cNvSpPr txBox="1">
            <a:spLocks noChangeArrowheads="1"/>
          </p:cNvSpPr>
          <p:nvPr/>
        </p:nvSpPr>
        <p:spPr bwMode="auto">
          <a:xfrm>
            <a:off x="3276600" y="4191000"/>
            <a:ext cx="23637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/>
              <a:t>11ºC, 15 psi, 23% humidity </a:t>
            </a:r>
          </a:p>
        </p:txBody>
      </p:sp>
      <p:sp>
        <p:nvSpPr>
          <p:cNvPr id="34824" name="Line 9"/>
          <p:cNvSpPr>
            <a:spLocks noChangeShapeType="1"/>
          </p:cNvSpPr>
          <p:nvPr/>
        </p:nvSpPr>
        <p:spPr bwMode="auto">
          <a:xfrm flipV="1">
            <a:off x="5562600" y="4191000"/>
            <a:ext cx="1143000" cy="152400"/>
          </a:xfrm>
          <a:prstGeom prst="line">
            <a:avLst/>
          </a:prstGeom>
          <a:noFill/>
          <a:ln w="9525">
            <a:solidFill>
              <a:srgbClr val="6784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5" name="Text Box 10"/>
          <p:cNvSpPr txBox="1">
            <a:spLocks noChangeArrowheads="1"/>
          </p:cNvSpPr>
          <p:nvPr/>
        </p:nvSpPr>
        <p:spPr bwMode="auto">
          <a:xfrm>
            <a:off x="4343400" y="4572000"/>
            <a:ext cx="471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/>
              <a:t>etc.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Other examples of simulation</a:t>
            </a:r>
          </a:p>
        </p:txBody>
      </p:sp>
      <p:pic>
        <p:nvPicPr>
          <p:cNvPr id="36867" name="Picture 16" descr="http://www.ntua.gr/weather/movi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28194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18" descr="T42morph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7526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31" descr="dash_incredibl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492625"/>
            <a:ext cx="2819400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33" descr="zebra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6" t="13486" r="11826" b="13486"/>
          <a:stretch>
            <a:fillRect/>
          </a:stretch>
        </p:blipFill>
        <p:spPr bwMode="auto">
          <a:xfrm>
            <a:off x="6553200" y="1773238"/>
            <a:ext cx="2209800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6019800" y="3098800"/>
            <a:ext cx="3035300" cy="693738"/>
            <a:chOff x="3792" y="1952"/>
            <a:chExt cx="1912" cy="437"/>
          </a:xfrm>
        </p:grpSpPr>
        <p:pic>
          <p:nvPicPr>
            <p:cNvPr id="36876" name="Picture 34" descr="turi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2112"/>
              <a:ext cx="1864" cy="27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877" name="Text Box 35"/>
            <p:cNvSpPr txBox="1">
              <a:spLocks noChangeArrowheads="1"/>
            </p:cNvSpPr>
            <p:nvPr/>
          </p:nvSpPr>
          <p:spPr bwMode="auto">
            <a:xfrm>
              <a:off x="3792" y="1952"/>
              <a:ext cx="793" cy="1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/>
                <a:t>[Turk 91] following:</a:t>
              </a:r>
            </a:p>
          </p:txBody>
        </p:sp>
      </p:grpSp>
      <p:sp>
        <p:nvSpPr>
          <p:cNvPr id="36872" name="Text Box 37"/>
          <p:cNvSpPr txBox="1">
            <a:spLocks noChangeArrowheads="1"/>
          </p:cNvSpPr>
          <p:nvPr/>
        </p:nvSpPr>
        <p:spPr bwMode="auto">
          <a:xfrm>
            <a:off x="593725" y="4005263"/>
            <a:ext cx="22304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Weather forecasting</a:t>
            </a:r>
          </a:p>
        </p:txBody>
      </p:sp>
      <p:sp>
        <p:nvSpPr>
          <p:cNvPr id="36873" name="Text Box 38"/>
          <p:cNvSpPr txBox="1">
            <a:spLocks noChangeArrowheads="1"/>
          </p:cNvSpPr>
          <p:nvPr/>
        </p:nvSpPr>
        <p:spPr bwMode="auto">
          <a:xfrm>
            <a:off x="4022725" y="4081463"/>
            <a:ext cx="16462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Protein folding</a:t>
            </a:r>
          </a:p>
        </p:txBody>
      </p:sp>
      <p:sp>
        <p:nvSpPr>
          <p:cNvPr id="36874" name="Text Box 39"/>
          <p:cNvSpPr txBox="1">
            <a:spLocks noChangeArrowheads="1"/>
          </p:cNvSpPr>
          <p:nvPr/>
        </p:nvSpPr>
        <p:spPr bwMode="auto">
          <a:xfrm>
            <a:off x="6511925" y="3852863"/>
            <a:ext cx="23320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How patterns arise in</a:t>
            </a:r>
            <a:br>
              <a:rPr lang="en-US" sz="1800"/>
            </a:br>
            <a:r>
              <a:rPr lang="en-US" sz="1800"/>
              <a:t>plants and animals</a:t>
            </a:r>
          </a:p>
        </p:txBody>
      </p:sp>
      <p:sp>
        <p:nvSpPr>
          <p:cNvPr id="36875" name="Text Box 40"/>
          <p:cNvSpPr txBox="1">
            <a:spLocks noChangeArrowheads="1"/>
          </p:cNvSpPr>
          <p:nvPr/>
        </p:nvSpPr>
        <p:spPr bwMode="auto">
          <a:xfrm>
            <a:off x="1812925" y="5681663"/>
            <a:ext cx="1200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Animation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Display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800">
                <a:latin typeface="Arial" charset="0"/>
                <a:cs typeface="Arial" charset="0"/>
              </a:rPr>
              <a:t>Q: How to display result</a:t>
            </a:r>
            <a:br>
              <a:rPr lang="en-US" sz="2800">
                <a:latin typeface="Arial" charset="0"/>
                <a:cs typeface="Arial" charset="0"/>
              </a:rPr>
            </a:br>
            <a:r>
              <a:rPr lang="en-US" sz="2800">
                <a:latin typeface="Arial" charset="0"/>
                <a:cs typeface="Arial" charset="0"/>
              </a:rPr>
              <a:t>of simulation?</a:t>
            </a:r>
          </a:p>
          <a:p>
            <a:pPr eaLnBrk="1" hangingPunct="1">
              <a:lnSpc>
                <a:spcPct val="90000"/>
              </a:lnSpc>
            </a:pPr>
            <a:endParaRPr lang="en-US" sz="280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800">
                <a:latin typeface="Arial" charset="0"/>
                <a:cs typeface="Arial" charset="0"/>
              </a:rPr>
              <a:t>A: Computer graphics </a:t>
            </a:r>
            <a:br>
              <a:rPr lang="en-US" sz="2800">
                <a:latin typeface="Arial" charset="0"/>
                <a:cs typeface="Arial" charset="0"/>
              </a:rPr>
            </a:br>
            <a:r>
              <a:rPr lang="en-US" sz="2800">
                <a:latin typeface="Arial" charset="0"/>
                <a:cs typeface="Arial" charset="0"/>
              </a:rPr>
              <a:t>(later in course)</a:t>
            </a:r>
          </a:p>
        </p:txBody>
      </p:sp>
      <p:sp>
        <p:nvSpPr>
          <p:cNvPr id="38916" name="Text Box 13"/>
          <p:cNvSpPr txBox="1">
            <a:spLocks noChangeArrowheads="1"/>
          </p:cNvSpPr>
          <p:nvPr/>
        </p:nvSpPr>
        <p:spPr bwMode="auto">
          <a:xfrm>
            <a:off x="5638800" y="5257800"/>
            <a:ext cx="2586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[Enright and Fedkiw 02]</a:t>
            </a:r>
          </a:p>
        </p:txBody>
      </p:sp>
      <p:pic>
        <p:nvPicPr>
          <p:cNvPr id="38917" name="Picture 16" descr="sm_f00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1447800"/>
            <a:ext cx="21177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17" descr="sm_f03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5" y="1447800"/>
            <a:ext cx="21177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2"/>
          <p:cNvGrpSpPr>
            <a:grpSpLocks/>
          </p:cNvGrpSpPr>
          <p:nvPr/>
        </p:nvGrpSpPr>
        <p:grpSpPr bwMode="auto">
          <a:xfrm>
            <a:off x="4495800" y="2362200"/>
            <a:ext cx="228600" cy="533400"/>
            <a:chOff x="2784" y="1344"/>
            <a:chExt cx="144" cy="384"/>
          </a:xfrm>
        </p:grpSpPr>
        <p:sp>
          <p:nvSpPr>
            <p:cNvPr id="40989" name="AutoShape 20"/>
            <p:cNvSpPr>
              <a:spLocks noChangeArrowheads="1"/>
            </p:cNvSpPr>
            <p:nvPr/>
          </p:nvSpPr>
          <p:spPr bwMode="auto">
            <a:xfrm>
              <a:off x="2784" y="1344"/>
              <a:ext cx="144" cy="2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0" name="Oval 21"/>
            <p:cNvSpPr>
              <a:spLocks noChangeArrowheads="1"/>
            </p:cNvSpPr>
            <p:nvPr/>
          </p:nvSpPr>
          <p:spPr bwMode="auto">
            <a:xfrm>
              <a:off x="2784" y="1584"/>
              <a:ext cx="144" cy="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963" name="Group 23"/>
          <p:cNvGrpSpPr>
            <a:grpSpLocks/>
          </p:cNvGrpSpPr>
          <p:nvPr/>
        </p:nvGrpSpPr>
        <p:grpSpPr bwMode="auto">
          <a:xfrm>
            <a:off x="4953000" y="2057400"/>
            <a:ext cx="228600" cy="609600"/>
            <a:chOff x="2784" y="1344"/>
            <a:chExt cx="144" cy="384"/>
          </a:xfrm>
        </p:grpSpPr>
        <p:sp>
          <p:nvSpPr>
            <p:cNvPr id="40987" name="AutoShape 24"/>
            <p:cNvSpPr>
              <a:spLocks noChangeArrowheads="1"/>
            </p:cNvSpPr>
            <p:nvPr/>
          </p:nvSpPr>
          <p:spPr bwMode="auto">
            <a:xfrm>
              <a:off x="2784" y="1344"/>
              <a:ext cx="144" cy="2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8" name="Oval 25"/>
            <p:cNvSpPr>
              <a:spLocks noChangeArrowheads="1"/>
            </p:cNvSpPr>
            <p:nvPr/>
          </p:nvSpPr>
          <p:spPr bwMode="auto">
            <a:xfrm>
              <a:off x="2784" y="1584"/>
              <a:ext cx="144" cy="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964" name="Group 26"/>
          <p:cNvGrpSpPr>
            <a:grpSpLocks/>
          </p:cNvGrpSpPr>
          <p:nvPr/>
        </p:nvGrpSpPr>
        <p:grpSpPr bwMode="auto">
          <a:xfrm>
            <a:off x="4800600" y="2819400"/>
            <a:ext cx="228600" cy="457200"/>
            <a:chOff x="2784" y="1344"/>
            <a:chExt cx="144" cy="384"/>
          </a:xfrm>
        </p:grpSpPr>
        <p:sp>
          <p:nvSpPr>
            <p:cNvPr id="40985" name="AutoShape 27"/>
            <p:cNvSpPr>
              <a:spLocks noChangeArrowheads="1"/>
            </p:cNvSpPr>
            <p:nvPr/>
          </p:nvSpPr>
          <p:spPr bwMode="auto">
            <a:xfrm>
              <a:off x="2784" y="1344"/>
              <a:ext cx="144" cy="2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6" name="Oval 28"/>
            <p:cNvSpPr>
              <a:spLocks noChangeArrowheads="1"/>
            </p:cNvSpPr>
            <p:nvPr/>
          </p:nvSpPr>
          <p:spPr bwMode="auto">
            <a:xfrm>
              <a:off x="2784" y="1584"/>
              <a:ext cx="144" cy="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965" name="Group 29"/>
          <p:cNvGrpSpPr>
            <a:grpSpLocks/>
          </p:cNvGrpSpPr>
          <p:nvPr/>
        </p:nvGrpSpPr>
        <p:grpSpPr bwMode="auto">
          <a:xfrm>
            <a:off x="5105400" y="2286000"/>
            <a:ext cx="228600" cy="838200"/>
            <a:chOff x="2784" y="1344"/>
            <a:chExt cx="144" cy="384"/>
          </a:xfrm>
        </p:grpSpPr>
        <p:sp>
          <p:nvSpPr>
            <p:cNvPr id="40983" name="AutoShape 30"/>
            <p:cNvSpPr>
              <a:spLocks noChangeArrowheads="1"/>
            </p:cNvSpPr>
            <p:nvPr/>
          </p:nvSpPr>
          <p:spPr bwMode="auto">
            <a:xfrm>
              <a:off x="2784" y="1344"/>
              <a:ext cx="144" cy="2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4" name="Oval 31"/>
            <p:cNvSpPr>
              <a:spLocks noChangeArrowheads="1"/>
            </p:cNvSpPr>
            <p:nvPr/>
          </p:nvSpPr>
          <p:spPr bwMode="auto">
            <a:xfrm>
              <a:off x="2784" y="1584"/>
              <a:ext cx="144" cy="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966" name="Group 32"/>
          <p:cNvGrpSpPr>
            <a:grpSpLocks/>
          </p:cNvGrpSpPr>
          <p:nvPr/>
        </p:nvGrpSpPr>
        <p:grpSpPr bwMode="auto">
          <a:xfrm>
            <a:off x="5257800" y="2286000"/>
            <a:ext cx="228600" cy="609600"/>
            <a:chOff x="2784" y="1344"/>
            <a:chExt cx="144" cy="384"/>
          </a:xfrm>
        </p:grpSpPr>
        <p:sp>
          <p:nvSpPr>
            <p:cNvPr id="40981" name="AutoShape 33"/>
            <p:cNvSpPr>
              <a:spLocks noChangeArrowheads="1"/>
            </p:cNvSpPr>
            <p:nvPr/>
          </p:nvSpPr>
          <p:spPr bwMode="auto">
            <a:xfrm>
              <a:off x="2784" y="1344"/>
              <a:ext cx="144" cy="2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2" name="Oval 34"/>
            <p:cNvSpPr>
              <a:spLocks noChangeArrowheads="1"/>
            </p:cNvSpPr>
            <p:nvPr/>
          </p:nvSpPr>
          <p:spPr bwMode="auto">
            <a:xfrm>
              <a:off x="2784" y="1584"/>
              <a:ext cx="144" cy="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0967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286000"/>
            <a:ext cx="1411288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Physics of snow crystals</a:t>
            </a:r>
          </a:p>
        </p:txBody>
      </p:sp>
      <p:sp>
        <p:nvSpPr>
          <p:cNvPr id="409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  <a:p>
            <a:pPr eaLnBrk="1" hangingPunct="1"/>
            <a:endParaRPr lang="en-US">
              <a:latin typeface="Arial" charset="0"/>
              <a:cs typeface="Arial" charset="0"/>
            </a:endParaRPr>
          </a:p>
          <a:p>
            <a:pPr eaLnBrk="1" hangingPunct="1"/>
            <a:endParaRPr lang="en-US" sz="2400">
              <a:latin typeface="Arial" charset="0"/>
              <a:cs typeface="Arial" charset="0"/>
            </a:endParaRPr>
          </a:p>
          <a:p>
            <a:pPr eaLnBrk="1" hangingPunct="1"/>
            <a:endParaRPr lang="en-US" sz="2400">
              <a:latin typeface="Arial" charset="0"/>
              <a:cs typeface="Arial" charset="0"/>
            </a:endParaRPr>
          </a:p>
          <a:p>
            <a:pPr eaLnBrk="1" hangingPunct="1"/>
            <a:r>
              <a:rPr lang="ja-JP" altLang="en-US" sz="2400">
                <a:latin typeface="Arial" charset="0"/>
                <a:cs typeface="Arial" charset="0"/>
              </a:rPr>
              <a:t>“</a:t>
            </a:r>
            <a:r>
              <a:rPr lang="en-US" sz="2400">
                <a:latin typeface="Arial" charset="0"/>
                <a:cs typeface="Arial" charset="0"/>
              </a:rPr>
              <a:t>Cooling</a:t>
            </a:r>
            <a:r>
              <a:rPr lang="ja-JP" altLang="en-US" sz="2400">
                <a:latin typeface="Arial" charset="0"/>
                <a:cs typeface="Arial" charset="0"/>
              </a:rPr>
              <a:t>”</a:t>
            </a:r>
            <a:r>
              <a:rPr lang="en-US" sz="2400">
                <a:latin typeface="Arial" charset="0"/>
                <a:cs typeface="Arial" charset="0"/>
              </a:rPr>
              <a:t> – reduce amount of molecular motion</a:t>
            </a:r>
          </a:p>
          <a:p>
            <a:pPr eaLnBrk="1" hangingPunct="1"/>
            <a:endParaRPr lang="en-US" sz="2400">
              <a:latin typeface="Arial" charset="0"/>
              <a:cs typeface="Arial" charset="0"/>
            </a:endParaRPr>
          </a:p>
          <a:p>
            <a:pPr eaLnBrk="1" hangingPunct="1"/>
            <a:r>
              <a:rPr lang="en-US" sz="2400">
                <a:latin typeface="Arial" charset="0"/>
                <a:cs typeface="Arial" charset="0"/>
              </a:rPr>
              <a:t>Crystal growth: capture of nearby floating molecules</a:t>
            </a:r>
          </a:p>
        </p:txBody>
      </p:sp>
      <p:sp>
        <p:nvSpPr>
          <p:cNvPr id="40970" name="Text Box 5"/>
          <p:cNvSpPr txBox="1">
            <a:spLocks noChangeArrowheads="1"/>
          </p:cNvSpPr>
          <p:nvPr/>
        </p:nvSpPr>
        <p:spPr bwMode="auto">
          <a:xfrm>
            <a:off x="533400" y="3048000"/>
            <a:ext cx="21209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/>
              <a:t>Water vapor</a:t>
            </a:r>
          </a:p>
        </p:txBody>
      </p:sp>
      <p:sp>
        <p:nvSpPr>
          <p:cNvPr id="40971" name="Line 6"/>
          <p:cNvSpPr>
            <a:spLocks noChangeShapeType="1"/>
          </p:cNvSpPr>
          <p:nvPr/>
        </p:nvSpPr>
        <p:spPr bwMode="auto">
          <a:xfrm>
            <a:off x="2895600" y="32766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2" name="Text Box 7"/>
          <p:cNvSpPr txBox="1">
            <a:spLocks noChangeArrowheads="1"/>
          </p:cNvSpPr>
          <p:nvPr/>
        </p:nvSpPr>
        <p:spPr bwMode="auto">
          <a:xfrm>
            <a:off x="4419600" y="3048000"/>
            <a:ext cx="1131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/>
              <a:t>Water</a:t>
            </a:r>
          </a:p>
        </p:txBody>
      </p:sp>
      <p:sp>
        <p:nvSpPr>
          <p:cNvPr id="40973" name="Line 8"/>
          <p:cNvSpPr>
            <a:spLocks noChangeShapeType="1"/>
          </p:cNvSpPr>
          <p:nvPr/>
        </p:nvSpPr>
        <p:spPr bwMode="auto">
          <a:xfrm>
            <a:off x="5807075" y="3287713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4" name="Text Box 9"/>
          <p:cNvSpPr txBox="1">
            <a:spLocks noChangeArrowheads="1"/>
          </p:cNvSpPr>
          <p:nvPr/>
        </p:nvSpPr>
        <p:spPr bwMode="auto">
          <a:xfrm>
            <a:off x="7162800" y="2754313"/>
            <a:ext cx="15398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/>
              <a:t>Snow crystals</a:t>
            </a:r>
          </a:p>
        </p:txBody>
      </p:sp>
      <p:sp>
        <p:nvSpPr>
          <p:cNvPr id="40975" name="Text Box 10"/>
          <p:cNvSpPr txBox="1">
            <a:spLocks noChangeArrowheads="1"/>
          </p:cNvSpPr>
          <p:nvPr/>
        </p:nvSpPr>
        <p:spPr bwMode="auto">
          <a:xfrm>
            <a:off x="2971800" y="2743200"/>
            <a:ext cx="908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cooling</a:t>
            </a:r>
          </a:p>
        </p:txBody>
      </p:sp>
      <p:sp>
        <p:nvSpPr>
          <p:cNvPr id="40976" name="Text Box 11"/>
          <p:cNvSpPr txBox="1">
            <a:spLocks noChangeArrowheads="1"/>
          </p:cNvSpPr>
          <p:nvPr/>
        </p:nvSpPr>
        <p:spPr bwMode="auto">
          <a:xfrm>
            <a:off x="5426075" y="2754313"/>
            <a:ext cx="16335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further cooling</a:t>
            </a:r>
          </a:p>
        </p:txBody>
      </p:sp>
      <p:sp>
        <p:nvSpPr>
          <p:cNvPr id="40977" name="Freeform 14"/>
          <p:cNvSpPr>
            <a:spLocks/>
          </p:cNvSpPr>
          <p:nvPr/>
        </p:nvSpPr>
        <p:spPr bwMode="auto">
          <a:xfrm>
            <a:off x="1066800" y="2286000"/>
            <a:ext cx="393700" cy="762000"/>
          </a:xfrm>
          <a:custGeom>
            <a:avLst/>
            <a:gdLst>
              <a:gd name="T0" fmla="*/ 483870000 w 248"/>
              <a:gd name="T1" fmla="*/ 1209675000 h 480"/>
              <a:gd name="T2" fmla="*/ 120967500 w 248"/>
              <a:gd name="T3" fmla="*/ 967740000 h 480"/>
              <a:gd name="T4" fmla="*/ 604837500 w 248"/>
              <a:gd name="T5" fmla="*/ 604837500 h 480"/>
              <a:gd name="T6" fmla="*/ 0 w 248"/>
              <a:gd name="T7" fmla="*/ 362902500 h 480"/>
              <a:gd name="T8" fmla="*/ 604837500 w 248"/>
              <a:gd name="T9" fmla="*/ 0 h 4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8"/>
              <a:gd name="T16" fmla="*/ 0 h 480"/>
              <a:gd name="T17" fmla="*/ 248 w 248"/>
              <a:gd name="T18" fmla="*/ 480 h 4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8" h="480">
                <a:moveTo>
                  <a:pt x="192" y="480"/>
                </a:moveTo>
                <a:cubicBezTo>
                  <a:pt x="116" y="452"/>
                  <a:pt x="40" y="424"/>
                  <a:pt x="48" y="384"/>
                </a:cubicBezTo>
                <a:cubicBezTo>
                  <a:pt x="56" y="344"/>
                  <a:pt x="248" y="280"/>
                  <a:pt x="240" y="240"/>
                </a:cubicBezTo>
                <a:cubicBezTo>
                  <a:pt x="232" y="200"/>
                  <a:pt x="0" y="184"/>
                  <a:pt x="0" y="144"/>
                </a:cubicBezTo>
                <a:cubicBezTo>
                  <a:pt x="0" y="104"/>
                  <a:pt x="120" y="52"/>
                  <a:pt x="2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8" name="Freeform 15"/>
          <p:cNvSpPr>
            <a:spLocks/>
          </p:cNvSpPr>
          <p:nvPr/>
        </p:nvSpPr>
        <p:spPr bwMode="auto">
          <a:xfrm>
            <a:off x="1295400" y="2286000"/>
            <a:ext cx="393700" cy="762000"/>
          </a:xfrm>
          <a:custGeom>
            <a:avLst/>
            <a:gdLst>
              <a:gd name="T0" fmla="*/ 483870000 w 248"/>
              <a:gd name="T1" fmla="*/ 1209675000 h 480"/>
              <a:gd name="T2" fmla="*/ 120967500 w 248"/>
              <a:gd name="T3" fmla="*/ 967740000 h 480"/>
              <a:gd name="T4" fmla="*/ 604837500 w 248"/>
              <a:gd name="T5" fmla="*/ 604837500 h 480"/>
              <a:gd name="T6" fmla="*/ 0 w 248"/>
              <a:gd name="T7" fmla="*/ 362902500 h 480"/>
              <a:gd name="T8" fmla="*/ 604837500 w 248"/>
              <a:gd name="T9" fmla="*/ 0 h 4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8"/>
              <a:gd name="T16" fmla="*/ 0 h 480"/>
              <a:gd name="T17" fmla="*/ 248 w 248"/>
              <a:gd name="T18" fmla="*/ 480 h 4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8" h="480">
                <a:moveTo>
                  <a:pt x="192" y="480"/>
                </a:moveTo>
                <a:cubicBezTo>
                  <a:pt x="116" y="452"/>
                  <a:pt x="40" y="424"/>
                  <a:pt x="48" y="384"/>
                </a:cubicBezTo>
                <a:cubicBezTo>
                  <a:pt x="56" y="344"/>
                  <a:pt x="248" y="280"/>
                  <a:pt x="240" y="240"/>
                </a:cubicBezTo>
                <a:cubicBezTo>
                  <a:pt x="232" y="200"/>
                  <a:pt x="0" y="184"/>
                  <a:pt x="0" y="144"/>
                </a:cubicBezTo>
                <a:cubicBezTo>
                  <a:pt x="0" y="104"/>
                  <a:pt x="120" y="52"/>
                  <a:pt x="2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9" name="Freeform 16"/>
          <p:cNvSpPr>
            <a:spLocks/>
          </p:cNvSpPr>
          <p:nvPr/>
        </p:nvSpPr>
        <p:spPr bwMode="auto">
          <a:xfrm>
            <a:off x="1524000" y="2286000"/>
            <a:ext cx="393700" cy="762000"/>
          </a:xfrm>
          <a:custGeom>
            <a:avLst/>
            <a:gdLst>
              <a:gd name="T0" fmla="*/ 483870000 w 248"/>
              <a:gd name="T1" fmla="*/ 1209675000 h 480"/>
              <a:gd name="T2" fmla="*/ 120967500 w 248"/>
              <a:gd name="T3" fmla="*/ 967740000 h 480"/>
              <a:gd name="T4" fmla="*/ 604837500 w 248"/>
              <a:gd name="T5" fmla="*/ 604837500 h 480"/>
              <a:gd name="T6" fmla="*/ 0 w 248"/>
              <a:gd name="T7" fmla="*/ 362902500 h 480"/>
              <a:gd name="T8" fmla="*/ 604837500 w 248"/>
              <a:gd name="T9" fmla="*/ 0 h 4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8"/>
              <a:gd name="T16" fmla="*/ 0 h 480"/>
              <a:gd name="T17" fmla="*/ 248 w 248"/>
              <a:gd name="T18" fmla="*/ 480 h 4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8" h="480">
                <a:moveTo>
                  <a:pt x="192" y="480"/>
                </a:moveTo>
                <a:cubicBezTo>
                  <a:pt x="116" y="452"/>
                  <a:pt x="40" y="424"/>
                  <a:pt x="48" y="384"/>
                </a:cubicBezTo>
                <a:cubicBezTo>
                  <a:pt x="56" y="344"/>
                  <a:pt x="248" y="280"/>
                  <a:pt x="240" y="240"/>
                </a:cubicBezTo>
                <a:cubicBezTo>
                  <a:pt x="232" y="200"/>
                  <a:pt x="0" y="184"/>
                  <a:pt x="0" y="144"/>
                </a:cubicBezTo>
                <a:cubicBezTo>
                  <a:pt x="0" y="104"/>
                  <a:pt x="120" y="52"/>
                  <a:pt x="2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980" name="Picture 37" descr="http://library.tedankara.k12.tr/chemistry/vol2/hydrogen%20bonding/z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57200"/>
            <a:ext cx="12065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Bigger questions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38600"/>
            <a:ext cx="8229600" cy="2667000"/>
          </a:xfrm>
        </p:spPr>
        <p:txBody>
          <a:bodyPr/>
          <a:lstStyle/>
          <a:p>
            <a:pPr eaLnBrk="1" hangingPunct="1"/>
            <a:r>
              <a:rPr lang="en-US" sz="2400">
                <a:latin typeface="Arial" charset="0"/>
                <a:cs typeface="Arial" charset="0"/>
              </a:rPr>
              <a:t>Can computer simulation be replaced by a </a:t>
            </a:r>
            <a:br>
              <a:rPr lang="en-US" sz="2400">
                <a:latin typeface="Arial" charset="0"/>
                <a:cs typeface="Arial" charset="0"/>
              </a:rPr>
            </a:br>
            <a:r>
              <a:rPr lang="ja-JP" altLang="en-US" sz="2400">
                <a:latin typeface="Arial" charset="0"/>
                <a:cs typeface="Arial" charset="0"/>
              </a:rPr>
              <a:t>“</a:t>
            </a:r>
            <a:r>
              <a:rPr lang="en-US" sz="2400">
                <a:latin typeface="Arial" charset="0"/>
                <a:cs typeface="Arial" charset="0"/>
              </a:rPr>
              <a:t>theory of weather</a:t>
            </a:r>
            <a:r>
              <a:rPr lang="ja-JP" altLang="en-US" sz="2400">
                <a:latin typeface="Arial" charset="0"/>
                <a:cs typeface="Arial" charset="0"/>
              </a:rPr>
              <a:t>”</a:t>
            </a:r>
            <a:r>
              <a:rPr lang="en-US" sz="2400">
                <a:latin typeface="Arial" charset="0"/>
                <a:cs typeface="Arial" charset="0"/>
              </a:rPr>
              <a:t>?  A </a:t>
            </a:r>
            <a:r>
              <a:rPr lang="ja-JP" altLang="en-US" sz="2400">
                <a:latin typeface="Arial" charset="0"/>
                <a:cs typeface="Arial" charset="0"/>
              </a:rPr>
              <a:t>“</a:t>
            </a:r>
            <a:r>
              <a:rPr lang="en-US" sz="2400">
                <a:latin typeface="Arial" charset="0"/>
                <a:cs typeface="Arial" charset="0"/>
              </a:rPr>
              <a:t>theory of tornadoes</a:t>
            </a:r>
            <a:r>
              <a:rPr lang="ja-JP" altLang="en-US" sz="2400">
                <a:latin typeface="Arial" charset="0"/>
                <a:cs typeface="Arial" charset="0"/>
              </a:rPr>
              <a:t>”</a:t>
            </a:r>
            <a:r>
              <a:rPr lang="en-US" sz="2400">
                <a:latin typeface="Arial" charset="0"/>
                <a:cs typeface="Arial" charset="0"/>
              </a:rPr>
              <a:t>?</a:t>
            </a:r>
          </a:p>
          <a:p>
            <a:pPr eaLnBrk="1" hangingPunct="1"/>
            <a:endParaRPr lang="en-US" sz="1200">
              <a:latin typeface="Arial" charset="0"/>
              <a:cs typeface="Arial" charset="0"/>
            </a:endParaRPr>
          </a:p>
          <a:p>
            <a:pPr eaLnBrk="1" hangingPunct="1"/>
            <a:r>
              <a:rPr lang="en-US" sz="2400">
                <a:latin typeface="Arial" charset="0"/>
                <a:cs typeface="Arial" charset="0"/>
              </a:rPr>
              <a:t>Is there a </a:t>
            </a:r>
            <a:r>
              <a:rPr lang="ja-JP" altLang="en-US" sz="2400">
                <a:latin typeface="Arial" charset="0"/>
                <a:cs typeface="Arial" charset="0"/>
              </a:rPr>
              <a:t>“</a:t>
            </a:r>
            <a:r>
              <a:rPr lang="en-US" sz="2400">
                <a:latin typeface="Arial" charset="0"/>
                <a:cs typeface="Arial" charset="0"/>
              </a:rPr>
              <a:t>theory</a:t>
            </a:r>
            <a:r>
              <a:rPr lang="ja-JP" altLang="en-US" sz="2400">
                <a:latin typeface="Arial" charset="0"/>
                <a:cs typeface="Arial" charset="0"/>
              </a:rPr>
              <a:t>”</a:t>
            </a:r>
            <a:r>
              <a:rPr lang="en-US" sz="2400">
                <a:latin typeface="Arial" charset="0"/>
                <a:cs typeface="Arial" charset="0"/>
              </a:rPr>
              <a:t> that answers this type of problem:</a:t>
            </a:r>
          </a:p>
          <a:p>
            <a:pPr lvl="1" eaLnBrk="1" hangingPunct="1"/>
            <a:r>
              <a:rPr lang="en-US" sz="2000">
                <a:latin typeface="Arial" charset="0"/>
                <a:ea typeface="Arial" charset="0"/>
                <a:cs typeface="Arial" charset="0"/>
              </a:rPr>
              <a:t>Given: A starting configuration in the game of life</a:t>
            </a:r>
          </a:p>
          <a:p>
            <a:pPr lvl="1" eaLnBrk="1" hangingPunct="1"/>
            <a:r>
              <a:rPr lang="en-US" sz="2000">
                <a:latin typeface="Arial" charset="0"/>
                <a:ea typeface="Arial" charset="0"/>
                <a:cs typeface="Arial" charset="0"/>
              </a:rPr>
              <a:t>Output: </a:t>
            </a:r>
            <a:r>
              <a:rPr lang="ja-JP" altLang="en-US" sz="200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sz="2000">
                <a:latin typeface="Arial" charset="0"/>
                <a:ea typeface="Arial" charset="0"/>
                <a:cs typeface="Arial" charset="0"/>
              </a:rPr>
              <a:t>Yes</a:t>
            </a:r>
            <a:r>
              <a:rPr lang="ja-JP" altLang="en-US" sz="2000"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en-US" sz="2000">
                <a:latin typeface="Arial" charset="0"/>
                <a:ea typeface="Arial" charset="0"/>
                <a:cs typeface="Arial" charset="0"/>
              </a:rPr>
              <a:t> if the cell at position (100, 100) is ever occupied, </a:t>
            </a:r>
            <a:r>
              <a:rPr lang="ja-JP" altLang="en-US" sz="200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sz="2000">
                <a:latin typeface="Arial" charset="0"/>
                <a:ea typeface="Arial" charset="0"/>
                <a:cs typeface="Arial" charset="0"/>
              </a:rPr>
              <a:t>No</a:t>
            </a:r>
            <a:r>
              <a:rPr lang="ja-JP" altLang="en-US" sz="2000"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en-US" sz="2000">
                <a:latin typeface="Arial" charset="0"/>
                <a:ea typeface="Arial" charset="0"/>
                <a:cs typeface="Arial" charset="0"/>
              </a:rPr>
              <a:t> otherwise</a:t>
            </a:r>
          </a:p>
        </p:txBody>
      </p:sp>
      <p:pic>
        <p:nvPicPr>
          <p:cNvPr id="43012" name="Picture 5" descr="http://lyn.bengaltech.com/old/public/lynimages/Albert.Einste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00225"/>
            <a:ext cx="132715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7" descr="The image “http://www.exploratorium.edu/complexity/CompLexicon/BigTuring.gif” cannot be displayed, because it contains errors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52600"/>
            <a:ext cx="1524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Text Box 8"/>
          <p:cNvSpPr txBox="1">
            <a:spLocks noChangeArrowheads="1"/>
          </p:cNvSpPr>
          <p:nvPr/>
        </p:nvSpPr>
        <p:spPr bwMode="auto">
          <a:xfrm>
            <a:off x="1066800" y="3549650"/>
            <a:ext cx="12239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/>
              <a:t>Alan Turing</a:t>
            </a:r>
          </a:p>
        </p:txBody>
      </p:sp>
      <p:sp>
        <p:nvSpPr>
          <p:cNvPr id="43015" name="Text Box 9"/>
          <p:cNvSpPr txBox="1">
            <a:spLocks noChangeArrowheads="1"/>
          </p:cNvSpPr>
          <p:nvPr/>
        </p:nvSpPr>
        <p:spPr bwMode="auto">
          <a:xfrm>
            <a:off x="6096000" y="3549650"/>
            <a:ext cx="14938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/>
              <a:t>Albert Einstein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839200" cy="1295400"/>
          </a:xfrm>
        </p:spPr>
        <p:txBody>
          <a:bodyPr/>
          <a:lstStyle/>
          <a:p>
            <a:pPr eaLnBrk="1" hangingPunct="1"/>
            <a:r>
              <a:rPr lang="en-US" sz="3200">
                <a:latin typeface="Arial" charset="0"/>
                <a:cs typeface="Arial" charset="0"/>
              </a:rPr>
              <a:t>Actually, reverse trend: </a:t>
            </a:r>
            <a:br>
              <a:rPr lang="en-US" sz="3200">
                <a:latin typeface="Arial" charset="0"/>
                <a:cs typeface="Arial" charset="0"/>
              </a:rPr>
            </a:br>
            <a:r>
              <a:rPr lang="ja-JP" altLang="en-US" sz="3200">
                <a:latin typeface="Arial" charset="0"/>
                <a:cs typeface="Arial" charset="0"/>
              </a:rPr>
              <a:t>“</a:t>
            </a:r>
            <a:r>
              <a:rPr lang="en-US" sz="3200">
                <a:latin typeface="Arial" charset="0"/>
                <a:cs typeface="Arial" charset="0"/>
              </a:rPr>
              <a:t>theory of matter</a:t>
            </a:r>
            <a:r>
              <a:rPr lang="ja-JP" altLang="en-US" sz="3200">
                <a:latin typeface="Arial" charset="0"/>
                <a:cs typeface="Arial" charset="0"/>
              </a:rPr>
              <a:t>”</a:t>
            </a:r>
            <a:r>
              <a:rPr lang="en-US" sz="3200">
                <a:latin typeface="Arial" charset="0"/>
                <a:cs typeface="Arial" charset="0"/>
              </a:rPr>
              <a:t> (particle physics) </a:t>
            </a:r>
            <a:br>
              <a:rPr lang="en-US" sz="3200">
                <a:latin typeface="Arial" charset="0"/>
                <a:cs typeface="Arial" charset="0"/>
              </a:rPr>
            </a:br>
            <a:r>
              <a:rPr lang="en-US" sz="3200">
                <a:latin typeface="Arial" charset="0"/>
                <a:cs typeface="Arial" charset="0"/>
              </a:rPr>
              <a:t>is becoming computational.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609600" y="5867400"/>
            <a:ext cx="54371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Hayes (reading this week): </a:t>
            </a:r>
            <a:br>
              <a:rPr lang="en-US"/>
            </a:br>
            <a:r>
              <a:rPr lang="en-US"/>
              <a:t>The universe as a </a:t>
            </a:r>
            <a:r>
              <a:rPr lang="ja-JP" altLang="en-US"/>
              <a:t>“</a:t>
            </a:r>
            <a:r>
              <a:rPr lang="en-US"/>
              <a:t>cellular automaton</a:t>
            </a:r>
            <a:r>
              <a:rPr lang="ja-JP" altLang="en-US"/>
              <a:t>”</a:t>
            </a:r>
            <a:endParaRPr lang="en-US"/>
          </a:p>
        </p:txBody>
      </p:sp>
      <p:pic>
        <p:nvPicPr>
          <p:cNvPr id="45060" name="Picture 4" descr="newtonap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27432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033463" y="4459288"/>
            <a:ext cx="2090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/>
              <a:t>1670   F = ma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479925" y="2030413"/>
            <a:ext cx="4283075" cy="3760787"/>
            <a:chOff x="2822" y="1104"/>
            <a:chExt cx="2698" cy="2369"/>
          </a:xfrm>
        </p:grpSpPr>
        <p:pic>
          <p:nvPicPr>
            <p:cNvPr id="45063" name="Picture 7" descr="feyn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104"/>
              <a:ext cx="1864" cy="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4" name="Picture 8" descr="feynmanstamp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2400"/>
              <a:ext cx="1584" cy="1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5" name="Text Box 9"/>
            <p:cNvSpPr txBox="1">
              <a:spLocks noChangeArrowheads="1"/>
            </p:cNvSpPr>
            <p:nvPr/>
          </p:nvSpPr>
          <p:spPr bwMode="auto">
            <a:xfrm>
              <a:off x="2822" y="2617"/>
              <a:ext cx="68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/>
                <a:t>Today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4"/>
          <p:cNvSpPr txBox="1">
            <a:spLocks noChangeArrowheads="1"/>
          </p:cNvSpPr>
          <p:nvPr/>
        </p:nvSpPr>
        <p:spPr bwMode="auto">
          <a:xfrm>
            <a:off x="838200" y="685800"/>
            <a:ext cx="3362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/>
              <a:t>Peeking ahead: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974725" y="3325813"/>
            <a:ext cx="5146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</a:rPr>
              <a:t>Game of life is actually a </a:t>
            </a:r>
            <a:r>
              <a:rPr lang="ja-JP" altLang="en-US">
                <a:solidFill>
                  <a:schemeClr val="bg2"/>
                </a:solidFill>
              </a:rPr>
              <a:t>“</a:t>
            </a:r>
            <a:r>
              <a:rPr lang="en-US">
                <a:solidFill>
                  <a:schemeClr val="bg2"/>
                </a:solidFill>
              </a:rPr>
              <a:t>computer.</a:t>
            </a:r>
            <a:r>
              <a:rPr lang="ja-JP" altLang="en-US">
                <a:solidFill>
                  <a:schemeClr val="bg2"/>
                </a:solidFill>
              </a:rPr>
              <a:t>”</a:t>
            </a:r>
            <a:endParaRPr lang="en-US" sz="3200"/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609600" y="4876800"/>
            <a:ext cx="624007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3333FF"/>
                </a:solidFill>
              </a:rPr>
              <a:t>Readings for this week: (i) Brian Hayes article; first 5 pages</a:t>
            </a:r>
          </a:p>
          <a:p>
            <a:pPr eaLnBrk="1" hangingPunct="1"/>
            <a:r>
              <a:rPr lang="en-US" sz="1800" dirty="0">
                <a:solidFill>
                  <a:srgbClr val="3333FF"/>
                </a:solidFill>
              </a:rPr>
              <a:t>		          (ii) Brooks 99-126</a:t>
            </a:r>
          </a:p>
          <a:p>
            <a:pPr eaLnBrk="1" hangingPunct="1"/>
            <a:endParaRPr lang="en-US" sz="1800" dirty="0">
              <a:solidFill>
                <a:srgbClr val="3333FF"/>
              </a:solidFill>
            </a:endParaRPr>
          </a:p>
          <a:p>
            <a:pPr eaLnBrk="1" hangingPunct="1"/>
            <a:r>
              <a:rPr lang="en-US" sz="1800" dirty="0">
                <a:solidFill>
                  <a:srgbClr val="3333FF"/>
                </a:solidFill>
              </a:rPr>
              <a:t>HW </a:t>
            </a:r>
            <a:r>
              <a:rPr lang="en-US" sz="1800" dirty="0" smtClean="0">
                <a:solidFill>
                  <a:srgbClr val="3333FF"/>
                </a:solidFill>
              </a:rPr>
              <a:t>2 </a:t>
            </a:r>
            <a:r>
              <a:rPr lang="en-US" sz="1800" dirty="0">
                <a:solidFill>
                  <a:srgbClr val="3333FF"/>
                </a:solidFill>
              </a:rPr>
              <a:t>Due next Thurs.</a:t>
            </a:r>
          </a:p>
        </p:txBody>
      </p:sp>
      <p:sp>
        <p:nvSpPr>
          <p:cNvPr id="47109" name="Text Box 7"/>
          <p:cNvSpPr txBox="1">
            <a:spLocks noChangeArrowheads="1"/>
          </p:cNvSpPr>
          <p:nvPr/>
        </p:nvSpPr>
        <p:spPr bwMode="auto">
          <a:xfrm>
            <a:off x="898525" y="1571625"/>
            <a:ext cx="74501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8000"/>
                </a:solidFill>
              </a:rPr>
              <a:t>A computer can simulate another computer </a:t>
            </a:r>
            <a:br>
              <a:rPr lang="en-US">
                <a:solidFill>
                  <a:srgbClr val="008000"/>
                </a:solidFill>
              </a:rPr>
            </a:br>
            <a:r>
              <a:rPr lang="en-US">
                <a:solidFill>
                  <a:srgbClr val="008000"/>
                </a:solidFill>
              </a:rPr>
              <a:t>(e.g., a Classic Mac simulator on a PC). </a:t>
            </a:r>
            <a:br>
              <a:rPr lang="en-US">
                <a:solidFill>
                  <a:srgbClr val="008000"/>
                </a:solidFill>
              </a:rPr>
            </a:br>
            <a:r>
              <a:rPr lang="en-US">
                <a:solidFill>
                  <a:srgbClr val="008000"/>
                </a:solidFill>
              </a:rPr>
              <a:t>Will explore the implications of this in a future lecture.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  <p:bldP spid="348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A couple tips….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latin typeface="Arial" charset="0"/>
                <a:cs typeface="Arial" charset="0"/>
              </a:rPr>
              <a:t>Use Piazza! (Even for private questions.)</a:t>
            </a:r>
          </a:p>
          <a:p>
            <a:pPr eaLnBrk="1" hangingPunct="1"/>
            <a:r>
              <a:rPr lang="en-US" sz="2800" dirty="0" smtClean="0">
                <a:latin typeface="Arial" charset="0"/>
                <a:cs typeface="Arial" charset="0"/>
              </a:rPr>
              <a:t>Send lab reports and homeworks to </a:t>
            </a:r>
            <a:r>
              <a:rPr lang="en-US" sz="2800" b="1" dirty="0">
                <a:hlinkClick r:id="rId3"/>
              </a:rPr>
              <a:t>pu.cos116@</a:t>
            </a:r>
            <a:r>
              <a:rPr lang="en-US" sz="2800" b="1" dirty="0" smtClean="0">
                <a:hlinkClick r:id="rId3"/>
              </a:rPr>
              <a:t>gmail.com</a:t>
            </a:r>
            <a:endParaRPr lang="en-US" sz="2800" b="1" dirty="0" smtClean="0"/>
          </a:p>
          <a:p>
            <a:pPr marL="0" indent="0" eaLnBrk="1" hangingPunct="1">
              <a:buNone/>
            </a:pPr>
            <a:endParaRPr lang="en-US" sz="28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Pseudocode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latin typeface="Arial" charset="0"/>
                <a:cs typeface="Arial" charset="0"/>
              </a:rPr>
              <a:t>Simple instructions: involve +, −, ×, ÷</a:t>
            </a:r>
          </a:p>
          <a:p>
            <a:pPr eaLnBrk="1" hangingPunct="1"/>
            <a:r>
              <a:rPr lang="en-US" sz="2800" dirty="0">
                <a:latin typeface="Arial" charset="0"/>
                <a:cs typeface="Arial" charset="0"/>
              </a:rPr>
              <a:t>Compound instructions</a:t>
            </a:r>
          </a:p>
          <a:p>
            <a:pPr lvl="1" eaLnBrk="1" hangingPunct="1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Conditionals</a:t>
            </a:r>
          </a:p>
          <a:p>
            <a:pPr lvl="1" eaLnBrk="1" hangingPunct="1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Loops</a:t>
            </a:r>
          </a:p>
          <a:p>
            <a:pPr eaLnBrk="1" hangingPunct="1"/>
            <a:endParaRPr lang="en-US" sz="2800" dirty="0">
              <a:latin typeface="Arial" charset="0"/>
              <a:cs typeface="Arial" charset="0"/>
            </a:endParaRPr>
          </a:p>
          <a:p>
            <a:pPr eaLnBrk="1" hangingPunct="1"/>
            <a:r>
              <a:rPr lang="en-US" sz="2800" dirty="0">
                <a:latin typeface="Arial" charset="0"/>
                <a:cs typeface="Arial" charset="0"/>
              </a:rPr>
              <a:t>No need to sweat over exact wording during exams  (unless it changes meaning!</a:t>
            </a:r>
            <a:r>
              <a:rPr lang="en-US" sz="2800" dirty="0" smtClean="0">
                <a:latin typeface="Arial" charset="0"/>
                <a:cs typeface="Arial" charset="0"/>
              </a:rPr>
              <a:t>)</a:t>
            </a:r>
          </a:p>
          <a:p>
            <a:pPr eaLnBrk="1" hangingPunct="1"/>
            <a:endParaRPr lang="en-US" sz="2800" dirty="0">
              <a:latin typeface="Arial" charset="0"/>
              <a:cs typeface="Arial" charset="0"/>
            </a:endParaRPr>
          </a:p>
          <a:p>
            <a:pPr eaLnBrk="1" hangingPunct="1"/>
            <a:r>
              <a:rPr lang="en-US" sz="2800" dirty="0" smtClean="0">
                <a:latin typeface="Arial" charset="0"/>
                <a:cs typeface="Arial" charset="0"/>
              </a:rPr>
              <a:t>See pseudocode handout on course web page</a:t>
            </a:r>
            <a:endParaRPr lang="en-US" sz="28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113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>
                <a:latin typeface="Arial" charset="0"/>
                <a:cs typeface="Arial" charset="0"/>
              </a:rPr>
              <a:t>“</a:t>
            </a:r>
            <a:r>
              <a:rPr lang="en-US">
                <a:latin typeface="Arial" charset="0"/>
                <a:cs typeface="Arial" charset="0"/>
              </a:rPr>
              <a:t>Algorithm</a:t>
            </a:r>
            <a:r>
              <a:rPr lang="ja-JP" altLang="en-US">
                <a:latin typeface="Arial" charset="0"/>
                <a:cs typeface="Arial" charset="0"/>
              </a:rPr>
              <a:t>”</a:t>
            </a:r>
            <a:r>
              <a:rPr lang="en-US">
                <a:latin typeface="Arial" charset="0"/>
                <a:cs typeface="Arial" charset="0"/>
              </a:rPr>
              <a:t> - definition revisited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38400"/>
            <a:ext cx="8229600" cy="38862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ja-JP" altLang="en-US">
                <a:latin typeface="Arial" charset="0"/>
                <a:cs typeface="Arial" charset="0"/>
              </a:rPr>
              <a:t>“</a:t>
            </a:r>
            <a:r>
              <a:rPr lang="en-US">
                <a:latin typeface="Arial" charset="0"/>
                <a:cs typeface="Arial" charset="0"/>
              </a:rPr>
              <a:t>Pseudocode for turning a set of inputs into outputs in a </a:t>
            </a:r>
            <a:r>
              <a:rPr lang="en-US">
                <a:solidFill>
                  <a:srgbClr val="FF3300"/>
                </a:solidFill>
                <a:latin typeface="Arial" charset="0"/>
                <a:cs typeface="Arial" charset="0"/>
              </a:rPr>
              <a:t>finite</a:t>
            </a:r>
            <a:r>
              <a:rPr lang="en-US">
                <a:latin typeface="Arial" charset="0"/>
                <a:cs typeface="Arial" charset="0"/>
              </a:rPr>
              <a:t> amount of time</a:t>
            </a:r>
            <a:r>
              <a:rPr lang="ja-JP" altLang="en-US">
                <a:latin typeface="Arial" charset="0"/>
                <a:cs typeface="Arial" charset="0"/>
              </a:rPr>
              <a:t>”</a:t>
            </a:r>
            <a:endParaRPr lang="en-US">
              <a:latin typeface="Arial" charset="0"/>
              <a:cs typeface="Arial" charset="0"/>
            </a:endParaRPr>
          </a:p>
          <a:p>
            <a:pPr eaLnBrk="1" hangingPunct="1"/>
            <a:endParaRPr lang="en-US">
              <a:latin typeface="Arial" charset="0"/>
              <a:cs typeface="Arial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552450" y="4016375"/>
            <a:ext cx="7088188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3200"/>
              <a:t>Questions to think about:</a:t>
            </a:r>
          </a:p>
          <a:p>
            <a:pPr marL="685800" lvl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0"/>
              <a:buChar char="u"/>
            </a:pPr>
            <a:r>
              <a:rPr lang="en-US" sz="2800"/>
              <a:t> What group of computational tasks </a:t>
            </a:r>
            <a:br>
              <a:rPr lang="en-US" sz="2800"/>
            </a:br>
            <a:r>
              <a:rPr lang="en-US" sz="2800"/>
              <a:t>		can be solved by algorithms?</a:t>
            </a:r>
          </a:p>
          <a:p>
            <a:pPr marL="685800" lvl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0"/>
              <a:buChar char="u"/>
            </a:pPr>
            <a:r>
              <a:rPr lang="en-US" sz="2800"/>
              <a:t> How dependent is this group on </a:t>
            </a:r>
            <a:br>
              <a:rPr lang="en-US" sz="2800"/>
            </a:br>
            <a:r>
              <a:rPr lang="en-US" sz="2800"/>
              <a:t>		the exact </a:t>
            </a:r>
            <a:r>
              <a:rPr lang="en-US" sz="2800" u="sng"/>
              <a:t>definition of pseudocode</a:t>
            </a:r>
            <a:r>
              <a:rPr lang="en-US" sz="2800"/>
              <a:t>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bldLvl="2" autoUpdateAnimBg="0"/>
      <p:bldP spid="819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52600"/>
            <a:ext cx="8229600" cy="13716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Today</a:t>
            </a:r>
            <a:r>
              <a:rPr lang="ja-JP" altLang="en-US">
                <a:latin typeface="Arial" charset="0"/>
                <a:cs typeface="Arial" charset="0"/>
              </a:rPr>
              <a:t>’</a:t>
            </a:r>
            <a:r>
              <a:rPr lang="en-US">
                <a:latin typeface="Arial" charset="0"/>
                <a:cs typeface="Arial" charset="0"/>
              </a:rPr>
              <a:t>s topic: </a:t>
            </a:r>
            <a:br>
              <a:rPr lang="en-US">
                <a:latin typeface="Arial" charset="0"/>
                <a:cs typeface="Arial" charset="0"/>
              </a:rPr>
            </a:br>
            <a:r>
              <a:rPr lang="en-US">
                <a:latin typeface="Arial" charset="0"/>
                <a:cs typeface="Arial" charset="0"/>
              </a:rPr>
              <a:t/>
            </a:r>
            <a:br>
              <a:rPr lang="en-US">
                <a:latin typeface="Arial" charset="0"/>
                <a:cs typeface="Arial" charset="0"/>
              </a:rPr>
            </a:br>
            <a:r>
              <a:rPr lang="en-US">
                <a:latin typeface="Arial" charset="0"/>
                <a:cs typeface="Arial" charset="0"/>
              </a:rPr>
              <a:t>	</a:t>
            </a:r>
            <a:r>
              <a:rPr lang="en-US" i="1">
                <a:latin typeface="Arial" charset="0"/>
                <a:cs typeface="Arial" charset="0"/>
              </a:rPr>
              <a:t>Creating new worlds </a:t>
            </a:r>
            <a:br>
              <a:rPr lang="en-US" i="1">
                <a:latin typeface="Arial" charset="0"/>
                <a:cs typeface="Arial" charset="0"/>
              </a:rPr>
            </a:br>
            <a:r>
              <a:rPr lang="en-US" i="1">
                <a:latin typeface="Arial" charset="0"/>
                <a:cs typeface="Arial" charset="0"/>
              </a:rPr>
              <a:t>	inside the computer.</a:t>
            </a:r>
            <a:r>
              <a:rPr lang="en-US">
                <a:latin typeface="Arial" charset="0"/>
                <a:cs typeface="Arial" charset="0"/>
              </a:rPr>
              <a:t/>
            </a:r>
            <a:br>
              <a:rPr lang="en-US">
                <a:latin typeface="Arial" charset="0"/>
                <a:cs typeface="Arial" charset="0"/>
              </a:rPr>
            </a:b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3340100" y="4371975"/>
            <a:ext cx="33655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ja-JP" altLang="en-US" sz="4800">
                <a:solidFill>
                  <a:srgbClr val="6784FF"/>
                </a:solidFill>
              </a:rPr>
              <a:t>“</a:t>
            </a:r>
            <a:r>
              <a:rPr lang="en-US" sz="4800">
                <a:solidFill>
                  <a:srgbClr val="6784FF"/>
                </a:solidFill>
              </a:rPr>
              <a:t>simulation</a:t>
            </a:r>
            <a:r>
              <a:rPr lang="ja-JP" altLang="en-US" sz="4800">
                <a:solidFill>
                  <a:srgbClr val="6784FF"/>
                </a:solidFill>
              </a:rPr>
              <a:t>”</a:t>
            </a:r>
            <a:endParaRPr lang="en-US" sz="4800">
              <a:solidFill>
                <a:srgbClr val="6784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Conway</a:t>
            </a:r>
            <a:r>
              <a:rPr lang="ja-JP" altLang="en-US">
                <a:latin typeface="Arial" charset="0"/>
                <a:cs typeface="Arial" charset="0"/>
              </a:rPr>
              <a:t>’</a:t>
            </a:r>
            <a:r>
              <a:rPr lang="en-US">
                <a:latin typeface="Arial" charset="0"/>
                <a:cs typeface="Arial" charset="0"/>
              </a:rPr>
              <a:t>s Game of life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8991600" cy="3886200"/>
          </a:xfrm>
        </p:spPr>
        <p:txBody>
          <a:bodyPr/>
          <a:lstStyle/>
          <a:p>
            <a:pPr eaLnBrk="1" hangingPunct="1"/>
            <a:r>
              <a:rPr lang="en-US" sz="2400">
                <a:latin typeface="Arial" charset="0"/>
                <a:cs typeface="Arial" charset="0"/>
              </a:rPr>
              <a:t>Rules: At each step, in each cell:</a:t>
            </a:r>
          </a:p>
          <a:p>
            <a:pPr lvl="1" eaLnBrk="1" hangingPunct="1"/>
            <a:r>
              <a:rPr lang="en-US" sz="2400">
                <a:solidFill>
                  <a:srgbClr val="FF3300"/>
                </a:solidFill>
                <a:latin typeface="Arial" charset="0"/>
                <a:ea typeface="Arial" charset="0"/>
                <a:cs typeface="Arial" charset="0"/>
              </a:rPr>
              <a:t>Survival</a:t>
            </a:r>
            <a:r>
              <a:rPr lang="en-US" sz="2400">
                <a:latin typeface="Arial" charset="0"/>
                <a:ea typeface="Arial" charset="0"/>
                <a:cs typeface="Arial" charset="0"/>
              </a:rPr>
              <a:t>: Critter survives if it has: </a:t>
            </a:r>
            <a:br>
              <a:rPr lang="en-US" sz="2400">
                <a:latin typeface="Arial" charset="0"/>
                <a:ea typeface="Arial" charset="0"/>
                <a:cs typeface="Arial" charset="0"/>
              </a:rPr>
            </a:br>
            <a:r>
              <a:rPr lang="en-US" sz="2400">
                <a:latin typeface="Arial" charset="0"/>
                <a:ea typeface="Arial" charset="0"/>
                <a:cs typeface="Arial" charset="0"/>
              </a:rPr>
              <a:t>			2 or 3 neighbors.</a:t>
            </a:r>
          </a:p>
          <a:p>
            <a:pPr lvl="1" eaLnBrk="1" hangingPunct="1"/>
            <a:r>
              <a:rPr lang="en-US" sz="2400">
                <a:solidFill>
                  <a:srgbClr val="FF3300"/>
                </a:solidFill>
                <a:latin typeface="Arial" charset="0"/>
                <a:ea typeface="Arial" charset="0"/>
                <a:cs typeface="Arial" charset="0"/>
              </a:rPr>
              <a:t>Death</a:t>
            </a:r>
            <a:r>
              <a:rPr lang="en-US" sz="2400">
                <a:latin typeface="Arial" charset="0"/>
                <a:ea typeface="Arial" charset="0"/>
                <a:cs typeface="Arial" charset="0"/>
              </a:rPr>
              <a:t>: Critter dies if it has:</a:t>
            </a:r>
            <a:br>
              <a:rPr lang="en-US" sz="2400">
                <a:latin typeface="Arial" charset="0"/>
                <a:ea typeface="Arial" charset="0"/>
                <a:cs typeface="Arial" charset="0"/>
              </a:rPr>
            </a:br>
            <a:r>
              <a:rPr lang="en-US" sz="2400">
                <a:latin typeface="Arial" charset="0"/>
                <a:ea typeface="Arial" charset="0"/>
                <a:cs typeface="Arial" charset="0"/>
              </a:rPr>
              <a:t>			1 or fewer neighbors, or more than 3.</a:t>
            </a:r>
          </a:p>
          <a:p>
            <a:pPr lvl="1" eaLnBrk="1" hangingPunct="1"/>
            <a:r>
              <a:rPr lang="en-US" sz="2400">
                <a:solidFill>
                  <a:srgbClr val="FF3300"/>
                </a:solidFill>
                <a:latin typeface="Arial" charset="0"/>
                <a:ea typeface="Arial" charset="0"/>
                <a:cs typeface="Arial" charset="0"/>
              </a:rPr>
              <a:t>Birth:</a:t>
            </a:r>
            <a:r>
              <a:rPr lang="en-US" sz="2400">
                <a:latin typeface="Arial" charset="0"/>
                <a:ea typeface="Arial" charset="0"/>
                <a:cs typeface="Arial" charset="0"/>
              </a:rPr>
              <a:t> New critter is born if cell is currently empty and</a:t>
            </a:r>
            <a:br>
              <a:rPr lang="en-US" sz="2400">
                <a:latin typeface="Arial" charset="0"/>
                <a:ea typeface="Arial" charset="0"/>
                <a:cs typeface="Arial" charset="0"/>
              </a:rPr>
            </a:br>
            <a:r>
              <a:rPr lang="en-US" sz="2400">
                <a:latin typeface="Arial" charset="0"/>
                <a:ea typeface="Arial" charset="0"/>
                <a:cs typeface="Arial" charset="0"/>
              </a:rPr>
              <a:t>			3 neighboring cells have critters.</a:t>
            </a: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3556" name="Picture 4" descr="The image “http://www.intel.com/education/projects/wildride/assessing/pix/grid.gif” cannot be displayed, because it contains error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9530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Conw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89825" y="609600"/>
            <a:ext cx="1425575" cy="2062163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23558" name="Rectangle 8"/>
          <p:cNvSpPr>
            <a:spLocks noChangeArrowheads="1"/>
          </p:cNvSpPr>
          <p:nvPr/>
        </p:nvSpPr>
        <p:spPr bwMode="auto">
          <a:xfrm>
            <a:off x="7620000" y="5410200"/>
            <a:ext cx="76200" cy="76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Rectangle 9"/>
          <p:cNvSpPr>
            <a:spLocks noChangeArrowheads="1"/>
          </p:cNvSpPr>
          <p:nvPr/>
        </p:nvSpPr>
        <p:spPr bwMode="auto">
          <a:xfrm>
            <a:off x="7772400" y="5562600"/>
            <a:ext cx="76200" cy="76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Rectangle 10"/>
          <p:cNvSpPr>
            <a:spLocks noChangeArrowheads="1"/>
          </p:cNvSpPr>
          <p:nvPr/>
        </p:nvSpPr>
        <p:spPr bwMode="auto">
          <a:xfrm>
            <a:off x="7924800" y="5715000"/>
            <a:ext cx="76200" cy="76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Rectangle 11"/>
          <p:cNvSpPr>
            <a:spLocks noChangeArrowheads="1"/>
          </p:cNvSpPr>
          <p:nvPr/>
        </p:nvSpPr>
        <p:spPr bwMode="auto">
          <a:xfrm>
            <a:off x="7848600" y="6096000"/>
            <a:ext cx="76200" cy="76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273" name="Group 57"/>
          <p:cNvGraphicFramePr>
            <a:graphicFrameLocks noGrp="1"/>
          </p:cNvGraphicFramePr>
          <p:nvPr/>
        </p:nvGraphicFramePr>
        <p:xfrm>
          <a:off x="1752600" y="4572000"/>
          <a:ext cx="2743200" cy="2072639"/>
        </p:xfrm>
        <a:graphic>
          <a:graphicData uri="http://schemas.openxmlformats.org/drawingml/2006/table">
            <a:tbl>
              <a:tblPr/>
              <a:tblGrid>
                <a:gridCol w="550863"/>
                <a:gridCol w="547687"/>
                <a:gridCol w="546100"/>
                <a:gridCol w="547688"/>
                <a:gridCol w="550862"/>
              </a:tblGrid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2338388" y="5110163"/>
            <a:ext cx="1022350" cy="990600"/>
            <a:chOff x="2286000" y="5105400"/>
            <a:chExt cx="838200" cy="990600"/>
          </a:xfrm>
        </p:grpSpPr>
        <p:sp>
          <p:nvSpPr>
            <p:cNvPr id="23596" name="Rectangle 60"/>
            <p:cNvSpPr>
              <a:spLocks noChangeArrowheads="1"/>
            </p:cNvSpPr>
            <p:nvPr/>
          </p:nvSpPr>
          <p:spPr bwMode="auto">
            <a:xfrm>
              <a:off x="2286000" y="5105400"/>
              <a:ext cx="381000" cy="457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7" name="Rectangle 61"/>
            <p:cNvSpPr>
              <a:spLocks noChangeArrowheads="1"/>
            </p:cNvSpPr>
            <p:nvPr/>
          </p:nvSpPr>
          <p:spPr bwMode="auto">
            <a:xfrm>
              <a:off x="2743200" y="5105400"/>
              <a:ext cx="381000" cy="457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8" name="Rectangle 62"/>
            <p:cNvSpPr>
              <a:spLocks noChangeArrowheads="1"/>
            </p:cNvSpPr>
            <p:nvPr/>
          </p:nvSpPr>
          <p:spPr bwMode="auto">
            <a:xfrm>
              <a:off x="2743200" y="5638800"/>
              <a:ext cx="381000" cy="457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9" name="Rectangle 63"/>
            <p:cNvSpPr>
              <a:spLocks noChangeArrowheads="1"/>
            </p:cNvSpPr>
            <p:nvPr/>
          </p:nvSpPr>
          <p:spPr bwMode="auto">
            <a:xfrm>
              <a:off x="2286000" y="5638800"/>
              <a:ext cx="381000" cy="457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80" name="Text Box 64"/>
          <p:cNvSpPr txBox="1">
            <a:spLocks noChangeArrowheads="1"/>
          </p:cNvSpPr>
          <p:nvPr/>
        </p:nvSpPr>
        <p:spPr bwMode="auto">
          <a:xfrm>
            <a:off x="381000" y="5072063"/>
            <a:ext cx="1073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Example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1676400" y="3124200"/>
            <a:ext cx="56261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i="1"/>
              <a:t>Should use: n</a:t>
            </a:r>
            <a:r>
              <a:rPr lang="en-US" sz="2400"/>
              <a:t> x </a:t>
            </a:r>
            <a:r>
              <a:rPr lang="en-US" sz="2400" i="1"/>
              <a:t>n</a:t>
            </a:r>
            <a:r>
              <a:rPr lang="en-US" sz="2400"/>
              <a:t> array </a:t>
            </a:r>
            <a:r>
              <a:rPr lang="en-US" sz="2400" i="1"/>
              <a:t>A </a:t>
            </a:r>
            <a:br>
              <a:rPr lang="en-US" sz="2400" i="1"/>
            </a:br>
            <a:r>
              <a:rPr lang="en-US" sz="2400" i="1"/>
              <a:t>(for desired n)</a:t>
            </a:r>
            <a:endParaRPr lang="en-US" sz="2400"/>
          </a:p>
          <a:p>
            <a:endParaRPr lang="en-US" sz="2400"/>
          </a:p>
          <a:p>
            <a:r>
              <a:rPr lang="en-US" sz="2400"/>
              <a:t>A[i, j] = 1 means critter in square </a:t>
            </a:r>
            <a:br>
              <a:rPr lang="en-US" sz="2400"/>
            </a:br>
            <a:r>
              <a:rPr lang="en-US" sz="2400"/>
              <a:t>A[i, j] = 0 means empty square</a:t>
            </a:r>
          </a:p>
        </p:txBody>
      </p:sp>
      <p:grpSp>
        <p:nvGrpSpPr>
          <p:cNvPr id="25603" name="Group 5"/>
          <p:cNvGrpSpPr>
            <a:grpSpLocks/>
          </p:cNvGrpSpPr>
          <p:nvPr/>
        </p:nvGrpSpPr>
        <p:grpSpPr bwMode="auto">
          <a:xfrm>
            <a:off x="762000" y="598488"/>
            <a:ext cx="3657600" cy="1535112"/>
            <a:chOff x="480" y="377"/>
            <a:chExt cx="2304" cy="967"/>
          </a:xfrm>
        </p:grpSpPr>
        <p:pic>
          <p:nvPicPr>
            <p:cNvPr id="25606" name="Picture 6" descr="discussion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77"/>
              <a:ext cx="1008" cy="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7" name="Text Box 7"/>
            <p:cNvSpPr txBox="1">
              <a:spLocks noChangeArrowheads="1"/>
            </p:cNvSpPr>
            <p:nvPr/>
          </p:nvSpPr>
          <p:spPr bwMode="auto">
            <a:xfrm>
              <a:off x="1523" y="432"/>
              <a:ext cx="1261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>
                  <a:solidFill>
                    <a:schemeClr val="bg2"/>
                  </a:solidFill>
                </a:rPr>
                <a:t>Discussion </a:t>
              </a:r>
            </a:p>
            <a:p>
              <a:pPr eaLnBrk="1" hangingPunct="1"/>
              <a:r>
                <a:rPr lang="en-US" sz="2800">
                  <a:solidFill>
                    <a:schemeClr val="bg2"/>
                  </a:solidFill>
                </a:rPr>
                <a:t>Time</a:t>
              </a:r>
            </a:p>
          </p:txBody>
        </p:sp>
      </p:grpSp>
      <p:sp>
        <p:nvSpPr>
          <p:cNvPr id="25604" name="Text Box 8"/>
          <p:cNvSpPr txBox="1">
            <a:spLocks noChangeArrowheads="1"/>
          </p:cNvSpPr>
          <p:nvPr/>
        </p:nvSpPr>
        <p:spPr bwMode="auto">
          <a:xfrm>
            <a:off x="1203325" y="2133600"/>
            <a:ext cx="66897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8000"/>
                </a:solidFill>
              </a:rPr>
              <a:t>How would you write pseudocode that simulates</a:t>
            </a:r>
          </a:p>
          <a:p>
            <a:pPr eaLnBrk="1" hangingPunct="1"/>
            <a:r>
              <a:rPr lang="en-US">
                <a:solidFill>
                  <a:srgbClr val="008000"/>
                </a:solidFill>
              </a:rPr>
              <a:t> Game of Life?</a:t>
            </a:r>
            <a:endParaRPr lang="en-US" sz="180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320800" y="5702300"/>
            <a:ext cx="6919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Q: How do we </a:t>
            </a:r>
            <a:r>
              <a:rPr lang="ja-JP" altLang="en-US" sz="1800"/>
              <a:t>“</a:t>
            </a:r>
            <a:r>
              <a:rPr lang="en-US" sz="1800"/>
              <a:t>traverse</a:t>
            </a:r>
            <a:r>
              <a:rPr lang="ja-JP" altLang="en-US" sz="1800"/>
              <a:t>”</a:t>
            </a:r>
            <a:r>
              <a:rPr lang="en-US" sz="1800"/>
              <a:t> such an array using the </a:t>
            </a:r>
            <a:r>
              <a:rPr lang="ja-JP" altLang="en-US" sz="1800"/>
              <a:t>“</a:t>
            </a:r>
            <a:r>
              <a:rPr lang="en-US" sz="1800"/>
              <a:t>loop</a:t>
            </a:r>
            <a:r>
              <a:rPr lang="ja-JP" altLang="en-US" sz="1800"/>
              <a:t>”</a:t>
            </a:r>
            <a:r>
              <a:rPr lang="en-US" sz="1800"/>
              <a:t> construct?</a:t>
            </a:r>
          </a:p>
          <a:p>
            <a:pPr eaLnBrk="1" hangingPunct="1"/>
            <a:r>
              <a:rPr lang="en-US" sz="1800"/>
              <a:t>Q: How do we update such an array for the next time step?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3716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Pseudocode for each step</a:t>
            </a:r>
          </a:p>
        </p:txBody>
      </p:sp>
      <p:sp>
        <p:nvSpPr>
          <p:cNvPr id="266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458200" cy="5562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latin typeface="Arial" charset="0"/>
                <a:cs typeface="Arial" charset="0"/>
              </a:rPr>
              <a:t>Do for </a:t>
            </a:r>
            <a:r>
              <a:rPr lang="en-US" sz="1800" i="1">
                <a:latin typeface="Arial" charset="0"/>
                <a:cs typeface="Arial" charset="0"/>
              </a:rPr>
              <a:t>i</a:t>
            </a:r>
            <a:r>
              <a:rPr lang="en-US" sz="1800">
                <a:latin typeface="Arial" charset="0"/>
                <a:cs typeface="Arial" charset="0"/>
              </a:rPr>
              <a:t> = 1 to </a:t>
            </a:r>
            <a:r>
              <a:rPr lang="en-US" sz="1800" i="1">
                <a:latin typeface="Arial" charset="0"/>
                <a:cs typeface="Arial" charset="0"/>
              </a:rPr>
              <a:t>n</a:t>
            </a:r>
            <a:endParaRPr lang="en-US" sz="180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latin typeface="Arial" charset="0"/>
                <a:cs typeface="Arial" charset="0"/>
              </a:rPr>
              <a:t>{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latin typeface="Arial" charset="0"/>
                <a:cs typeface="Arial" charset="0"/>
              </a:rPr>
              <a:t>	Do for  </a:t>
            </a:r>
            <a:r>
              <a:rPr lang="en-US" sz="1800" i="1">
                <a:latin typeface="Arial" charset="0"/>
                <a:cs typeface="Arial" charset="0"/>
              </a:rPr>
              <a:t>j</a:t>
            </a:r>
            <a:r>
              <a:rPr lang="en-US" sz="1800">
                <a:latin typeface="Arial" charset="0"/>
                <a:cs typeface="Arial" charset="0"/>
              </a:rPr>
              <a:t> = 1 to </a:t>
            </a:r>
            <a:r>
              <a:rPr lang="en-US" sz="1800" i="1">
                <a:latin typeface="Arial" charset="0"/>
                <a:cs typeface="Arial" charset="0"/>
              </a:rPr>
              <a:t>n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latin typeface="Arial" charset="0"/>
                <a:cs typeface="Arial" charset="0"/>
              </a:rPr>
              <a:t>	{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latin typeface="Arial" charset="0"/>
                <a:cs typeface="Arial" charset="0"/>
              </a:rPr>
              <a:t>		neighbors</a:t>
            </a:r>
            <a:r>
              <a:rPr lang="en-US" sz="1800">
                <a:latin typeface="Arial" charset="0"/>
                <a:cs typeface="Arial" charset="0"/>
                <a:sym typeface="Symbol" charset="0"/>
              </a:rPr>
              <a:t></a:t>
            </a:r>
            <a:r>
              <a:rPr lang="en-US" sz="1800">
                <a:latin typeface="Arial" charset="0"/>
                <a:cs typeface="Arial" charset="0"/>
              </a:rPr>
              <a:t> </a:t>
            </a:r>
            <a:br>
              <a:rPr lang="en-US" sz="1800">
                <a:latin typeface="Arial" charset="0"/>
                <a:cs typeface="Arial" charset="0"/>
              </a:rPr>
            </a:br>
            <a:r>
              <a:rPr lang="en-US" sz="1800">
                <a:latin typeface="Arial" charset="0"/>
                <a:cs typeface="Arial" charset="0"/>
              </a:rPr>
              <a:t>	</a:t>
            </a:r>
            <a:r>
              <a:rPr lang="en-US" sz="1800" i="1">
                <a:latin typeface="Arial" charset="0"/>
                <a:cs typeface="Arial" charset="0"/>
              </a:rPr>
              <a:t>A</a:t>
            </a:r>
            <a:r>
              <a:rPr lang="en-US" sz="1800">
                <a:latin typeface="Arial" charset="0"/>
                <a:cs typeface="Arial" charset="0"/>
              </a:rPr>
              <a:t>[</a:t>
            </a:r>
            <a:r>
              <a:rPr lang="en-US" sz="1800" i="1">
                <a:latin typeface="Arial" charset="0"/>
                <a:cs typeface="Arial" charset="0"/>
              </a:rPr>
              <a:t>i</a:t>
            </a:r>
            <a:r>
              <a:rPr lang="en-US" sz="1800">
                <a:latin typeface="Arial" charset="0"/>
                <a:cs typeface="Arial" charset="0"/>
              </a:rPr>
              <a:t> – 1, </a:t>
            </a:r>
            <a:r>
              <a:rPr lang="en-US" sz="1800" i="1">
                <a:latin typeface="Arial" charset="0"/>
                <a:cs typeface="Arial" charset="0"/>
              </a:rPr>
              <a:t>j</a:t>
            </a:r>
            <a:r>
              <a:rPr lang="en-US" sz="1800">
                <a:latin typeface="Arial" charset="0"/>
                <a:cs typeface="Arial" charset="0"/>
              </a:rPr>
              <a:t> - 1] + </a:t>
            </a:r>
            <a:r>
              <a:rPr lang="en-US" sz="1800" i="1">
                <a:latin typeface="Arial" charset="0"/>
                <a:cs typeface="Arial" charset="0"/>
              </a:rPr>
              <a:t>A</a:t>
            </a:r>
            <a:r>
              <a:rPr lang="en-US" sz="1800">
                <a:latin typeface="Arial" charset="0"/>
                <a:cs typeface="Arial" charset="0"/>
              </a:rPr>
              <a:t>[</a:t>
            </a:r>
            <a:r>
              <a:rPr lang="en-US" sz="1800" i="1">
                <a:latin typeface="Arial" charset="0"/>
                <a:cs typeface="Arial" charset="0"/>
              </a:rPr>
              <a:t>i</a:t>
            </a:r>
            <a:r>
              <a:rPr lang="en-US" sz="1800">
                <a:latin typeface="Arial" charset="0"/>
                <a:cs typeface="Arial" charset="0"/>
              </a:rPr>
              <a:t> – 1, </a:t>
            </a:r>
            <a:r>
              <a:rPr lang="en-US" sz="1800" i="1">
                <a:latin typeface="Arial" charset="0"/>
                <a:cs typeface="Arial" charset="0"/>
              </a:rPr>
              <a:t>j</a:t>
            </a:r>
            <a:r>
              <a:rPr lang="en-US" sz="1800">
                <a:latin typeface="Arial" charset="0"/>
                <a:cs typeface="Arial" charset="0"/>
              </a:rPr>
              <a:t>] + </a:t>
            </a:r>
            <a:r>
              <a:rPr lang="en-US" sz="1800" i="1">
                <a:latin typeface="Arial" charset="0"/>
                <a:cs typeface="Arial" charset="0"/>
              </a:rPr>
              <a:t>A</a:t>
            </a:r>
            <a:r>
              <a:rPr lang="en-US" sz="1800">
                <a:latin typeface="Arial" charset="0"/>
                <a:cs typeface="Arial" charset="0"/>
              </a:rPr>
              <a:t>[</a:t>
            </a:r>
            <a:r>
              <a:rPr lang="en-US" sz="1800" i="1">
                <a:latin typeface="Arial" charset="0"/>
                <a:cs typeface="Arial" charset="0"/>
              </a:rPr>
              <a:t>i</a:t>
            </a:r>
            <a:r>
              <a:rPr lang="en-US" sz="1800">
                <a:latin typeface="Arial" charset="0"/>
                <a:cs typeface="Arial" charset="0"/>
              </a:rPr>
              <a:t> – 1,</a:t>
            </a:r>
            <a:r>
              <a:rPr lang="en-US" sz="1800" i="1">
                <a:latin typeface="Arial" charset="0"/>
                <a:cs typeface="Arial" charset="0"/>
              </a:rPr>
              <a:t>j</a:t>
            </a:r>
            <a:r>
              <a:rPr lang="en-US" sz="1800">
                <a:latin typeface="Arial" charset="0"/>
                <a:cs typeface="Arial" charset="0"/>
              </a:rPr>
              <a:t> + 1] + </a:t>
            </a:r>
            <a:br>
              <a:rPr lang="en-US" sz="1800">
                <a:latin typeface="Arial" charset="0"/>
                <a:cs typeface="Arial" charset="0"/>
              </a:rPr>
            </a:br>
            <a:r>
              <a:rPr lang="en-US" sz="1800">
                <a:latin typeface="Arial" charset="0"/>
                <a:cs typeface="Arial" charset="0"/>
              </a:rPr>
              <a:t>	</a:t>
            </a:r>
            <a:r>
              <a:rPr lang="en-US" sz="1800" i="1">
                <a:latin typeface="Arial" charset="0"/>
                <a:cs typeface="Arial" charset="0"/>
              </a:rPr>
              <a:t>A</a:t>
            </a:r>
            <a:r>
              <a:rPr lang="en-US" sz="1800">
                <a:latin typeface="Arial" charset="0"/>
                <a:cs typeface="Arial" charset="0"/>
              </a:rPr>
              <a:t>[</a:t>
            </a:r>
            <a:r>
              <a:rPr lang="en-US" sz="1800" i="1">
                <a:latin typeface="Arial" charset="0"/>
                <a:cs typeface="Arial" charset="0"/>
              </a:rPr>
              <a:t>i</a:t>
            </a:r>
            <a:r>
              <a:rPr lang="en-US" sz="1800">
                <a:latin typeface="Arial" charset="0"/>
                <a:cs typeface="Arial" charset="0"/>
              </a:rPr>
              <a:t>, </a:t>
            </a:r>
            <a:r>
              <a:rPr lang="en-US" sz="1800" i="1">
                <a:latin typeface="Arial" charset="0"/>
                <a:cs typeface="Arial" charset="0"/>
              </a:rPr>
              <a:t>j</a:t>
            </a:r>
            <a:r>
              <a:rPr lang="en-US" sz="1800">
                <a:latin typeface="Arial" charset="0"/>
                <a:cs typeface="Arial" charset="0"/>
              </a:rPr>
              <a:t> – 1] + </a:t>
            </a:r>
            <a:r>
              <a:rPr lang="en-US" sz="1800" i="1">
                <a:latin typeface="Arial" charset="0"/>
                <a:cs typeface="Arial" charset="0"/>
              </a:rPr>
              <a:t>A</a:t>
            </a:r>
            <a:r>
              <a:rPr lang="en-US" sz="1800">
                <a:latin typeface="Arial" charset="0"/>
                <a:cs typeface="Arial" charset="0"/>
              </a:rPr>
              <a:t>[</a:t>
            </a:r>
            <a:r>
              <a:rPr lang="en-US" sz="1800" i="1">
                <a:latin typeface="Arial" charset="0"/>
                <a:cs typeface="Arial" charset="0"/>
              </a:rPr>
              <a:t>i</a:t>
            </a:r>
            <a:r>
              <a:rPr lang="en-US" sz="1800">
                <a:latin typeface="Arial" charset="0"/>
                <a:cs typeface="Arial" charset="0"/>
              </a:rPr>
              <a:t>, </a:t>
            </a:r>
            <a:r>
              <a:rPr lang="en-US" sz="1800" i="1">
                <a:latin typeface="Arial" charset="0"/>
                <a:cs typeface="Arial" charset="0"/>
              </a:rPr>
              <a:t>j</a:t>
            </a:r>
            <a:r>
              <a:rPr lang="en-US" sz="1800">
                <a:latin typeface="Arial" charset="0"/>
                <a:cs typeface="Arial" charset="0"/>
              </a:rPr>
              <a:t> + 1] + </a:t>
            </a:r>
            <a:br>
              <a:rPr lang="en-US" sz="1800">
                <a:latin typeface="Arial" charset="0"/>
                <a:cs typeface="Arial" charset="0"/>
              </a:rPr>
            </a:br>
            <a:r>
              <a:rPr lang="en-US" sz="1800">
                <a:latin typeface="Arial" charset="0"/>
                <a:cs typeface="Arial" charset="0"/>
              </a:rPr>
              <a:t>	</a:t>
            </a:r>
            <a:r>
              <a:rPr lang="en-US" sz="1800" i="1">
                <a:latin typeface="Arial" charset="0"/>
                <a:cs typeface="Arial" charset="0"/>
              </a:rPr>
              <a:t>A</a:t>
            </a:r>
            <a:r>
              <a:rPr lang="en-US" sz="1800">
                <a:latin typeface="Arial" charset="0"/>
                <a:cs typeface="Arial" charset="0"/>
              </a:rPr>
              <a:t>[</a:t>
            </a:r>
            <a:r>
              <a:rPr lang="en-US" sz="1800" i="1">
                <a:latin typeface="Arial" charset="0"/>
                <a:cs typeface="Arial" charset="0"/>
              </a:rPr>
              <a:t>i</a:t>
            </a:r>
            <a:r>
              <a:rPr lang="en-US" sz="1800">
                <a:latin typeface="Arial" charset="0"/>
                <a:cs typeface="Arial" charset="0"/>
              </a:rPr>
              <a:t> + 1, </a:t>
            </a:r>
            <a:r>
              <a:rPr lang="en-US" sz="1800" i="1">
                <a:latin typeface="Arial" charset="0"/>
                <a:cs typeface="Arial" charset="0"/>
              </a:rPr>
              <a:t>j</a:t>
            </a:r>
            <a:r>
              <a:rPr lang="en-US" sz="1800">
                <a:latin typeface="Arial" charset="0"/>
                <a:cs typeface="Arial" charset="0"/>
              </a:rPr>
              <a:t> – 1] + </a:t>
            </a:r>
            <a:r>
              <a:rPr lang="en-US" sz="1800" i="1">
                <a:latin typeface="Arial" charset="0"/>
                <a:cs typeface="Arial" charset="0"/>
              </a:rPr>
              <a:t>A</a:t>
            </a:r>
            <a:r>
              <a:rPr lang="en-US" sz="1800">
                <a:latin typeface="Arial" charset="0"/>
                <a:cs typeface="Arial" charset="0"/>
              </a:rPr>
              <a:t>[</a:t>
            </a:r>
            <a:r>
              <a:rPr lang="en-US" sz="1800" i="1">
                <a:latin typeface="Arial" charset="0"/>
                <a:cs typeface="Arial" charset="0"/>
              </a:rPr>
              <a:t>i</a:t>
            </a:r>
            <a:r>
              <a:rPr lang="en-US" sz="1800">
                <a:latin typeface="Arial" charset="0"/>
                <a:cs typeface="Arial" charset="0"/>
              </a:rPr>
              <a:t> + 1, </a:t>
            </a:r>
            <a:r>
              <a:rPr lang="en-US" sz="1800" i="1">
                <a:latin typeface="Arial" charset="0"/>
                <a:cs typeface="Arial" charset="0"/>
              </a:rPr>
              <a:t>j</a:t>
            </a:r>
            <a:r>
              <a:rPr lang="en-US" sz="1800">
                <a:latin typeface="Arial" charset="0"/>
                <a:cs typeface="Arial" charset="0"/>
              </a:rPr>
              <a:t>] + </a:t>
            </a:r>
            <a:r>
              <a:rPr lang="en-US" sz="1800" i="1">
                <a:latin typeface="Arial" charset="0"/>
                <a:cs typeface="Arial" charset="0"/>
              </a:rPr>
              <a:t>A</a:t>
            </a:r>
            <a:r>
              <a:rPr lang="en-US" sz="1800">
                <a:latin typeface="Arial" charset="0"/>
                <a:cs typeface="Arial" charset="0"/>
              </a:rPr>
              <a:t>[</a:t>
            </a:r>
            <a:r>
              <a:rPr lang="en-US" sz="1800" i="1">
                <a:latin typeface="Arial" charset="0"/>
                <a:cs typeface="Arial" charset="0"/>
              </a:rPr>
              <a:t>i</a:t>
            </a:r>
            <a:r>
              <a:rPr lang="en-US" sz="1800">
                <a:latin typeface="Arial" charset="0"/>
                <a:cs typeface="Arial" charset="0"/>
              </a:rPr>
              <a:t> + 1, </a:t>
            </a:r>
            <a:r>
              <a:rPr lang="en-US" sz="1800" i="1">
                <a:latin typeface="Arial" charset="0"/>
                <a:cs typeface="Arial" charset="0"/>
              </a:rPr>
              <a:t>j</a:t>
            </a:r>
            <a:r>
              <a:rPr lang="en-US" sz="1800">
                <a:latin typeface="Arial" charset="0"/>
                <a:cs typeface="Arial" charset="0"/>
              </a:rPr>
              <a:t> + 1]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latin typeface="Arial" charset="0"/>
                <a:cs typeface="Arial" charset="0"/>
              </a:rPr>
              <a:t>		if ( A[I,j] = 1 AND neighbors</a:t>
            </a:r>
            <a:r>
              <a:rPr lang="en-US" sz="1800" i="1">
                <a:latin typeface="Arial" charset="0"/>
                <a:cs typeface="Arial" charset="0"/>
              </a:rPr>
              <a:t> =</a:t>
            </a:r>
            <a:r>
              <a:rPr lang="en-US" sz="1800">
                <a:latin typeface="Arial" charset="0"/>
                <a:cs typeface="Arial" charset="0"/>
              </a:rPr>
              <a:t> 2 ) then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latin typeface="Arial" charset="0"/>
                <a:cs typeface="Arial" charset="0"/>
              </a:rPr>
              <a:t>			{ </a:t>
            </a:r>
            <a:r>
              <a:rPr lang="en-US" sz="1800" i="1">
                <a:latin typeface="Arial" charset="0"/>
                <a:cs typeface="Arial" charset="0"/>
              </a:rPr>
              <a:t>B</a:t>
            </a:r>
            <a:r>
              <a:rPr lang="en-US" sz="1800">
                <a:latin typeface="Arial" charset="0"/>
                <a:cs typeface="Arial" charset="0"/>
              </a:rPr>
              <a:t>[</a:t>
            </a:r>
            <a:r>
              <a:rPr lang="en-US" sz="1800" i="1">
                <a:latin typeface="Arial" charset="0"/>
                <a:cs typeface="Arial" charset="0"/>
              </a:rPr>
              <a:t>i</a:t>
            </a:r>
            <a:r>
              <a:rPr lang="en-US" sz="1800">
                <a:latin typeface="Arial" charset="0"/>
                <a:cs typeface="Arial" charset="0"/>
              </a:rPr>
              <a:t>, </a:t>
            </a:r>
            <a:r>
              <a:rPr lang="en-US" sz="1800" i="1">
                <a:latin typeface="Arial" charset="0"/>
                <a:cs typeface="Arial" charset="0"/>
              </a:rPr>
              <a:t>j</a:t>
            </a:r>
            <a:r>
              <a:rPr lang="en-US" sz="1800">
                <a:latin typeface="Arial" charset="0"/>
                <a:cs typeface="Arial" charset="0"/>
              </a:rPr>
              <a:t>] </a:t>
            </a:r>
            <a:r>
              <a:rPr lang="en-US" sz="1800">
                <a:latin typeface="Arial" charset="0"/>
                <a:cs typeface="Arial" charset="0"/>
                <a:sym typeface="Symbol" charset="0"/>
              </a:rPr>
              <a:t> </a:t>
            </a:r>
            <a:r>
              <a:rPr lang="en-US" sz="1800">
                <a:latin typeface="Arial" charset="0"/>
                <a:cs typeface="Arial" charset="0"/>
              </a:rPr>
              <a:t>1 }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latin typeface="Arial" charset="0"/>
                <a:cs typeface="Arial" charset="0"/>
              </a:rPr>
              <a:t>		else if (</a:t>
            </a:r>
            <a:r>
              <a:rPr lang="en-US" sz="2400">
                <a:solidFill>
                  <a:srgbClr val="FF3300"/>
                </a:solidFill>
                <a:latin typeface="Arial" charset="0"/>
                <a:cs typeface="Arial" charset="0"/>
              </a:rPr>
              <a:t>…</a:t>
            </a:r>
            <a:r>
              <a:rPr lang="en-US" sz="1800">
                <a:latin typeface="Arial" charset="0"/>
                <a:cs typeface="Arial" charset="0"/>
              </a:rPr>
              <a:t>)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latin typeface="Arial" charset="0"/>
                <a:cs typeface="Arial" charset="0"/>
              </a:rPr>
              <a:t>			</a:t>
            </a:r>
            <a:r>
              <a:rPr lang="en-US" sz="2400">
                <a:solidFill>
                  <a:srgbClr val="FF3300"/>
                </a:solidFill>
                <a:latin typeface="Arial" charset="0"/>
                <a:cs typeface="Arial" charset="0"/>
              </a:rPr>
              <a:t>…etc. //see handout; Example 3//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latin typeface="Arial" charset="0"/>
                <a:cs typeface="Arial" charset="0"/>
              </a:rPr>
              <a:t>	}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latin typeface="Arial" charset="0"/>
                <a:cs typeface="Arial" charset="0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latin typeface="Arial" charset="0"/>
                <a:cs typeface="Arial" charset="0"/>
              </a:rPr>
              <a:t>Do for </a:t>
            </a:r>
            <a:r>
              <a:rPr lang="en-US" sz="1800" i="1">
                <a:latin typeface="Arial" charset="0"/>
                <a:cs typeface="Arial" charset="0"/>
              </a:rPr>
              <a:t>i</a:t>
            </a:r>
            <a:r>
              <a:rPr lang="en-US" sz="1800">
                <a:latin typeface="Arial" charset="0"/>
                <a:cs typeface="Arial" charset="0"/>
              </a:rPr>
              <a:t> = 1 to </a:t>
            </a:r>
            <a:r>
              <a:rPr lang="en-US" sz="1800" i="1">
                <a:latin typeface="Arial" charset="0"/>
                <a:cs typeface="Arial" charset="0"/>
              </a:rPr>
              <a:t>n</a:t>
            </a:r>
            <a:endParaRPr lang="en-US" sz="180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latin typeface="Arial" charset="0"/>
                <a:cs typeface="Arial" charset="0"/>
              </a:rPr>
              <a:t>{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latin typeface="Arial" charset="0"/>
                <a:cs typeface="Arial" charset="0"/>
              </a:rPr>
              <a:t>	Do for  </a:t>
            </a:r>
            <a:r>
              <a:rPr lang="en-US" sz="1800" i="1">
                <a:latin typeface="Arial" charset="0"/>
                <a:cs typeface="Arial" charset="0"/>
              </a:rPr>
              <a:t>j</a:t>
            </a:r>
            <a:r>
              <a:rPr lang="en-US" sz="1800">
                <a:latin typeface="Arial" charset="0"/>
                <a:cs typeface="Arial" charset="0"/>
              </a:rPr>
              <a:t> = 1 to </a:t>
            </a:r>
            <a:r>
              <a:rPr lang="en-US" sz="1800" i="1">
                <a:latin typeface="Arial" charset="0"/>
                <a:cs typeface="Arial" charset="0"/>
              </a:rPr>
              <a:t>n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latin typeface="Arial" charset="0"/>
                <a:cs typeface="Arial" charset="0"/>
              </a:rPr>
              <a:t>		{ A[i,j]</a:t>
            </a:r>
            <a:r>
              <a:rPr lang="en-US" sz="1800">
                <a:latin typeface="Arial" charset="0"/>
                <a:cs typeface="Arial" charset="0"/>
                <a:sym typeface="Symbol" charset="0"/>
              </a:rPr>
              <a:t>B[i,j] }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latin typeface="Arial" charset="0"/>
                <a:cs typeface="Arial" charset="0"/>
                <a:sym typeface="Symbol" charset="0"/>
              </a:rPr>
              <a:t>}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Lesson from the Game of Life?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Simple local behavior can lead to complex global behavior</a:t>
            </a:r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974725" y="3773488"/>
            <a:ext cx="52816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(See Brian Hayes article in readings.)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2412</TotalTime>
  <Words>466</Words>
  <Application>Microsoft Macintosh PowerPoint</Application>
  <PresentationFormat>On-screen Show (4:3)</PresentationFormat>
  <Paragraphs>148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Wingdings</vt:lpstr>
      <vt:lpstr>ＭＳ Ｐゴシック</vt:lpstr>
      <vt:lpstr>Arial Black</vt:lpstr>
      <vt:lpstr>Times New Roman</vt:lpstr>
      <vt:lpstr>Symbol</vt:lpstr>
      <vt:lpstr>Pixel</vt:lpstr>
      <vt:lpstr>Creating new worlds inside the computer</vt:lpstr>
      <vt:lpstr>A couple tips….</vt:lpstr>
      <vt:lpstr>Pseudocode</vt:lpstr>
      <vt:lpstr>“Algorithm” - definition revisited</vt:lpstr>
      <vt:lpstr>Today’s topic:    Creating new worlds   inside the computer. </vt:lpstr>
      <vt:lpstr>Conway’s Game of life</vt:lpstr>
      <vt:lpstr>PowerPoint Presentation</vt:lpstr>
      <vt:lpstr>Pseudocode for each step</vt:lpstr>
      <vt:lpstr>Lesson from the Game of Life?</vt:lpstr>
      <vt:lpstr>Next.. </vt:lpstr>
      <vt:lpstr>PowerPoint Presentation</vt:lpstr>
      <vt:lpstr>Twister simulation</vt:lpstr>
      <vt:lpstr>Simulator pseudocode</vt:lpstr>
      <vt:lpstr>Other examples of simulation</vt:lpstr>
      <vt:lpstr>Display</vt:lpstr>
      <vt:lpstr>Physics of snow crystals</vt:lpstr>
      <vt:lpstr>Bigger questions</vt:lpstr>
      <vt:lpstr>Actually, reverse trend:  “theory of matter” (particle physics)  is becoming computational.</vt:lpstr>
      <vt:lpstr>PowerPoint Presentation</vt:lpstr>
    </vt:vector>
  </TitlesOfParts>
  <Company>Princeton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new worlds inside the computer</dc:title>
  <dc:creator>David Xiao</dc:creator>
  <cp:lastModifiedBy>Adam Finkelstein</cp:lastModifiedBy>
  <cp:revision>84</cp:revision>
  <dcterms:created xsi:type="dcterms:W3CDTF">2010-02-11T16:29:53Z</dcterms:created>
  <dcterms:modified xsi:type="dcterms:W3CDTF">2012-02-16T18:17:27Z</dcterms:modified>
</cp:coreProperties>
</file>