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sldIdLst>
    <p:sldId id="256" r:id="rId2"/>
    <p:sldId id="273" r:id="rId3"/>
    <p:sldId id="257" r:id="rId4"/>
    <p:sldId id="258" r:id="rId5"/>
    <p:sldId id="278" r:id="rId6"/>
    <p:sldId id="259" r:id="rId7"/>
    <p:sldId id="260" r:id="rId8"/>
    <p:sldId id="261" r:id="rId9"/>
    <p:sldId id="276" r:id="rId10"/>
    <p:sldId id="265" r:id="rId11"/>
    <p:sldId id="281" r:id="rId12"/>
    <p:sldId id="266" r:id="rId13"/>
    <p:sldId id="262" r:id="rId14"/>
    <p:sldId id="282" r:id="rId15"/>
    <p:sldId id="263" r:id="rId16"/>
    <p:sldId id="264" r:id="rId17"/>
    <p:sldId id="267" r:id="rId18"/>
    <p:sldId id="268" r:id="rId19"/>
    <p:sldId id="270" r:id="rId20"/>
    <p:sldId id="269" r:id="rId21"/>
    <p:sldId id="275" r:id="rId22"/>
    <p:sldId id="277" r:id="rId23"/>
    <p:sldId id="271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5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949B9-B49E-5248-A384-D7915F07CB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89748-5674-7F45-B978-CC8CA8EC0F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04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5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1BFBE-F631-1546-A772-6C5DF630543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04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7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3D513-744B-0A4D-9FBE-69C0F76EBF7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04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5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F13C9-C872-4A4D-929B-333027016D4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04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1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08400-32AE-C84A-A3A9-27009E467B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04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5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608F1-FC60-A140-BF20-9A69F94D83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04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1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4E659-C715-BE40-A85D-8C97076C90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04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4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EA088-FCD7-664A-BEDF-13AD2B24B8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04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7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2E993-6EA4-9042-AF8B-E2D02132CC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04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5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49E5-6AC7-4448-893D-B8AF2AF1D7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04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6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charset="0"/>
              </a:defRPr>
            </a:lvl1pPr>
          </a:lstStyle>
          <a:p>
            <a:fld id="{239C7CE1-DD7A-5843-ACEF-E25DCF609B9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1028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1029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4102" name="Rectangle 1030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4103" name="Rectangle 1031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4104" name="Rectangle 1032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4105" name="Rectangle 1033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34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035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4108" name="Rectangle 1036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037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03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0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2" name="Rectangle 10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371600"/>
            <a:ext cx="6019800" cy="2209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Telling a robot how to behave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191000"/>
            <a:ext cx="6019800" cy="1752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Adam Finkelstein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COS 116: Spring </a:t>
            </a:r>
            <a:r>
              <a:rPr lang="en-US" dirty="0" smtClean="0">
                <a:latin typeface="Arial" charset="0"/>
                <a:cs typeface="Arial" charset="0"/>
              </a:rPr>
              <a:t>2012</a:t>
            </a: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philosophy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5"/>
          <a:stretch>
            <a:fillRect/>
          </a:stretch>
        </p:blipFill>
        <p:spPr bwMode="auto">
          <a:xfrm>
            <a:off x="6324600" y="2156952"/>
            <a:ext cx="2819400" cy="432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Formal specification of actions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45720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Fact of life in computing: hardware is </a:t>
            </a:r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>
                <a:latin typeface="Arial" charset="0"/>
                <a:cs typeface="Arial" charset="0"/>
              </a:rPr>
              <a:t>dumb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Forces us to make nebulous concepts precise</a:t>
            </a:r>
          </a:p>
          <a:p>
            <a:pPr lvl="1" eaLnBrk="1" hangingPunct="1"/>
            <a:r>
              <a:rPr lang="en-US" sz="2000">
                <a:latin typeface="Arial" charset="0"/>
                <a:ea typeface="Arial" charset="0"/>
                <a:cs typeface="Arial" charset="0"/>
              </a:rPr>
              <a:t>What is language? Music? Intelligence?</a:t>
            </a:r>
          </a:p>
          <a:p>
            <a:pPr eaLnBrk="1" hangingPunct="1"/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Running themes:</a:t>
            </a:r>
          </a:p>
          <a:p>
            <a:pPr lvl="1" eaLnBrk="1" hangingPunct="1"/>
            <a:r>
              <a:rPr lang="en-US" sz="2000">
                <a:latin typeface="Arial" charset="0"/>
                <a:ea typeface="Arial" charset="0"/>
                <a:cs typeface="Arial" charset="0"/>
              </a:rPr>
              <a:t>What is machine </a:t>
            </a:r>
            <a:r>
              <a:rPr lang="ja-JP" altLang="en-US" sz="20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intelligence</a:t>
            </a:r>
            <a:r>
              <a:rPr lang="ja-JP" altLang="en-US" sz="200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lvl="1" eaLnBrk="1" hangingPunct="1"/>
            <a:r>
              <a:rPr lang="en-US" sz="2000">
                <a:latin typeface="Arial" charset="0"/>
                <a:ea typeface="Arial" charset="0"/>
                <a:cs typeface="Arial" charset="0"/>
              </a:rPr>
              <a:t>Are there limits?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Controlling Scribbler</a:t>
            </a:r>
          </a:p>
        </p:txBody>
      </p:sp>
      <p:pic>
        <p:nvPicPr>
          <p:cNvPr id="4" name="Picture 3" descr="scribbler-contr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41500"/>
            <a:ext cx="7086600" cy="4465638"/>
          </a:xfrm>
          <a:prstGeom prst="rect">
            <a:avLst/>
          </a:prstGeom>
          <a:effectLst>
            <a:outerShdw blurRad="50800" dist="889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cs typeface="Arial" charset="0"/>
              </a:rPr>
              <a:t>Remember (</a:t>
            </a:r>
            <a:r>
              <a:rPr lang="en-US" sz="3600" dirty="0">
                <a:latin typeface="Arial" charset="0"/>
                <a:cs typeface="Arial" charset="0"/>
              </a:rPr>
              <a:t>esp. for Scribbler labs):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Arial" charset="0"/>
              <a:cs typeface="Arial" charset="0"/>
            </a:endParaRPr>
          </a:p>
          <a:p>
            <a:pPr lvl="1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Microprocessor can do one thing at a time</a:t>
            </a:r>
            <a:br>
              <a:rPr lang="en-US">
                <a:latin typeface="Arial" charset="0"/>
                <a:ea typeface="Arial" charset="0"/>
                <a:cs typeface="Arial" charset="0"/>
              </a:rPr>
            </a:br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Very fast -- 20 million operations per second!</a:t>
            </a:r>
          </a:p>
          <a:p>
            <a:pPr lvl="1"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Compound instructions: sequence within {…}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medium535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2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Why programmable?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Benefits of a programmable device:</a:t>
            </a:r>
          </a:p>
          <a:p>
            <a:pPr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Flexible</a:t>
            </a:r>
          </a:p>
          <a:p>
            <a:pPr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Multi-use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Universal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Main difference between computers and other technologies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Our robot: Scribbler</a:t>
            </a:r>
          </a:p>
        </p:txBody>
      </p:sp>
      <p:pic>
        <p:nvPicPr>
          <p:cNvPr id="20483" name="Picture 11" descr="scribbler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3048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3" descr="scribbler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Line 14"/>
          <p:cNvSpPr>
            <a:spLocks noChangeShapeType="1"/>
          </p:cNvSpPr>
          <p:nvPr/>
        </p:nvSpPr>
        <p:spPr bwMode="auto">
          <a:xfrm flipH="1" flipV="1">
            <a:off x="7543800" y="3657600"/>
            <a:ext cx="304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Text Box 15"/>
          <p:cNvSpPr txBox="1">
            <a:spLocks noChangeArrowheads="1"/>
          </p:cNvSpPr>
          <p:nvPr/>
        </p:nvSpPr>
        <p:spPr bwMode="auto">
          <a:xfrm>
            <a:off x="7010400" y="5105400"/>
            <a:ext cx="149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Light outputs</a:t>
            </a:r>
          </a:p>
        </p:txBody>
      </p:sp>
      <p:sp>
        <p:nvSpPr>
          <p:cNvPr id="20487" name="Line 16"/>
          <p:cNvSpPr>
            <a:spLocks noChangeShapeType="1"/>
          </p:cNvSpPr>
          <p:nvPr/>
        </p:nvSpPr>
        <p:spPr bwMode="auto">
          <a:xfrm flipH="1">
            <a:off x="7467600" y="19812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Text Box 17"/>
          <p:cNvSpPr txBox="1">
            <a:spLocks noChangeArrowheads="1"/>
          </p:cNvSpPr>
          <p:nvPr/>
        </p:nvSpPr>
        <p:spPr bwMode="auto">
          <a:xfrm>
            <a:off x="7239000" y="1447800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Speaker</a:t>
            </a: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H="1" flipV="1">
            <a:off x="1600200" y="40386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Text Box 22"/>
          <p:cNvSpPr txBox="1">
            <a:spLocks noChangeArrowheads="1"/>
          </p:cNvSpPr>
          <p:nvPr/>
        </p:nvSpPr>
        <p:spPr bwMode="auto">
          <a:xfrm>
            <a:off x="1295400" y="533400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Light sensors</a:t>
            </a:r>
          </a:p>
        </p:txBody>
      </p:sp>
      <p:sp>
        <p:nvSpPr>
          <p:cNvPr id="20491" name="Line 23"/>
          <p:cNvSpPr>
            <a:spLocks noChangeShapeType="1"/>
          </p:cNvSpPr>
          <p:nvPr/>
        </p:nvSpPr>
        <p:spPr bwMode="auto">
          <a:xfrm flipV="1">
            <a:off x="990600" y="4495800"/>
            <a:ext cx="228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Text Box 24"/>
          <p:cNvSpPr txBox="1">
            <a:spLocks noChangeArrowheads="1"/>
          </p:cNvSpPr>
          <p:nvPr/>
        </p:nvSpPr>
        <p:spPr bwMode="auto">
          <a:xfrm>
            <a:off x="381000" y="6096000"/>
            <a:ext cx="272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Obstacle sensor detector</a:t>
            </a:r>
          </a:p>
        </p:txBody>
      </p:sp>
      <p:sp>
        <p:nvSpPr>
          <p:cNvPr id="20493" name="Line 26"/>
          <p:cNvSpPr>
            <a:spLocks noChangeShapeType="1"/>
          </p:cNvSpPr>
          <p:nvPr/>
        </p:nvSpPr>
        <p:spPr bwMode="auto">
          <a:xfrm flipH="1" flipV="1">
            <a:off x="2209800" y="46482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Text Box 27"/>
          <p:cNvSpPr txBox="1">
            <a:spLocks noChangeArrowheads="1"/>
          </p:cNvSpPr>
          <p:nvPr/>
        </p:nvSpPr>
        <p:spPr bwMode="auto">
          <a:xfrm>
            <a:off x="3048000" y="5257800"/>
            <a:ext cx="259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Obstacle sensor emitter</a:t>
            </a:r>
          </a:p>
        </p:txBody>
      </p:sp>
      <p:sp>
        <p:nvSpPr>
          <p:cNvPr id="20495" name="Line 28"/>
          <p:cNvSpPr>
            <a:spLocks noChangeShapeType="1"/>
          </p:cNvSpPr>
          <p:nvPr/>
        </p:nvSpPr>
        <p:spPr bwMode="auto">
          <a:xfrm>
            <a:off x="914400" y="19812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Text Box 29"/>
          <p:cNvSpPr txBox="1">
            <a:spLocks noChangeArrowheads="1"/>
          </p:cNvSpPr>
          <p:nvPr/>
        </p:nvSpPr>
        <p:spPr bwMode="auto">
          <a:xfrm>
            <a:off x="441325" y="1484313"/>
            <a:ext cx="1377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Stall sensor</a:t>
            </a:r>
          </a:p>
        </p:txBody>
      </p:sp>
      <p:sp>
        <p:nvSpPr>
          <p:cNvPr id="20497" name="Line 30"/>
          <p:cNvSpPr>
            <a:spLocks noChangeShapeType="1"/>
          </p:cNvSpPr>
          <p:nvPr/>
        </p:nvSpPr>
        <p:spPr bwMode="auto">
          <a:xfrm flipH="1" flipV="1">
            <a:off x="3352800" y="44196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Text Box 31"/>
          <p:cNvSpPr txBox="1">
            <a:spLocks noChangeArrowheads="1"/>
          </p:cNvSpPr>
          <p:nvPr/>
        </p:nvSpPr>
        <p:spPr bwMode="auto">
          <a:xfrm>
            <a:off x="3489325" y="4684713"/>
            <a:ext cx="273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Line sensor (underneath)</a:t>
            </a:r>
          </a:p>
        </p:txBody>
      </p:sp>
      <p:sp>
        <p:nvSpPr>
          <p:cNvPr id="20499" name="Line 32"/>
          <p:cNvSpPr>
            <a:spLocks noChangeShapeType="1"/>
          </p:cNvSpPr>
          <p:nvPr/>
        </p:nvSpPr>
        <p:spPr bwMode="auto">
          <a:xfrm flipV="1">
            <a:off x="5791200" y="3581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Text Box 33"/>
          <p:cNvSpPr txBox="1">
            <a:spLocks noChangeArrowheads="1"/>
          </p:cNvSpPr>
          <p:nvPr/>
        </p:nvSpPr>
        <p:spPr bwMode="auto">
          <a:xfrm>
            <a:off x="4708525" y="3846513"/>
            <a:ext cx="154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Motor/wheels</a:t>
            </a:r>
          </a:p>
        </p:txBody>
      </p:sp>
      <p:sp>
        <p:nvSpPr>
          <p:cNvPr id="20501" name="Text Box 34"/>
          <p:cNvSpPr txBox="1">
            <a:spLocks noChangeArrowheads="1"/>
          </p:cNvSpPr>
          <p:nvPr/>
        </p:nvSpPr>
        <p:spPr bwMode="auto">
          <a:xfrm>
            <a:off x="1981200" y="1600200"/>
            <a:ext cx="1289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Inputs</a:t>
            </a:r>
          </a:p>
        </p:txBody>
      </p:sp>
      <p:sp>
        <p:nvSpPr>
          <p:cNvPr id="20502" name="Text Box 35"/>
          <p:cNvSpPr txBox="1">
            <a:spLocks noChangeArrowheads="1"/>
          </p:cNvSpPr>
          <p:nvPr/>
        </p:nvSpPr>
        <p:spPr bwMode="auto">
          <a:xfrm>
            <a:off x="5410200" y="1600200"/>
            <a:ext cx="1604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Outputs</a:t>
            </a:r>
          </a:p>
        </p:txBody>
      </p:sp>
      <p:pic>
        <p:nvPicPr>
          <p:cNvPr id="20503" name="Picture 37" descr="pbasic48wp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584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4" name="Line 38"/>
          <p:cNvSpPr>
            <a:spLocks noChangeShapeType="1"/>
          </p:cNvSpPr>
          <p:nvPr/>
        </p:nvSpPr>
        <p:spPr bwMode="auto">
          <a:xfrm flipV="1">
            <a:off x="3505200" y="23622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5" name="Text Box 39"/>
          <p:cNvSpPr txBox="1">
            <a:spLocks noChangeArrowheads="1"/>
          </p:cNvSpPr>
          <p:nvPr/>
        </p:nvSpPr>
        <p:spPr bwMode="auto">
          <a:xfrm>
            <a:off x="3810000" y="19050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button</a:t>
            </a:r>
          </a:p>
        </p:txBody>
      </p:sp>
    </p:spTree>
    <p:extLst>
      <p:ext uri="{BB962C8B-B14F-4D97-AF65-F5344CB8AC3E}">
        <p14:creationId xmlns:p14="http://schemas.microsoft.com/office/powerpoint/2010/main" val="201903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Example 1: As a burglar alarm</a:t>
            </a:r>
          </a:p>
        </p:txBody>
      </p:sp>
      <p:pic>
        <p:nvPicPr>
          <p:cNvPr id="26627" name="Picture 6" descr="scribbler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18970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4" descr="open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05000"/>
            <a:ext cx="22399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41" name="Text Box 57"/>
          <p:cNvSpPr txBox="1">
            <a:spLocks noChangeArrowheads="1"/>
          </p:cNvSpPr>
          <p:nvPr/>
        </p:nvSpPr>
        <p:spPr bwMode="auto">
          <a:xfrm>
            <a:off x="3657600" y="6248400"/>
            <a:ext cx="233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If beam interrupted…</a:t>
            </a:r>
          </a:p>
        </p:txBody>
      </p:sp>
      <p:sp>
        <p:nvSpPr>
          <p:cNvPr id="16442" name="Text Box 58"/>
          <p:cNvSpPr txBox="1">
            <a:spLocks noChangeArrowheads="1"/>
          </p:cNvSpPr>
          <p:nvPr/>
        </p:nvSpPr>
        <p:spPr bwMode="auto">
          <a:xfrm>
            <a:off x="7391400" y="2543175"/>
            <a:ext cx="1114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Beep!</a:t>
            </a:r>
          </a:p>
        </p:txBody>
      </p:sp>
      <p:pic>
        <p:nvPicPr>
          <p:cNvPr id="26631" name="Picture 61" descr="flashlight.jpg                                                 0007F941Macintosh HD                   C101ACC7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21351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41" grpId="0" autoUpdateAnimBg="0"/>
      <p:bldP spid="1644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Example 2: As an artiste</a:t>
            </a:r>
          </a:p>
        </p:txBody>
      </p:sp>
      <p:pic>
        <p:nvPicPr>
          <p:cNvPr id="27651" name="Picture 5" descr="scribbler_ro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  <a:cs typeface="Arial" charset="0"/>
              </a:rPr>
              <a:t>Interesting note: </a:t>
            </a:r>
            <a:br>
              <a:rPr lang="en-US" sz="3200">
                <a:latin typeface="Arial" charset="0"/>
                <a:cs typeface="Arial" charset="0"/>
              </a:rPr>
            </a:br>
            <a:r>
              <a:rPr lang="en-US" sz="3200">
                <a:latin typeface="Arial" charset="0"/>
                <a:cs typeface="Arial" charset="0"/>
              </a:rPr>
              <a:t>Scribbler is more stupid than you think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5105400" y="2286000"/>
            <a:ext cx="45720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  <a:p>
            <a:r>
              <a:rPr lang="en-US"/>
              <a:t>GOTO Main</a:t>
            </a:r>
          </a:p>
          <a:p>
            <a:endParaRPr lang="en-US"/>
          </a:p>
          <a:p>
            <a:r>
              <a:rPr lang="en-US"/>
              <a:t>SenseObs:</a:t>
            </a:r>
          </a:p>
          <a:p>
            <a:r>
              <a:rPr lang="en-US"/>
              <a:t>  FREQOUT ObsTxLeft, 1, 38500</a:t>
            </a:r>
          </a:p>
          <a:p>
            <a:r>
              <a:rPr lang="en-US"/>
              <a:t>  IF (ObsRx = 0) THEN object_left = 1 ELSE </a:t>
            </a:r>
          </a:p>
          <a:p>
            <a:r>
              <a:rPr lang="en-US"/>
              <a:t>object_left = 0</a:t>
            </a:r>
          </a:p>
          <a:p>
            <a:r>
              <a:rPr lang="en-US"/>
              <a:t>  LOW ObsTxLeft</a:t>
            </a:r>
          </a:p>
          <a:p>
            <a:r>
              <a:rPr lang="en-US"/>
              <a:t>  FREQOUT ObsTxRight, 1, 38500</a:t>
            </a:r>
          </a:p>
          <a:p>
            <a:r>
              <a:rPr lang="en-US"/>
              <a:t>  IF (ObsRx = 0) THEN object_right = 1 ELSE object_right = 0</a:t>
            </a:r>
          </a:p>
          <a:p>
            <a:r>
              <a:rPr lang="en-US"/>
              <a:t>  LOW ObsTxRight</a:t>
            </a:r>
          </a:p>
          <a:p>
            <a:r>
              <a:rPr lang="en-US"/>
              <a:t>  RETURN</a:t>
            </a:r>
          </a:p>
          <a:p>
            <a:endParaRPr lang="en-US"/>
          </a:p>
          <a:p>
            <a:r>
              <a:rPr lang="en-US"/>
              <a:t>SenseLine:</a:t>
            </a:r>
          </a:p>
          <a:p>
            <a:r>
              <a:rPr lang="en-US"/>
              <a:t>  HIGH LineEnable</a:t>
            </a:r>
          </a:p>
          <a:p>
            <a:r>
              <a:rPr lang="en-US"/>
              <a:t>  line_right = LineRight</a:t>
            </a:r>
          </a:p>
          <a:p>
            <a:r>
              <a:rPr lang="en-US"/>
              <a:t>  line_left = LineLeft</a:t>
            </a:r>
          </a:p>
          <a:p>
            <a:r>
              <a:rPr lang="en-US"/>
              <a:t>  LOW LineEnable</a:t>
            </a:r>
          </a:p>
        </p:txBody>
      </p:sp>
      <p:sp>
        <p:nvSpPr>
          <p:cNvPr id="28676" name="Text Box 12"/>
          <p:cNvSpPr txBox="1">
            <a:spLocks noChangeArrowheads="1"/>
          </p:cNvSpPr>
          <p:nvPr/>
        </p:nvSpPr>
        <p:spPr bwMode="auto">
          <a:xfrm>
            <a:off x="746125" y="1639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sz="2400"/>
          </a:p>
        </p:txBody>
      </p:sp>
      <p:sp>
        <p:nvSpPr>
          <p:cNvPr id="28677" name="Text Box 13"/>
          <p:cNvSpPr txBox="1">
            <a:spLocks noChangeArrowheads="1"/>
          </p:cNvSpPr>
          <p:nvPr/>
        </p:nvSpPr>
        <p:spPr bwMode="auto">
          <a:xfrm>
            <a:off x="304800" y="2286000"/>
            <a:ext cx="30638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Do forever</a:t>
            </a:r>
          </a:p>
          <a:p>
            <a:pPr eaLnBrk="1" hangingPunct="1"/>
            <a:r>
              <a:rPr lang="en-US" sz="2400"/>
              <a:t>{</a:t>
            </a:r>
          </a:p>
          <a:p>
            <a:pPr eaLnBrk="1" hangingPunct="1"/>
            <a:r>
              <a:rPr lang="en-US" sz="2400"/>
              <a:t> Move Forward for 1s</a:t>
            </a:r>
          </a:p>
          <a:p>
            <a:pPr eaLnBrk="1" hangingPunct="1"/>
            <a:r>
              <a:rPr lang="en-US" sz="2400"/>
              <a:t> Move back for 1s</a:t>
            </a:r>
          </a:p>
          <a:p>
            <a:pPr eaLnBrk="1" hangingPunct="1"/>
            <a:r>
              <a:rPr lang="en-US" sz="2400"/>
              <a:t>}</a:t>
            </a:r>
          </a:p>
          <a:p>
            <a:pPr eaLnBrk="1" hangingPunct="1"/>
            <a:r>
              <a:rPr lang="en-US" sz="2400"/>
              <a:t>END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3565525" y="2660650"/>
            <a:ext cx="481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/>
              <a:t>=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5105400" y="1981200"/>
            <a:ext cx="280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3 pages of stuff like</a:t>
            </a:r>
          </a:p>
        </p:txBody>
      </p:sp>
      <p:sp>
        <p:nvSpPr>
          <p:cNvPr id="28680" name="Text Box 16"/>
          <p:cNvSpPr txBox="1">
            <a:spLocks noChangeArrowheads="1"/>
          </p:cNvSpPr>
          <p:nvPr/>
        </p:nvSpPr>
        <p:spPr bwMode="auto">
          <a:xfrm>
            <a:off x="609600" y="4851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sz="2400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381000" y="5105400"/>
            <a:ext cx="314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 sz="2400"/>
              <a:t>“</a:t>
            </a:r>
            <a:r>
              <a:rPr lang="en-US" sz="2400"/>
              <a:t>Translator</a:t>
            </a:r>
            <a:r>
              <a:rPr lang="ja-JP" altLang="en-US" sz="2400"/>
              <a:t>”</a:t>
            </a:r>
            <a:r>
              <a:rPr lang="en-US" sz="2400"/>
              <a:t> written by</a:t>
            </a:r>
          </a:p>
          <a:p>
            <a:pPr eaLnBrk="1" hangingPunct="1"/>
            <a:r>
              <a:rPr lang="en-US" sz="2400"/>
              <a:t> Rajesh Poddar </a:t>
            </a:r>
            <a:r>
              <a:rPr lang="ja-JP" altLang="en-US" sz="2400"/>
              <a:t>‘</a:t>
            </a:r>
            <a:r>
              <a:rPr lang="en-US" sz="2400"/>
              <a:t>08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/>
      <p:bldP spid="22542" grpId="0"/>
      <p:bldP spid="22543" grpId="0"/>
      <p:bldP spid="225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room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5600"/>
            <a:ext cx="41910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Where are things going?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cs typeface="Arial" charset="0"/>
              </a:rPr>
              <a:t>Small cleaning agents</a:t>
            </a:r>
            <a:r>
              <a:rPr lang="ja-JP" altLang="en-US">
                <a:latin typeface="Arial" charset="0"/>
                <a:cs typeface="Arial" charset="0"/>
              </a:rPr>
              <a:t>”</a:t>
            </a:r>
            <a:r>
              <a:rPr lang="en-US">
                <a:latin typeface="Arial" charset="0"/>
                <a:cs typeface="Arial" charset="0"/>
              </a:rPr>
              <a:t> – Brooks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7239 L 0.4 -0.29764 L 0.80816 0.06383 L 0.4 0.36147 L 3.33333E-6 0.07239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9" y="-40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Where are things going?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848600" cy="3886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Automated highways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Being actively researched </a:t>
            </a:r>
          </a:p>
        </p:txBody>
      </p:sp>
      <p:pic>
        <p:nvPicPr>
          <p:cNvPr id="33796" name="Picture 7" descr="Minority Report - highway expa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828800"/>
            <a:ext cx="3390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5524500" y="3505200"/>
            <a:ext cx="248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(From Minority Report)</a:t>
            </a:r>
          </a:p>
        </p:txBody>
      </p:sp>
      <p:pic>
        <p:nvPicPr>
          <p:cNvPr id="33798" name="Picture 9" descr="robot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5410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  <a:cs typeface="Arial" charset="0"/>
              </a:rPr>
              <a:t>Today: Understanding a simple robot</a:t>
            </a:r>
            <a:br>
              <a:rPr lang="en-US" sz="3600">
                <a:latin typeface="Arial" charset="0"/>
                <a:cs typeface="Arial" charset="0"/>
              </a:rPr>
            </a:br>
            <a:endParaRPr lang="en-US" sz="3600">
              <a:latin typeface="Arial" charset="0"/>
              <a:cs typeface="Arial" charset="0"/>
            </a:endParaRPr>
          </a:p>
        </p:txBody>
      </p:sp>
      <p:sp>
        <p:nvSpPr>
          <p:cNvPr id="14339" name="Text Box 1028"/>
          <p:cNvSpPr txBox="1">
            <a:spLocks noChangeArrowheads="1"/>
          </p:cNvSpPr>
          <p:nvPr/>
        </p:nvSpPr>
        <p:spPr bwMode="auto">
          <a:xfrm>
            <a:off x="669925" y="1716088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/>
              <a:t>Why?</a:t>
            </a:r>
          </a:p>
        </p:txBody>
      </p:sp>
      <p:sp>
        <p:nvSpPr>
          <p:cNvPr id="14340" name="Text Box 1029"/>
          <p:cNvSpPr txBox="1">
            <a:spLocks noChangeArrowheads="1"/>
          </p:cNvSpPr>
          <p:nvPr/>
        </p:nvSpPr>
        <p:spPr bwMode="auto">
          <a:xfrm>
            <a:off x="746125" y="2401888"/>
            <a:ext cx="80168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/>
              <a:t> Larger goal: seek an answer to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	</a:t>
            </a:r>
            <a:r>
              <a:rPr lang="ja-JP" altLang="en-US" sz="2400">
                <a:solidFill>
                  <a:schemeClr val="bg2"/>
                </a:solidFill>
              </a:rPr>
              <a:t>“</a:t>
            </a:r>
            <a:r>
              <a:rPr lang="en-US" sz="2400">
                <a:solidFill>
                  <a:schemeClr val="bg2"/>
                </a:solidFill>
              </a:rPr>
              <a:t>What is Computation?</a:t>
            </a:r>
            <a:r>
              <a:rPr lang="ja-JP" altLang="en-US" sz="2400">
                <a:solidFill>
                  <a:schemeClr val="bg2"/>
                </a:solidFill>
              </a:rPr>
              <a:t>”</a:t>
            </a:r>
            <a:r>
              <a:rPr lang="en-US" sz="2400">
                <a:solidFill>
                  <a:schemeClr val="bg2"/>
                </a:solidFill>
              </a:rPr>
              <a:t/>
            </a:r>
            <a:br>
              <a:rPr lang="en-US" sz="2400">
                <a:solidFill>
                  <a:schemeClr val="bg2"/>
                </a:solidFill>
              </a:rPr>
            </a:br>
            <a:r>
              <a:rPr lang="en-US" sz="2400">
                <a:solidFill>
                  <a:srgbClr val="FF3300"/>
                </a:solidFill>
              </a:rPr>
              <a:t/>
            </a:r>
            <a:br>
              <a:rPr lang="en-US" sz="2400">
                <a:solidFill>
                  <a:srgbClr val="FF3300"/>
                </a:solidFill>
              </a:rPr>
            </a:br>
            <a:endParaRPr lang="en-US" sz="2400">
              <a:solidFill>
                <a:srgbClr val="FF33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/>
              <a:t> Acquire insight into technology that will </a:t>
            </a:r>
            <a:br>
              <a:rPr lang="en-US" sz="2400"/>
            </a:br>
            <a:r>
              <a:rPr lang="en-US" sz="2400"/>
              <a:t>    become pervasive within the next decade.</a:t>
            </a:r>
          </a:p>
          <a:p>
            <a:pPr eaLnBrk="1" hangingPunct="1">
              <a:buFontTx/>
              <a:buChar char="•"/>
            </a:pPr>
            <a:endParaRPr lang="en-US" sz="2400"/>
          </a:p>
          <a:p>
            <a:pPr eaLnBrk="1" hangingPunct="1">
              <a:buFontTx/>
              <a:buChar char="•"/>
            </a:pPr>
            <a:r>
              <a:rPr lang="en-US" sz="2400"/>
              <a:t> First encounter with many themes of the course.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Where are things going?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44958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latin typeface="Arial" charset="0"/>
                <a:cs typeface="Arial" charset="0"/>
              </a:rPr>
              <a:t>DARPA Grand Challenge </a:t>
            </a:r>
            <a:br>
              <a:rPr lang="en-US" sz="2800">
                <a:latin typeface="Arial" charset="0"/>
                <a:cs typeface="Arial" charset="0"/>
              </a:rPr>
            </a:br>
            <a:r>
              <a:rPr lang="en-US" sz="2800">
                <a:latin typeface="Arial" charset="0"/>
                <a:cs typeface="Arial" charset="0"/>
              </a:rPr>
              <a:t>($2 M prize):</a:t>
            </a:r>
            <a:br>
              <a:rPr lang="en-US" sz="2800">
                <a:latin typeface="Arial" charset="0"/>
                <a:cs typeface="Arial" charset="0"/>
              </a:rPr>
            </a:br>
            <a:endParaRPr lang="en-US" sz="280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132 mile race in the desert</a:t>
            </a:r>
          </a:p>
          <a:p>
            <a:pPr lvl="1" eaLnBrk="1" hangingPunct="1">
              <a:lnSpc>
                <a:spcPct val="80000"/>
              </a:lnSpc>
            </a:pP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No human control!</a:t>
            </a:r>
          </a:p>
          <a:p>
            <a:pPr lvl="1" eaLnBrk="1" hangingPunct="1">
              <a:lnSpc>
                <a:spcPct val="80000"/>
              </a:lnSpc>
            </a:pP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5 teams, Stanford won in ~7 hours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306888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The Princeton Entry</a:t>
            </a:r>
          </a:p>
        </p:txBody>
      </p:sp>
      <p:pic>
        <p:nvPicPr>
          <p:cNvPr id="31747" name="Picture 4" descr="TeamPhoto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92480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914400" y="5562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sz="2400"/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1905000" y="5943600"/>
            <a:ext cx="5830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Undergraduate Project; reached the finals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Where are we going?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914400" y="5562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sz="2400"/>
          </a:p>
        </p:txBody>
      </p:sp>
      <p:pic>
        <p:nvPicPr>
          <p:cNvPr id="32772" name="Picture 7" descr="shuttle_landing.jpg                                            0007F941Macintosh HD                   C101ACC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4724400" cy="3360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6" descr="b777.jpg                                                       0007F941Macintosh HD                   C101ACC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4541838" cy="254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What is going inside us?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4267200" cy="3886200"/>
          </a:xfrm>
        </p:spPr>
        <p:txBody>
          <a:bodyPr/>
          <a:lstStyle/>
          <a:p>
            <a:pPr eaLnBrk="1" hangingPunct="1"/>
            <a:r>
              <a:rPr lang="ja-JP" altLang="en-US">
                <a:latin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cs typeface="Arial" charset="0"/>
              </a:rPr>
              <a:t>Da Vinci</a:t>
            </a:r>
            <a:r>
              <a:rPr lang="ja-JP" altLang="en-US">
                <a:latin typeface="Arial" charset="0"/>
                <a:cs typeface="Arial" charset="0"/>
              </a:rPr>
              <a:t>”</a:t>
            </a:r>
            <a:r>
              <a:rPr lang="en-US">
                <a:latin typeface="Arial" charset="0"/>
                <a:cs typeface="Arial" charset="0"/>
              </a:rPr>
              <a:t> Robotic surgery system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More precise, though often still controlled by human</a:t>
            </a:r>
          </a:p>
        </p:txBody>
      </p:sp>
      <p:pic>
        <p:nvPicPr>
          <p:cNvPr id="34820" name="Picture 5" descr="daVinc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2862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Why are multi-purpose robots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so hard to build?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Need precise instruments that act like: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eyes, ears, hands, fingers, …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Need smart ways to use sensor data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(ex: human eyesight vs. high-res camera)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6" descr="book-fleshandmachines"/>
          <p:cNvPicPr>
            <a:picLocks noChangeAspect="1" noChangeArrowheads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339346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76600"/>
            <a:ext cx="8229600" cy="1371600"/>
          </a:xfrm>
        </p:spPr>
        <p:txBody>
          <a:bodyPr/>
          <a:lstStyle/>
          <a:p>
            <a:pPr eaLnBrk="1" hangingPunct="1"/>
            <a:r>
              <a:rPr lang="nl-NL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1. Reading: Brooks pp 12-21, pp 32-51</a:t>
            </a:r>
            <a:br>
              <a:rPr lang="nl-NL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</a:b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2. 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L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ab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:  Web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2.0</a:t>
            </a:r>
            <a:b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</a:b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3. Homework 1: Survey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133600" y="5867400"/>
            <a:ext cx="4684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/>
              <a:t>(All posted </a:t>
            </a:r>
            <a:r>
              <a:rPr lang="en-US" sz="2400" dirty="0"/>
              <a:t>on course web page.)</a:t>
            </a:r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228600" y="1143000"/>
            <a:ext cx="25561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800" dirty="0" smtClean="0"/>
              <a:t>TO DO’s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Robots in </a:t>
            </a:r>
            <a:r>
              <a:rPr lang="en-US" dirty="0" smtClean="0">
                <a:latin typeface="Arial" charset="0"/>
                <a:cs typeface="Arial" charset="0"/>
              </a:rPr>
              <a:t>pop culture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5363" name="Picture 7" descr="rob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343400"/>
            <a:ext cx="1425575" cy="2109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9" descr="_39912090_c3p0_r2d2_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3241" r="2438" b="2451"/>
          <a:stretch>
            <a:fillRect/>
          </a:stretch>
        </p:blipFill>
        <p:spPr bwMode="auto">
          <a:xfrm>
            <a:off x="4495800" y="2057400"/>
            <a:ext cx="2209800" cy="1893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11" descr="bat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15430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3" descr="dat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19050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3" descr="rob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0"/>
            <a:ext cx="2971800" cy="1873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25" descr="ros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19200"/>
            <a:ext cx="1701800" cy="2552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the_iron_giant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667000" cy="2166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Real robots</a:t>
            </a:r>
          </a:p>
        </p:txBody>
      </p:sp>
      <p:pic>
        <p:nvPicPr>
          <p:cNvPr id="16387" name="Picture 9" descr="mars-r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3838575" cy="3457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11" descr="aibo_3_onthewall_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4200"/>
            <a:ext cx="1962150" cy="1962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13" descr="roomba-disc-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2400300" cy="1971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5" descr="32b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200400" cy="320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Discussion…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3886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Mars rover: what are the design principles?</a:t>
            </a:r>
          </a:p>
        </p:txBody>
      </p:sp>
      <p:pic>
        <p:nvPicPr>
          <p:cNvPr id="17412" name="Picture 3" descr="mars_rover-smal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53848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Definition of </a:t>
            </a:r>
            <a:r>
              <a:rPr lang="ja-JP" altLang="en-US">
                <a:latin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cs typeface="Arial" charset="0"/>
              </a:rPr>
              <a:t>Robot</a:t>
            </a:r>
            <a:r>
              <a:rPr lang="ja-JP" altLang="en-US">
                <a:latin typeface="Arial" charset="0"/>
                <a:cs typeface="Arial" charset="0"/>
              </a:rPr>
              <a:t>”</a:t>
            </a:r>
            <a:r>
              <a:rPr lang="en-US"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 machine that can be programmed to interact with the physical environment in a desired way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Key word: </a:t>
            </a:r>
            <a:r>
              <a:rPr lang="en-US" i="1">
                <a:latin typeface="Arial" charset="0"/>
                <a:cs typeface="Arial" charset="0"/>
              </a:rPr>
              <a:t>programmed</a:t>
            </a:r>
          </a:p>
          <a:p>
            <a:pPr lvl="1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As opposed to cars, televisions, which are operated by people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Components of a robot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6482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u="sng">
                <a:latin typeface="Arial" charset="0"/>
                <a:cs typeface="Arial" charset="0"/>
              </a:rPr>
              <a:t>Three stages</a:t>
            </a:r>
            <a:r>
              <a:rPr lang="en-US">
                <a:latin typeface="Arial" charset="0"/>
                <a:cs typeface="Arial" charset="0"/>
              </a:rPr>
              <a:t>: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1. Sensors/Inputs: light, sound, motion...</a:t>
            </a:r>
          </a:p>
          <a:p>
            <a:pPr lvl="1" eaLnBrk="1" hangingPunct="1">
              <a:buFont typeface="Wingdings" charset="0"/>
              <a:buNone/>
            </a:pPr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buFont typeface="Wingdings" charset="0"/>
              <a:buNone/>
            </a:pPr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					2. Computing Hardware</a:t>
            </a:r>
          </a:p>
          <a:p>
            <a:pPr lvl="1" eaLnBrk="1" hangingPunct="1">
              <a:buFont typeface="Wingdings" charset="0"/>
              <a:buNone/>
            </a:pPr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buFont typeface="Wingdings" charset="0"/>
              <a:buNone/>
            </a:pPr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3. Outputs/Actions: motors, lights, speakers…</a:t>
            </a:r>
          </a:p>
        </p:txBody>
      </p:sp>
      <p:grpSp>
        <p:nvGrpSpPr>
          <p:cNvPr id="19460" name="Group 8"/>
          <p:cNvGrpSpPr>
            <a:grpSpLocks/>
          </p:cNvGrpSpPr>
          <p:nvPr/>
        </p:nvGrpSpPr>
        <p:grpSpPr bwMode="auto">
          <a:xfrm>
            <a:off x="1676400" y="3352800"/>
            <a:ext cx="2209800" cy="2057400"/>
            <a:chOff x="1056" y="1968"/>
            <a:chExt cx="1392" cy="1296"/>
          </a:xfrm>
        </p:grpSpPr>
        <p:pic>
          <p:nvPicPr>
            <p:cNvPr id="19461" name="Picture 5" descr="microchi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56"/>
              <a:ext cx="1392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>
              <a:off x="1680" y="1968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>
              <a:off x="1680" y="3072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Our robot: Scribbler</a:t>
            </a:r>
          </a:p>
        </p:txBody>
      </p:sp>
      <p:pic>
        <p:nvPicPr>
          <p:cNvPr id="20483" name="Picture 11" descr="scribbler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3048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3" descr="scribbler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Line 14"/>
          <p:cNvSpPr>
            <a:spLocks noChangeShapeType="1"/>
          </p:cNvSpPr>
          <p:nvPr/>
        </p:nvSpPr>
        <p:spPr bwMode="auto">
          <a:xfrm flipH="1" flipV="1">
            <a:off x="7543800" y="3657600"/>
            <a:ext cx="304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Text Box 15"/>
          <p:cNvSpPr txBox="1">
            <a:spLocks noChangeArrowheads="1"/>
          </p:cNvSpPr>
          <p:nvPr/>
        </p:nvSpPr>
        <p:spPr bwMode="auto">
          <a:xfrm>
            <a:off x="7010400" y="5105400"/>
            <a:ext cx="149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Light outputs</a:t>
            </a:r>
          </a:p>
        </p:txBody>
      </p:sp>
      <p:sp>
        <p:nvSpPr>
          <p:cNvPr id="20487" name="Line 16"/>
          <p:cNvSpPr>
            <a:spLocks noChangeShapeType="1"/>
          </p:cNvSpPr>
          <p:nvPr/>
        </p:nvSpPr>
        <p:spPr bwMode="auto">
          <a:xfrm flipH="1">
            <a:off x="7467600" y="19812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Text Box 17"/>
          <p:cNvSpPr txBox="1">
            <a:spLocks noChangeArrowheads="1"/>
          </p:cNvSpPr>
          <p:nvPr/>
        </p:nvSpPr>
        <p:spPr bwMode="auto">
          <a:xfrm>
            <a:off x="7239000" y="1447800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Speaker</a:t>
            </a: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H="1" flipV="1">
            <a:off x="1600200" y="40386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Text Box 22"/>
          <p:cNvSpPr txBox="1">
            <a:spLocks noChangeArrowheads="1"/>
          </p:cNvSpPr>
          <p:nvPr/>
        </p:nvSpPr>
        <p:spPr bwMode="auto">
          <a:xfrm>
            <a:off x="1295400" y="533400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Light sensors</a:t>
            </a:r>
          </a:p>
        </p:txBody>
      </p:sp>
      <p:sp>
        <p:nvSpPr>
          <p:cNvPr id="20491" name="Line 23"/>
          <p:cNvSpPr>
            <a:spLocks noChangeShapeType="1"/>
          </p:cNvSpPr>
          <p:nvPr/>
        </p:nvSpPr>
        <p:spPr bwMode="auto">
          <a:xfrm flipV="1">
            <a:off x="990600" y="4495800"/>
            <a:ext cx="228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Text Box 24"/>
          <p:cNvSpPr txBox="1">
            <a:spLocks noChangeArrowheads="1"/>
          </p:cNvSpPr>
          <p:nvPr/>
        </p:nvSpPr>
        <p:spPr bwMode="auto">
          <a:xfrm>
            <a:off x="381000" y="6096000"/>
            <a:ext cx="272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Obstacle sensor detector</a:t>
            </a:r>
          </a:p>
        </p:txBody>
      </p:sp>
      <p:sp>
        <p:nvSpPr>
          <p:cNvPr id="20493" name="Line 26"/>
          <p:cNvSpPr>
            <a:spLocks noChangeShapeType="1"/>
          </p:cNvSpPr>
          <p:nvPr/>
        </p:nvSpPr>
        <p:spPr bwMode="auto">
          <a:xfrm flipH="1" flipV="1">
            <a:off x="2209800" y="46482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Text Box 27"/>
          <p:cNvSpPr txBox="1">
            <a:spLocks noChangeArrowheads="1"/>
          </p:cNvSpPr>
          <p:nvPr/>
        </p:nvSpPr>
        <p:spPr bwMode="auto">
          <a:xfrm>
            <a:off x="3048000" y="5257800"/>
            <a:ext cx="259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Obstacle sensor emitter</a:t>
            </a:r>
          </a:p>
        </p:txBody>
      </p:sp>
      <p:sp>
        <p:nvSpPr>
          <p:cNvPr id="20495" name="Line 28"/>
          <p:cNvSpPr>
            <a:spLocks noChangeShapeType="1"/>
          </p:cNvSpPr>
          <p:nvPr/>
        </p:nvSpPr>
        <p:spPr bwMode="auto">
          <a:xfrm>
            <a:off x="914400" y="19812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Text Box 29"/>
          <p:cNvSpPr txBox="1">
            <a:spLocks noChangeArrowheads="1"/>
          </p:cNvSpPr>
          <p:nvPr/>
        </p:nvSpPr>
        <p:spPr bwMode="auto">
          <a:xfrm>
            <a:off x="441325" y="1484313"/>
            <a:ext cx="1377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Stall sensor</a:t>
            </a:r>
          </a:p>
        </p:txBody>
      </p:sp>
      <p:sp>
        <p:nvSpPr>
          <p:cNvPr id="20497" name="Line 30"/>
          <p:cNvSpPr>
            <a:spLocks noChangeShapeType="1"/>
          </p:cNvSpPr>
          <p:nvPr/>
        </p:nvSpPr>
        <p:spPr bwMode="auto">
          <a:xfrm flipH="1" flipV="1">
            <a:off x="3352800" y="44196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Text Box 31"/>
          <p:cNvSpPr txBox="1">
            <a:spLocks noChangeArrowheads="1"/>
          </p:cNvSpPr>
          <p:nvPr/>
        </p:nvSpPr>
        <p:spPr bwMode="auto">
          <a:xfrm>
            <a:off x="3489325" y="4684713"/>
            <a:ext cx="273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Line sensor (underneath)</a:t>
            </a:r>
          </a:p>
        </p:txBody>
      </p:sp>
      <p:sp>
        <p:nvSpPr>
          <p:cNvPr id="20499" name="Line 32"/>
          <p:cNvSpPr>
            <a:spLocks noChangeShapeType="1"/>
          </p:cNvSpPr>
          <p:nvPr/>
        </p:nvSpPr>
        <p:spPr bwMode="auto">
          <a:xfrm flipV="1">
            <a:off x="5791200" y="3581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Text Box 33"/>
          <p:cNvSpPr txBox="1">
            <a:spLocks noChangeArrowheads="1"/>
          </p:cNvSpPr>
          <p:nvPr/>
        </p:nvSpPr>
        <p:spPr bwMode="auto">
          <a:xfrm>
            <a:off x="4708525" y="3846513"/>
            <a:ext cx="154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Motor/wheels</a:t>
            </a:r>
          </a:p>
        </p:txBody>
      </p:sp>
      <p:sp>
        <p:nvSpPr>
          <p:cNvPr id="20501" name="Text Box 34"/>
          <p:cNvSpPr txBox="1">
            <a:spLocks noChangeArrowheads="1"/>
          </p:cNvSpPr>
          <p:nvPr/>
        </p:nvSpPr>
        <p:spPr bwMode="auto">
          <a:xfrm>
            <a:off x="1981200" y="1600200"/>
            <a:ext cx="1289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Inputs</a:t>
            </a:r>
          </a:p>
        </p:txBody>
      </p:sp>
      <p:sp>
        <p:nvSpPr>
          <p:cNvPr id="20502" name="Text Box 35"/>
          <p:cNvSpPr txBox="1">
            <a:spLocks noChangeArrowheads="1"/>
          </p:cNvSpPr>
          <p:nvPr/>
        </p:nvSpPr>
        <p:spPr bwMode="auto">
          <a:xfrm>
            <a:off x="5410200" y="1600200"/>
            <a:ext cx="1604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Outputs</a:t>
            </a:r>
          </a:p>
        </p:txBody>
      </p:sp>
      <p:pic>
        <p:nvPicPr>
          <p:cNvPr id="20503" name="Picture 37" descr="pbasic48wp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584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4" name="Line 38"/>
          <p:cNvSpPr>
            <a:spLocks noChangeShapeType="1"/>
          </p:cNvSpPr>
          <p:nvPr/>
        </p:nvSpPr>
        <p:spPr bwMode="auto">
          <a:xfrm flipV="1">
            <a:off x="3505200" y="23622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5" name="Text Box 39"/>
          <p:cNvSpPr txBox="1">
            <a:spLocks noChangeArrowheads="1"/>
          </p:cNvSpPr>
          <p:nvPr/>
        </p:nvSpPr>
        <p:spPr bwMode="auto">
          <a:xfrm>
            <a:off x="3810000" y="19050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Scribbler inside</a:t>
            </a:r>
          </a:p>
        </p:txBody>
      </p:sp>
      <p:pic>
        <p:nvPicPr>
          <p:cNvPr id="21507" name="Picture 1050" descr="ScribblerInside_big.jpg                                        000372F3Macintosh HD                   BCDA99F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3920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476</Words>
  <Application>Microsoft Macintosh PowerPoint</Application>
  <PresentationFormat>On-screen Show (4:3)</PresentationFormat>
  <Paragraphs>137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Wingdings</vt:lpstr>
      <vt:lpstr>Calibri</vt:lpstr>
      <vt:lpstr>ＭＳ Ｐゴシック</vt:lpstr>
      <vt:lpstr>Arial Black</vt:lpstr>
      <vt:lpstr>Times New Roman</vt:lpstr>
      <vt:lpstr>Pixel</vt:lpstr>
      <vt:lpstr>Telling a robot how to behave</vt:lpstr>
      <vt:lpstr>Today: Understanding a simple robot </vt:lpstr>
      <vt:lpstr>Robots in pop culture</vt:lpstr>
      <vt:lpstr>Real robots</vt:lpstr>
      <vt:lpstr>Discussion…</vt:lpstr>
      <vt:lpstr>Definition of “Robot”:</vt:lpstr>
      <vt:lpstr>Components of a robot</vt:lpstr>
      <vt:lpstr>Our robot: Scribbler</vt:lpstr>
      <vt:lpstr>Scribbler inside</vt:lpstr>
      <vt:lpstr>Formal specification of actions</vt:lpstr>
      <vt:lpstr>Controlling Scribbler</vt:lpstr>
      <vt:lpstr>Remember (esp. for Scribbler labs):</vt:lpstr>
      <vt:lpstr>Why programmable?</vt:lpstr>
      <vt:lpstr>Our robot: Scribbler</vt:lpstr>
      <vt:lpstr>Example 1: As a burglar alarm</vt:lpstr>
      <vt:lpstr>Example 2: As an artiste</vt:lpstr>
      <vt:lpstr>Interesting note:  Scribbler is more stupid than you think</vt:lpstr>
      <vt:lpstr>Where are things going?</vt:lpstr>
      <vt:lpstr>Where are things going?</vt:lpstr>
      <vt:lpstr>Where are things going?</vt:lpstr>
      <vt:lpstr>The Princeton Entry</vt:lpstr>
      <vt:lpstr>Where are we going?</vt:lpstr>
      <vt:lpstr>What is going inside us?</vt:lpstr>
      <vt:lpstr>Why are multi-purpose robots so hard to build?</vt:lpstr>
      <vt:lpstr>1. Reading: Brooks pp 12-21, pp 32-51 2. Lab:  Web 2.0 3. Homework 1: Survey</vt:lpstr>
    </vt:vector>
  </TitlesOfParts>
  <Company>뿿촀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Telling a robot how to behave</dc:title>
  <cp:lastModifiedBy>Adam Finkelstein</cp:lastModifiedBy>
  <cp:revision>19</cp:revision>
  <dcterms:created xsi:type="dcterms:W3CDTF">2010-02-04T17:45:08Z</dcterms:created>
  <dcterms:modified xsi:type="dcterms:W3CDTF">2012-02-09T15:04:16Z</dcterms:modified>
</cp:coreProperties>
</file>