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411" r:id="rId2"/>
    <p:sldId id="369" r:id="rId3"/>
    <p:sldId id="406" r:id="rId4"/>
    <p:sldId id="374" r:id="rId5"/>
    <p:sldId id="375" r:id="rId6"/>
    <p:sldId id="409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410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257" r:id="rId38"/>
    <p:sldId id="40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6"/>
    <p:restoredTop sz="67755"/>
  </p:normalViewPr>
  <p:slideViewPr>
    <p:cSldViewPr snapToGrid="0" snapToObjects="1">
      <p:cViewPr varScale="1">
        <p:scale>
          <a:sx n="84" d="100"/>
          <a:sy n="84" d="100"/>
        </p:scale>
        <p:origin x="1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1E2B5B95-98CA-D746-BAC7-F8C15C6FCBF1}" type="datetimeFigureOut">
              <a:rPr lang="en-US" smtClean="0"/>
              <a:pPr/>
              <a:t>12/2/24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511F164F-55BC-E34C-BA70-4579787DC0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3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F164F-55BC-E34C-BA70-4579787DC0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f2768b5d7_2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f2768b5d7_2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669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f2768b5d7_2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f2768b5d7_2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577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f2768b5d7_2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6f2768b5d7_2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190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6f2768b5d7_3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6f2768b5d7_3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950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f2768b5d7_19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f2768b5d7_19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09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f2768b5d7_31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6f2768b5d7_31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167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f2768b5d7_31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6f2768b5d7_31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711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ffb9eeb60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6ffb9eeb60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632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6fe8b3ea5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6fe8b3ea55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862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6f2768b5d7_3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6f2768b5d7_3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97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5196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6f2768b5d7_31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6f2768b5d7_31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21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6ffb9eeb60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6ffb9eeb60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9140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6f2768b5d7_31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6f2768b5d7_31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157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52ca610853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52ca610853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517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6f2768b5d7_19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6f2768b5d7_19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508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6f2768b5d7_2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6f2768b5d7_2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2711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6f2768b5d7_19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6f2768b5d7_19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863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6f2768b5d7_19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6f2768b5d7_19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0882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6f2768b5d7_19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6f2768b5d7_19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550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6f2768b5d7_2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6f2768b5d7_2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97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6d97296ed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6d97296edd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408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6fe8b3ea55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6fe8b3ea55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7132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6ff83bcbc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6ff83bcbc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5749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6ffb9eeb6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6ffb9eeb6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2412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5eeb7bbd1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5eeb7bbd1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463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6d91987b66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6d91987b66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9393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6fe8b3ea5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6fe8b3ea5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21093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6d97296ed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6d97296edd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77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6d4920cab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6d4920cab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4484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ff83bcbc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ff83bcbc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648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ffb9eeb6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ffb9eeb6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620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f2768b5d7_3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f2768b5d7_3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449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f2768b5d7_2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f2768b5d7_2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257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f2768b5d7_2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f2768b5d7_2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75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5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2667">
                <a:solidFill>
                  <a:schemeClr val="dk1"/>
                </a:solidFill>
              </a:defRPr>
            </a:lvl1pPr>
            <a:lvl2pPr lvl="1" rtl="0">
              <a:buNone/>
              <a:defRPr sz="2667">
                <a:solidFill>
                  <a:schemeClr val="dk1"/>
                </a:solidFill>
              </a:defRPr>
            </a:lvl2pPr>
            <a:lvl3pPr lvl="2" rtl="0">
              <a:buNone/>
              <a:defRPr sz="2667">
                <a:solidFill>
                  <a:schemeClr val="dk1"/>
                </a:solidFill>
              </a:defRPr>
            </a:lvl3pPr>
            <a:lvl4pPr lvl="3" rtl="0">
              <a:buNone/>
              <a:defRPr sz="2667">
                <a:solidFill>
                  <a:schemeClr val="dk1"/>
                </a:solidFill>
              </a:defRPr>
            </a:lvl4pPr>
            <a:lvl5pPr lvl="4" rtl="0">
              <a:buNone/>
              <a:defRPr sz="2667">
                <a:solidFill>
                  <a:schemeClr val="dk1"/>
                </a:solidFill>
              </a:defRPr>
            </a:lvl5pPr>
            <a:lvl6pPr lvl="5" rtl="0">
              <a:buNone/>
              <a:defRPr sz="2667">
                <a:solidFill>
                  <a:schemeClr val="dk1"/>
                </a:solidFill>
              </a:defRPr>
            </a:lvl6pPr>
            <a:lvl7pPr lvl="6" rtl="0">
              <a:buNone/>
              <a:defRPr sz="2667">
                <a:solidFill>
                  <a:schemeClr val="dk1"/>
                </a:solidFill>
              </a:defRPr>
            </a:lvl7pPr>
            <a:lvl8pPr lvl="7" rtl="0">
              <a:buNone/>
              <a:defRPr sz="2667">
                <a:solidFill>
                  <a:schemeClr val="dk1"/>
                </a:solidFill>
              </a:defRPr>
            </a:lvl8pPr>
            <a:lvl9pPr lvl="8" rtl="0">
              <a:buNone/>
              <a:defRPr sz="2667">
                <a:solidFill>
                  <a:schemeClr val="dk1"/>
                </a:solidFill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24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2667">
                <a:solidFill>
                  <a:schemeClr val="dk1"/>
                </a:solidFill>
              </a:defRPr>
            </a:lvl1pPr>
            <a:lvl2pPr lvl="1" rtl="0">
              <a:buNone/>
              <a:defRPr sz="2667">
                <a:solidFill>
                  <a:schemeClr val="dk1"/>
                </a:solidFill>
              </a:defRPr>
            </a:lvl2pPr>
            <a:lvl3pPr lvl="2" rtl="0">
              <a:buNone/>
              <a:defRPr sz="2667">
                <a:solidFill>
                  <a:schemeClr val="dk1"/>
                </a:solidFill>
              </a:defRPr>
            </a:lvl3pPr>
            <a:lvl4pPr lvl="3" rtl="0">
              <a:buNone/>
              <a:defRPr sz="2667">
                <a:solidFill>
                  <a:schemeClr val="dk1"/>
                </a:solidFill>
              </a:defRPr>
            </a:lvl4pPr>
            <a:lvl5pPr lvl="4" rtl="0">
              <a:buNone/>
              <a:defRPr sz="2667">
                <a:solidFill>
                  <a:schemeClr val="dk1"/>
                </a:solidFill>
              </a:defRPr>
            </a:lvl5pPr>
            <a:lvl6pPr lvl="5" rtl="0">
              <a:buNone/>
              <a:defRPr sz="2667">
                <a:solidFill>
                  <a:schemeClr val="dk1"/>
                </a:solidFill>
              </a:defRPr>
            </a:lvl6pPr>
            <a:lvl7pPr lvl="6" rtl="0">
              <a:buNone/>
              <a:defRPr sz="2667">
                <a:solidFill>
                  <a:schemeClr val="dk1"/>
                </a:solidFill>
              </a:defRPr>
            </a:lvl7pPr>
            <a:lvl8pPr lvl="7" rtl="0">
              <a:buNone/>
              <a:defRPr sz="2667">
                <a:solidFill>
                  <a:schemeClr val="dk1"/>
                </a:solidFill>
              </a:defRPr>
            </a:lvl8pPr>
            <a:lvl9pPr lvl="8" rtl="0">
              <a:buNone/>
              <a:defRPr sz="2667">
                <a:solidFill>
                  <a:schemeClr val="dk1"/>
                </a:solidFill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r="74795" b="-14285"/>
          <a:stretch/>
        </p:blipFill>
        <p:spPr>
          <a:xfrm>
            <a:off x="137867" y="5944724"/>
            <a:ext cx="731600" cy="89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 descr="Image result for cmu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103" y="5888879"/>
            <a:ext cx="938784" cy="938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 descr="Image result for microsoft research ic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9534" y="6156749"/>
            <a:ext cx="1443689" cy="403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18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8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9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0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12/2/24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12/2/24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12/2/24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4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8A88C-26E7-424E-A5AB-FE8334E59880}" type="datetimeFigureOut">
              <a:rPr lang="en-US" smtClean="0"/>
              <a:t>12/2/24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415B-9F55-D441-A23C-69BEFA1EA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CA18A88C-26E7-424E-A5AB-FE8334E59880}" type="datetimeFigureOut">
              <a:rPr lang="en-US" smtClean="0"/>
              <a:pPr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8230415B-9F55-D441-A23C-69BEFA1EA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9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857250"/>
            <a:ext cx="12192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 Neue Medium" panose="02000503000000020004" pitchFamily="2" charset="0"/>
              </a:rPr>
              <a:t>Learning Relaxed </a:t>
            </a:r>
            <a:r>
              <a:rPr lang="en-US" dirty="0" err="1">
                <a:latin typeface="Helvetica Neue Medium" panose="02000503000000020004" pitchFamily="2" charset="0"/>
              </a:rPr>
              <a:t>Belady</a:t>
            </a:r>
            <a:endParaRPr lang="en-US" dirty="0">
              <a:latin typeface="Helvetica Neue Medium" panose="02000503000000020004" pitchFamily="2" charset="0"/>
            </a:endParaRPr>
          </a:p>
          <a:p>
            <a:pPr algn="ctr"/>
            <a:r>
              <a:rPr lang="en-US" dirty="0">
                <a:latin typeface="Helvetica Neue Medium" panose="02000503000000020004" pitchFamily="2" charset="0"/>
              </a:rPr>
              <a:t>for CDN Caching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07768" y="4137260"/>
            <a:ext cx="8245099" cy="220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COS 316: Principles of Computer System Design</a:t>
            </a:r>
          </a:p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Lecture 16</a:t>
            </a:r>
          </a:p>
          <a:p>
            <a:pPr marL="0" indent="0" algn="ctr">
              <a:buNone/>
            </a:pPr>
            <a:endParaRPr lang="en-US" dirty="0">
              <a:latin typeface="Helvetica Neue Medium" panose="02000503000000020004" pitchFamily="2" charset="0"/>
            </a:endParaRPr>
          </a:p>
          <a:p>
            <a:pPr marL="0" indent="0" algn="ctr">
              <a:buNone/>
            </a:pPr>
            <a:r>
              <a:rPr lang="en-US" u="sng" dirty="0">
                <a:latin typeface="Helvetica Neue Medium" panose="02000503000000020004" pitchFamily="2" charset="0"/>
              </a:rPr>
              <a:t>Wyatt Lloyd</a:t>
            </a:r>
            <a:r>
              <a:rPr lang="en-US" dirty="0">
                <a:latin typeface="Helvetica Neue Medium" panose="02000503000000020004" pitchFamily="2" charset="0"/>
              </a:rPr>
              <a:t> &amp; Rob Fish</a:t>
            </a:r>
            <a:endParaRPr lang="en-US" u="sng" dirty="0">
              <a:latin typeface="Helvetica Neue Medium" panose="020005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35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5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9900FF"/>
                </a:solidFill>
              </a:rPr>
              <a:t>Challenge 3: ML Architecture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215" name="Google Shape;215;p20"/>
          <p:cNvSpPr/>
          <p:nvPr/>
        </p:nvSpPr>
        <p:spPr>
          <a:xfrm>
            <a:off x="1080133" y="1720999"/>
            <a:ext cx="4321200" cy="1212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dirty="0">
              <a:latin typeface="Helvetica Neue Medium" panose="02000503000000020004" pitchFamily="2" charset="0"/>
            </a:endParaRPr>
          </a:p>
        </p:txBody>
      </p:sp>
      <p:grpSp>
        <p:nvGrpSpPr>
          <p:cNvPr id="216" name="Google Shape;216;p20"/>
          <p:cNvGrpSpPr/>
          <p:nvPr/>
        </p:nvGrpSpPr>
        <p:grpSpPr>
          <a:xfrm>
            <a:off x="-150719" y="2220000"/>
            <a:ext cx="5459485" cy="620400"/>
            <a:chOff x="1868161" y="1665000"/>
            <a:chExt cx="4094614" cy="465300"/>
          </a:xfrm>
        </p:grpSpPr>
        <p:sp>
          <p:nvSpPr>
            <p:cNvPr id="217" name="Google Shape;217;p20"/>
            <p:cNvSpPr/>
            <p:nvPr/>
          </p:nvSpPr>
          <p:spPr>
            <a:xfrm>
              <a:off x="2291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2825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33587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44255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4958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5492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3853025" y="170149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</a:t>
              </a:r>
              <a:r>
                <a:rPr lang="en" sz="2400" dirty="0">
                  <a:latin typeface="Helvetica Neue Medium" panose="02000503000000020004" pitchFamily="2" charset="0"/>
                </a:rPr>
                <a:t>·</a:t>
              </a:r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1868161" y="1700850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</p:grpSp>
      <p:cxnSp>
        <p:nvCxnSpPr>
          <p:cNvPr id="225" name="Google Shape;225;p20"/>
          <p:cNvCxnSpPr/>
          <p:nvPr/>
        </p:nvCxnSpPr>
        <p:spPr>
          <a:xfrm>
            <a:off x="2935933" y="2921565"/>
            <a:ext cx="0" cy="604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6" name="Google Shape;226;p20"/>
          <p:cNvCxnSpPr/>
          <p:nvPr/>
        </p:nvCxnSpPr>
        <p:spPr>
          <a:xfrm>
            <a:off x="2935933" y="4289704"/>
            <a:ext cx="0" cy="604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7" name="Google Shape;227;p20"/>
          <p:cNvCxnSpPr>
            <a:stCxn id="228" idx="2"/>
          </p:cNvCxnSpPr>
          <p:nvPr/>
        </p:nvCxnSpPr>
        <p:spPr>
          <a:xfrm>
            <a:off x="5818800" y="4289684"/>
            <a:ext cx="0" cy="604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9" name="Google Shape;229;p20"/>
          <p:cNvCxnSpPr/>
          <p:nvPr/>
        </p:nvCxnSpPr>
        <p:spPr>
          <a:xfrm flipH="1">
            <a:off x="4020112" y="5456140"/>
            <a:ext cx="621600" cy="5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30" name="Google Shape;230;p20"/>
          <p:cNvGrpSpPr/>
          <p:nvPr/>
        </p:nvGrpSpPr>
        <p:grpSpPr>
          <a:xfrm>
            <a:off x="5106600" y="1648201"/>
            <a:ext cx="1424400" cy="2641484"/>
            <a:chOff x="5887350" y="1236150"/>
            <a:chExt cx="1068300" cy="1981113"/>
          </a:xfrm>
        </p:grpSpPr>
        <p:sp>
          <p:nvSpPr>
            <p:cNvPr id="231" name="Google Shape;231;p20"/>
            <p:cNvSpPr txBox="1"/>
            <p:nvPr/>
          </p:nvSpPr>
          <p:spPr>
            <a:xfrm>
              <a:off x="6082922" y="1236150"/>
              <a:ext cx="7440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Now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5887350" y="2644563"/>
              <a:ext cx="1068300" cy="5727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Cache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6186309" y="1664991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R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cxnSp>
          <p:nvCxnSpPr>
            <p:cNvPr id="233" name="Google Shape;233;p20"/>
            <p:cNvCxnSpPr>
              <a:stCxn id="232" idx="2"/>
              <a:endCxn id="228" idx="0"/>
            </p:cNvCxnSpPr>
            <p:nvPr/>
          </p:nvCxnSpPr>
          <p:spPr>
            <a:xfrm>
              <a:off x="6421509" y="2130291"/>
              <a:ext cx="0" cy="51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34" name="Google Shape;234;p20"/>
          <p:cNvSpPr/>
          <p:nvPr/>
        </p:nvSpPr>
        <p:spPr>
          <a:xfrm>
            <a:off x="6926767" y="1875200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What past information to use? 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35" name="Google Shape;235;p20"/>
          <p:cNvSpPr/>
          <p:nvPr/>
        </p:nvSpPr>
        <p:spPr>
          <a:xfrm>
            <a:off x="6926767" y="2687996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Generate online training data?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36" name="Google Shape;236;p20"/>
          <p:cNvSpPr/>
          <p:nvPr/>
        </p:nvSpPr>
        <p:spPr>
          <a:xfrm>
            <a:off x="6926767" y="3500808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rgbClr val="9900FF"/>
                </a:solidFill>
                <a:latin typeface="Helvetica Neue Medium" panose="02000503000000020004" pitchFamily="2" charset="0"/>
              </a:rPr>
              <a:t>What ML architecture to select?</a:t>
            </a:r>
            <a:endParaRPr sz="2400" dirty="0">
              <a:solidFill>
                <a:srgbClr val="9900FF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37" name="Google Shape;237;p20"/>
          <p:cNvSpPr txBox="1"/>
          <p:nvPr/>
        </p:nvSpPr>
        <p:spPr>
          <a:xfrm>
            <a:off x="1723133" y="1709567"/>
            <a:ext cx="3035200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Past information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38" name="Google Shape;238;p20"/>
          <p:cNvSpPr/>
          <p:nvPr/>
        </p:nvSpPr>
        <p:spPr>
          <a:xfrm>
            <a:off x="1579000" y="4894500"/>
            <a:ext cx="2413200" cy="106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00FF"/>
                </a:solidFill>
                <a:latin typeface="Helvetica Neue Medium" panose="02000503000000020004" pitchFamily="2" charset="0"/>
              </a:rPr>
              <a:t>ML architecture</a:t>
            </a:r>
            <a:endParaRPr sz="2667" dirty="0">
              <a:solidFill>
                <a:srgbClr val="9900FF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39" name="Google Shape;239;p20"/>
          <p:cNvSpPr/>
          <p:nvPr/>
        </p:nvSpPr>
        <p:spPr>
          <a:xfrm>
            <a:off x="1579000" y="3526100"/>
            <a:ext cx="2413200" cy="763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Training data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40" name="Google Shape;240;p20"/>
          <p:cNvSpPr/>
          <p:nvPr/>
        </p:nvSpPr>
        <p:spPr>
          <a:xfrm>
            <a:off x="4639067" y="4894500"/>
            <a:ext cx="2133522" cy="106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Eviction candidates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41" name="Google Shape;241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42" name="Google Shape;242;p20"/>
          <p:cNvSpPr txBox="1"/>
          <p:nvPr/>
        </p:nvSpPr>
        <p:spPr>
          <a:xfrm>
            <a:off x="7005000" y="4237900"/>
            <a:ext cx="4790800" cy="1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dirty="0">
                <a:solidFill>
                  <a:srgbClr val="9900FF"/>
                </a:solidFill>
                <a:latin typeface="Helvetica Neue Medium" panose="02000503000000020004" pitchFamily="2" charset="0"/>
              </a:rPr>
              <a:t>Large design space: </a:t>
            </a:r>
            <a:br>
              <a:rPr lang="en" sz="2667" dirty="0">
                <a:solidFill>
                  <a:srgbClr val="9900FF"/>
                </a:solidFill>
                <a:latin typeface="Helvetica Neue Medium" panose="02000503000000020004" pitchFamily="2" charset="0"/>
              </a:rPr>
            </a:br>
            <a:r>
              <a:rPr lang="en" sz="2667" dirty="0">
                <a:solidFill>
                  <a:srgbClr val="9900FF"/>
                </a:solidFill>
                <a:latin typeface="Helvetica Neue Medium" panose="02000503000000020004" pitchFamily="2" charset="0"/>
              </a:rPr>
              <a:t>features, model, prediction target, loss function</a:t>
            </a:r>
            <a:endParaRPr sz="2667" dirty="0">
              <a:solidFill>
                <a:srgbClr val="9900FF"/>
              </a:solidFill>
              <a:latin typeface="Helvetica Neue Medium" panose="02000503000000020004" pitchFamily="2" charset="0"/>
            </a:endParaRPr>
          </a:p>
          <a:p>
            <a:endParaRPr sz="2667" dirty="0">
              <a:solidFill>
                <a:srgbClr val="9900FF"/>
              </a:solidFill>
              <a:latin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005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38761D"/>
                </a:solidFill>
              </a:rPr>
              <a:t>Challenge 4: Eviction Candidates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48" name="Google Shape;248;p21"/>
          <p:cNvSpPr/>
          <p:nvPr/>
        </p:nvSpPr>
        <p:spPr>
          <a:xfrm>
            <a:off x="1080133" y="1720999"/>
            <a:ext cx="4321200" cy="1212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dirty="0">
              <a:latin typeface="Helvetica Neue Medium" panose="02000503000000020004" pitchFamily="2" charset="0"/>
            </a:endParaRPr>
          </a:p>
        </p:txBody>
      </p:sp>
      <p:grpSp>
        <p:nvGrpSpPr>
          <p:cNvPr id="249" name="Google Shape;249;p21"/>
          <p:cNvGrpSpPr/>
          <p:nvPr/>
        </p:nvGrpSpPr>
        <p:grpSpPr>
          <a:xfrm>
            <a:off x="-150719" y="2220000"/>
            <a:ext cx="5459485" cy="620400"/>
            <a:chOff x="1868161" y="1665000"/>
            <a:chExt cx="4094614" cy="465300"/>
          </a:xfrm>
        </p:grpSpPr>
        <p:sp>
          <p:nvSpPr>
            <p:cNvPr id="250" name="Google Shape;250;p21"/>
            <p:cNvSpPr/>
            <p:nvPr/>
          </p:nvSpPr>
          <p:spPr>
            <a:xfrm>
              <a:off x="2291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2825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33587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44255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4958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5492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3853025" y="170149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</a:t>
              </a:r>
              <a:r>
                <a:rPr lang="en" sz="2400" dirty="0">
                  <a:latin typeface="Helvetica Neue Medium" panose="02000503000000020004" pitchFamily="2" charset="0"/>
                </a:rPr>
                <a:t>·</a:t>
              </a:r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57" name="Google Shape;257;p21"/>
            <p:cNvSpPr/>
            <p:nvPr/>
          </p:nvSpPr>
          <p:spPr>
            <a:xfrm>
              <a:off x="1868161" y="1700850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</p:grpSp>
      <p:cxnSp>
        <p:nvCxnSpPr>
          <p:cNvPr id="258" name="Google Shape;258;p21"/>
          <p:cNvCxnSpPr/>
          <p:nvPr/>
        </p:nvCxnSpPr>
        <p:spPr>
          <a:xfrm>
            <a:off x="2935933" y="2921565"/>
            <a:ext cx="0" cy="604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9" name="Google Shape;259;p21"/>
          <p:cNvCxnSpPr/>
          <p:nvPr/>
        </p:nvCxnSpPr>
        <p:spPr>
          <a:xfrm>
            <a:off x="2935933" y="4289704"/>
            <a:ext cx="0" cy="604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0" name="Google Shape;260;p21"/>
          <p:cNvCxnSpPr>
            <a:stCxn id="261" idx="2"/>
          </p:cNvCxnSpPr>
          <p:nvPr/>
        </p:nvCxnSpPr>
        <p:spPr>
          <a:xfrm>
            <a:off x="5818800" y="4289684"/>
            <a:ext cx="0" cy="604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2" name="Google Shape;262;p21"/>
          <p:cNvCxnSpPr/>
          <p:nvPr/>
        </p:nvCxnSpPr>
        <p:spPr>
          <a:xfrm flipH="1">
            <a:off x="4020112" y="5456140"/>
            <a:ext cx="621600" cy="5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63" name="Google Shape;263;p21"/>
          <p:cNvGrpSpPr/>
          <p:nvPr/>
        </p:nvGrpSpPr>
        <p:grpSpPr>
          <a:xfrm>
            <a:off x="5106600" y="1648201"/>
            <a:ext cx="1424400" cy="2641484"/>
            <a:chOff x="5887350" y="1236150"/>
            <a:chExt cx="1068300" cy="1981113"/>
          </a:xfrm>
        </p:grpSpPr>
        <p:sp>
          <p:nvSpPr>
            <p:cNvPr id="264" name="Google Shape;264;p21"/>
            <p:cNvSpPr txBox="1"/>
            <p:nvPr/>
          </p:nvSpPr>
          <p:spPr>
            <a:xfrm>
              <a:off x="6082922" y="1236150"/>
              <a:ext cx="7440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Now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5887350" y="2644563"/>
              <a:ext cx="1068300" cy="5727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Cache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6186309" y="1664991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R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cxnSp>
          <p:nvCxnSpPr>
            <p:cNvPr id="266" name="Google Shape;266;p21"/>
            <p:cNvCxnSpPr>
              <a:stCxn id="265" idx="2"/>
              <a:endCxn id="261" idx="0"/>
            </p:cNvCxnSpPr>
            <p:nvPr/>
          </p:nvCxnSpPr>
          <p:spPr>
            <a:xfrm>
              <a:off x="6421509" y="2130291"/>
              <a:ext cx="0" cy="51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67" name="Google Shape;267;p21"/>
          <p:cNvSpPr txBox="1"/>
          <p:nvPr/>
        </p:nvSpPr>
        <p:spPr>
          <a:xfrm>
            <a:off x="1723133" y="1709567"/>
            <a:ext cx="3035200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Past information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1579000" y="4894500"/>
            <a:ext cx="2413200" cy="106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ML architecture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1579000" y="3526100"/>
            <a:ext cx="2413200" cy="763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Training data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4639066" y="4894500"/>
            <a:ext cx="2173213" cy="106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38761D"/>
                </a:solidFill>
                <a:latin typeface="Helvetica Neue Medium" panose="02000503000000020004" pitchFamily="2" charset="0"/>
              </a:rPr>
              <a:t>Eviction candidates</a:t>
            </a:r>
            <a:endParaRPr sz="2667" dirty="0">
              <a:solidFill>
                <a:srgbClr val="38761D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6926767" y="4313604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rgbClr val="38761D"/>
                </a:solidFill>
                <a:latin typeface="Helvetica Neue Medium" panose="02000503000000020004" pitchFamily="2" charset="0"/>
              </a:rPr>
              <a:t>How to select evict candidates?</a:t>
            </a:r>
            <a:endParaRPr sz="2400" dirty="0">
              <a:solidFill>
                <a:srgbClr val="38761D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2" name="Google Shape;272;p21"/>
          <p:cNvSpPr/>
          <p:nvPr/>
        </p:nvSpPr>
        <p:spPr>
          <a:xfrm>
            <a:off x="6926767" y="1875200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What past information to use? 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3" name="Google Shape;273;p21"/>
          <p:cNvSpPr/>
          <p:nvPr/>
        </p:nvSpPr>
        <p:spPr>
          <a:xfrm>
            <a:off x="6926767" y="2687996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Generate online training data?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4" name="Google Shape;274;p21"/>
          <p:cNvSpPr/>
          <p:nvPr/>
        </p:nvSpPr>
        <p:spPr>
          <a:xfrm>
            <a:off x="6926767" y="3500808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rgbClr val="999999"/>
                </a:solidFill>
                <a:latin typeface="Helvetica Neue Medium" panose="02000503000000020004" pitchFamily="2" charset="0"/>
              </a:rPr>
              <a:t>What ML architecture to select?</a:t>
            </a:r>
            <a:endParaRPr sz="2400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75" name="Google Shape;275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2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"/>
          <p:cNvSpPr/>
          <p:nvPr/>
        </p:nvSpPr>
        <p:spPr>
          <a:xfrm>
            <a:off x="1080133" y="1720999"/>
            <a:ext cx="4321200" cy="1212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dirty="0">
              <a:latin typeface="Helvetica Neue Medium" panose="02000503000000020004" pitchFamily="2" charset="0"/>
            </a:endParaRPr>
          </a:p>
        </p:txBody>
      </p:sp>
      <p:sp>
        <p:nvSpPr>
          <p:cNvPr id="281" name="Google Shape;281;p22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980000"/>
                </a:solidFill>
              </a:rPr>
              <a:t>Challenge 5: Quickly Evaluate Design Decisions</a:t>
            </a:r>
            <a:endParaRPr>
              <a:solidFill>
                <a:srgbClr val="980000"/>
              </a:solidFill>
            </a:endParaRPr>
          </a:p>
        </p:txBody>
      </p:sp>
      <p:grpSp>
        <p:nvGrpSpPr>
          <p:cNvPr id="282" name="Google Shape;282;p22"/>
          <p:cNvGrpSpPr/>
          <p:nvPr/>
        </p:nvGrpSpPr>
        <p:grpSpPr>
          <a:xfrm>
            <a:off x="-150719" y="2220000"/>
            <a:ext cx="5459485" cy="620400"/>
            <a:chOff x="1868161" y="1665000"/>
            <a:chExt cx="4094614" cy="465300"/>
          </a:xfrm>
        </p:grpSpPr>
        <p:sp>
          <p:nvSpPr>
            <p:cNvPr id="283" name="Google Shape;283;p22"/>
            <p:cNvSpPr/>
            <p:nvPr/>
          </p:nvSpPr>
          <p:spPr>
            <a:xfrm>
              <a:off x="2291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2825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33587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44255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87" name="Google Shape;287;p22"/>
            <p:cNvSpPr/>
            <p:nvPr/>
          </p:nvSpPr>
          <p:spPr>
            <a:xfrm>
              <a:off x="4958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5492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3853025" y="170149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</a:t>
              </a:r>
              <a:r>
                <a:rPr lang="en" sz="2400" dirty="0">
                  <a:latin typeface="Helvetica Neue Medium" panose="02000503000000020004" pitchFamily="2" charset="0"/>
                </a:rPr>
                <a:t>·</a:t>
              </a:r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1868161" y="1700850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</p:grpSp>
      <p:cxnSp>
        <p:nvCxnSpPr>
          <p:cNvPr id="291" name="Google Shape;291;p22"/>
          <p:cNvCxnSpPr/>
          <p:nvPr/>
        </p:nvCxnSpPr>
        <p:spPr>
          <a:xfrm>
            <a:off x="2935933" y="2921565"/>
            <a:ext cx="0" cy="604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2" name="Google Shape;292;p22"/>
          <p:cNvCxnSpPr/>
          <p:nvPr/>
        </p:nvCxnSpPr>
        <p:spPr>
          <a:xfrm>
            <a:off x="2935933" y="4289704"/>
            <a:ext cx="0" cy="604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3" name="Google Shape;293;p22"/>
          <p:cNvCxnSpPr>
            <a:stCxn id="294" idx="2"/>
          </p:cNvCxnSpPr>
          <p:nvPr/>
        </p:nvCxnSpPr>
        <p:spPr>
          <a:xfrm>
            <a:off x="5818800" y="4289684"/>
            <a:ext cx="0" cy="604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6" name="Google Shape;296;p22"/>
          <p:cNvCxnSpPr/>
          <p:nvPr/>
        </p:nvCxnSpPr>
        <p:spPr>
          <a:xfrm flipH="1">
            <a:off x="4020112" y="5456140"/>
            <a:ext cx="621600" cy="5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97" name="Google Shape;297;p22"/>
          <p:cNvGrpSpPr/>
          <p:nvPr/>
        </p:nvGrpSpPr>
        <p:grpSpPr>
          <a:xfrm>
            <a:off x="5106600" y="1648201"/>
            <a:ext cx="1424400" cy="2641484"/>
            <a:chOff x="5887350" y="1236150"/>
            <a:chExt cx="1068300" cy="1981113"/>
          </a:xfrm>
        </p:grpSpPr>
        <p:sp>
          <p:nvSpPr>
            <p:cNvPr id="298" name="Google Shape;298;p22"/>
            <p:cNvSpPr txBox="1"/>
            <p:nvPr/>
          </p:nvSpPr>
          <p:spPr>
            <a:xfrm>
              <a:off x="6082922" y="1236150"/>
              <a:ext cx="7440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Now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5887350" y="2644563"/>
              <a:ext cx="1068300" cy="5727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Cache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6186309" y="1664991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R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cxnSp>
          <p:nvCxnSpPr>
            <p:cNvPr id="300" name="Google Shape;300;p22"/>
            <p:cNvCxnSpPr>
              <a:stCxn id="299" idx="2"/>
              <a:endCxn id="294" idx="0"/>
            </p:cNvCxnSpPr>
            <p:nvPr/>
          </p:nvCxnSpPr>
          <p:spPr>
            <a:xfrm>
              <a:off x="6421509" y="2130291"/>
              <a:ext cx="0" cy="51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301" name="Google Shape;301;p22"/>
          <p:cNvSpPr/>
          <p:nvPr/>
        </p:nvSpPr>
        <p:spPr>
          <a:xfrm>
            <a:off x="6926767" y="5126400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80000"/>
                </a:solidFill>
                <a:latin typeface="Helvetica Neue Medium" panose="02000503000000020004" pitchFamily="2" charset="0"/>
              </a:rPr>
              <a:t>End-to-end evaluation: days</a:t>
            </a:r>
            <a:endParaRPr sz="2667" dirty="0">
              <a:solidFill>
                <a:srgbClr val="980000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02" name="Google Shape;302;p22"/>
          <p:cNvSpPr/>
          <p:nvPr/>
        </p:nvSpPr>
        <p:spPr>
          <a:xfrm>
            <a:off x="6926767" y="4313604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How to select evict candidates?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03" name="Google Shape;303;p22"/>
          <p:cNvSpPr/>
          <p:nvPr/>
        </p:nvSpPr>
        <p:spPr>
          <a:xfrm>
            <a:off x="6926767" y="1875200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What past information to use? 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04" name="Google Shape;304;p22"/>
          <p:cNvSpPr/>
          <p:nvPr/>
        </p:nvSpPr>
        <p:spPr>
          <a:xfrm>
            <a:off x="6926767" y="2687996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Generate online training data?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05" name="Google Shape;305;p22"/>
          <p:cNvSpPr/>
          <p:nvPr/>
        </p:nvSpPr>
        <p:spPr>
          <a:xfrm>
            <a:off x="6926767" y="3500808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What ML architecture to select?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06" name="Google Shape;306;p22"/>
          <p:cNvSpPr txBox="1"/>
          <p:nvPr/>
        </p:nvSpPr>
        <p:spPr>
          <a:xfrm>
            <a:off x="1723133" y="1709567"/>
            <a:ext cx="3035200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Past information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07" name="Google Shape;307;p22"/>
          <p:cNvSpPr/>
          <p:nvPr/>
        </p:nvSpPr>
        <p:spPr>
          <a:xfrm>
            <a:off x="1579000" y="4894500"/>
            <a:ext cx="2413200" cy="106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ML architecture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08" name="Google Shape;308;p22"/>
          <p:cNvSpPr/>
          <p:nvPr/>
        </p:nvSpPr>
        <p:spPr>
          <a:xfrm>
            <a:off x="1579000" y="3526100"/>
            <a:ext cx="2413200" cy="763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Training data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09" name="Google Shape;309;p22"/>
          <p:cNvSpPr/>
          <p:nvPr/>
        </p:nvSpPr>
        <p:spPr>
          <a:xfrm>
            <a:off x="4639067" y="4894500"/>
            <a:ext cx="2029200" cy="106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Eviction candidates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0" name="Google Shape;310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14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200"/>
              <a:t>Solutions: Relaxed Belady Algorithm &amp; Good Decision Ratio</a:t>
            </a:r>
            <a:endParaRPr sz="3200"/>
          </a:p>
        </p:txBody>
      </p:sp>
      <p:sp>
        <p:nvSpPr>
          <p:cNvPr id="316" name="Google Shape;316;p23"/>
          <p:cNvSpPr/>
          <p:nvPr/>
        </p:nvSpPr>
        <p:spPr>
          <a:xfrm>
            <a:off x="426720" y="5126400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End-to-end evaluation: days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7" name="Google Shape;317;p23"/>
          <p:cNvSpPr/>
          <p:nvPr/>
        </p:nvSpPr>
        <p:spPr>
          <a:xfrm>
            <a:off x="426720" y="4313604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How to select evict candidates?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8" name="Google Shape;318;p23"/>
          <p:cNvSpPr/>
          <p:nvPr/>
        </p:nvSpPr>
        <p:spPr>
          <a:xfrm>
            <a:off x="426720" y="1875200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What past information to use? 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19" name="Google Shape;319;p23"/>
          <p:cNvSpPr/>
          <p:nvPr/>
        </p:nvSpPr>
        <p:spPr>
          <a:xfrm>
            <a:off x="426720" y="2687996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Generate online training data?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0" name="Google Shape;320;p23"/>
          <p:cNvSpPr/>
          <p:nvPr/>
        </p:nvSpPr>
        <p:spPr>
          <a:xfrm>
            <a:off x="426720" y="3500808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What ML architecture to select?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21" name="Google Shape;321;p23"/>
          <p:cNvSpPr/>
          <p:nvPr/>
        </p:nvSpPr>
        <p:spPr>
          <a:xfrm>
            <a:off x="7315200" y="3131800"/>
            <a:ext cx="42040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latin typeface="Helvetica Neue Medium" panose="02000503000000020004" pitchFamily="2" charset="0"/>
              </a:rPr>
              <a:t>Relaxed </a:t>
            </a:r>
            <a:r>
              <a:rPr lang="en" sz="2667" dirty="0" err="1">
                <a:latin typeface="Helvetica Neue Medium" panose="02000503000000020004" pitchFamily="2" charset="0"/>
              </a:rPr>
              <a:t>Belady</a:t>
            </a:r>
            <a:r>
              <a:rPr lang="en" sz="2667" dirty="0">
                <a:latin typeface="Helvetica Neue Medium" panose="02000503000000020004" pitchFamily="2" charset="0"/>
              </a:rPr>
              <a:t> algorithm </a:t>
            </a:r>
            <a:endParaRPr sz="2667" dirty="0">
              <a:latin typeface="Helvetica Neue Medium" panose="02000503000000020004" pitchFamily="2" charset="0"/>
            </a:endParaRPr>
          </a:p>
        </p:txBody>
      </p:sp>
      <p:sp>
        <p:nvSpPr>
          <p:cNvPr id="322" name="Google Shape;322;p23"/>
          <p:cNvSpPr/>
          <p:nvPr/>
        </p:nvSpPr>
        <p:spPr>
          <a:xfrm>
            <a:off x="7315200" y="5126400"/>
            <a:ext cx="42040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latin typeface="Helvetica Neue Medium" panose="02000503000000020004" pitchFamily="2" charset="0"/>
              </a:rPr>
              <a:t>Good decision ratio</a:t>
            </a:r>
            <a:endParaRPr sz="2667" dirty="0">
              <a:latin typeface="Helvetica Neue Medium" panose="02000503000000020004" pitchFamily="2" charset="0"/>
            </a:endParaRPr>
          </a:p>
        </p:txBody>
      </p:sp>
      <p:cxnSp>
        <p:nvCxnSpPr>
          <p:cNvPr id="323" name="Google Shape;323;p23"/>
          <p:cNvCxnSpPr>
            <a:stCxn id="321" idx="2"/>
            <a:endCxn id="322" idx="0"/>
          </p:cNvCxnSpPr>
          <p:nvPr/>
        </p:nvCxnSpPr>
        <p:spPr>
          <a:xfrm>
            <a:off x="9417200" y="3752200"/>
            <a:ext cx="0" cy="1374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4" name="Google Shape;324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200"/>
              <a:t>Solutions: Relaxed Belady Algorithm &amp; Good Decision Ratio</a:t>
            </a:r>
            <a:endParaRPr sz="3200"/>
          </a:p>
        </p:txBody>
      </p:sp>
      <p:sp>
        <p:nvSpPr>
          <p:cNvPr id="330" name="Google Shape;330;p24"/>
          <p:cNvSpPr/>
          <p:nvPr/>
        </p:nvSpPr>
        <p:spPr>
          <a:xfrm>
            <a:off x="7315200" y="3131800"/>
            <a:ext cx="42040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Relaxed </a:t>
            </a:r>
            <a:r>
              <a:rPr lang="en" sz="2667" dirty="0" err="1">
                <a:solidFill>
                  <a:srgbClr val="999999"/>
                </a:solidFill>
                <a:latin typeface="Helvetica Neue Medium" panose="02000503000000020004" pitchFamily="2" charset="0"/>
              </a:rPr>
              <a:t>Belady</a:t>
            </a:r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 algorithm 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1" name="Google Shape;331;p24"/>
          <p:cNvSpPr/>
          <p:nvPr/>
        </p:nvSpPr>
        <p:spPr>
          <a:xfrm>
            <a:off x="7315200" y="5126400"/>
            <a:ext cx="42040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latin typeface="Helvetica Neue Medium" panose="02000503000000020004" pitchFamily="2" charset="0"/>
              </a:rPr>
              <a:t>Good decision ratio: mins</a:t>
            </a:r>
            <a:endParaRPr sz="2667" dirty="0">
              <a:latin typeface="Helvetica Neue Medium" panose="02000503000000020004" pitchFamily="2" charset="0"/>
            </a:endParaRPr>
          </a:p>
        </p:txBody>
      </p:sp>
      <p:sp>
        <p:nvSpPr>
          <p:cNvPr id="332" name="Google Shape;332;p24"/>
          <p:cNvSpPr/>
          <p:nvPr/>
        </p:nvSpPr>
        <p:spPr>
          <a:xfrm>
            <a:off x="426720" y="5126400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80000"/>
                </a:solidFill>
                <a:latin typeface="Helvetica Neue Medium" panose="02000503000000020004" pitchFamily="2" charset="0"/>
              </a:rPr>
              <a:t>End-to-end evaluation: days</a:t>
            </a:r>
            <a:endParaRPr sz="2667" dirty="0">
              <a:solidFill>
                <a:srgbClr val="980000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3" name="Google Shape;333;p24"/>
          <p:cNvSpPr/>
          <p:nvPr/>
        </p:nvSpPr>
        <p:spPr>
          <a:xfrm>
            <a:off x="426720" y="4313604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How to select evict candidates?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4" name="Google Shape;334;p24"/>
          <p:cNvSpPr/>
          <p:nvPr/>
        </p:nvSpPr>
        <p:spPr>
          <a:xfrm>
            <a:off x="426720" y="1875200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What past information to use? 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5" name="Google Shape;335;p24"/>
          <p:cNvSpPr/>
          <p:nvPr/>
        </p:nvSpPr>
        <p:spPr>
          <a:xfrm>
            <a:off x="426720" y="2687996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Generate online training data?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36" name="Google Shape;336;p24"/>
          <p:cNvSpPr/>
          <p:nvPr/>
        </p:nvSpPr>
        <p:spPr>
          <a:xfrm>
            <a:off x="426720" y="3500808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What ML architecture to select?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cxnSp>
        <p:nvCxnSpPr>
          <p:cNvPr id="337" name="Google Shape;337;p24"/>
          <p:cNvCxnSpPr/>
          <p:nvPr/>
        </p:nvCxnSpPr>
        <p:spPr>
          <a:xfrm>
            <a:off x="9417200" y="3752200"/>
            <a:ext cx="0" cy="137440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8" name="Google Shape;338;p24"/>
          <p:cNvCxnSpPr/>
          <p:nvPr/>
        </p:nvCxnSpPr>
        <p:spPr>
          <a:xfrm rot="10800000" flipH="1">
            <a:off x="5798795" y="5503592"/>
            <a:ext cx="1243600" cy="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39" name="Google Shape;339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41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200"/>
              <a:t>Solutions: Relaxed Belady Algorithm &amp; Good Decision Ratio</a:t>
            </a:r>
            <a:endParaRPr sz="3200"/>
          </a:p>
        </p:txBody>
      </p:sp>
      <p:sp>
        <p:nvSpPr>
          <p:cNvPr id="345" name="Google Shape;345;p25"/>
          <p:cNvSpPr/>
          <p:nvPr/>
        </p:nvSpPr>
        <p:spPr>
          <a:xfrm>
            <a:off x="424367" y="5126400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End-to-end evaluation: days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46" name="Google Shape;346;p25"/>
          <p:cNvSpPr/>
          <p:nvPr/>
        </p:nvSpPr>
        <p:spPr>
          <a:xfrm>
            <a:off x="424367" y="4313604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38761D"/>
                </a:solidFill>
                <a:latin typeface="Helvetica Neue Medium" panose="02000503000000020004" pitchFamily="2" charset="0"/>
              </a:rPr>
              <a:t>How to select evict candidates?</a:t>
            </a:r>
            <a:endParaRPr sz="2667" dirty="0">
              <a:solidFill>
                <a:srgbClr val="38761D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47" name="Google Shape;347;p25"/>
          <p:cNvSpPr/>
          <p:nvPr/>
        </p:nvSpPr>
        <p:spPr>
          <a:xfrm>
            <a:off x="424367" y="1875200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0000FF"/>
                </a:solidFill>
                <a:latin typeface="Helvetica Neue Medium" panose="02000503000000020004" pitchFamily="2" charset="0"/>
              </a:rPr>
              <a:t>What past information to use? </a:t>
            </a:r>
            <a:endParaRPr sz="2667" dirty="0">
              <a:solidFill>
                <a:srgbClr val="0000FF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48" name="Google Shape;348;p25"/>
          <p:cNvSpPr/>
          <p:nvPr/>
        </p:nvSpPr>
        <p:spPr>
          <a:xfrm>
            <a:off x="424367" y="2687996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FF0000"/>
                </a:solidFill>
                <a:latin typeface="Helvetica Neue Medium" panose="02000503000000020004" pitchFamily="2" charset="0"/>
              </a:rPr>
              <a:t>Generate online training data?</a:t>
            </a:r>
            <a:endParaRPr sz="2667" dirty="0">
              <a:solidFill>
                <a:srgbClr val="FF0000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49" name="Google Shape;349;p25"/>
          <p:cNvSpPr/>
          <p:nvPr/>
        </p:nvSpPr>
        <p:spPr>
          <a:xfrm>
            <a:off x="424367" y="3500808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00FF"/>
                </a:solidFill>
                <a:latin typeface="Helvetica Neue Medium" panose="02000503000000020004" pitchFamily="2" charset="0"/>
              </a:rPr>
              <a:t>What ML architecture to select?</a:t>
            </a:r>
            <a:endParaRPr sz="2667" dirty="0">
              <a:solidFill>
                <a:srgbClr val="9900FF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50" name="Google Shape;350;p25"/>
          <p:cNvSpPr/>
          <p:nvPr/>
        </p:nvSpPr>
        <p:spPr>
          <a:xfrm>
            <a:off x="7315200" y="3131800"/>
            <a:ext cx="42040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latin typeface="Helvetica Neue Medium" panose="02000503000000020004" pitchFamily="2" charset="0"/>
              </a:rPr>
              <a:t>Relaxed </a:t>
            </a:r>
            <a:r>
              <a:rPr lang="en" sz="2667" dirty="0" err="1">
                <a:latin typeface="Helvetica Neue Medium" panose="02000503000000020004" pitchFamily="2" charset="0"/>
              </a:rPr>
              <a:t>Belady</a:t>
            </a:r>
            <a:r>
              <a:rPr lang="en" sz="2667" dirty="0">
                <a:latin typeface="Helvetica Neue Medium" panose="02000503000000020004" pitchFamily="2" charset="0"/>
              </a:rPr>
              <a:t> algorithm </a:t>
            </a:r>
            <a:endParaRPr sz="2667" dirty="0">
              <a:latin typeface="Helvetica Neue Medium" panose="02000503000000020004" pitchFamily="2" charset="0"/>
            </a:endParaRPr>
          </a:p>
        </p:txBody>
      </p:sp>
      <p:sp>
        <p:nvSpPr>
          <p:cNvPr id="351" name="Google Shape;351;p25"/>
          <p:cNvSpPr/>
          <p:nvPr/>
        </p:nvSpPr>
        <p:spPr>
          <a:xfrm>
            <a:off x="7315200" y="5126400"/>
            <a:ext cx="42040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latin typeface="Helvetica Neue Medium" panose="02000503000000020004" pitchFamily="2" charset="0"/>
              </a:rPr>
              <a:t>Good decision ratio: mins</a:t>
            </a:r>
            <a:endParaRPr sz="2667" dirty="0">
              <a:latin typeface="Helvetica Neue Medium" panose="02000503000000020004" pitchFamily="2" charset="0"/>
            </a:endParaRPr>
          </a:p>
        </p:txBody>
      </p:sp>
      <p:cxnSp>
        <p:nvCxnSpPr>
          <p:cNvPr id="352" name="Google Shape;352;p25"/>
          <p:cNvCxnSpPr/>
          <p:nvPr/>
        </p:nvCxnSpPr>
        <p:spPr>
          <a:xfrm>
            <a:off x="9417200" y="3752200"/>
            <a:ext cx="0" cy="137440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3" name="Google Shape;353;p25"/>
          <p:cNvCxnSpPr/>
          <p:nvPr/>
        </p:nvCxnSpPr>
        <p:spPr>
          <a:xfrm rot="10800000" flipH="1">
            <a:off x="5798795" y="5503592"/>
            <a:ext cx="1243600" cy="400"/>
          </a:xfrm>
          <a:prstGeom prst="straightConnector1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354" name="Google Shape;354;p25"/>
          <p:cNvGrpSpPr/>
          <p:nvPr/>
        </p:nvGrpSpPr>
        <p:grpSpPr>
          <a:xfrm>
            <a:off x="5744200" y="2123800"/>
            <a:ext cx="1571779" cy="3161200"/>
            <a:chOff x="4308150" y="1592850"/>
            <a:chExt cx="1178834" cy="2370900"/>
          </a:xfrm>
        </p:grpSpPr>
        <p:sp>
          <p:nvSpPr>
            <p:cNvPr id="355" name="Google Shape;355;p25"/>
            <p:cNvSpPr/>
            <p:nvPr/>
          </p:nvSpPr>
          <p:spPr>
            <a:xfrm>
              <a:off x="4308150" y="1592850"/>
              <a:ext cx="324300" cy="19182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cxnSp>
          <p:nvCxnSpPr>
            <p:cNvPr id="356" name="Google Shape;356;p25"/>
            <p:cNvCxnSpPr/>
            <p:nvPr/>
          </p:nvCxnSpPr>
          <p:spPr>
            <a:xfrm rot="10800000" flipH="1">
              <a:off x="4737284" y="2551794"/>
              <a:ext cx="749700" cy="3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357" name="Google Shape;357;p25"/>
            <p:cNvCxnSpPr/>
            <p:nvPr/>
          </p:nvCxnSpPr>
          <p:spPr>
            <a:xfrm>
              <a:off x="4727600" y="2716050"/>
              <a:ext cx="713100" cy="12477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sp>
        <p:nvSpPr>
          <p:cNvPr id="358" name="Google Shape;358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5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200" dirty="0"/>
              <a:t>Solution: Relaxed </a:t>
            </a:r>
            <a:r>
              <a:rPr lang="en" sz="3200" dirty="0" err="1"/>
              <a:t>Belady</a:t>
            </a:r>
            <a:r>
              <a:rPr lang="en" sz="3200" dirty="0"/>
              <a:t> Algorithm</a:t>
            </a:r>
            <a:endParaRPr sz="3200" dirty="0"/>
          </a:p>
        </p:txBody>
      </p:sp>
      <p:sp>
        <p:nvSpPr>
          <p:cNvPr id="346" name="Google Shape;346;p25"/>
          <p:cNvSpPr/>
          <p:nvPr/>
        </p:nvSpPr>
        <p:spPr>
          <a:xfrm>
            <a:off x="424367" y="4313604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rgbClr val="38761D"/>
                </a:solidFill>
                <a:latin typeface="Helvetica Neue Medium" panose="02000503000000020004" pitchFamily="2" charset="0"/>
              </a:rPr>
              <a:t>How to select evict candidates?</a:t>
            </a:r>
            <a:endParaRPr sz="2400" dirty="0">
              <a:solidFill>
                <a:srgbClr val="38761D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47" name="Google Shape;347;p25"/>
          <p:cNvSpPr/>
          <p:nvPr/>
        </p:nvSpPr>
        <p:spPr>
          <a:xfrm>
            <a:off x="424367" y="1875200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0000FF"/>
                </a:solidFill>
                <a:latin typeface="Helvetica Neue Medium" panose="02000503000000020004" pitchFamily="2" charset="0"/>
              </a:rPr>
              <a:t>What past information to use? </a:t>
            </a:r>
            <a:endParaRPr sz="2667" dirty="0">
              <a:solidFill>
                <a:srgbClr val="0000FF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48" name="Google Shape;348;p25"/>
          <p:cNvSpPr/>
          <p:nvPr/>
        </p:nvSpPr>
        <p:spPr>
          <a:xfrm>
            <a:off x="424367" y="2687996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FF0000"/>
                </a:solidFill>
                <a:latin typeface="Helvetica Neue Medium" panose="02000503000000020004" pitchFamily="2" charset="0"/>
              </a:rPr>
              <a:t>Generate online training data?</a:t>
            </a:r>
            <a:endParaRPr sz="2667" dirty="0">
              <a:solidFill>
                <a:srgbClr val="FF0000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49" name="Google Shape;349;p25"/>
          <p:cNvSpPr/>
          <p:nvPr/>
        </p:nvSpPr>
        <p:spPr>
          <a:xfrm>
            <a:off x="424367" y="3500808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rgbClr val="9900FF"/>
                </a:solidFill>
                <a:latin typeface="Helvetica Neue Medium" panose="02000503000000020004" pitchFamily="2" charset="0"/>
              </a:rPr>
              <a:t>What ML architecture to select?</a:t>
            </a:r>
            <a:endParaRPr sz="2400" dirty="0">
              <a:solidFill>
                <a:srgbClr val="9900FF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350" name="Google Shape;350;p25"/>
          <p:cNvSpPr/>
          <p:nvPr/>
        </p:nvSpPr>
        <p:spPr>
          <a:xfrm>
            <a:off x="7315200" y="3131800"/>
            <a:ext cx="42040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latin typeface="Helvetica Neue Medium" panose="02000503000000020004" pitchFamily="2" charset="0"/>
              </a:rPr>
              <a:t>Relaxed </a:t>
            </a:r>
            <a:r>
              <a:rPr lang="en" sz="2400" dirty="0" err="1">
                <a:latin typeface="Helvetica Neue Medium" panose="02000503000000020004" pitchFamily="2" charset="0"/>
              </a:rPr>
              <a:t>Belady</a:t>
            </a:r>
            <a:r>
              <a:rPr lang="en" sz="2400" dirty="0">
                <a:latin typeface="Helvetica Neue Medium" panose="02000503000000020004" pitchFamily="2" charset="0"/>
              </a:rPr>
              <a:t> algorithm </a:t>
            </a:r>
            <a:endParaRPr sz="2400" dirty="0">
              <a:latin typeface="Helvetica Neue Medium" panose="02000503000000020004" pitchFamily="2" charset="0"/>
            </a:endParaRPr>
          </a:p>
        </p:txBody>
      </p:sp>
      <p:grpSp>
        <p:nvGrpSpPr>
          <p:cNvPr id="354" name="Google Shape;354;p25"/>
          <p:cNvGrpSpPr/>
          <p:nvPr/>
        </p:nvGrpSpPr>
        <p:grpSpPr>
          <a:xfrm>
            <a:off x="5744200" y="2123800"/>
            <a:ext cx="1571779" cy="2557600"/>
            <a:chOff x="4308150" y="1592850"/>
            <a:chExt cx="1178834" cy="1918200"/>
          </a:xfrm>
        </p:grpSpPr>
        <p:sp>
          <p:nvSpPr>
            <p:cNvPr id="355" name="Google Shape;355;p25"/>
            <p:cNvSpPr/>
            <p:nvPr/>
          </p:nvSpPr>
          <p:spPr>
            <a:xfrm>
              <a:off x="4308150" y="1592850"/>
              <a:ext cx="324300" cy="19182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cxnSp>
          <p:nvCxnSpPr>
            <p:cNvPr id="356" name="Google Shape;356;p25"/>
            <p:cNvCxnSpPr/>
            <p:nvPr/>
          </p:nvCxnSpPr>
          <p:spPr>
            <a:xfrm rot="10800000" flipH="1">
              <a:off x="4737284" y="2551794"/>
              <a:ext cx="749700" cy="3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sp>
        <p:nvSpPr>
          <p:cNvPr id="358" name="Google Shape;358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23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6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Challenge: Hard to Mimic </a:t>
            </a:r>
            <a:r>
              <a:rPr lang="en" dirty="0" err="1"/>
              <a:t>Belady</a:t>
            </a:r>
            <a:r>
              <a:rPr lang="en" dirty="0"/>
              <a:t> Algorithm</a:t>
            </a:r>
            <a:endParaRPr dirty="0"/>
          </a:p>
        </p:txBody>
      </p:sp>
      <p:sp>
        <p:nvSpPr>
          <p:cNvPr id="364" name="Google Shape;364;p26"/>
          <p:cNvSpPr txBox="1">
            <a:spLocks noGrp="1"/>
          </p:cNvSpPr>
          <p:nvPr>
            <p:ph type="body" idx="1"/>
          </p:nvPr>
        </p:nvSpPr>
        <p:spPr>
          <a:xfrm>
            <a:off x="415600" y="4044101"/>
            <a:ext cx="11360800" cy="147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2667"/>
              <a:t>Mimicking exact Belady is impractical </a:t>
            </a:r>
            <a:endParaRPr sz="2667"/>
          </a:p>
          <a:p>
            <a:pPr indent="-474121">
              <a:lnSpc>
                <a:spcPct val="100000"/>
              </a:lnSpc>
              <a:buClr>
                <a:schemeClr val="dk1"/>
              </a:buClr>
              <a:buSzPts val="2000"/>
            </a:pPr>
            <a:r>
              <a:rPr lang="en" sz="2667">
                <a:solidFill>
                  <a:schemeClr val="dk1"/>
                </a:solidFill>
              </a:rPr>
              <a:t>Need predictions for all objects → prohibitive computational cost</a:t>
            </a:r>
            <a:endParaRPr sz="2667">
              <a:solidFill>
                <a:schemeClr val="dk1"/>
              </a:solidFill>
            </a:endParaRPr>
          </a:p>
          <a:p>
            <a:pPr indent="-474121">
              <a:lnSpc>
                <a:spcPct val="100000"/>
              </a:lnSpc>
              <a:buClr>
                <a:schemeClr val="dk1"/>
              </a:buClr>
              <a:buSzPts val="2000"/>
            </a:pPr>
            <a:r>
              <a:rPr lang="en" sz="2667">
                <a:solidFill>
                  <a:schemeClr val="dk1"/>
                </a:solidFill>
              </a:rPr>
              <a:t>Need exact prediction of next access → further prediction are harder</a:t>
            </a:r>
            <a:endParaRPr sz="2667"/>
          </a:p>
        </p:txBody>
      </p:sp>
      <p:sp>
        <p:nvSpPr>
          <p:cNvPr id="365" name="Google Shape;365;p26"/>
          <p:cNvSpPr txBox="1">
            <a:spLocks noGrp="1"/>
          </p:cNvSpPr>
          <p:nvPr>
            <p:ph type="body" idx="1"/>
          </p:nvPr>
        </p:nvSpPr>
        <p:spPr>
          <a:xfrm>
            <a:off x="415600" y="825433"/>
            <a:ext cx="11776400" cy="68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2667">
                <a:solidFill>
                  <a:schemeClr val="dk1"/>
                </a:solidFill>
              </a:rPr>
              <a:t>Belady: evict object with next access farthest in the future</a:t>
            </a:r>
            <a:endParaRPr sz="2667"/>
          </a:p>
        </p:txBody>
      </p:sp>
      <p:sp>
        <p:nvSpPr>
          <p:cNvPr id="366" name="Google Shape;366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>
              <a:solidFill>
                <a:srgbClr val="000000"/>
              </a:solidFill>
            </a:endParaRPr>
          </a:p>
        </p:txBody>
      </p:sp>
      <p:grpSp>
        <p:nvGrpSpPr>
          <p:cNvPr id="367" name="Google Shape;367;p26"/>
          <p:cNvGrpSpPr/>
          <p:nvPr/>
        </p:nvGrpSpPr>
        <p:grpSpPr>
          <a:xfrm>
            <a:off x="208700" y="1946367"/>
            <a:ext cx="2731200" cy="1678800"/>
            <a:chOff x="156525" y="1993175"/>
            <a:chExt cx="2048400" cy="1259100"/>
          </a:xfrm>
        </p:grpSpPr>
        <p:sp>
          <p:nvSpPr>
            <p:cNvPr id="368" name="Google Shape;368;p26"/>
            <p:cNvSpPr/>
            <p:nvPr/>
          </p:nvSpPr>
          <p:spPr>
            <a:xfrm>
              <a:off x="1107225" y="1993175"/>
              <a:ext cx="1097700" cy="12591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369" name="Google Shape;369;p26"/>
            <p:cNvSpPr txBox="1"/>
            <p:nvPr/>
          </p:nvSpPr>
          <p:spPr>
            <a:xfrm>
              <a:off x="156525" y="2076575"/>
              <a:ext cx="10560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Cache</a:t>
              </a:r>
              <a:endParaRPr sz="2667" dirty="0">
                <a:latin typeface="Helvetica Neue Medium" panose="02000503000000020004" pitchFamily="2" charset="0"/>
              </a:endParaRPr>
            </a:p>
            <a:p>
              <a:r>
                <a:rPr lang="en" sz="2667" dirty="0">
                  <a:latin typeface="Helvetica Neue Medium" panose="02000503000000020004" pitchFamily="2" charset="0"/>
                </a:rPr>
                <a:t> (now)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1180425" y="2092776"/>
              <a:ext cx="413100" cy="4116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A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371" name="Google Shape;371;p26"/>
            <p:cNvSpPr txBox="1"/>
            <p:nvPr/>
          </p:nvSpPr>
          <p:spPr>
            <a:xfrm>
              <a:off x="1232025" y="2564474"/>
              <a:ext cx="8346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·</a:t>
              </a:r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·····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1713825" y="2092776"/>
              <a:ext cx="413100" cy="4116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B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1180425" y="2778576"/>
              <a:ext cx="413100" cy="4116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C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1713825" y="2778576"/>
              <a:ext cx="413100" cy="4116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D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375" name="Google Shape;375;p26"/>
          <p:cNvGrpSpPr/>
          <p:nvPr/>
        </p:nvGrpSpPr>
        <p:grpSpPr>
          <a:xfrm>
            <a:off x="3149861" y="3557326"/>
            <a:ext cx="8146739" cy="588241"/>
            <a:chOff x="2362396" y="3201394"/>
            <a:chExt cx="6110054" cy="441181"/>
          </a:xfrm>
        </p:grpSpPr>
        <p:cxnSp>
          <p:nvCxnSpPr>
            <p:cNvPr id="376" name="Google Shape;376;p26"/>
            <p:cNvCxnSpPr/>
            <p:nvPr/>
          </p:nvCxnSpPr>
          <p:spPr>
            <a:xfrm rot="10800000" flipH="1">
              <a:off x="2362396" y="3201394"/>
              <a:ext cx="5596200" cy="3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77" name="Google Shape;377;p26"/>
            <p:cNvSpPr txBox="1"/>
            <p:nvPr/>
          </p:nvSpPr>
          <p:spPr>
            <a:xfrm>
              <a:off x="5738550" y="3248975"/>
              <a:ext cx="27339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Time to next request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378" name="Google Shape;378;p26"/>
          <p:cNvGrpSpPr/>
          <p:nvPr/>
        </p:nvGrpSpPr>
        <p:grpSpPr>
          <a:xfrm>
            <a:off x="3304032" y="2790368"/>
            <a:ext cx="6537072" cy="548800"/>
            <a:chOff x="2478024" y="2626176"/>
            <a:chExt cx="4902804" cy="411600"/>
          </a:xfrm>
        </p:grpSpPr>
        <p:sp>
          <p:nvSpPr>
            <p:cNvPr id="379" name="Google Shape;379;p26"/>
            <p:cNvSpPr/>
            <p:nvPr/>
          </p:nvSpPr>
          <p:spPr>
            <a:xfrm>
              <a:off x="2478024" y="2626176"/>
              <a:ext cx="413100" cy="4116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D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3390225" y="2626176"/>
              <a:ext cx="413100" cy="4116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B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6057225" y="2626176"/>
              <a:ext cx="413100" cy="4116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A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6967728" y="2626176"/>
              <a:ext cx="413100" cy="4116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C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383" name="Google Shape;383;p26"/>
            <p:cNvSpPr txBox="1"/>
            <p:nvPr/>
          </p:nvSpPr>
          <p:spPr>
            <a:xfrm>
              <a:off x="3980150" y="2726524"/>
              <a:ext cx="8346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·</a:t>
              </a:r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·····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384" name="Google Shape;384;p26"/>
            <p:cNvSpPr txBox="1"/>
            <p:nvPr/>
          </p:nvSpPr>
          <p:spPr>
            <a:xfrm>
              <a:off x="4965825" y="2726524"/>
              <a:ext cx="8346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·</a:t>
              </a:r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·····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385" name="Google Shape;385;p26"/>
          <p:cNvGrpSpPr/>
          <p:nvPr/>
        </p:nvGrpSpPr>
        <p:grpSpPr>
          <a:xfrm>
            <a:off x="9841267" y="1733167"/>
            <a:ext cx="1963200" cy="1039600"/>
            <a:chOff x="7380950" y="1833275"/>
            <a:chExt cx="1472400" cy="779700"/>
          </a:xfrm>
        </p:grpSpPr>
        <p:cxnSp>
          <p:nvCxnSpPr>
            <p:cNvPr id="386" name="Google Shape;386;p26"/>
            <p:cNvCxnSpPr/>
            <p:nvPr/>
          </p:nvCxnSpPr>
          <p:spPr>
            <a:xfrm flipH="1">
              <a:off x="7380950" y="2128775"/>
              <a:ext cx="637800" cy="4842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87" name="Google Shape;387;p26"/>
            <p:cNvSpPr txBox="1"/>
            <p:nvPr/>
          </p:nvSpPr>
          <p:spPr>
            <a:xfrm>
              <a:off x="8018750" y="1833275"/>
              <a:ext cx="8346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solidFill>
                    <a:srgbClr val="FF0000"/>
                  </a:solidFill>
                  <a:latin typeface="Helvetica Neue Medium" panose="02000503000000020004" pitchFamily="2" charset="0"/>
                </a:rPr>
                <a:t>Evict</a:t>
              </a:r>
              <a:endParaRPr sz="2667" dirty="0">
                <a:solidFill>
                  <a:srgbClr val="FF0000"/>
                </a:solidFill>
                <a:latin typeface="Helvetica Neue Medium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7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Introducing the Relaxed Belady Algorithm</a:t>
            </a:r>
            <a:endParaRPr/>
          </a:p>
        </p:txBody>
      </p:sp>
      <p:sp>
        <p:nvSpPr>
          <p:cNvPr id="393" name="Google Shape;393;p27"/>
          <p:cNvSpPr txBox="1">
            <a:spLocks noGrp="1"/>
          </p:cNvSpPr>
          <p:nvPr>
            <p:ph type="body" idx="1"/>
          </p:nvPr>
        </p:nvSpPr>
        <p:spPr>
          <a:xfrm>
            <a:off x="792400" y="3628267"/>
            <a:ext cx="10261200" cy="681600"/>
          </a:xfrm>
          <a:prstGeom prst="rect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r>
              <a:rPr lang="en" sz="2667" b="1"/>
              <a:t>Observation:  many objects are good candidates for eviction</a:t>
            </a:r>
            <a:endParaRPr sz="2667"/>
          </a:p>
        </p:txBody>
      </p:sp>
      <p:sp>
        <p:nvSpPr>
          <p:cNvPr id="394" name="Google Shape;394;p27"/>
          <p:cNvSpPr txBox="1">
            <a:spLocks noGrp="1"/>
          </p:cNvSpPr>
          <p:nvPr>
            <p:ph type="body" idx="1"/>
          </p:nvPr>
        </p:nvSpPr>
        <p:spPr>
          <a:xfrm>
            <a:off x="618800" y="4326333"/>
            <a:ext cx="11182400" cy="6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2667" dirty="0"/>
              <a:t>Relaxed </a:t>
            </a:r>
            <a:r>
              <a:rPr lang="en" sz="2667" dirty="0" err="1"/>
              <a:t>Belady</a:t>
            </a:r>
            <a:r>
              <a:rPr lang="en" sz="2667" dirty="0"/>
              <a:t> evicts a</a:t>
            </a:r>
            <a:r>
              <a:rPr lang="en-US" sz="2667" dirty="0"/>
              <a:t> random</a:t>
            </a:r>
            <a:r>
              <a:rPr lang="en" sz="2667" dirty="0"/>
              <a:t> object beyond </a:t>
            </a:r>
            <a:r>
              <a:rPr lang="en" sz="2667" dirty="0">
                <a:solidFill>
                  <a:srgbClr val="0000FF"/>
                </a:solidFill>
              </a:rPr>
              <a:t>boundary</a:t>
            </a:r>
            <a:endParaRPr sz="2667" dirty="0"/>
          </a:p>
        </p:txBody>
      </p:sp>
      <p:sp>
        <p:nvSpPr>
          <p:cNvPr id="395" name="Google Shape;395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>
              <a:solidFill>
                <a:srgbClr val="000000"/>
              </a:solidFill>
            </a:endParaRPr>
          </a:p>
        </p:txBody>
      </p:sp>
      <p:grpSp>
        <p:nvGrpSpPr>
          <p:cNvPr id="396" name="Google Shape;396;p27"/>
          <p:cNvGrpSpPr/>
          <p:nvPr/>
        </p:nvGrpSpPr>
        <p:grpSpPr>
          <a:xfrm>
            <a:off x="81700" y="1336767"/>
            <a:ext cx="2858200" cy="1678800"/>
            <a:chOff x="61275" y="1993175"/>
            <a:chExt cx="2143650" cy="1259100"/>
          </a:xfrm>
        </p:grpSpPr>
        <p:sp>
          <p:nvSpPr>
            <p:cNvPr id="397" name="Google Shape;397;p27"/>
            <p:cNvSpPr/>
            <p:nvPr/>
          </p:nvSpPr>
          <p:spPr>
            <a:xfrm>
              <a:off x="1107225" y="1993175"/>
              <a:ext cx="1097700" cy="12591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398" name="Google Shape;398;p27"/>
            <p:cNvSpPr txBox="1"/>
            <p:nvPr/>
          </p:nvSpPr>
          <p:spPr>
            <a:xfrm>
              <a:off x="61275" y="2145313"/>
              <a:ext cx="10560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Cache</a:t>
              </a:r>
              <a:endParaRPr sz="2667" dirty="0">
                <a:latin typeface="Helvetica Neue Medium" panose="02000503000000020004" pitchFamily="2" charset="0"/>
              </a:endParaRPr>
            </a:p>
            <a:p>
              <a:r>
                <a:rPr lang="en" sz="2667" dirty="0">
                  <a:latin typeface="Helvetica Neue Medium" panose="02000503000000020004" pitchFamily="2" charset="0"/>
                </a:rPr>
                <a:t> (now)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399" name="Google Shape;399;p27"/>
            <p:cNvSpPr/>
            <p:nvPr/>
          </p:nvSpPr>
          <p:spPr>
            <a:xfrm>
              <a:off x="1180425" y="2092776"/>
              <a:ext cx="413100" cy="4116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A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400" name="Google Shape;400;p27"/>
            <p:cNvSpPr txBox="1"/>
            <p:nvPr/>
          </p:nvSpPr>
          <p:spPr>
            <a:xfrm>
              <a:off x="1232025" y="2564474"/>
              <a:ext cx="8346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·</a:t>
              </a:r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·····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401" name="Google Shape;401;p27"/>
            <p:cNvSpPr/>
            <p:nvPr/>
          </p:nvSpPr>
          <p:spPr>
            <a:xfrm>
              <a:off x="1713825" y="2092776"/>
              <a:ext cx="413100" cy="4116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B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402" name="Google Shape;402;p27"/>
            <p:cNvSpPr/>
            <p:nvPr/>
          </p:nvSpPr>
          <p:spPr>
            <a:xfrm>
              <a:off x="1180425" y="2778576"/>
              <a:ext cx="413100" cy="4116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C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403" name="Google Shape;403;p27"/>
            <p:cNvSpPr/>
            <p:nvPr/>
          </p:nvSpPr>
          <p:spPr>
            <a:xfrm>
              <a:off x="1713825" y="2778576"/>
              <a:ext cx="413100" cy="4116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D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404" name="Google Shape;404;p27"/>
          <p:cNvGrpSpPr/>
          <p:nvPr/>
        </p:nvGrpSpPr>
        <p:grpSpPr>
          <a:xfrm>
            <a:off x="3149861" y="2904687"/>
            <a:ext cx="8146739" cy="524800"/>
            <a:chOff x="2362396" y="3169115"/>
            <a:chExt cx="6110054" cy="393600"/>
          </a:xfrm>
        </p:grpSpPr>
        <p:cxnSp>
          <p:nvCxnSpPr>
            <p:cNvPr id="405" name="Google Shape;405;p27"/>
            <p:cNvCxnSpPr/>
            <p:nvPr/>
          </p:nvCxnSpPr>
          <p:spPr>
            <a:xfrm rot="10800000" flipH="1">
              <a:off x="2362396" y="3201394"/>
              <a:ext cx="5596200" cy="3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06" name="Google Shape;406;p27"/>
            <p:cNvSpPr txBox="1"/>
            <p:nvPr/>
          </p:nvSpPr>
          <p:spPr>
            <a:xfrm>
              <a:off x="5738550" y="3169115"/>
              <a:ext cx="27339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Time to next request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407" name="Google Shape;407;p27"/>
          <p:cNvGrpSpPr/>
          <p:nvPr/>
        </p:nvGrpSpPr>
        <p:grpSpPr>
          <a:xfrm>
            <a:off x="3304032" y="2180768"/>
            <a:ext cx="6537072" cy="548800"/>
            <a:chOff x="2478024" y="2626176"/>
            <a:chExt cx="4902804" cy="411600"/>
          </a:xfrm>
        </p:grpSpPr>
        <p:sp>
          <p:nvSpPr>
            <p:cNvPr id="408" name="Google Shape;408;p27"/>
            <p:cNvSpPr/>
            <p:nvPr/>
          </p:nvSpPr>
          <p:spPr>
            <a:xfrm>
              <a:off x="2478024" y="2626176"/>
              <a:ext cx="413100" cy="4116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D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409" name="Google Shape;409;p27"/>
            <p:cNvSpPr/>
            <p:nvPr/>
          </p:nvSpPr>
          <p:spPr>
            <a:xfrm>
              <a:off x="3390225" y="2626176"/>
              <a:ext cx="413100" cy="4116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B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410" name="Google Shape;410;p27"/>
            <p:cNvSpPr/>
            <p:nvPr/>
          </p:nvSpPr>
          <p:spPr>
            <a:xfrm>
              <a:off x="6057225" y="2626176"/>
              <a:ext cx="413100" cy="4116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A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411" name="Google Shape;411;p27"/>
            <p:cNvSpPr/>
            <p:nvPr/>
          </p:nvSpPr>
          <p:spPr>
            <a:xfrm>
              <a:off x="6967728" y="2626176"/>
              <a:ext cx="413100" cy="4116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C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412" name="Google Shape;412;p27"/>
            <p:cNvSpPr txBox="1"/>
            <p:nvPr/>
          </p:nvSpPr>
          <p:spPr>
            <a:xfrm>
              <a:off x="3980150" y="2726524"/>
              <a:ext cx="8346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·</a:t>
              </a:r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·····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413" name="Google Shape;413;p27"/>
            <p:cNvSpPr txBox="1"/>
            <p:nvPr/>
          </p:nvSpPr>
          <p:spPr>
            <a:xfrm>
              <a:off x="4965825" y="2726524"/>
              <a:ext cx="834600" cy="19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·</a:t>
              </a:r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·····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414" name="Google Shape;414;p27"/>
          <p:cNvGrpSpPr/>
          <p:nvPr/>
        </p:nvGrpSpPr>
        <p:grpSpPr>
          <a:xfrm>
            <a:off x="9566200" y="851033"/>
            <a:ext cx="1961600" cy="1264800"/>
            <a:chOff x="7174650" y="1628875"/>
            <a:chExt cx="1471200" cy="948600"/>
          </a:xfrm>
        </p:grpSpPr>
        <p:cxnSp>
          <p:nvCxnSpPr>
            <p:cNvPr id="415" name="Google Shape;415;p27"/>
            <p:cNvCxnSpPr>
              <a:stCxn id="416" idx="1"/>
            </p:cNvCxnSpPr>
            <p:nvPr/>
          </p:nvCxnSpPr>
          <p:spPr>
            <a:xfrm flipH="1">
              <a:off x="7174650" y="1825675"/>
              <a:ext cx="636600" cy="7518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16" name="Google Shape;416;p27"/>
            <p:cNvSpPr txBox="1"/>
            <p:nvPr/>
          </p:nvSpPr>
          <p:spPr>
            <a:xfrm>
              <a:off x="7811250" y="1628875"/>
              <a:ext cx="8346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solidFill>
                    <a:srgbClr val="FF0000"/>
                  </a:solidFill>
                  <a:latin typeface="Helvetica Neue Medium" panose="02000503000000020004" pitchFamily="2" charset="0"/>
                </a:rPr>
                <a:t>Evict</a:t>
              </a:r>
              <a:endParaRPr sz="2667" dirty="0">
                <a:solidFill>
                  <a:srgbClr val="FF0000"/>
                </a:solidFill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417" name="Google Shape;417;p27"/>
          <p:cNvGrpSpPr/>
          <p:nvPr/>
        </p:nvGrpSpPr>
        <p:grpSpPr>
          <a:xfrm>
            <a:off x="4921000" y="921769"/>
            <a:ext cx="3247200" cy="2243265"/>
            <a:chOff x="3690750" y="1148526"/>
            <a:chExt cx="2435400" cy="1682449"/>
          </a:xfrm>
        </p:grpSpPr>
        <p:cxnSp>
          <p:nvCxnSpPr>
            <p:cNvPr id="418" name="Google Shape;418;p27"/>
            <p:cNvCxnSpPr/>
            <p:nvPr/>
          </p:nvCxnSpPr>
          <p:spPr>
            <a:xfrm flipH="1">
              <a:off x="4905300" y="1614775"/>
              <a:ext cx="6300" cy="12162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19" name="Google Shape;419;p27"/>
            <p:cNvSpPr txBox="1"/>
            <p:nvPr/>
          </p:nvSpPr>
          <p:spPr>
            <a:xfrm>
              <a:off x="3690750" y="1148526"/>
              <a:ext cx="24354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667" dirty="0" err="1">
                  <a:solidFill>
                    <a:srgbClr val="0000FF"/>
                  </a:solidFill>
                  <a:latin typeface="Helvetica Neue Medium" panose="02000503000000020004" pitchFamily="2" charset="0"/>
                </a:rPr>
                <a:t>Belady</a:t>
              </a:r>
              <a:r>
                <a:rPr lang="en" sz="2667" dirty="0">
                  <a:solidFill>
                    <a:srgbClr val="0000FF"/>
                  </a:solidFill>
                  <a:latin typeface="Helvetica Neue Medium" panose="02000503000000020004" pitchFamily="2" charset="0"/>
                </a:rPr>
                <a:t> boundary</a:t>
              </a:r>
              <a:endParaRPr sz="2667" dirty="0">
                <a:solidFill>
                  <a:srgbClr val="0000FF"/>
                </a:solidFill>
                <a:latin typeface="Helvetica Neue Medium" panose="02000503000000020004" pitchFamily="2" charset="0"/>
              </a:endParaRPr>
            </a:p>
          </p:txBody>
        </p:sp>
      </p:grpSp>
      <p:cxnSp>
        <p:nvCxnSpPr>
          <p:cNvPr id="420" name="Google Shape;420;p27"/>
          <p:cNvCxnSpPr>
            <a:stCxn id="416" idx="1"/>
          </p:cNvCxnSpPr>
          <p:nvPr/>
        </p:nvCxnSpPr>
        <p:spPr>
          <a:xfrm flipH="1">
            <a:off x="8367400" y="1113433"/>
            <a:ext cx="2047600" cy="1054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1" name="Google Shape;421;p27"/>
          <p:cNvSpPr txBox="1">
            <a:spLocks noGrp="1"/>
          </p:cNvSpPr>
          <p:nvPr>
            <p:ph type="body" idx="1"/>
          </p:nvPr>
        </p:nvSpPr>
        <p:spPr>
          <a:xfrm>
            <a:off x="618800" y="4781200"/>
            <a:ext cx="11182400" cy="105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74121">
              <a:buClr>
                <a:schemeClr val="dk1"/>
              </a:buClr>
              <a:buSzPts val="2000"/>
            </a:pPr>
            <a:r>
              <a:rPr lang="en" sz="2667">
                <a:solidFill>
                  <a:schemeClr val="dk1"/>
                </a:solidFill>
              </a:rPr>
              <a:t>Do not need predictions for all objects → reasonable computation</a:t>
            </a:r>
            <a:endParaRPr sz="2667">
              <a:solidFill>
                <a:schemeClr val="dk1"/>
              </a:solidFill>
            </a:endParaRPr>
          </a:p>
          <a:p>
            <a:pPr indent="-474121">
              <a:buClr>
                <a:schemeClr val="dk1"/>
              </a:buClr>
              <a:buSzPts val="2000"/>
            </a:pPr>
            <a:r>
              <a:rPr lang="en" sz="2667"/>
              <a:t>No need to differentiate beyond boundary → simplifies the prediction</a:t>
            </a:r>
            <a:endParaRPr sz="2667"/>
          </a:p>
        </p:txBody>
      </p:sp>
    </p:spTree>
    <p:extLst>
      <p:ext uri="{BB962C8B-B14F-4D97-AF65-F5344CB8AC3E}">
        <p14:creationId xmlns:p14="http://schemas.microsoft.com/office/powerpoint/2010/main" val="25324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8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200"/>
              <a:t>Good Decision Ratio: Directly Measures Eviction Decisions</a:t>
            </a:r>
            <a:endParaRPr sz="3200"/>
          </a:p>
        </p:txBody>
      </p:sp>
      <p:sp>
        <p:nvSpPr>
          <p:cNvPr id="427" name="Google Shape;427;p28"/>
          <p:cNvSpPr txBox="1">
            <a:spLocks noGrp="1"/>
          </p:cNvSpPr>
          <p:nvPr>
            <p:ph type="body" idx="1"/>
          </p:nvPr>
        </p:nvSpPr>
        <p:spPr>
          <a:xfrm>
            <a:off x="588800" y="3626400"/>
            <a:ext cx="11014400" cy="681600"/>
          </a:xfrm>
          <a:prstGeom prst="rect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r>
              <a:rPr lang="en" sz="2667" b="1"/>
              <a:t>Insight: relaxed Belady enables evaluating eviction decisions</a:t>
            </a:r>
            <a:endParaRPr sz="2667" b="1"/>
          </a:p>
        </p:txBody>
      </p:sp>
      <p:sp>
        <p:nvSpPr>
          <p:cNvPr id="428" name="Google Shape;428;p28"/>
          <p:cNvSpPr txBox="1">
            <a:spLocks noGrp="1"/>
          </p:cNvSpPr>
          <p:nvPr>
            <p:ph type="body" idx="1"/>
          </p:nvPr>
        </p:nvSpPr>
        <p:spPr>
          <a:xfrm>
            <a:off x="2658333" y="4699633"/>
            <a:ext cx="3475600" cy="64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2667"/>
              <a:t>Good decision ratio: </a:t>
            </a:r>
            <a:endParaRPr sz="2667"/>
          </a:p>
        </p:txBody>
      </p:sp>
      <p:grpSp>
        <p:nvGrpSpPr>
          <p:cNvPr id="429" name="Google Shape;429;p28"/>
          <p:cNvGrpSpPr/>
          <p:nvPr/>
        </p:nvGrpSpPr>
        <p:grpSpPr>
          <a:xfrm>
            <a:off x="120600" y="1054718"/>
            <a:ext cx="6138000" cy="1421617"/>
            <a:chOff x="2816925" y="1785463"/>
            <a:chExt cx="4603500" cy="1066213"/>
          </a:xfrm>
        </p:grpSpPr>
        <p:cxnSp>
          <p:nvCxnSpPr>
            <p:cNvPr id="430" name="Google Shape;430;p28"/>
            <p:cNvCxnSpPr/>
            <p:nvPr/>
          </p:nvCxnSpPr>
          <p:spPr>
            <a:xfrm>
              <a:off x="5435275" y="2532475"/>
              <a:ext cx="899100" cy="3192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31" name="Google Shape;431;p28"/>
            <p:cNvSpPr txBox="1"/>
            <p:nvPr/>
          </p:nvSpPr>
          <p:spPr>
            <a:xfrm>
              <a:off x="2816925" y="1785463"/>
              <a:ext cx="4603500" cy="3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solidFill>
                    <a:srgbClr val="FF0000"/>
                  </a:solidFill>
                  <a:latin typeface="Helvetica Neue Medium" panose="02000503000000020004" pitchFamily="2" charset="0"/>
                </a:rPr>
                <a:t>Bad eviction decision </a:t>
              </a:r>
              <a:endParaRPr sz="2667" dirty="0">
                <a:solidFill>
                  <a:srgbClr val="FF0000"/>
                </a:solidFill>
                <a:latin typeface="Helvetica Neue Medium" panose="02000503000000020004" pitchFamily="2" charset="0"/>
              </a:endParaRPr>
            </a:p>
            <a:p>
              <a:r>
                <a:rPr lang="en" sz="2667" dirty="0">
                  <a:solidFill>
                    <a:srgbClr val="FF0000"/>
                  </a:solidFill>
                  <a:latin typeface="Helvetica Neue Medium" panose="02000503000000020004" pitchFamily="2" charset="0"/>
                </a:rPr>
                <a:t>evicted </a:t>
              </a:r>
              <a:r>
                <a:rPr lang="en" sz="2667" dirty="0" err="1">
                  <a:solidFill>
                    <a:srgbClr val="FF0000"/>
                  </a:solidFill>
                  <a:latin typeface="Helvetica Neue Medium" panose="02000503000000020004" pitchFamily="2" charset="0"/>
                </a:rPr>
                <a:t>obj’s</a:t>
              </a:r>
              <a:r>
                <a:rPr lang="en" sz="2667" dirty="0">
                  <a:solidFill>
                    <a:srgbClr val="FF0000"/>
                  </a:solidFill>
                  <a:latin typeface="Helvetica Neue Medium" panose="02000503000000020004" pitchFamily="2" charset="0"/>
                </a:rPr>
                <a:t> next access &lt; boundary </a:t>
              </a:r>
              <a:endParaRPr sz="2667" dirty="0">
                <a:solidFill>
                  <a:srgbClr val="FF0000"/>
                </a:solidFill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432" name="Google Shape;432;p28"/>
          <p:cNvGrpSpPr/>
          <p:nvPr/>
        </p:nvGrpSpPr>
        <p:grpSpPr>
          <a:xfrm>
            <a:off x="5953801" y="4564833"/>
            <a:ext cx="4717900" cy="780000"/>
            <a:chOff x="3005846" y="3455382"/>
            <a:chExt cx="3538425" cy="585000"/>
          </a:xfrm>
        </p:grpSpPr>
        <p:sp>
          <p:nvSpPr>
            <p:cNvPr id="433" name="Google Shape;433;p28"/>
            <p:cNvSpPr txBox="1"/>
            <p:nvPr/>
          </p:nvSpPr>
          <p:spPr>
            <a:xfrm>
              <a:off x="3005846" y="3455382"/>
              <a:ext cx="3473700" cy="2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667" dirty="0">
                  <a:solidFill>
                    <a:srgbClr val="0000FF"/>
                  </a:solidFill>
                  <a:latin typeface="Helvetica Neue Medium" panose="02000503000000020004" pitchFamily="2" charset="0"/>
                </a:rPr>
                <a:t># good eviction decisions </a:t>
              </a:r>
              <a:endParaRPr sz="2667" dirty="0">
                <a:solidFill>
                  <a:srgbClr val="0000FF"/>
                </a:solidFill>
                <a:latin typeface="Helvetica Neue Medium" panose="02000503000000020004" pitchFamily="2" charset="0"/>
              </a:endParaRPr>
            </a:p>
          </p:txBody>
        </p:sp>
        <p:sp>
          <p:nvSpPr>
            <p:cNvPr id="434" name="Google Shape;434;p28"/>
            <p:cNvSpPr txBox="1"/>
            <p:nvPr/>
          </p:nvSpPr>
          <p:spPr>
            <a:xfrm>
              <a:off x="3070571" y="3785982"/>
              <a:ext cx="3473700" cy="2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 # total eviction decisions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cxnSp>
          <p:nvCxnSpPr>
            <p:cNvPr id="435" name="Google Shape;435;p28"/>
            <p:cNvCxnSpPr/>
            <p:nvPr/>
          </p:nvCxnSpPr>
          <p:spPr>
            <a:xfrm rot="10800000" flipH="1">
              <a:off x="3142269" y="3881935"/>
              <a:ext cx="3270600" cy="90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6" name="Google Shape;436;p28"/>
          <p:cNvGrpSpPr/>
          <p:nvPr/>
        </p:nvGrpSpPr>
        <p:grpSpPr>
          <a:xfrm>
            <a:off x="6055400" y="992986"/>
            <a:ext cx="6138000" cy="1479215"/>
            <a:chOff x="4541550" y="1430539"/>
            <a:chExt cx="4603500" cy="1109411"/>
          </a:xfrm>
        </p:grpSpPr>
        <p:sp>
          <p:nvSpPr>
            <p:cNvPr id="437" name="Google Shape;437;p28"/>
            <p:cNvSpPr txBox="1"/>
            <p:nvPr/>
          </p:nvSpPr>
          <p:spPr>
            <a:xfrm>
              <a:off x="4541550" y="1430539"/>
              <a:ext cx="4603500" cy="3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/>
              <a:r>
                <a:rPr lang="en" sz="2667" dirty="0">
                  <a:solidFill>
                    <a:srgbClr val="0000FF"/>
                  </a:solidFill>
                  <a:latin typeface="Helvetica Neue Medium" panose="02000503000000020004" pitchFamily="2" charset="0"/>
                </a:rPr>
                <a:t>Good eviction decision </a:t>
              </a:r>
              <a:endParaRPr sz="2667" dirty="0">
                <a:solidFill>
                  <a:srgbClr val="0000FF"/>
                </a:solidFill>
                <a:latin typeface="Helvetica Neue Medium" panose="02000503000000020004" pitchFamily="2" charset="0"/>
              </a:endParaRPr>
            </a:p>
            <a:p>
              <a:pPr algn="r"/>
              <a:r>
                <a:rPr lang="en" sz="2667" dirty="0">
                  <a:solidFill>
                    <a:srgbClr val="0000FF"/>
                  </a:solidFill>
                  <a:latin typeface="Helvetica Neue Medium" panose="02000503000000020004" pitchFamily="2" charset="0"/>
                </a:rPr>
                <a:t>evicted </a:t>
              </a:r>
              <a:r>
                <a:rPr lang="en" sz="2667" dirty="0" err="1">
                  <a:solidFill>
                    <a:srgbClr val="0000FF"/>
                  </a:solidFill>
                  <a:latin typeface="Helvetica Neue Medium" panose="02000503000000020004" pitchFamily="2" charset="0"/>
                </a:rPr>
                <a:t>obj’s</a:t>
              </a:r>
              <a:r>
                <a:rPr lang="en" sz="2667" dirty="0">
                  <a:solidFill>
                    <a:srgbClr val="0000FF"/>
                  </a:solidFill>
                  <a:latin typeface="Helvetica Neue Medium" panose="02000503000000020004" pitchFamily="2" charset="0"/>
                </a:rPr>
                <a:t> next access &gt; boundary </a:t>
              </a:r>
              <a:endParaRPr sz="2667" dirty="0">
                <a:solidFill>
                  <a:srgbClr val="0000FF"/>
                </a:solidFill>
                <a:latin typeface="Helvetica Neue Medium" panose="02000503000000020004" pitchFamily="2" charset="0"/>
              </a:endParaRPr>
            </a:p>
          </p:txBody>
        </p:sp>
        <p:cxnSp>
          <p:nvCxnSpPr>
            <p:cNvPr id="438" name="Google Shape;438;p28"/>
            <p:cNvCxnSpPr/>
            <p:nvPr/>
          </p:nvCxnSpPr>
          <p:spPr>
            <a:xfrm flipH="1">
              <a:off x="5449800" y="2177550"/>
              <a:ext cx="1009200" cy="3624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439" name="Google Shape;439;p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>
              <a:solidFill>
                <a:srgbClr val="000000"/>
              </a:solidFill>
            </a:endParaRPr>
          </a:p>
        </p:txBody>
      </p:sp>
      <p:grpSp>
        <p:nvGrpSpPr>
          <p:cNvPr id="440" name="Google Shape;440;p28"/>
          <p:cNvGrpSpPr/>
          <p:nvPr/>
        </p:nvGrpSpPr>
        <p:grpSpPr>
          <a:xfrm>
            <a:off x="4514600" y="952633"/>
            <a:ext cx="3247200" cy="1846400"/>
            <a:chOff x="3690750" y="1400275"/>
            <a:chExt cx="2435400" cy="1384800"/>
          </a:xfrm>
        </p:grpSpPr>
        <p:cxnSp>
          <p:nvCxnSpPr>
            <p:cNvPr id="441" name="Google Shape;441;p28"/>
            <p:cNvCxnSpPr/>
            <p:nvPr/>
          </p:nvCxnSpPr>
          <p:spPr>
            <a:xfrm flipH="1">
              <a:off x="4905300" y="1843375"/>
              <a:ext cx="6300" cy="9417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2" name="Google Shape;442;p28"/>
            <p:cNvSpPr txBox="1"/>
            <p:nvPr/>
          </p:nvSpPr>
          <p:spPr>
            <a:xfrm>
              <a:off x="3690750" y="1400275"/>
              <a:ext cx="24354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667" dirty="0" err="1">
                  <a:solidFill>
                    <a:srgbClr val="0000FF"/>
                  </a:solidFill>
                  <a:latin typeface="Helvetica Neue Medium" panose="02000503000000020004" pitchFamily="2" charset="0"/>
                </a:rPr>
                <a:t>Belady</a:t>
              </a:r>
              <a:r>
                <a:rPr lang="en" sz="2667" dirty="0">
                  <a:solidFill>
                    <a:srgbClr val="0000FF"/>
                  </a:solidFill>
                  <a:latin typeface="Helvetica Neue Medium" panose="02000503000000020004" pitchFamily="2" charset="0"/>
                </a:rPr>
                <a:t> boundary</a:t>
              </a:r>
              <a:endParaRPr sz="2667" dirty="0">
                <a:solidFill>
                  <a:srgbClr val="0000FF"/>
                </a:solidFill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443" name="Google Shape;443;p28"/>
          <p:cNvGrpSpPr/>
          <p:nvPr/>
        </p:nvGrpSpPr>
        <p:grpSpPr>
          <a:xfrm>
            <a:off x="2438661" y="2599887"/>
            <a:ext cx="8146739" cy="524800"/>
            <a:chOff x="2362396" y="3169115"/>
            <a:chExt cx="6110054" cy="393600"/>
          </a:xfrm>
        </p:grpSpPr>
        <p:cxnSp>
          <p:nvCxnSpPr>
            <p:cNvPr id="444" name="Google Shape;444;p28"/>
            <p:cNvCxnSpPr/>
            <p:nvPr/>
          </p:nvCxnSpPr>
          <p:spPr>
            <a:xfrm rot="10800000" flipH="1">
              <a:off x="2362396" y="3201394"/>
              <a:ext cx="5596200" cy="3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45" name="Google Shape;445;p28"/>
            <p:cNvSpPr txBox="1"/>
            <p:nvPr/>
          </p:nvSpPr>
          <p:spPr>
            <a:xfrm>
              <a:off x="5738550" y="3169115"/>
              <a:ext cx="27339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Time to next request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119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Cache with Different Algos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09800" y="5815585"/>
            <a:ext cx="8133644" cy="607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Helvetica Neue Medium"/>
                <a:ea typeface="+mn-ea"/>
                <a:cs typeface="Helvetica Neue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800000"/>
                </a:solidFill>
              </a:rPr>
              <a:t>Clairvoyant (</a:t>
            </a:r>
            <a:r>
              <a:rPr lang="en-US" sz="2400" dirty="0" err="1">
                <a:solidFill>
                  <a:srgbClr val="800000"/>
                </a:solidFill>
              </a:rPr>
              <a:t>Bélády</a:t>
            </a:r>
            <a:r>
              <a:rPr lang="en-US" sz="2400" dirty="0">
                <a:solidFill>
                  <a:srgbClr val="800000"/>
                </a:solidFill>
              </a:rPr>
              <a:t>)</a:t>
            </a:r>
            <a:r>
              <a:rPr lang="en-US" sz="2400" dirty="0">
                <a:solidFill>
                  <a:srgbClr val="52024D"/>
                </a:solidFill>
              </a:rPr>
              <a:t> </a:t>
            </a:r>
            <a:r>
              <a:rPr lang="en-US" sz="2400" dirty="0"/>
              <a:t>shows we can do much better!</a:t>
            </a:r>
          </a:p>
        </p:txBody>
      </p:sp>
      <p:pic>
        <p:nvPicPr>
          <p:cNvPr id="6" name="Picture 5" descr="edge_trace_month_sjc1.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85" y="1225296"/>
            <a:ext cx="6787299" cy="4572000"/>
          </a:xfrm>
          <a:prstGeom prst="rect">
            <a:avLst/>
          </a:prstGeom>
        </p:spPr>
      </p:pic>
      <p:sp>
        <p:nvSpPr>
          <p:cNvPr id="9" name="Rectangle 8"/>
          <p:cNvSpPr>
            <a:spLocks noChangeAspect="1"/>
          </p:cNvSpPr>
          <p:nvPr/>
        </p:nvSpPr>
        <p:spPr>
          <a:xfrm>
            <a:off x="7333171" y="1417639"/>
            <a:ext cx="25107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lvetica Neue Medium"/>
                <a:cs typeface="Helvetica Neue Medium"/>
              </a:rPr>
              <a:t>Infinite Cache</a:t>
            </a:r>
          </a:p>
        </p:txBody>
      </p:sp>
    </p:spTree>
    <p:extLst>
      <p:ext uri="{BB962C8B-B14F-4D97-AF65-F5344CB8AC3E}">
        <p14:creationId xmlns:p14="http://schemas.microsoft.com/office/powerpoint/2010/main" val="120366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5"/>
    </mc:Choice>
    <mc:Fallback xmlns="">
      <p:transition xmlns:p14="http://schemas.microsoft.com/office/powerpoint/2010/main" spd="slow" advTm="2156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9"/>
          <p:cNvSpPr/>
          <p:nvPr/>
        </p:nvSpPr>
        <p:spPr>
          <a:xfrm>
            <a:off x="1080133" y="1720999"/>
            <a:ext cx="4321200" cy="1212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dirty="0">
              <a:latin typeface="Helvetica Neue Medium" panose="02000503000000020004" pitchFamily="2" charset="0"/>
            </a:endParaRPr>
          </a:p>
        </p:txBody>
      </p:sp>
      <p:sp>
        <p:nvSpPr>
          <p:cNvPr id="451" name="Google Shape;451;p29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980000"/>
                </a:solidFill>
              </a:rPr>
              <a:t>Challenge 5: Quickly Evaluate Design Decisions</a:t>
            </a:r>
            <a:endParaRPr>
              <a:solidFill>
                <a:srgbClr val="980000"/>
              </a:solidFill>
            </a:endParaRPr>
          </a:p>
        </p:txBody>
      </p:sp>
      <p:grpSp>
        <p:nvGrpSpPr>
          <p:cNvPr id="452" name="Google Shape;452;p29"/>
          <p:cNvGrpSpPr/>
          <p:nvPr/>
        </p:nvGrpSpPr>
        <p:grpSpPr>
          <a:xfrm>
            <a:off x="-150719" y="2220000"/>
            <a:ext cx="5459485" cy="620400"/>
            <a:chOff x="1868161" y="1665000"/>
            <a:chExt cx="4094614" cy="465300"/>
          </a:xfrm>
        </p:grpSpPr>
        <p:sp>
          <p:nvSpPr>
            <p:cNvPr id="453" name="Google Shape;453;p29"/>
            <p:cNvSpPr/>
            <p:nvPr/>
          </p:nvSpPr>
          <p:spPr>
            <a:xfrm>
              <a:off x="2291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2825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33587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44255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4958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5492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3853025" y="170149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</a:t>
              </a:r>
              <a:r>
                <a:rPr lang="en" sz="2400" dirty="0">
                  <a:latin typeface="Helvetica Neue Medium" panose="02000503000000020004" pitchFamily="2" charset="0"/>
                </a:rPr>
                <a:t>·</a:t>
              </a:r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1868161" y="1700850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</p:grpSp>
      <p:cxnSp>
        <p:nvCxnSpPr>
          <p:cNvPr id="461" name="Google Shape;461;p29"/>
          <p:cNvCxnSpPr/>
          <p:nvPr/>
        </p:nvCxnSpPr>
        <p:spPr>
          <a:xfrm>
            <a:off x="2935933" y="2921565"/>
            <a:ext cx="0" cy="604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2" name="Google Shape;462;p29"/>
          <p:cNvCxnSpPr/>
          <p:nvPr/>
        </p:nvCxnSpPr>
        <p:spPr>
          <a:xfrm>
            <a:off x="2935933" y="4289704"/>
            <a:ext cx="0" cy="604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3" name="Google Shape;463;p29"/>
          <p:cNvCxnSpPr>
            <a:stCxn id="464" idx="2"/>
          </p:cNvCxnSpPr>
          <p:nvPr/>
        </p:nvCxnSpPr>
        <p:spPr>
          <a:xfrm>
            <a:off x="5818800" y="4289684"/>
            <a:ext cx="0" cy="604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6" name="Google Shape;466;p29"/>
          <p:cNvCxnSpPr/>
          <p:nvPr/>
        </p:nvCxnSpPr>
        <p:spPr>
          <a:xfrm flipH="1">
            <a:off x="4020112" y="5456140"/>
            <a:ext cx="621600" cy="5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67" name="Google Shape;467;p29"/>
          <p:cNvGrpSpPr/>
          <p:nvPr/>
        </p:nvGrpSpPr>
        <p:grpSpPr>
          <a:xfrm>
            <a:off x="5106600" y="1648201"/>
            <a:ext cx="1424400" cy="2641484"/>
            <a:chOff x="5887350" y="1236150"/>
            <a:chExt cx="1068300" cy="1981113"/>
          </a:xfrm>
        </p:grpSpPr>
        <p:sp>
          <p:nvSpPr>
            <p:cNvPr id="468" name="Google Shape;468;p29"/>
            <p:cNvSpPr txBox="1"/>
            <p:nvPr/>
          </p:nvSpPr>
          <p:spPr>
            <a:xfrm>
              <a:off x="6082922" y="1236150"/>
              <a:ext cx="7440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Now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5887350" y="2644563"/>
              <a:ext cx="1068300" cy="5727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Cache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6186309" y="1664991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R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cxnSp>
          <p:nvCxnSpPr>
            <p:cNvPr id="470" name="Google Shape;470;p29"/>
            <p:cNvCxnSpPr>
              <a:stCxn id="469" idx="2"/>
              <a:endCxn id="464" idx="0"/>
            </p:cNvCxnSpPr>
            <p:nvPr/>
          </p:nvCxnSpPr>
          <p:spPr>
            <a:xfrm>
              <a:off x="6421509" y="2130291"/>
              <a:ext cx="0" cy="51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471" name="Google Shape;471;p29"/>
          <p:cNvSpPr/>
          <p:nvPr/>
        </p:nvSpPr>
        <p:spPr>
          <a:xfrm>
            <a:off x="6926767" y="4618400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80000"/>
                </a:solidFill>
                <a:latin typeface="Helvetica Neue Medium" panose="02000503000000020004" pitchFamily="2" charset="0"/>
              </a:rPr>
              <a:t>End-to-end evaluation: days</a:t>
            </a:r>
            <a:endParaRPr sz="2667" dirty="0">
              <a:solidFill>
                <a:srgbClr val="980000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72" name="Google Shape;472;p29"/>
          <p:cNvSpPr/>
          <p:nvPr/>
        </p:nvSpPr>
        <p:spPr>
          <a:xfrm>
            <a:off x="6926767" y="3805604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How to select evict candidates?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73" name="Google Shape;473;p29"/>
          <p:cNvSpPr/>
          <p:nvPr/>
        </p:nvSpPr>
        <p:spPr>
          <a:xfrm>
            <a:off x="6926767" y="1367200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What past information to use? 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74" name="Google Shape;474;p29"/>
          <p:cNvSpPr/>
          <p:nvPr/>
        </p:nvSpPr>
        <p:spPr>
          <a:xfrm>
            <a:off x="6926767" y="2179996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Generate online training data?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75" name="Google Shape;475;p29"/>
          <p:cNvSpPr/>
          <p:nvPr/>
        </p:nvSpPr>
        <p:spPr>
          <a:xfrm>
            <a:off x="6926767" y="2992808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What ML architecture to select?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76" name="Google Shape;476;p29"/>
          <p:cNvSpPr txBox="1"/>
          <p:nvPr/>
        </p:nvSpPr>
        <p:spPr>
          <a:xfrm>
            <a:off x="1723133" y="1709567"/>
            <a:ext cx="3035200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Past information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77" name="Google Shape;477;p29"/>
          <p:cNvSpPr/>
          <p:nvPr/>
        </p:nvSpPr>
        <p:spPr>
          <a:xfrm>
            <a:off x="1579000" y="4894500"/>
            <a:ext cx="2413200" cy="106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ML architecture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78" name="Google Shape;478;p29"/>
          <p:cNvSpPr/>
          <p:nvPr/>
        </p:nvSpPr>
        <p:spPr>
          <a:xfrm>
            <a:off x="1579000" y="3526100"/>
            <a:ext cx="2413200" cy="763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Training data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79" name="Google Shape;479;p29"/>
          <p:cNvSpPr/>
          <p:nvPr/>
        </p:nvSpPr>
        <p:spPr>
          <a:xfrm>
            <a:off x="4639067" y="4894500"/>
            <a:ext cx="2029200" cy="106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Eviction candidates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480" name="Google Shape;480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02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0"/>
          <p:cNvSpPr txBox="1">
            <a:spLocks noGrp="1"/>
          </p:cNvSpPr>
          <p:nvPr>
            <p:ph type="title"/>
          </p:nvPr>
        </p:nvSpPr>
        <p:spPr>
          <a:xfrm>
            <a:off x="182867" y="182867"/>
            <a:ext cx="11845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980000"/>
                </a:solidFill>
              </a:rPr>
              <a:t>Evaluate Design Decisions w/o Simulation</a:t>
            </a:r>
            <a:endParaRPr>
              <a:solidFill>
                <a:srgbClr val="980000"/>
              </a:solidFill>
            </a:endParaRPr>
          </a:p>
        </p:txBody>
      </p:sp>
      <p:grpSp>
        <p:nvGrpSpPr>
          <p:cNvPr id="486" name="Google Shape;486;p30"/>
          <p:cNvGrpSpPr/>
          <p:nvPr/>
        </p:nvGrpSpPr>
        <p:grpSpPr>
          <a:xfrm>
            <a:off x="1209534" y="997533"/>
            <a:ext cx="5661933" cy="3704067"/>
            <a:chOff x="907150" y="748150"/>
            <a:chExt cx="4246450" cy="2778050"/>
          </a:xfrm>
        </p:grpSpPr>
        <p:cxnSp>
          <p:nvCxnSpPr>
            <p:cNvPr id="487" name="Google Shape;487;p30"/>
            <p:cNvCxnSpPr/>
            <p:nvPr/>
          </p:nvCxnSpPr>
          <p:spPr>
            <a:xfrm flipH="1">
              <a:off x="911950" y="1035053"/>
              <a:ext cx="396600" cy="66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30"/>
            <p:cNvCxnSpPr/>
            <p:nvPr/>
          </p:nvCxnSpPr>
          <p:spPr>
            <a:xfrm>
              <a:off x="907150" y="1023025"/>
              <a:ext cx="8700" cy="2313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30"/>
            <p:cNvCxnSpPr/>
            <p:nvPr/>
          </p:nvCxnSpPr>
          <p:spPr>
            <a:xfrm rot="10800000" flipH="1">
              <a:off x="918575" y="3313903"/>
              <a:ext cx="438900" cy="24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cxnSp>
          <p:nvCxnSpPr>
            <p:cNvPr id="490" name="Google Shape;490;p30"/>
            <p:cNvCxnSpPr/>
            <p:nvPr/>
          </p:nvCxnSpPr>
          <p:spPr>
            <a:xfrm>
              <a:off x="4395200" y="2588125"/>
              <a:ext cx="5400" cy="7224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30"/>
            <p:cNvCxnSpPr/>
            <p:nvPr/>
          </p:nvCxnSpPr>
          <p:spPr>
            <a:xfrm flipH="1">
              <a:off x="3190950" y="3302053"/>
              <a:ext cx="1197900" cy="90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grpSp>
          <p:nvGrpSpPr>
            <p:cNvPr id="492" name="Google Shape;492;p30"/>
            <p:cNvGrpSpPr/>
            <p:nvPr/>
          </p:nvGrpSpPr>
          <p:grpSpPr>
            <a:xfrm>
              <a:off x="1336650" y="748150"/>
              <a:ext cx="3816950" cy="1821600"/>
              <a:chOff x="1565250" y="900550"/>
              <a:chExt cx="3816950" cy="1821600"/>
            </a:xfrm>
          </p:grpSpPr>
          <p:grpSp>
            <p:nvGrpSpPr>
              <p:cNvPr id="493" name="Google Shape;493;p30"/>
              <p:cNvGrpSpPr/>
              <p:nvPr/>
            </p:nvGrpSpPr>
            <p:grpSpPr>
              <a:xfrm>
                <a:off x="1565250" y="1473253"/>
                <a:ext cx="1809900" cy="1248897"/>
                <a:chOff x="1184250" y="3217278"/>
                <a:chExt cx="1809900" cy="1248897"/>
              </a:xfrm>
            </p:grpSpPr>
            <p:cxnSp>
              <p:nvCxnSpPr>
                <p:cNvPr id="494" name="Google Shape;494;p30"/>
                <p:cNvCxnSpPr/>
                <p:nvPr/>
              </p:nvCxnSpPr>
              <p:spPr>
                <a:xfrm>
                  <a:off x="2089200" y="3217278"/>
                  <a:ext cx="0" cy="4536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sp>
              <p:nvSpPr>
                <p:cNvPr id="495" name="Google Shape;495;p30"/>
                <p:cNvSpPr/>
                <p:nvPr/>
              </p:nvSpPr>
              <p:spPr>
                <a:xfrm>
                  <a:off x="1184250" y="3670875"/>
                  <a:ext cx="1809900" cy="795300"/>
                </a:xfrm>
                <a:prstGeom prst="roundRect">
                  <a:avLst>
                    <a:gd name="adj" fmla="val 16667"/>
                  </a:avLst>
                </a:prstGeom>
                <a:noFill/>
                <a:ln w="38100" cap="flat" cmpd="sng">
                  <a:solidFill>
                    <a:srgbClr val="99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/>
                  <a:r>
                    <a:rPr lang="en" sz="2667" dirty="0">
                      <a:solidFill>
                        <a:srgbClr val="9900FF"/>
                      </a:solidFill>
                      <a:latin typeface="Helvetica Neue Medium" panose="02000503000000020004" pitchFamily="2" charset="0"/>
                    </a:rPr>
                    <a:t>ML architecture</a:t>
                  </a:r>
                  <a:endParaRPr sz="2667" dirty="0">
                    <a:solidFill>
                      <a:srgbClr val="9900FF"/>
                    </a:solidFill>
                    <a:latin typeface="Helvetica Neue Medium" panose="02000503000000020004" pitchFamily="2" charset="0"/>
                  </a:endParaRPr>
                </a:p>
              </p:txBody>
            </p:sp>
          </p:grpSp>
          <p:sp>
            <p:nvSpPr>
              <p:cNvPr id="496" name="Google Shape;496;p30"/>
              <p:cNvSpPr/>
              <p:nvPr/>
            </p:nvSpPr>
            <p:spPr>
              <a:xfrm>
                <a:off x="1565250" y="900550"/>
                <a:ext cx="1809900" cy="572700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solidFill>
                      <a:srgbClr val="FF0000"/>
                    </a:solidFill>
                    <a:latin typeface="Helvetica Neue Medium" panose="02000503000000020004" pitchFamily="2" charset="0"/>
                  </a:rPr>
                  <a:t>Training data</a:t>
                </a:r>
                <a:endParaRPr sz="2667" dirty="0">
                  <a:solidFill>
                    <a:srgbClr val="FF0000"/>
                  </a:solidFill>
                  <a:latin typeface="Helvetica Neue Medium" panose="02000503000000020004" pitchFamily="2" charset="0"/>
                </a:endParaRPr>
              </a:p>
            </p:txBody>
          </p:sp>
          <p:grpSp>
            <p:nvGrpSpPr>
              <p:cNvPr id="497" name="Google Shape;497;p30"/>
              <p:cNvGrpSpPr/>
              <p:nvPr/>
            </p:nvGrpSpPr>
            <p:grpSpPr>
              <a:xfrm>
                <a:off x="3396084" y="1926850"/>
                <a:ext cx="1986116" cy="795300"/>
                <a:chOff x="3015084" y="3670875"/>
                <a:chExt cx="1986116" cy="795300"/>
              </a:xfrm>
            </p:grpSpPr>
            <p:cxnSp>
              <p:nvCxnSpPr>
                <p:cNvPr id="498" name="Google Shape;498;p30"/>
                <p:cNvCxnSpPr/>
                <p:nvPr/>
              </p:nvCxnSpPr>
              <p:spPr>
                <a:xfrm flipH="1">
                  <a:off x="3015084" y="4092105"/>
                  <a:ext cx="466200" cy="3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sp>
              <p:nvSpPr>
                <p:cNvPr id="499" name="Google Shape;499;p30"/>
                <p:cNvSpPr/>
                <p:nvPr/>
              </p:nvSpPr>
              <p:spPr>
                <a:xfrm>
                  <a:off x="3479300" y="3670875"/>
                  <a:ext cx="1521900" cy="795300"/>
                </a:xfrm>
                <a:prstGeom prst="roundRect">
                  <a:avLst>
                    <a:gd name="adj" fmla="val 16667"/>
                  </a:avLst>
                </a:prstGeom>
                <a:noFill/>
                <a:ln w="38100" cap="flat" cmpd="sng">
                  <a:solidFill>
                    <a:srgbClr val="38761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/>
                  <a:r>
                    <a:rPr lang="en" sz="2667" dirty="0">
                      <a:solidFill>
                        <a:srgbClr val="38761D"/>
                      </a:solidFill>
                      <a:latin typeface="Helvetica Neue Medium" panose="02000503000000020004" pitchFamily="2" charset="0"/>
                    </a:rPr>
                    <a:t>Eviction candidates</a:t>
                  </a:r>
                  <a:endParaRPr sz="2667" dirty="0">
                    <a:solidFill>
                      <a:srgbClr val="38761D"/>
                    </a:solidFill>
                    <a:latin typeface="Helvetica Neue Medium" panose="02000503000000020004" pitchFamily="2" charset="0"/>
                  </a:endParaRPr>
                </a:p>
              </p:txBody>
            </p:sp>
          </p:grpSp>
        </p:grpSp>
        <p:sp>
          <p:nvSpPr>
            <p:cNvPr id="500" name="Google Shape;500;p30"/>
            <p:cNvSpPr/>
            <p:nvPr/>
          </p:nvSpPr>
          <p:spPr>
            <a:xfrm>
              <a:off x="1336650" y="3053400"/>
              <a:ext cx="1809900" cy="4728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98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rgbClr val="980000"/>
                  </a:solidFill>
                  <a:latin typeface="Helvetica Neue Medium" panose="02000503000000020004" pitchFamily="2" charset="0"/>
                </a:rPr>
                <a:t>Log</a:t>
              </a:r>
              <a:endParaRPr sz="2667" dirty="0">
                <a:solidFill>
                  <a:srgbClr val="980000"/>
                </a:solidFill>
                <a:latin typeface="Helvetica Neue Medium" panose="02000503000000020004" pitchFamily="2" charset="0"/>
              </a:endParaRPr>
            </a:p>
          </p:txBody>
        </p:sp>
      </p:grpSp>
      <p:sp>
        <p:nvSpPr>
          <p:cNvPr id="501" name="Google Shape;501;p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>
              <a:solidFill>
                <a:srgbClr val="000000"/>
              </a:solidFill>
            </a:endParaRPr>
          </a:p>
        </p:txBody>
      </p:sp>
      <p:grpSp>
        <p:nvGrpSpPr>
          <p:cNvPr id="502" name="Google Shape;502;p30"/>
          <p:cNvGrpSpPr/>
          <p:nvPr/>
        </p:nvGrpSpPr>
        <p:grpSpPr>
          <a:xfrm>
            <a:off x="7076934" y="997533"/>
            <a:ext cx="4768100" cy="3742000"/>
            <a:chOff x="5307700" y="748150"/>
            <a:chExt cx="3576075" cy="2806500"/>
          </a:xfrm>
        </p:grpSpPr>
        <p:sp>
          <p:nvSpPr>
            <p:cNvPr id="503" name="Google Shape;503;p30"/>
            <p:cNvSpPr txBox="1"/>
            <p:nvPr/>
          </p:nvSpPr>
          <p:spPr>
            <a:xfrm>
              <a:off x="5749075" y="1911325"/>
              <a:ext cx="3134700" cy="11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Simulate once,</a:t>
              </a:r>
              <a:endParaRPr sz="2667" dirty="0">
                <a:latin typeface="Helvetica Neue Medium" panose="02000503000000020004" pitchFamily="2" charset="0"/>
              </a:endParaRPr>
            </a:p>
            <a:p>
              <a:r>
                <a:rPr lang="en" sz="2667" dirty="0">
                  <a:latin typeface="Helvetica Neue Medium" panose="02000503000000020004" pitchFamily="2" charset="0"/>
                </a:rPr>
                <a:t>reuse for many designs</a:t>
              </a:r>
              <a:endParaRPr sz="2667" dirty="0">
                <a:latin typeface="Helvetica Neue Medium" panose="02000503000000020004" pitchFamily="2" charset="0"/>
              </a:endParaRPr>
            </a:p>
            <a:p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5307700" y="748150"/>
              <a:ext cx="324300" cy="28065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505" name="Google Shape;505;p30"/>
          <p:cNvSpPr txBox="1">
            <a:spLocks noGrp="1"/>
          </p:cNvSpPr>
          <p:nvPr>
            <p:ph type="body" idx="1"/>
          </p:nvPr>
        </p:nvSpPr>
        <p:spPr>
          <a:xfrm>
            <a:off x="621267" y="5109884"/>
            <a:ext cx="10305600" cy="681600"/>
          </a:xfrm>
          <a:prstGeom prst="rect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2667" b="1">
                <a:solidFill>
                  <a:schemeClr val="dk1"/>
                </a:solidFill>
              </a:rPr>
              <a:t>Evaluate designs on log using good decision ratio in minutes</a:t>
            </a:r>
            <a:endParaRPr sz="2667" b="1"/>
          </a:p>
        </p:txBody>
      </p:sp>
    </p:spTree>
    <p:extLst>
      <p:ext uri="{BB962C8B-B14F-4D97-AF65-F5344CB8AC3E}">
        <p14:creationId xmlns:p14="http://schemas.microsoft.com/office/powerpoint/2010/main" val="151775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1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</a:rPr>
              <a:t>Challenge 1: Past Information</a:t>
            </a:r>
            <a:endParaRPr>
              <a:solidFill>
                <a:srgbClr val="980000"/>
              </a:solidFill>
            </a:endParaRPr>
          </a:p>
        </p:txBody>
      </p:sp>
      <p:grpSp>
        <p:nvGrpSpPr>
          <p:cNvPr id="511" name="Google Shape;511;p31"/>
          <p:cNvGrpSpPr/>
          <p:nvPr/>
        </p:nvGrpSpPr>
        <p:grpSpPr>
          <a:xfrm>
            <a:off x="-150719" y="2220000"/>
            <a:ext cx="5459485" cy="620400"/>
            <a:chOff x="1868161" y="1665000"/>
            <a:chExt cx="4094614" cy="465300"/>
          </a:xfrm>
        </p:grpSpPr>
        <p:sp>
          <p:nvSpPr>
            <p:cNvPr id="512" name="Google Shape;512;p31"/>
            <p:cNvSpPr/>
            <p:nvPr/>
          </p:nvSpPr>
          <p:spPr>
            <a:xfrm>
              <a:off x="2291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2825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33587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44255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4958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5492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3853025" y="170149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</a:t>
              </a:r>
              <a:r>
                <a:rPr lang="en" sz="2400" dirty="0">
                  <a:latin typeface="Helvetica Neue Medium" panose="02000503000000020004" pitchFamily="2" charset="0"/>
                </a:rPr>
                <a:t>·</a:t>
              </a:r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1868161" y="1700850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</p:grpSp>
      <p:cxnSp>
        <p:nvCxnSpPr>
          <p:cNvPr id="520" name="Google Shape;520;p31"/>
          <p:cNvCxnSpPr/>
          <p:nvPr/>
        </p:nvCxnSpPr>
        <p:spPr>
          <a:xfrm>
            <a:off x="2935933" y="2921565"/>
            <a:ext cx="0" cy="604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1" name="Google Shape;521;p31"/>
          <p:cNvCxnSpPr/>
          <p:nvPr/>
        </p:nvCxnSpPr>
        <p:spPr>
          <a:xfrm>
            <a:off x="2935933" y="4289704"/>
            <a:ext cx="0" cy="604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2" name="Google Shape;522;p31"/>
          <p:cNvCxnSpPr>
            <a:stCxn id="523" idx="2"/>
          </p:cNvCxnSpPr>
          <p:nvPr/>
        </p:nvCxnSpPr>
        <p:spPr>
          <a:xfrm>
            <a:off x="5818800" y="4289684"/>
            <a:ext cx="0" cy="604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5" name="Google Shape;525;p31"/>
          <p:cNvCxnSpPr/>
          <p:nvPr/>
        </p:nvCxnSpPr>
        <p:spPr>
          <a:xfrm flipH="1">
            <a:off x="4020112" y="5456140"/>
            <a:ext cx="621600" cy="5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6" name="Google Shape;526;p31"/>
          <p:cNvSpPr/>
          <p:nvPr/>
        </p:nvSpPr>
        <p:spPr>
          <a:xfrm>
            <a:off x="1579000" y="4894500"/>
            <a:ext cx="2413200" cy="106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ML architecture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27" name="Google Shape;527;p31"/>
          <p:cNvSpPr/>
          <p:nvPr/>
        </p:nvSpPr>
        <p:spPr>
          <a:xfrm>
            <a:off x="1579000" y="3526100"/>
            <a:ext cx="2413200" cy="763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Training data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28" name="Google Shape;528;p31"/>
          <p:cNvSpPr/>
          <p:nvPr/>
        </p:nvSpPr>
        <p:spPr>
          <a:xfrm>
            <a:off x="4639066" y="4894500"/>
            <a:ext cx="2142725" cy="106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Eviction candidates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29" name="Google Shape;529;p31"/>
          <p:cNvSpPr txBox="1"/>
          <p:nvPr/>
        </p:nvSpPr>
        <p:spPr>
          <a:xfrm>
            <a:off x="7179767" y="2614767"/>
            <a:ext cx="4848800" cy="1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dirty="0">
                <a:solidFill>
                  <a:srgbClr val="0000FF"/>
                </a:solidFill>
                <a:latin typeface="Helvetica Neue Medium" panose="02000503000000020004" pitchFamily="2" charset="0"/>
              </a:rPr>
              <a:t>More data improves training but increases mem</a:t>
            </a:r>
            <a:r>
              <a:rPr lang="en-US" sz="2667" dirty="0" err="1">
                <a:solidFill>
                  <a:srgbClr val="0000FF"/>
                </a:solidFill>
                <a:latin typeface="Helvetica Neue Medium" panose="02000503000000020004" pitchFamily="2" charset="0"/>
              </a:rPr>
              <a:t>ory</a:t>
            </a:r>
            <a:r>
              <a:rPr lang="en" sz="2667" dirty="0">
                <a:solidFill>
                  <a:srgbClr val="0000FF"/>
                </a:solidFill>
                <a:latin typeface="Helvetica Neue Medium" panose="02000503000000020004" pitchFamily="2" charset="0"/>
              </a:rPr>
              <a:t> overhead</a:t>
            </a:r>
            <a:endParaRPr sz="2667" dirty="0">
              <a:solidFill>
                <a:srgbClr val="0000FF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1080133" y="1720999"/>
            <a:ext cx="4321200" cy="1212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dirty="0">
              <a:latin typeface="Helvetica Neue Medium" panose="02000503000000020004" pitchFamily="2" charset="0"/>
            </a:endParaRPr>
          </a:p>
        </p:txBody>
      </p:sp>
      <p:sp>
        <p:nvSpPr>
          <p:cNvPr id="531" name="Google Shape;531;p31"/>
          <p:cNvSpPr txBox="1"/>
          <p:nvPr/>
        </p:nvSpPr>
        <p:spPr>
          <a:xfrm>
            <a:off x="1723133" y="1709567"/>
            <a:ext cx="3035200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0000FF"/>
                </a:solidFill>
                <a:latin typeface="Helvetica Neue Medium" panose="02000503000000020004" pitchFamily="2" charset="0"/>
              </a:rPr>
              <a:t>Past information</a:t>
            </a:r>
            <a:endParaRPr sz="2667" dirty="0">
              <a:solidFill>
                <a:srgbClr val="0000FF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32" name="Google Shape;532;p31"/>
          <p:cNvSpPr/>
          <p:nvPr/>
        </p:nvSpPr>
        <p:spPr>
          <a:xfrm>
            <a:off x="6926767" y="1875200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0000FF"/>
                </a:solidFill>
                <a:latin typeface="Helvetica Neue Medium" panose="02000503000000020004" pitchFamily="2" charset="0"/>
              </a:rPr>
              <a:t>What past information to use? </a:t>
            </a:r>
            <a:endParaRPr sz="2667" dirty="0">
              <a:solidFill>
                <a:srgbClr val="0000FF"/>
              </a:solidFill>
              <a:latin typeface="Helvetica Neue Medium" panose="02000503000000020004" pitchFamily="2" charset="0"/>
            </a:endParaRPr>
          </a:p>
        </p:txBody>
      </p:sp>
      <p:grpSp>
        <p:nvGrpSpPr>
          <p:cNvPr id="533" name="Google Shape;533;p31"/>
          <p:cNvGrpSpPr/>
          <p:nvPr/>
        </p:nvGrpSpPr>
        <p:grpSpPr>
          <a:xfrm>
            <a:off x="5106600" y="1648201"/>
            <a:ext cx="1424400" cy="2641484"/>
            <a:chOff x="5887350" y="1236150"/>
            <a:chExt cx="1068300" cy="1981113"/>
          </a:xfrm>
        </p:grpSpPr>
        <p:sp>
          <p:nvSpPr>
            <p:cNvPr id="534" name="Google Shape;534;p31"/>
            <p:cNvSpPr txBox="1"/>
            <p:nvPr/>
          </p:nvSpPr>
          <p:spPr>
            <a:xfrm>
              <a:off x="6082922" y="1236150"/>
              <a:ext cx="7440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Now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5887350" y="2644563"/>
              <a:ext cx="1068300" cy="5727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Cache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6186309" y="1664991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R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cxnSp>
          <p:nvCxnSpPr>
            <p:cNvPr id="536" name="Google Shape;536;p31"/>
            <p:cNvCxnSpPr>
              <a:stCxn id="535" idx="2"/>
              <a:endCxn id="523" idx="0"/>
            </p:cNvCxnSpPr>
            <p:nvPr/>
          </p:nvCxnSpPr>
          <p:spPr>
            <a:xfrm>
              <a:off x="6421509" y="2130291"/>
              <a:ext cx="0" cy="51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76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2"/>
          <p:cNvSpPr txBox="1">
            <a:spLocks noGrp="1"/>
          </p:cNvSpPr>
          <p:nvPr>
            <p:ph type="title"/>
          </p:nvPr>
        </p:nvSpPr>
        <p:spPr>
          <a:xfrm>
            <a:off x="182867" y="182867"/>
            <a:ext cx="10988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>
                <a:solidFill>
                  <a:srgbClr val="0000FF"/>
                </a:solidFill>
              </a:rPr>
              <a:t>Track Objects within a Sliding Memory Window</a:t>
            </a:r>
            <a:endParaRPr sz="3200"/>
          </a:p>
        </p:txBody>
      </p:sp>
      <p:cxnSp>
        <p:nvCxnSpPr>
          <p:cNvPr id="543" name="Google Shape;543;p32"/>
          <p:cNvCxnSpPr>
            <a:endCxn id="544" idx="0"/>
          </p:cNvCxnSpPr>
          <p:nvPr/>
        </p:nvCxnSpPr>
        <p:spPr>
          <a:xfrm flipH="1">
            <a:off x="3121433" y="2932000"/>
            <a:ext cx="11200" cy="1990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4" name="Google Shape;544;p32"/>
          <p:cNvSpPr txBox="1">
            <a:spLocks noGrp="1"/>
          </p:cNvSpPr>
          <p:nvPr>
            <p:ph type="body" idx="1"/>
          </p:nvPr>
        </p:nvSpPr>
        <p:spPr>
          <a:xfrm>
            <a:off x="1572433" y="4922800"/>
            <a:ext cx="3098000" cy="6816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r>
              <a:rPr lang="en" sz="2667">
                <a:solidFill>
                  <a:schemeClr val="dk1"/>
                </a:solidFill>
              </a:rPr>
              <a:t>Per object features</a:t>
            </a:r>
            <a:endParaRPr sz="2667" b="1"/>
          </a:p>
        </p:txBody>
      </p:sp>
      <p:grpSp>
        <p:nvGrpSpPr>
          <p:cNvPr id="545" name="Google Shape;545;p32"/>
          <p:cNvGrpSpPr/>
          <p:nvPr/>
        </p:nvGrpSpPr>
        <p:grpSpPr>
          <a:xfrm>
            <a:off x="-150718" y="1648200"/>
            <a:ext cx="6510081" cy="1192200"/>
            <a:chOff x="-113039" y="1236150"/>
            <a:chExt cx="4882561" cy="894150"/>
          </a:xfrm>
        </p:grpSpPr>
        <p:grpSp>
          <p:nvGrpSpPr>
            <p:cNvPr id="546" name="Google Shape;546;p32"/>
            <p:cNvGrpSpPr/>
            <p:nvPr/>
          </p:nvGrpSpPr>
          <p:grpSpPr>
            <a:xfrm>
              <a:off x="-113039" y="1665000"/>
              <a:ext cx="4094614" cy="465300"/>
              <a:chOff x="1868161" y="1665000"/>
              <a:chExt cx="4094614" cy="465300"/>
            </a:xfrm>
          </p:grpSpPr>
          <p:sp>
            <p:nvSpPr>
              <p:cNvPr id="547" name="Google Shape;547;p32"/>
              <p:cNvSpPr/>
              <p:nvPr/>
            </p:nvSpPr>
            <p:spPr>
              <a:xfrm>
                <a:off x="2291975" y="1665000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R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548" name="Google Shape;548;p32"/>
              <p:cNvSpPr/>
              <p:nvPr/>
            </p:nvSpPr>
            <p:spPr>
              <a:xfrm>
                <a:off x="2825375" y="1665000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R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549" name="Google Shape;549;p32"/>
              <p:cNvSpPr/>
              <p:nvPr/>
            </p:nvSpPr>
            <p:spPr>
              <a:xfrm>
                <a:off x="3358775" y="1665000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R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550" name="Google Shape;550;p32"/>
              <p:cNvSpPr/>
              <p:nvPr/>
            </p:nvSpPr>
            <p:spPr>
              <a:xfrm>
                <a:off x="4425575" y="1665000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R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551" name="Google Shape;551;p32"/>
              <p:cNvSpPr/>
              <p:nvPr/>
            </p:nvSpPr>
            <p:spPr>
              <a:xfrm>
                <a:off x="4958975" y="1665000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R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552" name="Google Shape;552;p32"/>
              <p:cNvSpPr/>
              <p:nvPr/>
            </p:nvSpPr>
            <p:spPr>
              <a:xfrm>
                <a:off x="5492375" y="1665000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R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553" name="Google Shape;553;p32"/>
              <p:cNvSpPr/>
              <p:nvPr/>
            </p:nvSpPr>
            <p:spPr>
              <a:xfrm>
                <a:off x="3853025" y="1701497"/>
                <a:ext cx="5487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400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··</a:t>
                </a:r>
                <a:r>
                  <a:rPr lang="en" sz="2400" dirty="0">
                    <a:latin typeface="Helvetica Neue Medium" panose="02000503000000020004" pitchFamily="2" charset="0"/>
                  </a:rPr>
                  <a:t>·</a:t>
                </a:r>
                <a:r>
                  <a:rPr lang="en" sz="2400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···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554" name="Google Shape;554;p32"/>
              <p:cNvSpPr/>
              <p:nvPr/>
            </p:nvSpPr>
            <p:spPr>
              <a:xfrm>
                <a:off x="1868161" y="1700850"/>
                <a:ext cx="5487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400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···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</p:grpSp>
        <p:grpSp>
          <p:nvGrpSpPr>
            <p:cNvPr id="555" name="Google Shape;555;p32"/>
            <p:cNvGrpSpPr/>
            <p:nvPr/>
          </p:nvGrpSpPr>
          <p:grpSpPr>
            <a:xfrm>
              <a:off x="4025522" y="1236150"/>
              <a:ext cx="744000" cy="894141"/>
              <a:chOff x="6082922" y="1236150"/>
              <a:chExt cx="744000" cy="894141"/>
            </a:xfrm>
          </p:grpSpPr>
          <p:sp>
            <p:nvSpPr>
              <p:cNvPr id="556" name="Google Shape;556;p32"/>
              <p:cNvSpPr txBox="1"/>
              <p:nvPr/>
            </p:nvSpPr>
            <p:spPr>
              <a:xfrm>
                <a:off x="6082922" y="1236150"/>
                <a:ext cx="744000" cy="31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" sz="2667" dirty="0">
                    <a:latin typeface="Helvetica Neue Medium" panose="02000503000000020004" pitchFamily="2" charset="0"/>
                  </a:rPr>
                  <a:t>Now</a:t>
                </a:r>
                <a:endParaRPr sz="2667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557" name="Google Shape;557;p32"/>
              <p:cNvSpPr/>
              <p:nvPr/>
            </p:nvSpPr>
            <p:spPr>
              <a:xfrm>
                <a:off x="6186309" y="1664991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latin typeface="Helvetica Neue Medium" panose="02000503000000020004" pitchFamily="2" charset="0"/>
                  </a:rPr>
                  <a:t>R</a:t>
                </a:r>
                <a:endParaRPr sz="2667" dirty="0">
                  <a:latin typeface="Helvetica Neue Medium" panose="02000503000000020004" pitchFamily="2" charset="0"/>
                </a:endParaRPr>
              </a:p>
            </p:txBody>
          </p:sp>
        </p:grpSp>
      </p:grpSp>
      <p:sp>
        <p:nvSpPr>
          <p:cNvPr id="558" name="Google Shape;558;p32"/>
          <p:cNvSpPr/>
          <p:nvPr/>
        </p:nvSpPr>
        <p:spPr>
          <a:xfrm>
            <a:off x="1080133" y="2042183"/>
            <a:ext cx="4321200" cy="890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dirty="0">
              <a:latin typeface="Helvetica Neue Medium" panose="02000503000000020004" pitchFamily="2" charset="0"/>
            </a:endParaRPr>
          </a:p>
        </p:txBody>
      </p:sp>
      <p:sp>
        <p:nvSpPr>
          <p:cNvPr id="559" name="Google Shape;559;p32"/>
          <p:cNvSpPr txBox="1"/>
          <p:nvPr/>
        </p:nvSpPr>
        <p:spPr>
          <a:xfrm>
            <a:off x="1699767" y="1231633"/>
            <a:ext cx="8370000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667" dirty="0">
                <a:solidFill>
                  <a:srgbClr val="0000FF"/>
                </a:solidFill>
                <a:latin typeface="Helvetica Neue Medium" panose="02000503000000020004" pitchFamily="2" charset="0"/>
              </a:rPr>
              <a:t>Sliding memory window</a:t>
            </a:r>
            <a:r>
              <a:rPr lang="en" sz="2667" dirty="0">
                <a:latin typeface="Helvetica Neue Medium" panose="02000503000000020004" pitchFamily="2" charset="0"/>
              </a:rPr>
              <a:t> mimics </a:t>
            </a:r>
            <a:r>
              <a:rPr lang="en" sz="2667" dirty="0" err="1">
                <a:solidFill>
                  <a:srgbClr val="0000FF"/>
                </a:solidFill>
                <a:latin typeface="Helvetica Neue Medium" panose="02000503000000020004" pitchFamily="2" charset="0"/>
              </a:rPr>
              <a:t>Belady</a:t>
            </a:r>
            <a:r>
              <a:rPr lang="en" sz="2667" dirty="0">
                <a:solidFill>
                  <a:srgbClr val="0000FF"/>
                </a:solidFill>
                <a:latin typeface="Helvetica Neue Medium" panose="02000503000000020004" pitchFamily="2" charset="0"/>
              </a:rPr>
              <a:t> boundary </a:t>
            </a:r>
            <a:endParaRPr sz="2667" dirty="0">
              <a:solidFill>
                <a:srgbClr val="0000FF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60" name="Google Shape;560;p32"/>
          <p:cNvSpPr txBox="1">
            <a:spLocks noGrp="1"/>
          </p:cNvSpPr>
          <p:nvPr>
            <p:ph type="body" idx="1"/>
          </p:nvPr>
        </p:nvSpPr>
        <p:spPr>
          <a:xfrm>
            <a:off x="4928800" y="3696024"/>
            <a:ext cx="6921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2667">
                <a:solidFill>
                  <a:schemeClr val="dk1"/>
                </a:solidFill>
              </a:rPr>
              <a:t>Only track objects within </a:t>
            </a:r>
            <a:r>
              <a:rPr lang="en" sz="2667">
                <a:solidFill>
                  <a:srgbClr val="0000FF"/>
                </a:solidFill>
              </a:rPr>
              <a:t>memory window</a:t>
            </a:r>
            <a:endParaRPr sz="2667"/>
          </a:p>
        </p:txBody>
      </p:sp>
      <p:sp>
        <p:nvSpPr>
          <p:cNvPr id="561" name="Google Shape;561;p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62" name="Google Shape;562;p32"/>
          <p:cNvSpPr txBox="1">
            <a:spLocks noGrp="1"/>
          </p:cNvSpPr>
          <p:nvPr>
            <p:ph type="body" idx="1"/>
          </p:nvPr>
        </p:nvSpPr>
        <p:spPr>
          <a:xfrm>
            <a:off x="4928800" y="4680432"/>
            <a:ext cx="6921600" cy="6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2667"/>
              <a:t>Window size is LRB’s main hyperparameter</a:t>
            </a:r>
            <a:endParaRPr sz="2667"/>
          </a:p>
          <a:p>
            <a:pPr indent="0">
              <a:spcAft>
                <a:spcPts val="2133"/>
              </a:spcAft>
              <a:buNone/>
            </a:pPr>
            <a:endParaRPr sz="2667"/>
          </a:p>
        </p:txBody>
      </p:sp>
    </p:spTree>
    <p:extLst>
      <p:ext uri="{BB962C8B-B14F-4D97-AF65-F5344CB8AC3E}">
        <p14:creationId xmlns:p14="http://schemas.microsoft.com/office/powerpoint/2010/main" val="127818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3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FF0000"/>
                </a:solidFill>
              </a:rPr>
              <a:t>Challenge 2: Training Data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68" name="Google Shape;568;p33"/>
          <p:cNvSpPr/>
          <p:nvPr/>
        </p:nvSpPr>
        <p:spPr>
          <a:xfrm>
            <a:off x="1080133" y="1720999"/>
            <a:ext cx="4321200" cy="1212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dirty="0">
              <a:latin typeface="Helvetica Neue Medium" panose="02000503000000020004" pitchFamily="2" charset="0"/>
            </a:endParaRPr>
          </a:p>
        </p:txBody>
      </p:sp>
      <p:grpSp>
        <p:nvGrpSpPr>
          <p:cNvPr id="569" name="Google Shape;569;p33"/>
          <p:cNvGrpSpPr/>
          <p:nvPr/>
        </p:nvGrpSpPr>
        <p:grpSpPr>
          <a:xfrm>
            <a:off x="-150719" y="2220000"/>
            <a:ext cx="5459485" cy="620400"/>
            <a:chOff x="1868161" y="1665000"/>
            <a:chExt cx="4094614" cy="465300"/>
          </a:xfrm>
        </p:grpSpPr>
        <p:sp>
          <p:nvSpPr>
            <p:cNvPr id="570" name="Google Shape;570;p33"/>
            <p:cNvSpPr/>
            <p:nvPr/>
          </p:nvSpPr>
          <p:spPr>
            <a:xfrm>
              <a:off x="2291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2825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33587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44255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4958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492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3853025" y="170149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</a:t>
              </a:r>
              <a:r>
                <a:rPr lang="en" sz="2400" dirty="0">
                  <a:latin typeface="Helvetica Neue Medium" panose="02000503000000020004" pitchFamily="2" charset="0"/>
                </a:rPr>
                <a:t>·</a:t>
              </a:r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1868161" y="1700850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</p:grpSp>
      <p:cxnSp>
        <p:nvCxnSpPr>
          <p:cNvPr id="578" name="Google Shape;578;p33"/>
          <p:cNvCxnSpPr/>
          <p:nvPr/>
        </p:nvCxnSpPr>
        <p:spPr>
          <a:xfrm>
            <a:off x="2935933" y="2921565"/>
            <a:ext cx="0" cy="604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9" name="Google Shape;579;p33"/>
          <p:cNvCxnSpPr/>
          <p:nvPr/>
        </p:nvCxnSpPr>
        <p:spPr>
          <a:xfrm>
            <a:off x="2935933" y="4289704"/>
            <a:ext cx="0" cy="604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0" name="Google Shape;580;p33"/>
          <p:cNvCxnSpPr>
            <a:stCxn id="581" idx="2"/>
          </p:cNvCxnSpPr>
          <p:nvPr/>
        </p:nvCxnSpPr>
        <p:spPr>
          <a:xfrm>
            <a:off x="5818800" y="4289684"/>
            <a:ext cx="0" cy="604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2" name="Google Shape;582;p33"/>
          <p:cNvCxnSpPr/>
          <p:nvPr/>
        </p:nvCxnSpPr>
        <p:spPr>
          <a:xfrm flipH="1">
            <a:off x="4020112" y="5456140"/>
            <a:ext cx="621600" cy="5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583" name="Google Shape;583;p33"/>
          <p:cNvGrpSpPr/>
          <p:nvPr/>
        </p:nvGrpSpPr>
        <p:grpSpPr>
          <a:xfrm>
            <a:off x="5106600" y="1648201"/>
            <a:ext cx="1424400" cy="2641484"/>
            <a:chOff x="5887350" y="1236150"/>
            <a:chExt cx="1068300" cy="1981113"/>
          </a:xfrm>
        </p:grpSpPr>
        <p:sp>
          <p:nvSpPr>
            <p:cNvPr id="584" name="Google Shape;584;p33"/>
            <p:cNvSpPr txBox="1"/>
            <p:nvPr/>
          </p:nvSpPr>
          <p:spPr>
            <a:xfrm>
              <a:off x="6082922" y="1236150"/>
              <a:ext cx="7440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Now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887350" y="2644563"/>
              <a:ext cx="1068300" cy="5727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Cache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6186309" y="1664991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R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cxnSp>
          <p:nvCxnSpPr>
            <p:cNvPr id="586" name="Google Shape;586;p33"/>
            <p:cNvCxnSpPr>
              <a:stCxn id="585" idx="2"/>
              <a:endCxn id="581" idx="0"/>
            </p:cNvCxnSpPr>
            <p:nvPr/>
          </p:nvCxnSpPr>
          <p:spPr>
            <a:xfrm>
              <a:off x="6421509" y="2130291"/>
              <a:ext cx="0" cy="51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587" name="Google Shape;587;p33"/>
          <p:cNvSpPr/>
          <p:nvPr/>
        </p:nvSpPr>
        <p:spPr>
          <a:xfrm>
            <a:off x="6926767" y="1875200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What past information to use? 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88" name="Google Shape;588;p33"/>
          <p:cNvSpPr/>
          <p:nvPr/>
        </p:nvSpPr>
        <p:spPr>
          <a:xfrm>
            <a:off x="6926767" y="2687996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FF0000"/>
                </a:solidFill>
                <a:latin typeface="Helvetica Neue Medium" panose="02000503000000020004" pitchFamily="2" charset="0"/>
              </a:rPr>
              <a:t>Generate online training data?</a:t>
            </a:r>
            <a:endParaRPr sz="2667" dirty="0">
              <a:solidFill>
                <a:srgbClr val="FF0000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89" name="Google Shape;589;p33"/>
          <p:cNvSpPr txBox="1"/>
          <p:nvPr/>
        </p:nvSpPr>
        <p:spPr>
          <a:xfrm>
            <a:off x="1723133" y="1709567"/>
            <a:ext cx="3035200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Past information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90" name="Google Shape;590;p33"/>
          <p:cNvSpPr/>
          <p:nvPr/>
        </p:nvSpPr>
        <p:spPr>
          <a:xfrm>
            <a:off x="1579000" y="4894500"/>
            <a:ext cx="2413200" cy="106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ML architecture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91" name="Google Shape;591;p33"/>
          <p:cNvSpPr/>
          <p:nvPr/>
        </p:nvSpPr>
        <p:spPr>
          <a:xfrm>
            <a:off x="1579000" y="3526100"/>
            <a:ext cx="2413200" cy="763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FF0000"/>
                </a:solidFill>
                <a:latin typeface="Helvetica Neue Medium" panose="02000503000000020004" pitchFamily="2" charset="0"/>
              </a:rPr>
              <a:t>Training data</a:t>
            </a:r>
            <a:endParaRPr sz="2667" dirty="0">
              <a:solidFill>
                <a:srgbClr val="FF0000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92" name="Google Shape;592;p33"/>
          <p:cNvSpPr/>
          <p:nvPr/>
        </p:nvSpPr>
        <p:spPr>
          <a:xfrm>
            <a:off x="4639066" y="4894500"/>
            <a:ext cx="2142729" cy="106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Eviction candidates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593" name="Google Shape;593;p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35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4"/>
          <p:cNvSpPr txBox="1">
            <a:spLocks noGrp="1"/>
          </p:cNvSpPr>
          <p:nvPr>
            <p:ph type="title"/>
          </p:nvPr>
        </p:nvSpPr>
        <p:spPr>
          <a:xfrm>
            <a:off x="182866" y="182867"/>
            <a:ext cx="1200913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3600" dirty="0">
                <a:solidFill>
                  <a:srgbClr val="FF0000"/>
                </a:solidFill>
              </a:rPr>
              <a:t>Sample Training Data &amp; Label on Access or Boundary</a:t>
            </a:r>
            <a:endParaRPr sz="2400" dirty="0"/>
          </a:p>
        </p:txBody>
      </p:sp>
      <p:cxnSp>
        <p:nvCxnSpPr>
          <p:cNvPr id="599" name="Google Shape;599;p34"/>
          <p:cNvCxnSpPr>
            <a:endCxn id="600" idx="0"/>
          </p:cNvCxnSpPr>
          <p:nvPr/>
        </p:nvCxnSpPr>
        <p:spPr>
          <a:xfrm flipH="1">
            <a:off x="3121433" y="2424000"/>
            <a:ext cx="11200" cy="77160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0" name="Google Shape;600;p34"/>
          <p:cNvSpPr txBox="1">
            <a:spLocks noGrp="1"/>
          </p:cNvSpPr>
          <p:nvPr>
            <p:ph type="body" idx="1"/>
          </p:nvPr>
        </p:nvSpPr>
        <p:spPr>
          <a:xfrm>
            <a:off x="1572433" y="3195600"/>
            <a:ext cx="3098000" cy="681600"/>
          </a:xfrm>
          <a:prstGeom prst="rect">
            <a:avLst/>
          </a:prstGeom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r>
              <a:rPr lang="en" sz="2667">
                <a:solidFill>
                  <a:srgbClr val="666666"/>
                </a:solidFill>
              </a:rPr>
              <a:t>Per object features</a:t>
            </a:r>
            <a:endParaRPr sz="2667" b="1">
              <a:solidFill>
                <a:srgbClr val="666666"/>
              </a:solidFill>
            </a:endParaRPr>
          </a:p>
        </p:txBody>
      </p:sp>
      <p:grpSp>
        <p:nvGrpSpPr>
          <p:cNvPr id="601" name="Google Shape;601;p34"/>
          <p:cNvGrpSpPr/>
          <p:nvPr/>
        </p:nvGrpSpPr>
        <p:grpSpPr>
          <a:xfrm>
            <a:off x="-150718" y="1140200"/>
            <a:ext cx="6510081" cy="1192200"/>
            <a:chOff x="-113039" y="1236150"/>
            <a:chExt cx="4882561" cy="894150"/>
          </a:xfrm>
        </p:grpSpPr>
        <p:grpSp>
          <p:nvGrpSpPr>
            <p:cNvPr id="602" name="Google Shape;602;p34"/>
            <p:cNvGrpSpPr/>
            <p:nvPr/>
          </p:nvGrpSpPr>
          <p:grpSpPr>
            <a:xfrm>
              <a:off x="-113039" y="1665000"/>
              <a:ext cx="4094614" cy="465300"/>
              <a:chOff x="1868161" y="1665000"/>
              <a:chExt cx="4094614" cy="465300"/>
            </a:xfrm>
          </p:grpSpPr>
          <p:sp>
            <p:nvSpPr>
              <p:cNvPr id="603" name="Google Shape;603;p34"/>
              <p:cNvSpPr/>
              <p:nvPr/>
            </p:nvSpPr>
            <p:spPr>
              <a:xfrm>
                <a:off x="2291975" y="1665000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R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604" name="Google Shape;604;p34"/>
              <p:cNvSpPr/>
              <p:nvPr/>
            </p:nvSpPr>
            <p:spPr>
              <a:xfrm>
                <a:off x="2825375" y="1665000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R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605" name="Google Shape;605;p34"/>
              <p:cNvSpPr/>
              <p:nvPr/>
            </p:nvSpPr>
            <p:spPr>
              <a:xfrm>
                <a:off x="3358775" y="1665000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R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606" name="Google Shape;606;p34"/>
              <p:cNvSpPr/>
              <p:nvPr/>
            </p:nvSpPr>
            <p:spPr>
              <a:xfrm>
                <a:off x="4425575" y="1665000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R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607" name="Google Shape;607;p34"/>
              <p:cNvSpPr/>
              <p:nvPr/>
            </p:nvSpPr>
            <p:spPr>
              <a:xfrm>
                <a:off x="4958975" y="1665000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R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608" name="Google Shape;608;p34"/>
              <p:cNvSpPr/>
              <p:nvPr/>
            </p:nvSpPr>
            <p:spPr>
              <a:xfrm>
                <a:off x="5492375" y="1665000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R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609" name="Google Shape;609;p34"/>
              <p:cNvSpPr/>
              <p:nvPr/>
            </p:nvSpPr>
            <p:spPr>
              <a:xfrm>
                <a:off x="3853025" y="1701497"/>
                <a:ext cx="5487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400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··</a:t>
                </a:r>
                <a:r>
                  <a:rPr lang="en" sz="2400" dirty="0">
                    <a:latin typeface="Helvetica Neue Medium" panose="02000503000000020004" pitchFamily="2" charset="0"/>
                  </a:rPr>
                  <a:t>·</a:t>
                </a:r>
                <a:r>
                  <a:rPr lang="en" sz="2400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···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610" name="Google Shape;610;p34"/>
              <p:cNvSpPr/>
              <p:nvPr/>
            </p:nvSpPr>
            <p:spPr>
              <a:xfrm>
                <a:off x="1868161" y="1700850"/>
                <a:ext cx="5487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400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···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</p:grpSp>
        <p:grpSp>
          <p:nvGrpSpPr>
            <p:cNvPr id="611" name="Google Shape;611;p34"/>
            <p:cNvGrpSpPr/>
            <p:nvPr/>
          </p:nvGrpSpPr>
          <p:grpSpPr>
            <a:xfrm>
              <a:off x="4025522" y="1236150"/>
              <a:ext cx="744000" cy="894141"/>
              <a:chOff x="6082922" y="1236150"/>
              <a:chExt cx="744000" cy="894141"/>
            </a:xfrm>
          </p:grpSpPr>
          <p:sp>
            <p:nvSpPr>
              <p:cNvPr id="612" name="Google Shape;612;p34"/>
              <p:cNvSpPr txBox="1"/>
              <p:nvPr/>
            </p:nvSpPr>
            <p:spPr>
              <a:xfrm>
                <a:off x="6082922" y="1236150"/>
                <a:ext cx="744000" cy="31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" sz="2667" dirty="0">
                    <a:solidFill>
                      <a:srgbClr val="999999"/>
                    </a:solidFill>
                    <a:latin typeface="Helvetica Neue Medium" panose="02000503000000020004" pitchFamily="2" charset="0"/>
                  </a:rPr>
                  <a:t>Now</a:t>
                </a:r>
                <a:endParaRPr sz="2667" dirty="0">
                  <a:solidFill>
                    <a:srgbClr val="999999"/>
                  </a:solidFill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613" name="Google Shape;613;p34"/>
              <p:cNvSpPr/>
              <p:nvPr/>
            </p:nvSpPr>
            <p:spPr>
              <a:xfrm>
                <a:off x="6186309" y="1664991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latin typeface="Helvetica Neue Medium" panose="02000503000000020004" pitchFamily="2" charset="0"/>
                  </a:rPr>
                  <a:t>R</a:t>
                </a:r>
                <a:endParaRPr sz="2667" dirty="0">
                  <a:latin typeface="Helvetica Neue Medium" panose="02000503000000020004" pitchFamily="2" charset="0"/>
                </a:endParaRPr>
              </a:p>
            </p:txBody>
          </p:sp>
        </p:grpSp>
      </p:grpSp>
      <p:sp>
        <p:nvSpPr>
          <p:cNvPr id="614" name="Google Shape;614;p34"/>
          <p:cNvSpPr/>
          <p:nvPr/>
        </p:nvSpPr>
        <p:spPr>
          <a:xfrm>
            <a:off x="1080133" y="1534183"/>
            <a:ext cx="4321200" cy="890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6666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dirty="0">
              <a:latin typeface="Helvetica Neue Medium" panose="02000503000000020004" pitchFamily="2" charset="0"/>
            </a:endParaRPr>
          </a:p>
        </p:txBody>
      </p:sp>
      <p:sp>
        <p:nvSpPr>
          <p:cNvPr id="615" name="Google Shape;615;p34"/>
          <p:cNvSpPr txBox="1"/>
          <p:nvPr/>
        </p:nvSpPr>
        <p:spPr>
          <a:xfrm>
            <a:off x="1322339" y="954955"/>
            <a:ext cx="4182873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Sliding memory window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grpSp>
        <p:nvGrpSpPr>
          <p:cNvPr id="616" name="Google Shape;616;p34"/>
          <p:cNvGrpSpPr/>
          <p:nvPr/>
        </p:nvGrpSpPr>
        <p:grpSpPr>
          <a:xfrm>
            <a:off x="3132634" y="3885135"/>
            <a:ext cx="1931951" cy="798800"/>
            <a:chOff x="2349475" y="3482723"/>
            <a:chExt cx="1448963" cy="599100"/>
          </a:xfrm>
        </p:grpSpPr>
        <p:sp>
          <p:nvSpPr>
            <p:cNvPr id="617" name="Google Shape;617;p34"/>
            <p:cNvSpPr txBox="1"/>
            <p:nvPr/>
          </p:nvSpPr>
          <p:spPr>
            <a:xfrm>
              <a:off x="2503938" y="3539300"/>
              <a:ext cx="12945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Sample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cxnSp>
          <p:nvCxnSpPr>
            <p:cNvPr id="618" name="Google Shape;618;p34"/>
            <p:cNvCxnSpPr/>
            <p:nvPr/>
          </p:nvCxnSpPr>
          <p:spPr>
            <a:xfrm>
              <a:off x="2349475" y="3482723"/>
              <a:ext cx="9600" cy="5991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619" name="Google Shape;619;p34"/>
          <p:cNvSpPr txBox="1">
            <a:spLocks noGrp="1"/>
          </p:cNvSpPr>
          <p:nvPr>
            <p:ph type="body" idx="1"/>
          </p:nvPr>
        </p:nvSpPr>
        <p:spPr>
          <a:xfrm>
            <a:off x="1222033" y="4678488"/>
            <a:ext cx="3944000" cy="6816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r>
              <a:rPr lang="en" sz="2667"/>
              <a:t>Unlabeled training data</a:t>
            </a:r>
            <a:endParaRPr sz="2667"/>
          </a:p>
        </p:txBody>
      </p:sp>
      <p:grpSp>
        <p:nvGrpSpPr>
          <p:cNvPr id="620" name="Google Shape;620;p34"/>
          <p:cNvGrpSpPr/>
          <p:nvPr/>
        </p:nvGrpSpPr>
        <p:grpSpPr>
          <a:xfrm>
            <a:off x="6604001" y="2908625"/>
            <a:ext cx="5790833" cy="1869945"/>
            <a:chOff x="4953000" y="2476500"/>
            <a:chExt cx="4343125" cy="1765209"/>
          </a:xfrm>
        </p:grpSpPr>
        <p:sp>
          <p:nvSpPr>
            <p:cNvPr id="621" name="Google Shape;621;p34"/>
            <p:cNvSpPr/>
            <p:nvPr/>
          </p:nvSpPr>
          <p:spPr>
            <a:xfrm>
              <a:off x="4953000" y="2476500"/>
              <a:ext cx="1676371" cy="1765209"/>
            </a:xfrm>
            <a:custGeom>
              <a:avLst/>
              <a:gdLst/>
              <a:ahLst/>
              <a:cxnLst/>
              <a:rect l="l" t="t" r="r" b="b"/>
              <a:pathLst>
                <a:path w="72390" h="12954" extrusionOk="0">
                  <a:moveTo>
                    <a:pt x="0" y="0"/>
                  </a:moveTo>
                  <a:lnTo>
                    <a:pt x="72390" y="0"/>
                  </a:lnTo>
                  <a:lnTo>
                    <a:pt x="72390" y="1295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622" name="Google Shape;622;p34"/>
            <p:cNvSpPr txBox="1"/>
            <p:nvPr/>
          </p:nvSpPr>
          <p:spPr>
            <a:xfrm>
              <a:off x="6629425" y="2965950"/>
              <a:ext cx="26667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Past</a:t>
              </a:r>
              <a:r>
                <a:rPr lang="en" sz="2667" dirty="0">
                  <a:solidFill>
                    <a:srgbClr val="FF0000"/>
                  </a:solidFill>
                  <a:latin typeface="Helvetica Neue Medium" panose="02000503000000020004" pitchFamily="2" charset="0"/>
                </a:rPr>
                <a:t> </a:t>
              </a:r>
              <a:r>
                <a:rPr lang="en" sz="2667" dirty="0">
                  <a:solidFill>
                    <a:srgbClr val="0000FF"/>
                  </a:solidFill>
                  <a:latin typeface="Helvetica Neue Medium" panose="02000503000000020004" pitchFamily="2" charset="0"/>
                </a:rPr>
                <a:t>memory window</a:t>
              </a:r>
              <a:endParaRPr sz="2667" dirty="0">
                <a:solidFill>
                  <a:srgbClr val="0000FF"/>
                </a:solidFill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623" name="Google Shape;623;p34"/>
          <p:cNvGrpSpPr/>
          <p:nvPr/>
        </p:nvGrpSpPr>
        <p:grpSpPr>
          <a:xfrm>
            <a:off x="5166030" y="2895567"/>
            <a:ext cx="3163937" cy="2166631"/>
            <a:chOff x="3874540" y="2476510"/>
            <a:chExt cx="2372953" cy="2038350"/>
          </a:xfrm>
        </p:grpSpPr>
        <p:sp>
          <p:nvSpPr>
            <p:cNvPr id="624" name="Google Shape;624;p34"/>
            <p:cNvSpPr txBox="1"/>
            <p:nvPr/>
          </p:nvSpPr>
          <p:spPr>
            <a:xfrm>
              <a:off x="4952994" y="2978824"/>
              <a:ext cx="1294500" cy="64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Access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grpSp>
          <p:nvGrpSpPr>
            <p:cNvPr id="625" name="Google Shape;625;p34"/>
            <p:cNvGrpSpPr/>
            <p:nvPr/>
          </p:nvGrpSpPr>
          <p:grpSpPr>
            <a:xfrm>
              <a:off x="3874540" y="2476510"/>
              <a:ext cx="1078420" cy="2038350"/>
              <a:chOff x="3874540" y="2476510"/>
              <a:chExt cx="1078420" cy="2038350"/>
            </a:xfrm>
          </p:grpSpPr>
          <p:sp>
            <p:nvSpPr>
              <p:cNvPr id="626" name="Google Shape;626;p34"/>
              <p:cNvSpPr/>
              <p:nvPr/>
            </p:nvSpPr>
            <p:spPr>
              <a:xfrm>
                <a:off x="3874540" y="2476510"/>
                <a:ext cx="297414" cy="2038350"/>
              </a:xfrm>
              <a:custGeom>
                <a:avLst/>
                <a:gdLst/>
                <a:ahLst/>
                <a:cxnLst/>
                <a:rect l="l" t="t" r="r" b="b"/>
                <a:pathLst>
                  <a:path w="25146" h="81534" extrusionOk="0">
                    <a:moveTo>
                      <a:pt x="0" y="81534"/>
                    </a:moveTo>
                    <a:lnTo>
                      <a:pt x="25146" y="81534"/>
                    </a:lnTo>
                    <a:lnTo>
                      <a:pt x="25146" y="0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27" name="Google Shape;627;p34"/>
              <p:cNvSpPr/>
              <p:nvPr/>
            </p:nvSpPr>
            <p:spPr>
              <a:xfrm>
                <a:off x="4165719" y="2488803"/>
                <a:ext cx="787241" cy="1752903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12954" extrusionOk="0">
                    <a:moveTo>
                      <a:pt x="0" y="0"/>
                    </a:moveTo>
                    <a:lnTo>
                      <a:pt x="72390" y="0"/>
                    </a:lnTo>
                    <a:lnTo>
                      <a:pt x="72390" y="12954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</p:grpSp>
      <p:sp>
        <p:nvSpPr>
          <p:cNvPr id="628" name="Google Shape;628;p34"/>
          <p:cNvSpPr txBox="1">
            <a:spLocks noGrp="1"/>
          </p:cNvSpPr>
          <p:nvPr>
            <p:ph type="body" idx="1"/>
          </p:nvPr>
        </p:nvSpPr>
        <p:spPr>
          <a:xfrm>
            <a:off x="6032700" y="4851033"/>
            <a:ext cx="3555600" cy="6816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r>
              <a:rPr lang="en" sz="2667">
                <a:solidFill>
                  <a:srgbClr val="FF0000"/>
                </a:solidFill>
              </a:rPr>
              <a:t>Labeled training data</a:t>
            </a:r>
            <a:endParaRPr sz="2667">
              <a:solidFill>
                <a:srgbClr val="FF0000"/>
              </a:solidFill>
            </a:endParaRPr>
          </a:p>
        </p:txBody>
      </p:sp>
      <p:sp>
        <p:nvSpPr>
          <p:cNvPr id="629" name="Google Shape;629;p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0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5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9900FF"/>
                </a:solidFill>
              </a:rPr>
              <a:t>Challenge 3: ML Architecture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635" name="Google Shape;635;p35"/>
          <p:cNvSpPr txBox="1"/>
          <p:nvPr/>
        </p:nvSpPr>
        <p:spPr>
          <a:xfrm>
            <a:off x="7005000" y="4237900"/>
            <a:ext cx="4595600" cy="1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dirty="0">
                <a:solidFill>
                  <a:srgbClr val="9900FF"/>
                </a:solidFill>
                <a:latin typeface="Helvetica Neue Medium" panose="02000503000000020004" pitchFamily="2" charset="0"/>
              </a:rPr>
              <a:t>Large potential design space</a:t>
            </a:r>
            <a:endParaRPr sz="2667" dirty="0">
              <a:solidFill>
                <a:srgbClr val="9900FF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36" name="Google Shape;636;p35"/>
          <p:cNvSpPr/>
          <p:nvPr/>
        </p:nvSpPr>
        <p:spPr>
          <a:xfrm>
            <a:off x="1080133" y="1720999"/>
            <a:ext cx="4321200" cy="1212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dirty="0">
              <a:latin typeface="Helvetica Neue Medium" panose="02000503000000020004" pitchFamily="2" charset="0"/>
            </a:endParaRPr>
          </a:p>
        </p:txBody>
      </p:sp>
      <p:grpSp>
        <p:nvGrpSpPr>
          <p:cNvPr id="637" name="Google Shape;637;p35"/>
          <p:cNvGrpSpPr/>
          <p:nvPr/>
        </p:nvGrpSpPr>
        <p:grpSpPr>
          <a:xfrm>
            <a:off x="-150719" y="2220000"/>
            <a:ext cx="5459485" cy="620400"/>
            <a:chOff x="1868161" y="1665000"/>
            <a:chExt cx="4094614" cy="465300"/>
          </a:xfrm>
        </p:grpSpPr>
        <p:sp>
          <p:nvSpPr>
            <p:cNvPr id="638" name="Google Shape;638;p35"/>
            <p:cNvSpPr/>
            <p:nvPr/>
          </p:nvSpPr>
          <p:spPr>
            <a:xfrm>
              <a:off x="2291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2825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33587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44255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4958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5492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3853025" y="170149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</a:t>
              </a:r>
              <a:r>
                <a:rPr lang="en" sz="2400" dirty="0">
                  <a:latin typeface="Helvetica Neue Medium" panose="02000503000000020004" pitchFamily="2" charset="0"/>
                </a:rPr>
                <a:t>·</a:t>
              </a:r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1868161" y="1700850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</p:grpSp>
      <p:cxnSp>
        <p:nvCxnSpPr>
          <p:cNvPr id="646" name="Google Shape;646;p35"/>
          <p:cNvCxnSpPr/>
          <p:nvPr/>
        </p:nvCxnSpPr>
        <p:spPr>
          <a:xfrm>
            <a:off x="2935933" y="2921565"/>
            <a:ext cx="0" cy="604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7" name="Google Shape;647;p35"/>
          <p:cNvCxnSpPr/>
          <p:nvPr/>
        </p:nvCxnSpPr>
        <p:spPr>
          <a:xfrm>
            <a:off x="2935933" y="4289704"/>
            <a:ext cx="0" cy="604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8" name="Google Shape;648;p35"/>
          <p:cNvCxnSpPr>
            <a:stCxn id="649" idx="2"/>
          </p:cNvCxnSpPr>
          <p:nvPr/>
        </p:nvCxnSpPr>
        <p:spPr>
          <a:xfrm>
            <a:off x="5818800" y="4289684"/>
            <a:ext cx="0" cy="604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0" name="Google Shape;650;p35"/>
          <p:cNvCxnSpPr/>
          <p:nvPr/>
        </p:nvCxnSpPr>
        <p:spPr>
          <a:xfrm flipH="1">
            <a:off x="4020112" y="5456140"/>
            <a:ext cx="621600" cy="5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651" name="Google Shape;651;p35"/>
          <p:cNvGrpSpPr/>
          <p:nvPr/>
        </p:nvGrpSpPr>
        <p:grpSpPr>
          <a:xfrm>
            <a:off x="5106600" y="1648201"/>
            <a:ext cx="1424400" cy="2641484"/>
            <a:chOff x="5887350" y="1236150"/>
            <a:chExt cx="1068300" cy="1981113"/>
          </a:xfrm>
        </p:grpSpPr>
        <p:sp>
          <p:nvSpPr>
            <p:cNvPr id="652" name="Google Shape;652;p35"/>
            <p:cNvSpPr txBox="1"/>
            <p:nvPr/>
          </p:nvSpPr>
          <p:spPr>
            <a:xfrm>
              <a:off x="6082922" y="1236150"/>
              <a:ext cx="7440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Now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5887350" y="2644563"/>
              <a:ext cx="1068300" cy="5727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Cache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6186309" y="1664991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R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cxnSp>
          <p:nvCxnSpPr>
            <p:cNvPr id="654" name="Google Shape;654;p35"/>
            <p:cNvCxnSpPr>
              <a:stCxn id="653" idx="2"/>
              <a:endCxn id="649" idx="0"/>
            </p:cNvCxnSpPr>
            <p:nvPr/>
          </p:nvCxnSpPr>
          <p:spPr>
            <a:xfrm>
              <a:off x="6421509" y="2130291"/>
              <a:ext cx="0" cy="51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655" name="Google Shape;655;p35"/>
          <p:cNvSpPr/>
          <p:nvPr/>
        </p:nvSpPr>
        <p:spPr>
          <a:xfrm>
            <a:off x="6926767" y="1875200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What past information to use? 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56" name="Google Shape;656;p35"/>
          <p:cNvSpPr/>
          <p:nvPr/>
        </p:nvSpPr>
        <p:spPr>
          <a:xfrm>
            <a:off x="6926767" y="2687996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Generate online training data?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57" name="Google Shape;657;p35"/>
          <p:cNvSpPr/>
          <p:nvPr/>
        </p:nvSpPr>
        <p:spPr>
          <a:xfrm>
            <a:off x="6926767" y="3500808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rgbClr val="9900FF"/>
                </a:solidFill>
                <a:latin typeface="Helvetica Neue Medium" panose="02000503000000020004" pitchFamily="2" charset="0"/>
              </a:rPr>
              <a:t>What ML architecture to select?</a:t>
            </a:r>
            <a:endParaRPr sz="2400" dirty="0">
              <a:solidFill>
                <a:srgbClr val="9900FF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58" name="Google Shape;658;p35"/>
          <p:cNvSpPr txBox="1"/>
          <p:nvPr/>
        </p:nvSpPr>
        <p:spPr>
          <a:xfrm>
            <a:off x="1723133" y="1709567"/>
            <a:ext cx="3035200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Past information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59" name="Google Shape;659;p35"/>
          <p:cNvSpPr/>
          <p:nvPr/>
        </p:nvSpPr>
        <p:spPr>
          <a:xfrm>
            <a:off x="1579000" y="4894500"/>
            <a:ext cx="2413200" cy="106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00FF"/>
                </a:solidFill>
                <a:latin typeface="Helvetica Neue Medium" panose="02000503000000020004" pitchFamily="2" charset="0"/>
              </a:rPr>
              <a:t>ML architecture</a:t>
            </a:r>
            <a:endParaRPr sz="2667" dirty="0">
              <a:solidFill>
                <a:srgbClr val="9900FF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60" name="Google Shape;660;p35"/>
          <p:cNvSpPr/>
          <p:nvPr/>
        </p:nvSpPr>
        <p:spPr>
          <a:xfrm>
            <a:off x="1579000" y="3526100"/>
            <a:ext cx="2413200" cy="763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Training data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61" name="Google Shape;661;p35"/>
          <p:cNvSpPr/>
          <p:nvPr/>
        </p:nvSpPr>
        <p:spPr>
          <a:xfrm>
            <a:off x="4639067" y="4894500"/>
            <a:ext cx="2029200" cy="106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Eviction candidates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62" name="Google Shape;662;p3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49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6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9900FF"/>
                </a:solidFill>
              </a:rPr>
              <a:t>Solution 3: Feature &amp; Model Selection</a:t>
            </a:r>
            <a:endParaRPr/>
          </a:p>
        </p:txBody>
      </p:sp>
      <p:pic>
        <p:nvPicPr>
          <p:cNvPr id="668" name="Google Shape;66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3801" y="1941234"/>
            <a:ext cx="5774833" cy="163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36"/>
          <p:cNvSpPr txBox="1">
            <a:spLocks noGrp="1"/>
          </p:cNvSpPr>
          <p:nvPr>
            <p:ph type="body" idx="1"/>
          </p:nvPr>
        </p:nvSpPr>
        <p:spPr>
          <a:xfrm>
            <a:off x="5653959" y="3576133"/>
            <a:ext cx="7071600" cy="197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2667"/>
              <a:t>Gradient boosting decision trees</a:t>
            </a:r>
            <a:endParaRPr sz="2667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sz="2667" b="1">
                <a:solidFill>
                  <a:schemeClr val="dk1"/>
                </a:solidFill>
              </a:rPr>
              <a:t>Lightweight</a:t>
            </a:r>
            <a:r>
              <a:rPr lang="en" sz="2667">
                <a:solidFill>
                  <a:schemeClr val="dk1"/>
                </a:solidFill>
              </a:rPr>
              <a:t> &amp; </a:t>
            </a:r>
            <a:r>
              <a:rPr lang="en" sz="2667" b="1">
                <a:solidFill>
                  <a:schemeClr val="dk1"/>
                </a:solidFill>
              </a:rPr>
              <a:t>high good decision ratio</a:t>
            </a:r>
            <a:endParaRPr sz="2667" b="1">
              <a:solidFill>
                <a:schemeClr val="dk1"/>
              </a:solidFill>
            </a:endParaRPr>
          </a:p>
        </p:txBody>
      </p:sp>
      <p:sp>
        <p:nvSpPr>
          <p:cNvPr id="670" name="Google Shape;670;p36"/>
          <p:cNvSpPr txBox="1">
            <a:spLocks noGrp="1"/>
          </p:cNvSpPr>
          <p:nvPr>
            <p:ph type="body" idx="1"/>
          </p:nvPr>
        </p:nvSpPr>
        <p:spPr>
          <a:xfrm>
            <a:off x="2642317" y="5852517"/>
            <a:ext cx="5893200" cy="56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2667"/>
              <a:t>T</a:t>
            </a:r>
            <a:r>
              <a:rPr lang="en" sz="2667">
                <a:solidFill>
                  <a:schemeClr val="dk1"/>
                </a:solidFill>
              </a:rPr>
              <a:t>raining ~300 ms, prediction ~30 us</a:t>
            </a:r>
            <a:endParaRPr sz="2667">
              <a:solidFill>
                <a:schemeClr val="dk1"/>
              </a:solidFill>
            </a:endParaRPr>
          </a:p>
        </p:txBody>
      </p:sp>
      <p:graphicFrame>
        <p:nvGraphicFramePr>
          <p:cNvPr id="671" name="Google Shape;671;p36"/>
          <p:cNvGraphicFramePr/>
          <p:nvPr>
            <p:extLst>
              <p:ext uri="{D42A27DB-BD31-4B8C-83A1-F6EECF244321}">
                <p14:modId xmlns:p14="http://schemas.microsoft.com/office/powerpoint/2010/main" val="73754403"/>
              </p:ext>
            </p:extLst>
          </p:nvPr>
        </p:nvGraphicFramePr>
        <p:xfrm>
          <a:off x="281421" y="2188600"/>
          <a:ext cx="5266800" cy="355465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2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92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0" i="0" dirty="0">
                          <a:latin typeface="Helvetica Neue Medium" panose="02000503000000020004" pitchFamily="2" charset="0"/>
                        </a:rPr>
                        <a:t>Features</a:t>
                      </a:r>
                      <a:endParaRPr sz="2700" dirty="0"/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2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0" i="0" dirty="0">
                          <a:solidFill>
                            <a:schemeClr val="dk1"/>
                          </a:solidFill>
                          <a:latin typeface="Helvetica Neue Medium" panose="02000503000000020004" pitchFamily="2" charset="0"/>
                        </a:rPr>
                        <a:t>Object size</a:t>
                      </a:r>
                      <a:endParaRPr sz="2700" dirty="0"/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2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0" i="0" dirty="0">
                          <a:solidFill>
                            <a:schemeClr val="dk1"/>
                          </a:solidFill>
                          <a:latin typeface="Helvetica Neue Medium" panose="02000503000000020004" pitchFamily="2" charset="0"/>
                        </a:rPr>
                        <a:t>Object type</a:t>
                      </a:r>
                      <a:endParaRPr sz="2700" dirty="0"/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04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0" i="0" dirty="0">
                          <a:solidFill>
                            <a:schemeClr val="dk1"/>
                          </a:solidFill>
                          <a:latin typeface="Helvetica Neue Medium" panose="02000503000000020004" pitchFamily="2" charset="0"/>
                        </a:rPr>
                        <a:t>Inter-request distances</a:t>
                      </a:r>
                      <a:endParaRPr sz="27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dirty="0">
                          <a:solidFill>
                            <a:schemeClr val="dk1"/>
                          </a:solidFill>
                        </a:rPr>
                        <a:t>(recency)</a:t>
                      </a:r>
                      <a:endParaRPr sz="2700" dirty="0">
                        <a:solidFill>
                          <a:schemeClr val="dk1"/>
                        </a:solidFill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04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0" i="0" dirty="0">
                          <a:solidFill>
                            <a:schemeClr val="dk1"/>
                          </a:solidFill>
                          <a:latin typeface="Helvetica Neue Medium" panose="02000503000000020004" pitchFamily="2" charset="0"/>
                        </a:rPr>
                        <a:t>Exponential decay </a:t>
                      </a:r>
                      <a:r>
                        <a:rPr lang="en" sz="2700" dirty="0">
                          <a:solidFill>
                            <a:schemeClr val="dk1"/>
                          </a:solidFill>
                        </a:rPr>
                        <a:t>counters</a:t>
                      </a:r>
                      <a:br>
                        <a:rPr lang="en-US" sz="2700" dirty="0">
                          <a:solidFill>
                            <a:schemeClr val="dk1"/>
                          </a:solidFill>
                        </a:rPr>
                      </a:br>
                      <a:r>
                        <a:rPr lang="en" sz="2700" dirty="0">
                          <a:solidFill>
                            <a:schemeClr val="dk1"/>
                          </a:solidFill>
                        </a:rPr>
                        <a:t>(long-term frequencies)</a:t>
                      </a:r>
                      <a:endParaRPr sz="2700" dirty="0"/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72" name="Google Shape;672;p36"/>
          <p:cNvSpPr txBox="1">
            <a:spLocks noGrp="1"/>
          </p:cNvSpPr>
          <p:nvPr>
            <p:ph type="body" idx="1"/>
          </p:nvPr>
        </p:nvSpPr>
        <p:spPr>
          <a:xfrm>
            <a:off x="1690000" y="1088567"/>
            <a:ext cx="8812000" cy="62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2667"/>
              <a:t>Use good decision ratio to evaluate new designs</a:t>
            </a:r>
            <a:endParaRPr sz="2667">
              <a:solidFill>
                <a:schemeClr val="dk1"/>
              </a:solidFill>
            </a:endParaRPr>
          </a:p>
        </p:txBody>
      </p:sp>
      <p:sp>
        <p:nvSpPr>
          <p:cNvPr id="673" name="Google Shape;673;p3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4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7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38761D"/>
                </a:solidFill>
              </a:rPr>
              <a:t>Challenge 4: Eviction Candidates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679" name="Google Shape;679;p37"/>
          <p:cNvSpPr/>
          <p:nvPr/>
        </p:nvSpPr>
        <p:spPr>
          <a:xfrm>
            <a:off x="1080133" y="1720999"/>
            <a:ext cx="4321200" cy="1212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dirty="0">
              <a:latin typeface="Helvetica Neue Medium" panose="02000503000000020004" pitchFamily="2" charset="0"/>
            </a:endParaRPr>
          </a:p>
        </p:txBody>
      </p:sp>
      <p:grpSp>
        <p:nvGrpSpPr>
          <p:cNvPr id="680" name="Google Shape;680;p37"/>
          <p:cNvGrpSpPr/>
          <p:nvPr/>
        </p:nvGrpSpPr>
        <p:grpSpPr>
          <a:xfrm>
            <a:off x="-150719" y="2220000"/>
            <a:ext cx="5459485" cy="620400"/>
            <a:chOff x="1868161" y="1665000"/>
            <a:chExt cx="4094614" cy="465300"/>
          </a:xfrm>
        </p:grpSpPr>
        <p:sp>
          <p:nvSpPr>
            <p:cNvPr id="681" name="Google Shape;681;p37"/>
            <p:cNvSpPr/>
            <p:nvPr/>
          </p:nvSpPr>
          <p:spPr>
            <a:xfrm>
              <a:off x="2291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82" name="Google Shape;682;p37"/>
            <p:cNvSpPr/>
            <p:nvPr/>
          </p:nvSpPr>
          <p:spPr>
            <a:xfrm>
              <a:off x="2825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33587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44255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4958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5492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3853025" y="170149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</a:t>
              </a:r>
              <a:r>
                <a:rPr lang="en" sz="2400" dirty="0">
                  <a:latin typeface="Helvetica Neue Medium" panose="02000503000000020004" pitchFamily="2" charset="0"/>
                </a:rPr>
                <a:t>·</a:t>
              </a:r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1868161" y="1700850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</p:grpSp>
      <p:cxnSp>
        <p:nvCxnSpPr>
          <p:cNvPr id="689" name="Google Shape;689;p37"/>
          <p:cNvCxnSpPr/>
          <p:nvPr/>
        </p:nvCxnSpPr>
        <p:spPr>
          <a:xfrm>
            <a:off x="2935933" y="2921565"/>
            <a:ext cx="0" cy="604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0" name="Google Shape;690;p37"/>
          <p:cNvCxnSpPr/>
          <p:nvPr/>
        </p:nvCxnSpPr>
        <p:spPr>
          <a:xfrm>
            <a:off x="2935933" y="4289704"/>
            <a:ext cx="0" cy="604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1" name="Google Shape;691;p37"/>
          <p:cNvCxnSpPr>
            <a:stCxn id="692" idx="2"/>
          </p:cNvCxnSpPr>
          <p:nvPr/>
        </p:nvCxnSpPr>
        <p:spPr>
          <a:xfrm>
            <a:off x="5818800" y="4289684"/>
            <a:ext cx="0" cy="604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3" name="Google Shape;693;p37"/>
          <p:cNvCxnSpPr/>
          <p:nvPr/>
        </p:nvCxnSpPr>
        <p:spPr>
          <a:xfrm flipH="1">
            <a:off x="4020112" y="5456140"/>
            <a:ext cx="621600" cy="5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694" name="Google Shape;694;p37"/>
          <p:cNvGrpSpPr/>
          <p:nvPr/>
        </p:nvGrpSpPr>
        <p:grpSpPr>
          <a:xfrm>
            <a:off x="5106600" y="1648201"/>
            <a:ext cx="1424400" cy="2641484"/>
            <a:chOff x="5887350" y="1236150"/>
            <a:chExt cx="1068300" cy="1981113"/>
          </a:xfrm>
        </p:grpSpPr>
        <p:sp>
          <p:nvSpPr>
            <p:cNvPr id="695" name="Google Shape;695;p37"/>
            <p:cNvSpPr txBox="1"/>
            <p:nvPr/>
          </p:nvSpPr>
          <p:spPr>
            <a:xfrm>
              <a:off x="6082922" y="1236150"/>
              <a:ext cx="7440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Now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5887350" y="2644563"/>
              <a:ext cx="1068300" cy="5727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Cache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6186309" y="1664991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R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cxnSp>
          <p:nvCxnSpPr>
            <p:cNvPr id="697" name="Google Shape;697;p37"/>
            <p:cNvCxnSpPr>
              <a:stCxn id="696" idx="2"/>
              <a:endCxn id="692" idx="0"/>
            </p:cNvCxnSpPr>
            <p:nvPr/>
          </p:nvCxnSpPr>
          <p:spPr>
            <a:xfrm>
              <a:off x="6421509" y="2130291"/>
              <a:ext cx="0" cy="51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698" name="Google Shape;698;p37"/>
          <p:cNvSpPr txBox="1"/>
          <p:nvPr/>
        </p:nvSpPr>
        <p:spPr>
          <a:xfrm>
            <a:off x="1723133" y="1709567"/>
            <a:ext cx="3035200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Past information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699" name="Google Shape;699;p37"/>
          <p:cNvSpPr/>
          <p:nvPr/>
        </p:nvSpPr>
        <p:spPr>
          <a:xfrm>
            <a:off x="1579000" y="4894500"/>
            <a:ext cx="2413200" cy="106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ML architecture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700" name="Google Shape;700;p37"/>
          <p:cNvSpPr/>
          <p:nvPr/>
        </p:nvSpPr>
        <p:spPr>
          <a:xfrm>
            <a:off x="1579000" y="3526100"/>
            <a:ext cx="2413200" cy="763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Training data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701" name="Google Shape;701;p37"/>
          <p:cNvSpPr/>
          <p:nvPr/>
        </p:nvSpPr>
        <p:spPr>
          <a:xfrm>
            <a:off x="4639066" y="4894500"/>
            <a:ext cx="2287699" cy="106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38761D"/>
                </a:solidFill>
                <a:latin typeface="Helvetica Neue Medium" panose="02000503000000020004" pitchFamily="2" charset="0"/>
              </a:rPr>
              <a:t>Eviction candidates</a:t>
            </a:r>
            <a:endParaRPr sz="2667" dirty="0">
              <a:solidFill>
                <a:srgbClr val="38761D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702" name="Google Shape;702;p37"/>
          <p:cNvSpPr/>
          <p:nvPr/>
        </p:nvSpPr>
        <p:spPr>
          <a:xfrm>
            <a:off x="6926767" y="4313604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rgbClr val="38761D"/>
                </a:solidFill>
                <a:latin typeface="Helvetica Neue Medium" panose="02000503000000020004" pitchFamily="2" charset="0"/>
              </a:rPr>
              <a:t>How to select evict candidates?</a:t>
            </a:r>
            <a:endParaRPr sz="2400" dirty="0">
              <a:solidFill>
                <a:srgbClr val="38761D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703" name="Google Shape;703;p37"/>
          <p:cNvSpPr/>
          <p:nvPr/>
        </p:nvSpPr>
        <p:spPr>
          <a:xfrm>
            <a:off x="6926767" y="1875200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What past information to use? 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704" name="Google Shape;704;p37"/>
          <p:cNvSpPr/>
          <p:nvPr/>
        </p:nvSpPr>
        <p:spPr>
          <a:xfrm>
            <a:off x="6926767" y="2687996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Generate online training data?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705" name="Google Shape;705;p37"/>
          <p:cNvSpPr/>
          <p:nvPr/>
        </p:nvSpPr>
        <p:spPr>
          <a:xfrm>
            <a:off x="6926767" y="3500808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>
                <a:solidFill>
                  <a:srgbClr val="999999"/>
                </a:solidFill>
                <a:latin typeface="Helvetica Neue Medium" panose="02000503000000020004" pitchFamily="2" charset="0"/>
              </a:rPr>
              <a:t>What ML architecture to select?</a:t>
            </a:r>
            <a:endParaRPr sz="2400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706" name="Google Shape;706;p3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89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8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38761D"/>
                </a:solidFill>
              </a:rPr>
              <a:t>Solution 4: Random Sampling for Eviction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712" name="Google Shape;712;p38"/>
          <p:cNvSpPr txBox="1">
            <a:spLocks noGrp="1"/>
          </p:cNvSpPr>
          <p:nvPr>
            <p:ph type="body" idx="1"/>
          </p:nvPr>
        </p:nvSpPr>
        <p:spPr>
          <a:xfrm>
            <a:off x="1361600" y="3167833"/>
            <a:ext cx="9468800" cy="24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2667"/>
              <a:t>Can mimic relaxed Belady if we can</a:t>
            </a:r>
            <a:br>
              <a:rPr lang="en" sz="2667"/>
            </a:br>
            <a:r>
              <a:rPr lang="en" sz="2667"/>
              <a:t>find 1 object beyond the boundary</a:t>
            </a:r>
            <a:endParaRPr sz="2667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sz="2667"/>
              <a:t>k=64 candidates; more does not improve </a:t>
            </a:r>
            <a:br>
              <a:rPr lang="en" sz="2667"/>
            </a:br>
            <a:r>
              <a:rPr lang="en" sz="2667"/>
              <a:t>good decision ratio</a:t>
            </a:r>
            <a:endParaRPr sz="2667"/>
          </a:p>
        </p:txBody>
      </p:sp>
      <p:grpSp>
        <p:nvGrpSpPr>
          <p:cNvPr id="713" name="Google Shape;713;p38"/>
          <p:cNvGrpSpPr/>
          <p:nvPr/>
        </p:nvGrpSpPr>
        <p:grpSpPr>
          <a:xfrm>
            <a:off x="4827682" y="1140201"/>
            <a:ext cx="6681719" cy="2641484"/>
            <a:chOff x="3620761" y="855150"/>
            <a:chExt cx="5011289" cy="1981113"/>
          </a:xfrm>
        </p:grpSpPr>
        <p:sp>
          <p:nvSpPr>
            <p:cNvPr id="714" name="Google Shape;714;p38"/>
            <p:cNvSpPr/>
            <p:nvPr/>
          </p:nvSpPr>
          <p:spPr>
            <a:xfrm>
              <a:off x="4543900" y="909749"/>
              <a:ext cx="3240900" cy="9090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99999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Helvetica Neue Medium" panose="02000503000000020004" pitchFamily="2" charset="0"/>
              </a:endParaRPr>
            </a:p>
          </p:txBody>
        </p:sp>
        <p:grpSp>
          <p:nvGrpSpPr>
            <p:cNvPr id="715" name="Google Shape;715;p38"/>
            <p:cNvGrpSpPr/>
            <p:nvPr/>
          </p:nvGrpSpPr>
          <p:grpSpPr>
            <a:xfrm>
              <a:off x="3620761" y="1284000"/>
              <a:ext cx="4094614" cy="465300"/>
              <a:chOff x="1868161" y="1665000"/>
              <a:chExt cx="4094614" cy="465300"/>
            </a:xfrm>
          </p:grpSpPr>
          <p:sp>
            <p:nvSpPr>
              <p:cNvPr id="716" name="Google Shape;716;p38"/>
              <p:cNvSpPr/>
              <p:nvPr/>
            </p:nvSpPr>
            <p:spPr>
              <a:xfrm>
                <a:off x="2291975" y="1665000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R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717" name="Google Shape;717;p38"/>
              <p:cNvSpPr/>
              <p:nvPr/>
            </p:nvSpPr>
            <p:spPr>
              <a:xfrm>
                <a:off x="2825375" y="1665000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R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718" name="Google Shape;718;p38"/>
              <p:cNvSpPr/>
              <p:nvPr/>
            </p:nvSpPr>
            <p:spPr>
              <a:xfrm>
                <a:off x="3358775" y="1665000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R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719" name="Google Shape;719;p38"/>
              <p:cNvSpPr/>
              <p:nvPr/>
            </p:nvSpPr>
            <p:spPr>
              <a:xfrm>
                <a:off x="4425575" y="1665000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R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720" name="Google Shape;720;p38"/>
              <p:cNvSpPr/>
              <p:nvPr/>
            </p:nvSpPr>
            <p:spPr>
              <a:xfrm>
                <a:off x="4958975" y="1665000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R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721" name="Google Shape;721;p38"/>
              <p:cNvSpPr/>
              <p:nvPr/>
            </p:nvSpPr>
            <p:spPr>
              <a:xfrm>
                <a:off x="5492375" y="1665000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R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722" name="Google Shape;722;p38"/>
              <p:cNvSpPr/>
              <p:nvPr/>
            </p:nvSpPr>
            <p:spPr>
              <a:xfrm>
                <a:off x="3853025" y="1701497"/>
                <a:ext cx="5487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400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··</a:t>
                </a:r>
                <a:r>
                  <a:rPr lang="en" sz="2400" dirty="0">
                    <a:latin typeface="Helvetica Neue Medium" panose="02000503000000020004" pitchFamily="2" charset="0"/>
                  </a:rPr>
                  <a:t>·</a:t>
                </a:r>
                <a:r>
                  <a:rPr lang="en" sz="2400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···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723" name="Google Shape;723;p38"/>
              <p:cNvSpPr/>
              <p:nvPr/>
            </p:nvSpPr>
            <p:spPr>
              <a:xfrm>
                <a:off x="1868161" y="1700850"/>
                <a:ext cx="548700" cy="39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400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···</a:t>
                </a:r>
                <a:endParaRPr sz="2400" dirty="0">
                  <a:latin typeface="Helvetica Neue Medium" panose="02000503000000020004" pitchFamily="2" charset="0"/>
                </a:endParaRPr>
              </a:p>
            </p:txBody>
          </p:sp>
        </p:grpSp>
        <p:grpSp>
          <p:nvGrpSpPr>
            <p:cNvPr id="724" name="Google Shape;724;p38"/>
            <p:cNvGrpSpPr/>
            <p:nvPr/>
          </p:nvGrpSpPr>
          <p:grpSpPr>
            <a:xfrm>
              <a:off x="7563750" y="855150"/>
              <a:ext cx="1068300" cy="1981113"/>
              <a:chOff x="5887350" y="1236150"/>
              <a:chExt cx="1068300" cy="1981113"/>
            </a:xfrm>
          </p:grpSpPr>
          <p:sp>
            <p:nvSpPr>
              <p:cNvPr id="725" name="Google Shape;725;p38"/>
              <p:cNvSpPr txBox="1"/>
              <p:nvPr/>
            </p:nvSpPr>
            <p:spPr>
              <a:xfrm>
                <a:off x="6082922" y="1236150"/>
                <a:ext cx="744000" cy="31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r>
                  <a:rPr lang="en" sz="2667" dirty="0">
                    <a:latin typeface="Helvetica Neue Medium" panose="02000503000000020004" pitchFamily="2" charset="0"/>
                  </a:rPr>
                  <a:t>Now</a:t>
                </a:r>
                <a:endParaRPr sz="2667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726" name="Google Shape;726;p38"/>
              <p:cNvSpPr/>
              <p:nvPr/>
            </p:nvSpPr>
            <p:spPr>
              <a:xfrm>
                <a:off x="5887350" y="2644563"/>
                <a:ext cx="1068300" cy="5727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latin typeface="Helvetica Neue Medium" panose="02000503000000020004" pitchFamily="2" charset="0"/>
                  </a:rPr>
                  <a:t>Cache</a:t>
                </a:r>
                <a:endParaRPr sz="2667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727" name="Google Shape;727;p38"/>
              <p:cNvSpPr/>
              <p:nvPr/>
            </p:nvSpPr>
            <p:spPr>
              <a:xfrm>
                <a:off x="6186309" y="1664991"/>
                <a:ext cx="470400" cy="465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latin typeface="Helvetica Neue Medium" panose="02000503000000020004" pitchFamily="2" charset="0"/>
                  </a:rPr>
                  <a:t>R</a:t>
                </a:r>
                <a:endParaRPr sz="2667" dirty="0">
                  <a:latin typeface="Helvetica Neue Medium" panose="02000503000000020004" pitchFamily="2" charset="0"/>
                </a:endParaRPr>
              </a:p>
            </p:txBody>
          </p:sp>
          <p:cxnSp>
            <p:nvCxnSpPr>
              <p:cNvPr id="728" name="Google Shape;728;p38"/>
              <p:cNvCxnSpPr>
                <a:stCxn id="727" idx="2"/>
                <a:endCxn id="726" idx="0"/>
              </p:cNvCxnSpPr>
              <p:nvPr/>
            </p:nvCxnSpPr>
            <p:spPr>
              <a:xfrm>
                <a:off x="6421509" y="2130291"/>
                <a:ext cx="0" cy="5142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729" name="Google Shape;729;p38"/>
            <p:cNvSpPr txBox="1"/>
            <p:nvPr/>
          </p:nvSpPr>
          <p:spPr>
            <a:xfrm>
              <a:off x="5026150" y="901175"/>
              <a:ext cx="22764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rgbClr val="999999"/>
                  </a:solidFill>
                  <a:latin typeface="Helvetica Neue Medium" panose="02000503000000020004" pitchFamily="2" charset="0"/>
                </a:rPr>
                <a:t>Past information</a:t>
              </a:r>
              <a:endParaRPr sz="2667" dirty="0">
                <a:solidFill>
                  <a:srgbClr val="999999"/>
                </a:solidFill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730" name="Google Shape;730;p38"/>
          <p:cNvGrpSpPr/>
          <p:nvPr/>
        </p:nvGrpSpPr>
        <p:grpSpPr>
          <a:xfrm>
            <a:off x="9448807" y="3781686"/>
            <a:ext cx="2197863" cy="1665216"/>
            <a:chOff x="7086604" y="2836263"/>
            <a:chExt cx="1648397" cy="1248912"/>
          </a:xfrm>
        </p:grpSpPr>
        <p:cxnSp>
          <p:nvCxnSpPr>
            <p:cNvPr id="731" name="Google Shape;731;p38"/>
            <p:cNvCxnSpPr>
              <a:stCxn id="726" idx="2"/>
            </p:cNvCxnSpPr>
            <p:nvPr/>
          </p:nvCxnSpPr>
          <p:spPr>
            <a:xfrm>
              <a:off x="8097900" y="2836263"/>
              <a:ext cx="0" cy="453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32" name="Google Shape;732;p38"/>
            <p:cNvSpPr/>
            <p:nvPr/>
          </p:nvSpPr>
          <p:spPr>
            <a:xfrm>
              <a:off x="7086604" y="3289875"/>
              <a:ext cx="1648397" cy="7953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rgbClr val="38761D"/>
                  </a:solidFill>
                  <a:latin typeface="Helvetica Neue Medium" panose="02000503000000020004" pitchFamily="2" charset="0"/>
                </a:rPr>
                <a:t>Random k candidates</a:t>
              </a:r>
              <a:endParaRPr sz="2667" dirty="0">
                <a:solidFill>
                  <a:srgbClr val="38761D"/>
                </a:solidFill>
                <a:latin typeface="Helvetica Neue Medium" panose="02000503000000020004" pitchFamily="2" charset="0"/>
              </a:endParaRPr>
            </a:p>
          </p:txBody>
        </p:sp>
      </p:grpSp>
      <p:sp>
        <p:nvSpPr>
          <p:cNvPr id="733" name="Google Shape;733;p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4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4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Research From Princeton!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53975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latin typeface="Helvetica Neue Medium" panose="02000503000000020004" pitchFamily="2" charset="0"/>
              </a:rPr>
              <a:t>Learning Relaxed </a:t>
            </a:r>
            <a:r>
              <a:rPr lang="en-US" sz="2400" dirty="0" err="1">
                <a:latin typeface="Helvetica Neue Medium" panose="02000503000000020004" pitchFamily="2" charset="0"/>
              </a:rPr>
              <a:t>Belady</a:t>
            </a:r>
            <a:r>
              <a:rPr lang="en-US" sz="2400" dirty="0">
                <a:latin typeface="Helvetica Neue Medium" panose="02000503000000020004" pitchFamily="2" charset="0"/>
              </a:rPr>
              <a:t> for </a:t>
            </a:r>
            <a:br>
              <a:rPr lang="en-US" sz="2400" dirty="0">
                <a:latin typeface="Helvetica Neue Medium" panose="02000503000000020004" pitchFamily="2" charset="0"/>
              </a:rPr>
            </a:br>
            <a:r>
              <a:rPr lang="en-US" sz="2400" dirty="0">
                <a:latin typeface="Helvetica Neue Medium" panose="02000503000000020004" pitchFamily="2" charset="0"/>
              </a:rPr>
              <a:t>Content Distribution Network Caching.</a:t>
            </a:r>
          </a:p>
          <a:p>
            <a:pPr marL="0" indent="0">
              <a:buFont typeface="Arial"/>
              <a:buNone/>
            </a:pPr>
            <a:br>
              <a:rPr lang="en-US" sz="2400" dirty="0">
                <a:latin typeface="Helvetica Neue Medium" panose="02000503000000020004" pitchFamily="2" charset="0"/>
              </a:rPr>
            </a:br>
            <a:r>
              <a:rPr lang="en-US" sz="2400" b="1" dirty="0" err="1">
                <a:latin typeface="HELVETICA NEUE MEDIUM" panose="02000503000000020004" pitchFamily="2" charset="0"/>
              </a:rPr>
              <a:t>Zhenyu</a:t>
            </a:r>
            <a:r>
              <a:rPr lang="en-US" sz="2400" b="1" dirty="0">
                <a:latin typeface="HELVETICA NEUE MEDIUM" panose="02000503000000020004" pitchFamily="2" charset="0"/>
              </a:rPr>
              <a:t> Song</a:t>
            </a:r>
            <a:r>
              <a:rPr lang="en-US" sz="2400" dirty="0">
                <a:latin typeface="Helvetica Neue Medium" panose="02000503000000020004" pitchFamily="2" charset="0"/>
              </a:rPr>
              <a:t>, Daniel S. Berger, </a:t>
            </a:r>
            <a:br>
              <a:rPr lang="en-US" sz="2400" dirty="0">
                <a:latin typeface="Helvetica Neue Medium" panose="02000503000000020004" pitchFamily="2" charset="0"/>
              </a:rPr>
            </a:br>
            <a:r>
              <a:rPr lang="en-US" sz="2400" dirty="0">
                <a:latin typeface="Helvetica Neue Medium" panose="02000503000000020004" pitchFamily="2" charset="0"/>
              </a:rPr>
              <a:t>Kai Li, and Wyatt Lloyd.</a:t>
            </a:r>
            <a:br>
              <a:rPr lang="en-US" sz="2400" dirty="0">
                <a:latin typeface="Helvetica Neue Medium" panose="02000503000000020004" pitchFamily="2" charset="0"/>
              </a:rPr>
            </a:br>
            <a:endParaRPr lang="en-US" sz="2400" dirty="0">
              <a:latin typeface="Helvetica Neue Medium" panose="02000503000000020004" pitchFamily="2" charset="0"/>
            </a:endParaRPr>
          </a:p>
          <a:p>
            <a:pPr marL="0" indent="0">
              <a:buFont typeface="Arial"/>
              <a:buNone/>
            </a:pPr>
            <a:r>
              <a:rPr lang="en-US" sz="2400" dirty="0">
                <a:latin typeface="Helvetica Neue Medium" panose="02000503000000020004" pitchFamily="2" charset="0"/>
              </a:rPr>
              <a:t>In 17th USENIX Symposium on Networked Systems Design and Implementation (NSDI 20), February 2020.</a:t>
            </a:r>
          </a:p>
        </p:txBody>
      </p:sp>
      <p:pic>
        <p:nvPicPr>
          <p:cNvPr id="8" name="Picture 2" descr="y imag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17" y="1739574"/>
            <a:ext cx="3785521" cy="40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21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39"/>
          <p:cNvGrpSpPr/>
          <p:nvPr/>
        </p:nvGrpSpPr>
        <p:grpSpPr>
          <a:xfrm>
            <a:off x="840401" y="2762800"/>
            <a:ext cx="4298551" cy="2667347"/>
            <a:chOff x="630300" y="2072100"/>
            <a:chExt cx="3223913" cy="2000510"/>
          </a:xfrm>
        </p:grpSpPr>
        <p:cxnSp>
          <p:nvCxnSpPr>
            <p:cNvPr id="739" name="Google Shape;739;p39"/>
            <p:cNvCxnSpPr/>
            <p:nvPr/>
          </p:nvCxnSpPr>
          <p:spPr>
            <a:xfrm flipH="1">
              <a:off x="1672313" y="2436980"/>
              <a:ext cx="2181900" cy="864600"/>
            </a:xfrm>
            <a:prstGeom prst="bentConnector3">
              <a:avLst>
                <a:gd name="adj1" fmla="val 100609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40" name="Google Shape;740;p39"/>
            <p:cNvSpPr txBox="1"/>
            <p:nvPr/>
          </p:nvSpPr>
          <p:spPr>
            <a:xfrm>
              <a:off x="630300" y="2072100"/>
              <a:ext cx="13245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rgbClr val="FF0000"/>
                  </a:solidFill>
                  <a:latin typeface="Helvetica Neue Medium" panose="02000503000000020004" pitchFamily="2" charset="0"/>
                </a:rPr>
                <a:t>Label</a:t>
              </a:r>
              <a:endParaRPr sz="2667" dirty="0">
                <a:solidFill>
                  <a:srgbClr val="FF0000"/>
                </a:solidFill>
                <a:latin typeface="Helvetica Neue Medium" panose="02000503000000020004" pitchFamily="2" charset="0"/>
              </a:endParaRPr>
            </a:p>
          </p:txBody>
        </p:sp>
        <p:grpSp>
          <p:nvGrpSpPr>
            <p:cNvPr id="741" name="Google Shape;741;p39"/>
            <p:cNvGrpSpPr/>
            <p:nvPr/>
          </p:nvGrpSpPr>
          <p:grpSpPr>
            <a:xfrm>
              <a:off x="692195" y="3282370"/>
              <a:ext cx="1782350" cy="465300"/>
              <a:chOff x="812100" y="4126350"/>
              <a:chExt cx="1782350" cy="465300"/>
            </a:xfrm>
          </p:grpSpPr>
          <p:sp>
            <p:nvSpPr>
              <p:cNvPr id="742" name="Google Shape;742;p39"/>
              <p:cNvSpPr/>
              <p:nvPr/>
            </p:nvSpPr>
            <p:spPr>
              <a:xfrm>
                <a:off x="891950" y="4193275"/>
                <a:ext cx="1702500" cy="306000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743" name="Google Shape;743;p39"/>
              <p:cNvSpPr/>
              <p:nvPr/>
            </p:nvSpPr>
            <p:spPr>
              <a:xfrm>
                <a:off x="812100" y="4126350"/>
                <a:ext cx="189300" cy="465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>
                  <a:latin typeface="Helvetica Neue Medium" panose="02000503000000020004" pitchFamily="2" charset="0"/>
                </a:endParaRPr>
              </a:p>
            </p:txBody>
          </p:sp>
        </p:grpSp>
        <p:sp>
          <p:nvSpPr>
            <p:cNvPr id="744" name="Google Shape;744;p39"/>
            <p:cNvSpPr txBox="1"/>
            <p:nvPr/>
          </p:nvSpPr>
          <p:spPr>
            <a:xfrm>
              <a:off x="699800" y="3757310"/>
              <a:ext cx="19983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667" dirty="0">
                  <a:solidFill>
                    <a:srgbClr val="FF0000"/>
                  </a:solidFill>
                  <a:latin typeface="Helvetica Neue Medium" panose="02000503000000020004" pitchFamily="2" charset="0"/>
                </a:rPr>
                <a:t>Labeled dataset</a:t>
              </a:r>
              <a:endParaRPr sz="2667" dirty="0">
                <a:solidFill>
                  <a:srgbClr val="FF0000"/>
                </a:solidFill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745" name="Google Shape;745;p39"/>
          <p:cNvGrpSpPr/>
          <p:nvPr/>
        </p:nvGrpSpPr>
        <p:grpSpPr>
          <a:xfrm>
            <a:off x="4805046" y="2418389"/>
            <a:ext cx="3374979" cy="1530628"/>
            <a:chOff x="3603785" y="1813791"/>
            <a:chExt cx="2283000" cy="1147971"/>
          </a:xfrm>
        </p:grpSpPr>
        <p:grpSp>
          <p:nvGrpSpPr>
            <p:cNvPr id="746" name="Google Shape;746;p39"/>
            <p:cNvGrpSpPr/>
            <p:nvPr/>
          </p:nvGrpSpPr>
          <p:grpSpPr>
            <a:xfrm flipH="1">
              <a:off x="3886720" y="2234660"/>
              <a:ext cx="1782350" cy="465300"/>
              <a:chOff x="812100" y="4126350"/>
              <a:chExt cx="1782350" cy="465300"/>
            </a:xfrm>
          </p:grpSpPr>
          <p:sp>
            <p:nvSpPr>
              <p:cNvPr id="747" name="Google Shape;747;p39"/>
              <p:cNvSpPr/>
              <p:nvPr/>
            </p:nvSpPr>
            <p:spPr>
              <a:xfrm>
                <a:off x="891950" y="4193275"/>
                <a:ext cx="1702500" cy="306000"/>
              </a:xfrm>
              <a:prstGeom prst="roundRect">
                <a:avLst>
                  <a:gd name="adj" fmla="val 16667"/>
                </a:avLst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748" name="Google Shape;748;p39"/>
              <p:cNvSpPr/>
              <p:nvPr/>
            </p:nvSpPr>
            <p:spPr>
              <a:xfrm>
                <a:off x="812100" y="4126350"/>
                <a:ext cx="189300" cy="465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>
                  <a:latin typeface="Helvetica Neue Medium" panose="02000503000000020004" pitchFamily="2" charset="0"/>
                </a:endParaRPr>
              </a:p>
            </p:txBody>
          </p:sp>
        </p:grpSp>
        <p:grpSp>
          <p:nvGrpSpPr>
            <p:cNvPr id="749" name="Google Shape;749;p39"/>
            <p:cNvGrpSpPr/>
            <p:nvPr/>
          </p:nvGrpSpPr>
          <p:grpSpPr>
            <a:xfrm>
              <a:off x="4640509" y="1813791"/>
              <a:ext cx="1138991" cy="514200"/>
              <a:chOff x="4640509" y="1813791"/>
              <a:chExt cx="1138991" cy="514200"/>
            </a:xfrm>
          </p:grpSpPr>
          <p:cxnSp>
            <p:nvCxnSpPr>
              <p:cNvPr id="750" name="Google Shape;750;p39"/>
              <p:cNvCxnSpPr/>
              <p:nvPr/>
            </p:nvCxnSpPr>
            <p:spPr>
              <a:xfrm>
                <a:off x="4640509" y="1813791"/>
                <a:ext cx="0" cy="5142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751" name="Google Shape;751;p39"/>
              <p:cNvSpPr txBox="1"/>
              <p:nvPr/>
            </p:nvSpPr>
            <p:spPr>
              <a:xfrm>
                <a:off x="4724400" y="1890000"/>
                <a:ext cx="1055100" cy="31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r>
                  <a:rPr lang="en" sz="2667" dirty="0">
                    <a:solidFill>
                      <a:srgbClr val="FF0000"/>
                    </a:solidFill>
                    <a:latin typeface="Helvetica Neue Medium" panose="02000503000000020004" pitchFamily="2" charset="0"/>
                  </a:rPr>
                  <a:t>Sample</a:t>
                </a:r>
                <a:endParaRPr sz="2667" dirty="0">
                  <a:solidFill>
                    <a:srgbClr val="FF0000"/>
                  </a:solidFill>
                  <a:latin typeface="Helvetica Neue Medium" panose="02000503000000020004" pitchFamily="2" charset="0"/>
                </a:endParaRPr>
              </a:p>
            </p:txBody>
          </p:sp>
        </p:grpSp>
        <p:sp>
          <p:nvSpPr>
            <p:cNvPr id="752" name="Google Shape;752;p39"/>
            <p:cNvSpPr txBox="1"/>
            <p:nvPr/>
          </p:nvSpPr>
          <p:spPr>
            <a:xfrm>
              <a:off x="3603785" y="2646463"/>
              <a:ext cx="22830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667" dirty="0">
                  <a:solidFill>
                    <a:srgbClr val="FF0000"/>
                  </a:solidFill>
                  <a:latin typeface="Helvetica Neue Medium" panose="02000503000000020004" pitchFamily="2" charset="0"/>
                </a:rPr>
                <a:t>Unlabeled dataset</a:t>
              </a:r>
              <a:endParaRPr sz="2667" dirty="0">
                <a:solidFill>
                  <a:srgbClr val="FF0000"/>
                </a:solidFill>
                <a:latin typeface="Helvetica Neue Medium" panose="02000503000000020004" pitchFamily="2" charset="0"/>
              </a:endParaRPr>
            </a:p>
          </p:txBody>
        </p:sp>
      </p:grpSp>
      <p:sp>
        <p:nvSpPr>
          <p:cNvPr id="753" name="Google Shape;753;p39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Learning Relaxed Belady</a:t>
            </a:r>
            <a:endParaRPr/>
          </a:p>
        </p:txBody>
      </p:sp>
      <p:sp>
        <p:nvSpPr>
          <p:cNvPr id="754" name="Google Shape;754;p3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>
              <a:solidFill>
                <a:srgbClr val="000000"/>
              </a:solidFill>
            </a:endParaRPr>
          </a:p>
        </p:txBody>
      </p:sp>
      <p:grpSp>
        <p:nvGrpSpPr>
          <p:cNvPr id="755" name="Google Shape;755;p39"/>
          <p:cNvGrpSpPr/>
          <p:nvPr/>
        </p:nvGrpSpPr>
        <p:grpSpPr>
          <a:xfrm>
            <a:off x="8865800" y="1140201"/>
            <a:ext cx="1424400" cy="2641484"/>
            <a:chOff x="6649350" y="855150"/>
            <a:chExt cx="1068300" cy="1981113"/>
          </a:xfrm>
        </p:grpSpPr>
        <p:sp>
          <p:nvSpPr>
            <p:cNvPr id="756" name="Google Shape;756;p39"/>
            <p:cNvSpPr txBox="1"/>
            <p:nvPr/>
          </p:nvSpPr>
          <p:spPr>
            <a:xfrm>
              <a:off x="6844922" y="855150"/>
              <a:ext cx="7440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Now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6649350" y="2263563"/>
              <a:ext cx="1068300" cy="5727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Cache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6948309" y="1283991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R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cxnSp>
          <p:nvCxnSpPr>
            <p:cNvPr id="759" name="Google Shape;759;p39"/>
            <p:cNvCxnSpPr>
              <a:stCxn id="758" idx="2"/>
              <a:endCxn id="757" idx="0"/>
            </p:cNvCxnSpPr>
            <p:nvPr/>
          </p:nvCxnSpPr>
          <p:spPr>
            <a:xfrm>
              <a:off x="7183509" y="1749291"/>
              <a:ext cx="0" cy="5142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760" name="Google Shape;760;p39"/>
          <p:cNvGrpSpPr/>
          <p:nvPr/>
        </p:nvGrpSpPr>
        <p:grpSpPr>
          <a:xfrm>
            <a:off x="2084482" y="998067"/>
            <a:ext cx="7066485" cy="1409187"/>
            <a:chOff x="1563361" y="748550"/>
            <a:chExt cx="5299864" cy="1056890"/>
          </a:xfrm>
        </p:grpSpPr>
        <p:sp>
          <p:nvSpPr>
            <p:cNvPr id="761" name="Google Shape;761;p39"/>
            <p:cNvSpPr/>
            <p:nvPr/>
          </p:nvSpPr>
          <p:spPr>
            <a:xfrm>
              <a:off x="2510825" y="1232740"/>
              <a:ext cx="4352400" cy="5727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00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3130175" y="1284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3663575" y="1284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4196975" y="1284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5263775" y="1284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5797175" y="1284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6330575" y="1284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4691225" y="132049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</a:t>
              </a:r>
              <a:r>
                <a:rPr lang="en" sz="2667" dirty="0">
                  <a:latin typeface="Helvetica Neue Medium" panose="02000503000000020004" pitchFamily="2" charset="0"/>
                </a:rPr>
                <a:t>·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1563361" y="1319850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70" name="Google Shape;770;p39"/>
            <p:cNvSpPr txBox="1"/>
            <p:nvPr/>
          </p:nvSpPr>
          <p:spPr>
            <a:xfrm>
              <a:off x="3548825" y="748550"/>
              <a:ext cx="22764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rgbClr val="0000FF"/>
                  </a:solidFill>
                  <a:latin typeface="Helvetica Neue Medium" panose="02000503000000020004" pitchFamily="2" charset="0"/>
                </a:rPr>
                <a:t>Memory window</a:t>
              </a:r>
              <a:endParaRPr sz="2667" dirty="0">
                <a:solidFill>
                  <a:srgbClr val="0000FF"/>
                </a:solidFill>
                <a:latin typeface="Helvetica Neue Medium" panose="02000503000000020004" pitchFamily="2" charset="0"/>
              </a:endParaRPr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2560505" y="1284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2004145" y="1284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773" name="Google Shape;773;p39"/>
          <p:cNvGrpSpPr/>
          <p:nvPr/>
        </p:nvGrpSpPr>
        <p:grpSpPr>
          <a:xfrm>
            <a:off x="6395967" y="3183193"/>
            <a:ext cx="724667" cy="177600"/>
            <a:chOff x="4796975" y="2387395"/>
            <a:chExt cx="543500" cy="133200"/>
          </a:xfrm>
        </p:grpSpPr>
        <p:sp>
          <p:nvSpPr>
            <p:cNvPr id="774" name="Google Shape;774;p39"/>
            <p:cNvSpPr/>
            <p:nvPr/>
          </p:nvSpPr>
          <p:spPr>
            <a:xfrm>
              <a:off x="4796975" y="2387395"/>
              <a:ext cx="137100" cy="133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5000175" y="2387395"/>
              <a:ext cx="137100" cy="133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5203375" y="2387395"/>
              <a:ext cx="137100" cy="133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777" name="Google Shape;777;p39"/>
          <p:cNvGrpSpPr/>
          <p:nvPr/>
        </p:nvGrpSpPr>
        <p:grpSpPr>
          <a:xfrm>
            <a:off x="5312233" y="3183193"/>
            <a:ext cx="995600" cy="177600"/>
            <a:chOff x="3984175" y="2387395"/>
            <a:chExt cx="746700" cy="133200"/>
          </a:xfrm>
        </p:grpSpPr>
        <p:sp>
          <p:nvSpPr>
            <p:cNvPr id="778" name="Google Shape;778;p39"/>
            <p:cNvSpPr/>
            <p:nvPr/>
          </p:nvSpPr>
          <p:spPr>
            <a:xfrm>
              <a:off x="3984175" y="2387395"/>
              <a:ext cx="137100" cy="133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4187375" y="2387395"/>
              <a:ext cx="137100" cy="133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80" name="Google Shape;780;p39"/>
            <p:cNvSpPr/>
            <p:nvPr/>
          </p:nvSpPr>
          <p:spPr>
            <a:xfrm>
              <a:off x="4593775" y="2387395"/>
              <a:ext cx="137100" cy="133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4390575" y="2387395"/>
              <a:ext cx="137100" cy="133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782" name="Google Shape;782;p39"/>
          <p:cNvGrpSpPr/>
          <p:nvPr/>
        </p:nvGrpSpPr>
        <p:grpSpPr>
          <a:xfrm>
            <a:off x="1361053" y="4593007"/>
            <a:ext cx="724667" cy="177600"/>
            <a:chOff x="1020790" y="3444755"/>
            <a:chExt cx="543500" cy="133200"/>
          </a:xfrm>
        </p:grpSpPr>
        <p:sp>
          <p:nvSpPr>
            <p:cNvPr id="783" name="Google Shape;783;p39"/>
            <p:cNvSpPr/>
            <p:nvPr/>
          </p:nvSpPr>
          <p:spPr>
            <a:xfrm flipH="1">
              <a:off x="1427190" y="3444755"/>
              <a:ext cx="137100" cy="133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84" name="Google Shape;784;p39"/>
            <p:cNvSpPr/>
            <p:nvPr/>
          </p:nvSpPr>
          <p:spPr>
            <a:xfrm flipH="1">
              <a:off x="1223990" y="3444755"/>
              <a:ext cx="137100" cy="133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85" name="Google Shape;785;p39"/>
            <p:cNvSpPr/>
            <p:nvPr/>
          </p:nvSpPr>
          <p:spPr>
            <a:xfrm flipH="1">
              <a:off x="1020790" y="3444755"/>
              <a:ext cx="137100" cy="133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2173853" y="4593007"/>
            <a:ext cx="995600" cy="177600"/>
            <a:chOff x="1630390" y="3444755"/>
            <a:chExt cx="746700" cy="133200"/>
          </a:xfrm>
        </p:grpSpPr>
        <p:sp>
          <p:nvSpPr>
            <p:cNvPr id="787" name="Google Shape;787;p39"/>
            <p:cNvSpPr/>
            <p:nvPr/>
          </p:nvSpPr>
          <p:spPr>
            <a:xfrm flipH="1">
              <a:off x="2239990" y="3444755"/>
              <a:ext cx="137100" cy="133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88" name="Google Shape;788;p39"/>
            <p:cNvSpPr/>
            <p:nvPr/>
          </p:nvSpPr>
          <p:spPr>
            <a:xfrm flipH="1">
              <a:off x="2036790" y="3444755"/>
              <a:ext cx="137100" cy="133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89" name="Google Shape;789;p39"/>
            <p:cNvSpPr/>
            <p:nvPr/>
          </p:nvSpPr>
          <p:spPr>
            <a:xfrm flipH="1">
              <a:off x="1630390" y="3444755"/>
              <a:ext cx="137100" cy="133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90" name="Google Shape;790;p39"/>
            <p:cNvSpPr/>
            <p:nvPr/>
          </p:nvSpPr>
          <p:spPr>
            <a:xfrm flipH="1">
              <a:off x="1833590" y="3444755"/>
              <a:ext cx="137100" cy="13320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791" name="Google Shape;791;p39"/>
          <p:cNvGrpSpPr/>
          <p:nvPr/>
        </p:nvGrpSpPr>
        <p:grpSpPr>
          <a:xfrm>
            <a:off x="2985640" y="4057784"/>
            <a:ext cx="4618915" cy="1534067"/>
            <a:chOff x="2239230" y="3043338"/>
            <a:chExt cx="3464186" cy="1150550"/>
          </a:xfrm>
        </p:grpSpPr>
        <p:cxnSp>
          <p:nvCxnSpPr>
            <p:cNvPr id="792" name="Google Shape;792;p39"/>
            <p:cNvCxnSpPr>
              <a:stCxn id="742" idx="3"/>
              <a:endCxn id="793" idx="1"/>
            </p:cNvCxnSpPr>
            <p:nvPr/>
          </p:nvCxnSpPr>
          <p:spPr>
            <a:xfrm>
              <a:off x="2474545" y="3502295"/>
              <a:ext cx="886500" cy="600"/>
            </a:xfrm>
            <a:prstGeom prst="straightConnector1">
              <a:avLst/>
            </a:prstGeom>
            <a:noFill/>
            <a:ln w="38100" cap="flat" cmpd="sng">
              <a:solidFill>
                <a:srgbClr val="99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94" name="Google Shape;794;p39"/>
            <p:cNvSpPr txBox="1"/>
            <p:nvPr/>
          </p:nvSpPr>
          <p:spPr>
            <a:xfrm>
              <a:off x="2239230" y="3043338"/>
              <a:ext cx="13245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rgbClr val="9900FF"/>
                  </a:solidFill>
                  <a:latin typeface="Helvetica Neue Medium" panose="02000503000000020004" pitchFamily="2" charset="0"/>
                </a:rPr>
                <a:t>Train</a:t>
              </a:r>
              <a:endParaRPr sz="2667" dirty="0">
                <a:solidFill>
                  <a:srgbClr val="9900FF"/>
                </a:solidFill>
                <a:latin typeface="Helvetica Neue Medium" panose="02000503000000020004" pitchFamily="2" charset="0"/>
              </a:endParaRPr>
            </a:p>
          </p:txBody>
        </p:sp>
        <p:pic>
          <p:nvPicPr>
            <p:cNvPr id="793" name="Google Shape;793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61188" y="3216500"/>
              <a:ext cx="2342229" cy="572700"/>
            </a:xfrm>
            <a:prstGeom prst="rect">
              <a:avLst/>
            </a:prstGeom>
            <a:noFill/>
            <a:ln w="38100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795" name="Google Shape;795;p39"/>
            <p:cNvSpPr txBox="1"/>
            <p:nvPr/>
          </p:nvSpPr>
          <p:spPr>
            <a:xfrm>
              <a:off x="3978250" y="3878588"/>
              <a:ext cx="13245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rgbClr val="9900FF"/>
                  </a:solidFill>
                  <a:latin typeface="Helvetica Neue Medium" panose="02000503000000020004" pitchFamily="2" charset="0"/>
                </a:rPr>
                <a:t>Model</a:t>
              </a:r>
              <a:endParaRPr sz="2667" dirty="0">
                <a:solidFill>
                  <a:srgbClr val="9900FF"/>
                </a:solidFill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796" name="Google Shape;796;p39"/>
          <p:cNvGrpSpPr/>
          <p:nvPr/>
        </p:nvGrpSpPr>
        <p:grpSpPr>
          <a:xfrm>
            <a:off x="8526798" y="3951528"/>
            <a:ext cx="2217234" cy="2499097"/>
            <a:chOff x="6395099" y="2963647"/>
            <a:chExt cx="1662926" cy="1874323"/>
          </a:xfrm>
        </p:grpSpPr>
        <p:sp>
          <p:nvSpPr>
            <p:cNvPr id="797" name="Google Shape;797;p39"/>
            <p:cNvSpPr/>
            <p:nvPr/>
          </p:nvSpPr>
          <p:spPr>
            <a:xfrm>
              <a:off x="6395099" y="3845675"/>
              <a:ext cx="1662925" cy="5727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rgbClr val="38761D"/>
                  </a:solidFill>
                  <a:latin typeface="Helvetica Neue Medium" panose="02000503000000020004" pitchFamily="2" charset="0"/>
                </a:rPr>
                <a:t>Eviction Candidates</a:t>
              </a:r>
              <a:endParaRPr sz="2667" dirty="0">
                <a:solidFill>
                  <a:srgbClr val="38761D"/>
                </a:solidFill>
                <a:latin typeface="Helvetica Neue Medium" panose="02000503000000020004" pitchFamily="2" charset="0"/>
              </a:endParaRPr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6584217" y="4485100"/>
              <a:ext cx="1261200" cy="3060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6676942" y="4569539"/>
              <a:ext cx="137100" cy="137100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6912221" y="4569539"/>
              <a:ext cx="137100" cy="137100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7147499" y="4569539"/>
              <a:ext cx="137100" cy="137100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79347" y="4444370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</a:t>
              </a:r>
              <a:r>
                <a:rPr lang="en" sz="2667" dirty="0">
                  <a:latin typeface="Helvetica Neue Medium" panose="02000503000000020004" pitchFamily="2" charset="0"/>
                </a:rPr>
                <a:t>·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7618056" y="4569539"/>
              <a:ext cx="137100" cy="137100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cxnSp>
          <p:nvCxnSpPr>
            <p:cNvPr id="804" name="Google Shape;804;p39"/>
            <p:cNvCxnSpPr/>
            <p:nvPr/>
          </p:nvCxnSpPr>
          <p:spPr>
            <a:xfrm flipH="1">
              <a:off x="6669159" y="2963647"/>
              <a:ext cx="7800" cy="815100"/>
            </a:xfrm>
            <a:prstGeom prst="straightConnector1">
              <a:avLst/>
            </a:prstGeom>
            <a:noFill/>
            <a:ln w="3810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05" name="Google Shape;805;p39"/>
            <p:cNvSpPr txBox="1"/>
            <p:nvPr/>
          </p:nvSpPr>
          <p:spPr>
            <a:xfrm>
              <a:off x="6733525" y="3183313"/>
              <a:ext cx="13245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rgbClr val="38761D"/>
                  </a:solidFill>
                  <a:latin typeface="Helvetica Neue Medium" panose="02000503000000020004" pitchFamily="2" charset="0"/>
                </a:rPr>
                <a:t>Sample</a:t>
              </a:r>
              <a:endParaRPr sz="2667" dirty="0">
                <a:solidFill>
                  <a:srgbClr val="38761D"/>
                </a:solidFill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806" name="Google Shape;806;p39"/>
          <p:cNvGrpSpPr/>
          <p:nvPr/>
        </p:nvGrpSpPr>
        <p:grpSpPr>
          <a:xfrm>
            <a:off x="7141033" y="4729333"/>
            <a:ext cx="1766000" cy="888616"/>
            <a:chOff x="5355775" y="3547000"/>
            <a:chExt cx="1324500" cy="666462"/>
          </a:xfrm>
        </p:grpSpPr>
        <p:cxnSp>
          <p:nvCxnSpPr>
            <p:cNvPr id="807" name="Google Shape;807;p39"/>
            <p:cNvCxnSpPr/>
            <p:nvPr/>
          </p:nvCxnSpPr>
          <p:spPr>
            <a:xfrm rot="10800000">
              <a:off x="5911067" y="3547000"/>
              <a:ext cx="591000" cy="373500"/>
            </a:xfrm>
            <a:prstGeom prst="straightConnector1">
              <a:avLst/>
            </a:prstGeom>
            <a:noFill/>
            <a:ln w="3810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08" name="Google Shape;808;p39"/>
            <p:cNvSpPr txBox="1"/>
            <p:nvPr/>
          </p:nvSpPr>
          <p:spPr>
            <a:xfrm>
              <a:off x="5355775" y="3898163"/>
              <a:ext cx="13245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rgbClr val="38761D"/>
                  </a:solidFill>
                  <a:latin typeface="Helvetica Neue Medium" panose="02000503000000020004" pitchFamily="2" charset="0"/>
                </a:rPr>
                <a:t>Predict</a:t>
              </a:r>
              <a:endParaRPr sz="2667" dirty="0">
                <a:solidFill>
                  <a:srgbClr val="38761D"/>
                </a:solidFill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809" name="Google Shape;809;p39"/>
          <p:cNvGrpSpPr/>
          <p:nvPr/>
        </p:nvGrpSpPr>
        <p:grpSpPr>
          <a:xfrm>
            <a:off x="7468453" y="3435276"/>
            <a:ext cx="1766000" cy="989957"/>
            <a:chOff x="5601340" y="2576457"/>
            <a:chExt cx="1324500" cy="742468"/>
          </a:xfrm>
        </p:grpSpPr>
        <p:cxnSp>
          <p:nvCxnSpPr>
            <p:cNvPr id="810" name="Google Shape;810;p39"/>
            <p:cNvCxnSpPr/>
            <p:nvPr/>
          </p:nvCxnSpPr>
          <p:spPr>
            <a:xfrm rot="10800000" flipH="1">
              <a:off x="5942100" y="2935225"/>
              <a:ext cx="601500" cy="383700"/>
            </a:xfrm>
            <a:prstGeom prst="straightConnector1">
              <a:avLst/>
            </a:prstGeom>
            <a:noFill/>
            <a:ln w="38100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11" name="Google Shape;811;p39"/>
            <p:cNvSpPr txBox="1"/>
            <p:nvPr/>
          </p:nvSpPr>
          <p:spPr>
            <a:xfrm>
              <a:off x="5601340" y="2576457"/>
              <a:ext cx="13245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rgbClr val="38761D"/>
                  </a:solidFill>
                  <a:latin typeface="Helvetica Neue Medium" panose="02000503000000020004" pitchFamily="2" charset="0"/>
                </a:rPr>
                <a:t>Evict</a:t>
              </a:r>
              <a:endParaRPr sz="2667" dirty="0">
                <a:solidFill>
                  <a:srgbClr val="38761D"/>
                </a:solidFill>
                <a:latin typeface="Helvetica Neue Medium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5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40"/>
          <p:cNvSpPr txBox="1">
            <a:spLocks noGrp="1"/>
          </p:cNvSpPr>
          <p:nvPr>
            <p:ph type="body" idx="1"/>
          </p:nvPr>
        </p:nvSpPr>
        <p:spPr>
          <a:xfrm>
            <a:off x="159400" y="1116933"/>
            <a:ext cx="11929600" cy="275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74121">
              <a:buClr>
                <a:schemeClr val="dk1"/>
              </a:buClr>
              <a:buSzPts val="2000"/>
            </a:pPr>
            <a:r>
              <a:rPr lang="en" sz="2667" dirty="0">
                <a:solidFill>
                  <a:schemeClr val="dk1"/>
                </a:solidFill>
              </a:rPr>
              <a:t>Simulator implementation</a:t>
            </a:r>
            <a:endParaRPr sz="2667" dirty="0">
              <a:solidFill>
                <a:schemeClr val="dk1"/>
              </a:solidFill>
            </a:endParaRPr>
          </a:p>
          <a:p>
            <a:pPr lvl="1" indent="-440256">
              <a:spcBef>
                <a:spcPts val="0"/>
              </a:spcBef>
              <a:buClr>
                <a:schemeClr val="dk1"/>
              </a:buClr>
              <a:buSzPts val="1600"/>
            </a:pPr>
            <a:r>
              <a:rPr lang="en" sz="2667" dirty="0">
                <a:solidFill>
                  <a:schemeClr val="dk1"/>
                </a:solidFill>
              </a:rPr>
              <a:t>LRB + 14 other algorithms</a:t>
            </a:r>
            <a:br>
              <a:rPr lang="en-US" sz="2667" dirty="0">
                <a:solidFill>
                  <a:schemeClr val="dk1"/>
                </a:solidFill>
              </a:rPr>
            </a:br>
            <a:endParaRPr sz="2667" dirty="0">
              <a:solidFill>
                <a:schemeClr val="dk1"/>
              </a:solidFill>
            </a:endParaRPr>
          </a:p>
          <a:p>
            <a:pPr indent="-474121">
              <a:buClr>
                <a:schemeClr val="dk1"/>
              </a:buClr>
              <a:buSzPts val="2000"/>
            </a:pPr>
            <a:r>
              <a:rPr lang="en" sz="2667" dirty="0">
                <a:solidFill>
                  <a:schemeClr val="dk1"/>
                </a:solidFill>
              </a:rPr>
              <a:t>Prototype implementation</a:t>
            </a:r>
            <a:endParaRPr sz="2667" dirty="0">
              <a:solidFill>
                <a:schemeClr val="dk1"/>
              </a:solidFill>
            </a:endParaRPr>
          </a:p>
          <a:p>
            <a:pPr lvl="1" indent="-440256">
              <a:spcBef>
                <a:spcPts val="0"/>
              </a:spcBef>
              <a:buClr>
                <a:schemeClr val="dk1"/>
              </a:buClr>
              <a:buSzPts val="1600"/>
            </a:pPr>
            <a:r>
              <a:rPr lang="en" sz="2667" dirty="0">
                <a:solidFill>
                  <a:schemeClr val="dk1"/>
                </a:solidFill>
              </a:rPr>
              <a:t>C++ on top of production system (Apache Traffic Server)</a:t>
            </a:r>
            <a:endParaRPr sz="2667" dirty="0">
              <a:solidFill>
                <a:schemeClr val="dk1"/>
              </a:solidFill>
            </a:endParaRPr>
          </a:p>
          <a:p>
            <a:pPr lvl="1" indent="-474121"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" sz="2667" dirty="0">
                <a:solidFill>
                  <a:schemeClr val="dk1"/>
                </a:solidFill>
              </a:rPr>
              <a:t>Many optimizations</a:t>
            </a:r>
            <a:endParaRPr sz="2667" dirty="0">
              <a:solidFill>
                <a:schemeClr val="dk1"/>
              </a:solidFill>
            </a:endParaRPr>
          </a:p>
        </p:txBody>
      </p:sp>
      <p:sp>
        <p:nvSpPr>
          <p:cNvPr id="817" name="Google Shape;817;p40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/>
              <a:t>Implementation</a:t>
            </a:r>
            <a:endParaRPr/>
          </a:p>
        </p:txBody>
      </p:sp>
      <p:sp>
        <p:nvSpPr>
          <p:cNvPr id="818" name="Google Shape;818;p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41"/>
          <p:cNvSpPr txBox="1">
            <a:spLocks noGrp="1"/>
          </p:cNvSpPr>
          <p:nvPr>
            <p:ph type="body" idx="1"/>
          </p:nvPr>
        </p:nvSpPr>
        <p:spPr>
          <a:xfrm>
            <a:off x="159400" y="1116933"/>
            <a:ext cx="11929600" cy="351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74121">
              <a:lnSpc>
                <a:spcPct val="200000"/>
              </a:lnSpc>
              <a:buClr>
                <a:schemeClr val="dk1"/>
              </a:buClr>
              <a:buSzPts val="2000"/>
            </a:pPr>
            <a:r>
              <a:rPr lang="en" sz="2667">
                <a:solidFill>
                  <a:schemeClr val="dk1"/>
                </a:solidFill>
              </a:rPr>
              <a:t>Q1: Learning Relaxed Belady (LRB) traffic reduction vs state-of-the-art</a:t>
            </a:r>
            <a:endParaRPr sz="2667">
              <a:solidFill>
                <a:schemeClr val="dk1"/>
              </a:solidFill>
            </a:endParaRPr>
          </a:p>
          <a:p>
            <a:pPr indent="-474121">
              <a:lnSpc>
                <a:spcPct val="200000"/>
              </a:lnSpc>
              <a:buClr>
                <a:schemeClr val="dk1"/>
              </a:buClr>
              <a:buSzPts val="2000"/>
            </a:pPr>
            <a:r>
              <a:rPr lang="en" sz="2667">
                <a:solidFill>
                  <a:schemeClr val="dk1"/>
                </a:solidFill>
              </a:rPr>
              <a:t>Q2: overhead of LRB vs CDN production system</a:t>
            </a:r>
            <a:endParaRPr sz="2667">
              <a:solidFill>
                <a:srgbClr val="666666"/>
              </a:solidFill>
            </a:endParaRPr>
          </a:p>
          <a:p>
            <a:pPr indent="-474121">
              <a:lnSpc>
                <a:spcPct val="200000"/>
              </a:lnSpc>
              <a:buClr>
                <a:schemeClr val="dk1"/>
              </a:buClr>
              <a:buSzPts val="2000"/>
            </a:pPr>
            <a:r>
              <a:rPr lang="en" sz="2667">
                <a:solidFill>
                  <a:schemeClr val="dk1"/>
                </a:solidFill>
              </a:rPr>
              <a:t>Traces: 6 production traces from 3 CDNs</a:t>
            </a:r>
            <a:endParaRPr sz="2667">
              <a:solidFill>
                <a:schemeClr val="dk1"/>
              </a:solidFill>
            </a:endParaRPr>
          </a:p>
          <a:p>
            <a:pPr indent="-474121">
              <a:lnSpc>
                <a:spcPct val="200000"/>
              </a:lnSpc>
              <a:buClr>
                <a:schemeClr val="dk1"/>
              </a:buClr>
              <a:buSzPts val="2000"/>
            </a:pPr>
            <a:r>
              <a:rPr lang="en" sz="2667">
                <a:solidFill>
                  <a:schemeClr val="dk1"/>
                </a:solidFill>
              </a:rPr>
              <a:t>Hyperparameter (</a:t>
            </a:r>
            <a:r>
              <a:rPr lang="en" sz="2667">
                <a:solidFill>
                  <a:srgbClr val="0000FF"/>
                </a:solidFill>
              </a:rPr>
              <a:t>memory window</a:t>
            </a:r>
            <a:r>
              <a:rPr lang="en" sz="2667">
                <a:solidFill>
                  <a:schemeClr val="dk1"/>
                </a:solidFill>
              </a:rPr>
              <a:t>/model/...) tuned on 20% of trace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4" name="Google Shape;824;p41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/>
              <a:t>Evaluation Setup</a:t>
            </a:r>
            <a:endParaRPr/>
          </a:p>
        </p:txBody>
      </p:sp>
      <p:sp>
        <p:nvSpPr>
          <p:cNvPr id="825" name="Google Shape;825;p4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1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1156" y="1901133"/>
            <a:ext cx="6100945" cy="39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1156" y="1901133"/>
            <a:ext cx="6100945" cy="39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1156" y="1901133"/>
            <a:ext cx="6100945" cy="396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1156" y="1901133"/>
            <a:ext cx="6100945" cy="39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43633" y="1906419"/>
            <a:ext cx="60960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42"/>
          <p:cNvSpPr txBox="1">
            <a:spLocks noGrp="1"/>
          </p:cNvSpPr>
          <p:nvPr>
            <p:ph type="title"/>
          </p:nvPr>
        </p:nvSpPr>
        <p:spPr>
          <a:xfrm>
            <a:off x="182867" y="182867"/>
            <a:ext cx="1189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/>
              <a:t>LRB Reduces WAN Traffic</a:t>
            </a:r>
            <a:endParaRPr/>
          </a:p>
        </p:txBody>
      </p:sp>
      <p:cxnSp>
        <p:nvCxnSpPr>
          <p:cNvPr id="836" name="Google Shape;836;p42"/>
          <p:cNvCxnSpPr/>
          <p:nvPr/>
        </p:nvCxnSpPr>
        <p:spPr>
          <a:xfrm flipH="1">
            <a:off x="6500767" y="2109600"/>
            <a:ext cx="999600" cy="4388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837" name="Google Shape;837;p42"/>
          <p:cNvSpPr txBox="1"/>
          <p:nvPr/>
        </p:nvSpPr>
        <p:spPr>
          <a:xfrm>
            <a:off x="5055566" y="896000"/>
            <a:ext cx="5514439" cy="10104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latin typeface="Helvetica Neue Medium" panose="02000503000000020004" pitchFamily="2" charset="0"/>
              </a:rPr>
              <a:t>20% traffic reduction over B-LRU</a:t>
            </a:r>
            <a:endParaRPr sz="2667" dirty="0">
              <a:latin typeface="Helvetica Neue Medium" panose="02000503000000020004" pitchFamily="2" charset="0"/>
            </a:endParaRPr>
          </a:p>
          <a:p>
            <a:pPr algn="ctr"/>
            <a:r>
              <a:rPr lang="en" sz="2667" dirty="0">
                <a:latin typeface="Helvetica Neue Medium" panose="02000503000000020004" pitchFamily="2" charset="0"/>
              </a:rPr>
              <a:t>10% reduction over the best SOA</a:t>
            </a:r>
            <a:endParaRPr sz="2667" dirty="0">
              <a:latin typeface="Helvetica Neue Medium" panose="02000503000000020004" pitchFamily="2" charset="0"/>
            </a:endParaRPr>
          </a:p>
        </p:txBody>
      </p:sp>
      <p:pic>
        <p:nvPicPr>
          <p:cNvPr id="838" name="Google Shape;838;p42"/>
          <p:cNvPicPr preferRelativeResize="0"/>
          <p:nvPr/>
        </p:nvPicPr>
        <p:blipFill rotWithShape="1">
          <a:blip r:embed="rId8">
            <a:alphaModFix/>
          </a:blip>
          <a:srcRect t="4429" r="80875" b="4429"/>
          <a:stretch/>
        </p:blipFill>
        <p:spPr>
          <a:xfrm>
            <a:off x="8739467" y="2371669"/>
            <a:ext cx="2370872" cy="591516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42"/>
          <p:cNvSpPr txBox="1"/>
          <p:nvPr/>
        </p:nvSpPr>
        <p:spPr>
          <a:xfrm>
            <a:off x="4580267" y="5971433"/>
            <a:ext cx="3096000" cy="6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667" dirty="0">
                <a:solidFill>
                  <a:schemeClr val="dk1"/>
                </a:solidFill>
                <a:latin typeface="Helvetica Neue Medium" panose="02000503000000020004" pitchFamily="2" charset="0"/>
              </a:rPr>
              <a:t>Wikipedia trace</a:t>
            </a:r>
            <a:endParaRPr sz="2667" dirty="0">
              <a:latin typeface="Helvetica Neue Medium" panose="02000503000000020004" pitchFamily="2" charset="0"/>
            </a:endParaRPr>
          </a:p>
        </p:txBody>
      </p:sp>
      <p:pic>
        <p:nvPicPr>
          <p:cNvPr id="840" name="Google Shape;840;p42"/>
          <p:cNvPicPr preferRelativeResize="0"/>
          <p:nvPr/>
        </p:nvPicPr>
        <p:blipFill rotWithShape="1">
          <a:blip r:embed="rId8">
            <a:alphaModFix/>
          </a:blip>
          <a:srcRect l="74681" t="4429" r="12048" b="4429"/>
          <a:stretch/>
        </p:blipFill>
        <p:spPr>
          <a:xfrm>
            <a:off x="8859833" y="4773207"/>
            <a:ext cx="1644999" cy="5915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1" name="Google Shape;841;p42"/>
          <p:cNvGrpSpPr/>
          <p:nvPr/>
        </p:nvGrpSpPr>
        <p:grpSpPr>
          <a:xfrm>
            <a:off x="8811654" y="2851965"/>
            <a:ext cx="3126943" cy="2993048"/>
            <a:chOff x="7048195" y="2193992"/>
            <a:chExt cx="1840533" cy="1869408"/>
          </a:xfrm>
        </p:grpSpPr>
        <p:pic>
          <p:nvPicPr>
            <p:cNvPr id="842" name="Google Shape;842;p42"/>
            <p:cNvPicPr preferRelativeResize="0"/>
            <p:nvPr/>
          </p:nvPicPr>
          <p:blipFill rotWithShape="1">
            <a:blip r:embed="rId8">
              <a:alphaModFix/>
            </a:blip>
            <a:srcRect l="18976" t="4429" r="66839" b="4429"/>
            <a:stretch/>
          </p:blipFill>
          <p:spPr>
            <a:xfrm>
              <a:off x="7048195" y="2193992"/>
              <a:ext cx="1034974" cy="36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3" name="Google Shape;843;p42"/>
            <p:cNvPicPr preferRelativeResize="0"/>
            <p:nvPr/>
          </p:nvPicPr>
          <p:blipFill rotWithShape="1">
            <a:blip r:embed="rId8">
              <a:alphaModFix/>
            </a:blip>
            <a:srcRect l="88008" t="4429" b="4429"/>
            <a:stretch/>
          </p:blipFill>
          <p:spPr>
            <a:xfrm>
              <a:off x="7085980" y="3693950"/>
              <a:ext cx="875024" cy="36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4" name="Google Shape;844;p42"/>
            <p:cNvPicPr preferRelativeResize="0"/>
            <p:nvPr/>
          </p:nvPicPr>
          <p:blipFill rotWithShape="1">
            <a:blip r:embed="rId8">
              <a:alphaModFix/>
            </a:blip>
            <a:srcRect l="33076" t="4429" r="54495" b="4429"/>
            <a:stretch/>
          </p:blipFill>
          <p:spPr>
            <a:xfrm>
              <a:off x="7057641" y="2493983"/>
              <a:ext cx="906849" cy="36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5" name="Google Shape;845;p42"/>
            <p:cNvPicPr preferRelativeResize="0"/>
            <p:nvPr/>
          </p:nvPicPr>
          <p:blipFill rotWithShape="1">
            <a:blip r:embed="rId8">
              <a:alphaModFix/>
            </a:blip>
            <a:srcRect l="60691" t="4429" r="25356" b="4429"/>
            <a:stretch/>
          </p:blipFill>
          <p:spPr>
            <a:xfrm>
              <a:off x="7048195" y="3093967"/>
              <a:ext cx="1018049" cy="36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6" name="Google Shape;846;p42"/>
            <p:cNvPicPr preferRelativeResize="0"/>
            <p:nvPr/>
          </p:nvPicPr>
          <p:blipFill rotWithShape="1">
            <a:blip r:embed="rId9">
              <a:alphaModFix/>
            </a:blip>
            <a:srcRect l="41370" r="35488"/>
            <a:stretch/>
          </p:blipFill>
          <p:spPr>
            <a:xfrm>
              <a:off x="7067082" y="2767433"/>
              <a:ext cx="1821646" cy="393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7" name="Google Shape;847;p42"/>
          <p:cNvGrpSpPr/>
          <p:nvPr/>
        </p:nvGrpSpPr>
        <p:grpSpPr>
          <a:xfrm>
            <a:off x="271767" y="850267"/>
            <a:ext cx="2988400" cy="1420000"/>
            <a:chOff x="508625" y="637700"/>
            <a:chExt cx="2241300" cy="1065000"/>
          </a:xfrm>
        </p:grpSpPr>
        <p:sp>
          <p:nvSpPr>
            <p:cNvPr id="848" name="Google Shape;848;p42"/>
            <p:cNvSpPr txBox="1"/>
            <p:nvPr/>
          </p:nvSpPr>
          <p:spPr>
            <a:xfrm>
              <a:off x="508625" y="637700"/>
              <a:ext cx="2241300" cy="44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solidFill>
                    <a:srgbClr val="AD31B7"/>
                  </a:solidFill>
                  <a:latin typeface="Helvetica Neue Medium" panose="02000503000000020004" pitchFamily="2" charset="0"/>
                </a:rPr>
                <a:t>Industry standard</a:t>
              </a:r>
              <a:endParaRPr sz="2667" dirty="0">
                <a:solidFill>
                  <a:srgbClr val="AD31B7"/>
                </a:solidFill>
                <a:latin typeface="Helvetica Neue Medium" panose="02000503000000020004" pitchFamily="2" charset="0"/>
              </a:endParaRPr>
            </a:p>
          </p:txBody>
        </p:sp>
        <p:cxnSp>
          <p:nvCxnSpPr>
            <p:cNvPr id="849" name="Google Shape;849;p42"/>
            <p:cNvCxnSpPr>
              <a:endCxn id="848" idx="2"/>
            </p:cNvCxnSpPr>
            <p:nvPr/>
          </p:nvCxnSpPr>
          <p:spPr>
            <a:xfrm rot="10800000">
              <a:off x="1629275" y="1084700"/>
              <a:ext cx="581100" cy="618000"/>
            </a:xfrm>
            <a:prstGeom prst="straightConnector1">
              <a:avLst/>
            </a:prstGeom>
            <a:noFill/>
            <a:ln w="38100" cap="flat" cmpd="sng">
              <a:solidFill>
                <a:srgbClr val="AD31B7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</p:grpSp>
      <p:sp>
        <p:nvSpPr>
          <p:cNvPr id="850" name="Google Shape;850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p43"/>
          <p:cNvGrpSpPr/>
          <p:nvPr/>
        </p:nvGrpSpPr>
        <p:grpSpPr>
          <a:xfrm>
            <a:off x="218341" y="4012434"/>
            <a:ext cx="11638745" cy="2571711"/>
            <a:chOff x="163755" y="3009325"/>
            <a:chExt cx="8729059" cy="1928783"/>
          </a:xfrm>
        </p:grpSpPr>
        <p:grpSp>
          <p:nvGrpSpPr>
            <p:cNvPr id="856" name="Google Shape;856;p43"/>
            <p:cNvGrpSpPr/>
            <p:nvPr/>
          </p:nvGrpSpPr>
          <p:grpSpPr>
            <a:xfrm>
              <a:off x="163755" y="3011306"/>
              <a:ext cx="2743200" cy="1923569"/>
              <a:chOff x="163755" y="3011306"/>
              <a:chExt cx="2743200" cy="1923569"/>
            </a:xfrm>
          </p:grpSpPr>
          <p:pic>
            <p:nvPicPr>
              <p:cNvPr id="857" name="Google Shape;857;p4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3755" y="3011306"/>
                <a:ext cx="2743200" cy="17101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58" name="Google Shape;858;p43"/>
              <p:cNvSpPr txBox="1"/>
              <p:nvPr/>
            </p:nvSpPr>
            <p:spPr>
              <a:xfrm>
                <a:off x="791300" y="4632775"/>
                <a:ext cx="1820700" cy="30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2133"/>
                  </a:spcAft>
                </a:pPr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CDN-B1</a:t>
                </a:r>
                <a:endParaRPr sz="2667" dirty="0">
                  <a:latin typeface="Helvetica Neue Medium" panose="02000503000000020004" pitchFamily="2" charset="0"/>
                </a:endParaRPr>
              </a:p>
            </p:txBody>
          </p:sp>
        </p:grpSp>
        <p:grpSp>
          <p:nvGrpSpPr>
            <p:cNvPr id="859" name="Google Shape;859;p43"/>
            <p:cNvGrpSpPr/>
            <p:nvPr/>
          </p:nvGrpSpPr>
          <p:grpSpPr>
            <a:xfrm>
              <a:off x="6149614" y="3009325"/>
              <a:ext cx="2743200" cy="1928783"/>
              <a:chOff x="6149614" y="3009325"/>
              <a:chExt cx="2743200" cy="1928783"/>
            </a:xfrm>
          </p:grpSpPr>
          <p:pic>
            <p:nvPicPr>
              <p:cNvPr id="860" name="Google Shape;860;p4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149614" y="3009325"/>
                <a:ext cx="2743200" cy="17141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61" name="Google Shape;861;p43"/>
              <p:cNvSpPr txBox="1"/>
              <p:nvPr/>
            </p:nvSpPr>
            <p:spPr>
              <a:xfrm>
                <a:off x="6837050" y="4636008"/>
                <a:ext cx="1820700" cy="30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2133"/>
                  </a:spcAft>
                </a:pPr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CDN-B3</a:t>
                </a:r>
                <a:endParaRPr sz="2667" dirty="0">
                  <a:latin typeface="Helvetica Neue Medium" panose="02000503000000020004" pitchFamily="2" charset="0"/>
                </a:endParaRPr>
              </a:p>
            </p:txBody>
          </p:sp>
        </p:grpSp>
        <p:grpSp>
          <p:nvGrpSpPr>
            <p:cNvPr id="862" name="Google Shape;862;p43"/>
            <p:cNvGrpSpPr/>
            <p:nvPr/>
          </p:nvGrpSpPr>
          <p:grpSpPr>
            <a:xfrm>
              <a:off x="3200389" y="3009325"/>
              <a:ext cx="2743200" cy="1928783"/>
              <a:chOff x="3200389" y="3009325"/>
              <a:chExt cx="2743200" cy="1928783"/>
            </a:xfrm>
          </p:grpSpPr>
          <p:pic>
            <p:nvPicPr>
              <p:cNvPr id="863" name="Google Shape;863;p4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200389" y="3009325"/>
                <a:ext cx="2743200" cy="17141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64" name="Google Shape;864;p43"/>
              <p:cNvSpPr txBox="1"/>
              <p:nvPr/>
            </p:nvSpPr>
            <p:spPr>
              <a:xfrm>
                <a:off x="3781600" y="4636008"/>
                <a:ext cx="1820700" cy="30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2133"/>
                  </a:spcAft>
                </a:pPr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CDN-B2</a:t>
                </a:r>
                <a:endParaRPr sz="2667" dirty="0">
                  <a:latin typeface="Helvetica Neue Medium" panose="02000503000000020004" pitchFamily="2" charset="0"/>
                </a:endParaRPr>
              </a:p>
            </p:txBody>
          </p:sp>
        </p:grpSp>
      </p:grpSp>
      <p:sp>
        <p:nvSpPr>
          <p:cNvPr id="865" name="Google Shape;865;p43"/>
          <p:cNvSpPr txBox="1">
            <a:spLocks noGrp="1"/>
          </p:cNvSpPr>
          <p:nvPr>
            <p:ph type="title"/>
          </p:nvPr>
        </p:nvSpPr>
        <p:spPr>
          <a:xfrm>
            <a:off x="182867" y="182867"/>
            <a:ext cx="11641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 sz="3600" dirty="0"/>
              <a:t>LRB Consistently Improves on the State of the Art</a:t>
            </a:r>
            <a:endParaRPr sz="3600" dirty="0"/>
          </a:p>
        </p:txBody>
      </p:sp>
      <p:pic>
        <p:nvPicPr>
          <p:cNvPr id="866" name="Google Shape;866;p43"/>
          <p:cNvPicPr preferRelativeResize="0"/>
          <p:nvPr/>
        </p:nvPicPr>
        <p:blipFill rotWithShape="1">
          <a:blip r:embed="rId6">
            <a:alphaModFix/>
          </a:blip>
          <a:srcRect t="4429" b="4429"/>
          <a:stretch/>
        </p:blipFill>
        <p:spPr>
          <a:xfrm>
            <a:off x="218335" y="790633"/>
            <a:ext cx="11933732" cy="604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8319" y="1403521"/>
            <a:ext cx="3657600" cy="2284748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43"/>
          <p:cNvSpPr txBox="1"/>
          <p:nvPr/>
        </p:nvSpPr>
        <p:spPr>
          <a:xfrm>
            <a:off x="1055067" y="3554171"/>
            <a:ext cx="2427600" cy="4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667" dirty="0">
                <a:solidFill>
                  <a:schemeClr val="dk1"/>
                </a:solidFill>
                <a:latin typeface="Helvetica Neue Medium" panose="02000503000000020004" pitchFamily="2" charset="0"/>
              </a:rPr>
              <a:t>Wikipedia</a:t>
            </a:r>
            <a:endParaRPr sz="2667" dirty="0">
              <a:latin typeface="Helvetica Neue Medium" panose="02000503000000020004" pitchFamily="2" charset="0"/>
            </a:endParaRPr>
          </a:p>
        </p:txBody>
      </p:sp>
      <p:grpSp>
        <p:nvGrpSpPr>
          <p:cNvPr id="869" name="Google Shape;869;p43"/>
          <p:cNvGrpSpPr/>
          <p:nvPr/>
        </p:nvGrpSpPr>
        <p:grpSpPr>
          <a:xfrm>
            <a:off x="4208903" y="1402629"/>
            <a:ext cx="7648183" cy="2556575"/>
            <a:chOff x="3156677" y="1051971"/>
            <a:chExt cx="5736137" cy="1917431"/>
          </a:xfrm>
        </p:grpSpPr>
        <p:grpSp>
          <p:nvGrpSpPr>
            <p:cNvPr id="870" name="Google Shape;870;p43"/>
            <p:cNvGrpSpPr/>
            <p:nvPr/>
          </p:nvGrpSpPr>
          <p:grpSpPr>
            <a:xfrm>
              <a:off x="3156677" y="1052003"/>
              <a:ext cx="2743200" cy="1917400"/>
              <a:chOff x="3156677" y="1127900"/>
              <a:chExt cx="2743200" cy="1917400"/>
            </a:xfrm>
          </p:grpSpPr>
          <p:pic>
            <p:nvPicPr>
              <p:cNvPr id="871" name="Google Shape;871;p43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3156677" y="1127900"/>
                <a:ext cx="2743200" cy="17134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72" name="Google Shape;872;p43"/>
              <p:cNvSpPr txBox="1"/>
              <p:nvPr/>
            </p:nvSpPr>
            <p:spPr>
              <a:xfrm>
                <a:off x="3781600" y="2743200"/>
                <a:ext cx="1820700" cy="30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2133"/>
                  </a:spcAft>
                </a:pPr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CDN-A1</a:t>
                </a:r>
                <a:endParaRPr sz="2667" dirty="0">
                  <a:latin typeface="Helvetica Neue Medium" panose="02000503000000020004" pitchFamily="2" charset="0"/>
                </a:endParaRPr>
              </a:p>
            </p:txBody>
          </p:sp>
        </p:grpSp>
        <p:grpSp>
          <p:nvGrpSpPr>
            <p:cNvPr id="873" name="Google Shape;873;p43"/>
            <p:cNvGrpSpPr/>
            <p:nvPr/>
          </p:nvGrpSpPr>
          <p:grpSpPr>
            <a:xfrm>
              <a:off x="6149614" y="1051971"/>
              <a:ext cx="2743200" cy="1917431"/>
              <a:chOff x="6149614" y="1127869"/>
              <a:chExt cx="2743200" cy="1917431"/>
            </a:xfrm>
          </p:grpSpPr>
          <p:pic>
            <p:nvPicPr>
              <p:cNvPr id="874" name="Google Shape;874;p43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6149614" y="1127869"/>
                <a:ext cx="2743200" cy="17141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75" name="Google Shape;875;p43"/>
              <p:cNvSpPr txBox="1"/>
              <p:nvPr/>
            </p:nvSpPr>
            <p:spPr>
              <a:xfrm>
                <a:off x="6837050" y="2743200"/>
                <a:ext cx="1820700" cy="30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2133"/>
                  </a:spcAft>
                </a:pPr>
                <a:r>
                  <a:rPr lang="en" sz="2667" dirty="0">
                    <a:solidFill>
                      <a:schemeClr val="dk1"/>
                    </a:solidFill>
                    <a:latin typeface="Helvetica Neue Medium" panose="02000503000000020004" pitchFamily="2" charset="0"/>
                  </a:rPr>
                  <a:t>CDN-A2</a:t>
                </a:r>
                <a:endParaRPr sz="2667" dirty="0">
                  <a:latin typeface="Helvetica Neue Medium" panose="02000503000000020004" pitchFamily="2" charset="0"/>
                </a:endParaRPr>
              </a:p>
            </p:txBody>
          </p:sp>
        </p:grpSp>
      </p:grpSp>
      <p:sp>
        <p:nvSpPr>
          <p:cNvPr id="876" name="Google Shape;876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8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4"/>
          <p:cNvSpPr txBox="1">
            <a:spLocks noGrp="1"/>
          </p:cNvSpPr>
          <p:nvPr>
            <p:ph type="title"/>
          </p:nvPr>
        </p:nvSpPr>
        <p:spPr>
          <a:xfrm>
            <a:off x="197813" y="157733"/>
            <a:ext cx="8370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/>
              <a:t>LRB Overhead Is Modest </a:t>
            </a:r>
            <a:endParaRPr/>
          </a:p>
        </p:txBody>
      </p:sp>
      <p:sp>
        <p:nvSpPr>
          <p:cNvPr id="882" name="Google Shape;882;p44"/>
          <p:cNvSpPr txBox="1">
            <a:spLocks noGrp="1"/>
          </p:cNvSpPr>
          <p:nvPr>
            <p:ph type="body" idx="1"/>
          </p:nvPr>
        </p:nvSpPr>
        <p:spPr>
          <a:xfrm>
            <a:off x="308400" y="5144967"/>
            <a:ext cx="7834000" cy="724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" sz="2400" dirty="0">
                <a:solidFill>
                  <a:schemeClr val="dk1"/>
                </a:solidFill>
              </a:rPr>
              <a:t>Throughput: 11.7 Gbps vs 11.7 Gbps (unmodified)</a:t>
            </a:r>
            <a:endParaRPr sz="2400" dirty="0"/>
          </a:p>
        </p:txBody>
      </p:sp>
      <p:sp>
        <p:nvSpPr>
          <p:cNvPr id="883" name="Google Shape;883;p44"/>
          <p:cNvSpPr txBox="1">
            <a:spLocks noGrp="1"/>
          </p:cNvSpPr>
          <p:nvPr>
            <p:ph type="body" idx="1"/>
          </p:nvPr>
        </p:nvSpPr>
        <p:spPr>
          <a:xfrm>
            <a:off x="6219700" y="3613700"/>
            <a:ext cx="5808800" cy="553600"/>
          </a:xfrm>
          <a:prstGeom prst="rect">
            <a:avLst/>
          </a:prstGeom>
          <a:ln w="38100" cap="flat" cmpd="sng">
            <a:solidFill>
              <a:srgbClr val="6A3D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" sz="2400" dirty="0"/>
              <a:t>Memory overhead=1‒3% cache size</a:t>
            </a:r>
            <a:endParaRPr sz="2400" dirty="0"/>
          </a:p>
        </p:txBody>
      </p:sp>
      <p:sp>
        <p:nvSpPr>
          <p:cNvPr id="884" name="Google Shape;884;p44"/>
          <p:cNvSpPr txBox="1">
            <a:spLocks noGrp="1"/>
          </p:cNvSpPr>
          <p:nvPr>
            <p:ph type="body" idx="1"/>
          </p:nvPr>
        </p:nvSpPr>
        <p:spPr>
          <a:xfrm>
            <a:off x="4721933" y="4386033"/>
            <a:ext cx="5849200" cy="612800"/>
          </a:xfrm>
          <a:prstGeom prst="rect">
            <a:avLst/>
          </a:prstGeom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" sz="2667">
                <a:solidFill>
                  <a:schemeClr val="dk1"/>
                </a:solidFill>
              </a:rPr>
              <a:t>Peak CPU: 16% vs 9% (unmodified) </a:t>
            </a:r>
            <a:endParaRPr sz="2667"/>
          </a:p>
        </p:txBody>
      </p:sp>
      <p:cxnSp>
        <p:nvCxnSpPr>
          <p:cNvPr id="885" name="Google Shape;885;p44"/>
          <p:cNvCxnSpPr>
            <a:stCxn id="886" idx="1"/>
          </p:cNvCxnSpPr>
          <p:nvPr/>
        </p:nvCxnSpPr>
        <p:spPr>
          <a:xfrm flipH="1">
            <a:off x="3136133" y="2865328"/>
            <a:ext cx="464400" cy="2236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7" name="Google Shape;887;p44"/>
          <p:cNvCxnSpPr/>
          <p:nvPr/>
        </p:nvCxnSpPr>
        <p:spPr>
          <a:xfrm>
            <a:off x="5146800" y="3153567"/>
            <a:ext cx="419200" cy="1086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8" name="Google Shape;888;p44"/>
          <p:cNvCxnSpPr/>
          <p:nvPr/>
        </p:nvCxnSpPr>
        <p:spPr>
          <a:xfrm>
            <a:off x="5608233" y="2638900"/>
            <a:ext cx="922800" cy="892800"/>
          </a:xfrm>
          <a:prstGeom prst="straightConnector1">
            <a:avLst/>
          </a:prstGeom>
          <a:noFill/>
          <a:ln w="38100" cap="flat" cmpd="sng">
            <a:solidFill>
              <a:srgbClr val="6A3D9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89" name="Google Shape;889;p4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35</a:t>
            </a:fld>
            <a:endParaRPr>
              <a:solidFill>
                <a:srgbClr val="000000"/>
              </a:solidFill>
            </a:endParaRPr>
          </a:p>
        </p:txBody>
      </p:sp>
      <p:grpSp>
        <p:nvGrpSpPr>
          <p:cNvPr id="890" name="Google Shape;890;p44"/>
          <p:cNvGrpSpPr/>
          <p:nvPr/>
        </p:nvGrpSpPr>
        <p:grpSpPr>
          <a:xfrm>
            <a:off x="108600" y="844867"/>
            <a:ext cx="10226515" cy="3395200"/>
            <a:chOff x="386250" y="1090850"/>
            <a:chExt cx="7669886" cy="2546400"/>
          </a:xfrm>
        </p:grpSpPr>
        <p:sp>
          <p:nvSpPr>
            <p:cNvPr id="891" name="Google Shape;891;p44"/>
            <p:cNvSpPr/>
            <p:nvPr/>
          </p:nvSpPr>
          <p:spPr>
            <a:xfrm>
              <a:off x="386250" y="1090850"/>
              <a:ext cx="4287000" cy="2546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grpSp>
          <p:nvGrpSpPr>
            <p:cNvPr id="892" name="Google Shape;892;p44"/>
            <p:cNvGrpSpPr/>
            <p:nvPr/>
          </p:nvGrpSpPr>
          <p:grpSpPr>
            <a:xfrm>
              <a:off x="3005200" y="1558696"/>
              <a:ext cx="1556541" cy="1303099"/>
              <a:chOff x="3038458" y="1409277"/>
              <a:chExt cx="2261100" cy="2009714"/>
            </a:xfrm>
          </p:grpSpPr>
          <p:pic>
            <p:nvPicPr>
              <p:cNvPr id="893" name="Google Shape;893;p44" descr="Related image"/>
              <p:cNvPicPr preferRelativeResize="0"/>
              <p:nvPr/>
            </p:nvPicPr>
            <p:blipFill rotWithShape="1">
              <a:blip r:embed="rId3">
                <a:alphaModFix/>
              </a:blip>
              <a:srcRect l="6451" t="7362" r="6005" b="8398"/>
              <a:stretch/>
            </p:blipFill>
            <p:spPr>
              <a:xfrm>
                <a:off x="3361308" y="1409277"/>
                <a:ext cx="1376271" cy="13243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86" name="Google Shape;886;p44"/>
              <p:cNvSpPr txBox="1"/>
              <p:nvPr/>
            </p:nvSpPr>
            <p:spPr>
              <a:xfrm>
                <a:off x="3038458" y="2630591"/>
                <a:ext cx="2261100" cy="78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en" sz="2667" dirty="0">
                    <a:latin typeface="Helvetica Neue Medium" panose="02000503000000020004" pitchFamily="2" charset="0"/>
                  </a:rPr>
                  <a:t>Edge cache</a:t>
                </a:r>
                <a:endParaRPr sz="2667" dirty="0">
                  <a:latin typeface="Helvetica Neue Medium" panose="02000503000000020004" pitchFamily="2" charset="0"/>
                </a:endParaRPr>
              </a:p>
            </p:txBody>
          </p:sp>
        </p:grpSp>
        <p:grpSp>
          <p:nvGrpSpPr>
            <p:cNvPr id="894" name="Google Shape;894;p44"/>
            <p:cNvGrpSpPr/>
            <p:nvPr/>
          </p:nvGrpSpPr>
          <p:grpSpPr>
            <a:xfrm>
              <a:off x="1830307" y="1290584"/>
              <a:ext cx="1345500" cy="587674"/>
              <a:chOff x="2168725" y="1088459"/>
              <a:chExt cx="1345500" cy="866009"/>
            </a:xfrm>
          </p:grpSpPr>
          <p:sp>
            <p:nvSpPr>
              <p:cNvPr id="895" name="Google Shape;895;p44"/>
              <p:cNvSpPr/>
              <p:nvPr/>
            </p:nvSpPr>
            <p:spPr>
              <a:xfrm>
                <a:off x="2208475" y="1738168"/>
                <a:ext cx="1243500" cy="2163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noFill/>
              <a:ln w="9525" cap="flat" cmpd="sng">
                <a:solidFill>
                  <a:srgbClr val="4472C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>
                  <a:latin typeface="Helvetica Neue Medium" panose="02000503000000020004" pitchFamily="2" charset="0"/>
                </a:endParaRPr>
              </a:p>
            </p:txBody>
          </p:sp>
          <p:sp>
            <p:nvSpPr>
              <p:cNvPr id="896" name="Google Shape;896;p44"/>
              <p:cNvSpPr txBox="1"/>
              <p:nvPr/>
            </p:nvSpPr>
            <p:spPr>
              <a:xfrm>
                <a:off x="2168725" y="1088459"/>
                <a:ext cx="1345500" cy="32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en" sz="2667" dirty="0">
                    <a:latin typeface="Helvetica Neue Medium" panose="02000503000000020004" pitchFamily="2" charset="0"/>
                  </a:rPr>
                  <a:t>Requests</a:t>
                </a:r>
                <a:endParaRPr sz="2667" dirty="0">
                  <a:latin typeface="Helvetica Neue Medium" panose="02000503000000020004" pitchFamily="2" charset="0"/>
                </a:endParaRPr>
              </a:p>
            </p:txBody>
          </p:sp>
        </p:grpSp>
        <p:pic>
          <p:nvPicPr>
            <p:cNvPr id="897" name="Google Shape;897;p44" descr="Image result for cloud icon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13981" y="1403938"/>
              <a:ext cx="1116275" cy="1116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8" name="Google Shape;898;p44"/>
            <p:cNvSpPr/>
            <p:nvPr/>
          </p:nvSpPr>
          <p:spPr>
            <a:xfrm rot="10800000">
              <a:off x="2176380" y="2053975"/>
              <a:ext cx="5879755" cy="2634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99" name="Google Shape;899;p44"/>
            <p:cNvSpPr/>
            <p:nvPr/>
          </p:nvSpPr>
          <p:spPr>
            <a:xfrm rot="10800000">
              <a:off x="1807232" y="2251188"/>
              <a:ext cx="1244100" cy="4116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grpSp>
          <p:nvGrpSpPr>
            <p:cNvPr id="900" name="Google Shape;900;p44"/>
            <p:cNvGrpSpPr/>
            <p:nvPr/>
          </p:nvGrpSpPr>
          <p:grpSpPr>
            <a:xfrm>
              <a:off x="688150" y="1558696"/>
              <a:ext cx="1345500" cy="1102016"/>
              <a:chOff x="482100" y="1644587"/>
              <a:chExt cx="1345500" cy="1102016"/>
            </a:xfrm>
          </p:grpSpPr>
          <p:pic>
            <p:nvPicPr>
              <p:cNvPr id="901" name="Google Shape;901;p44" descr="Image result for user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09788" y="1644587"/>
                <a:ext cx="890125" cy="8901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02" name="Google Shape;902;p44"/>
              <p:cNvSpPr txBox="1"/>
              <p:nvPr/>
            </p:nvSpPr>
            <p:spPr>
              <a:xfrm>
                <a:off x="482100" y="2417804"/>
                <a:ext cx="1345500" cy="32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en" sz="2667" dirty="0">
                    <a:latin typeface="Helvetica Neue Medium" panose="02000503000000020004" pitchFamily="2" charset="0"/>
                  </a:rPr>
                  <a:t>User</a:t>
                </a:r>
                <a:endParaRPr sz="2667" dirty="0">
                  <a:latin typeface="Helvetica Neue Medium" panose="02000503000000020004" pitchFamily="2" charset="0"/>
                </a:endParaRPr>
              </a:p>
            </p:txBody>
          </p:sp>
        </p:grpSp>
        <p:sp>
          <p:nvSpPr>
            <p:cNvPr id="903" name="Google Shape;903;p44"/>
            <p:cNvSpPr/>
            <p:nvPr/>
          </p:nvSpPr>
          <p:spPr>
            <a:xfrm>
              <a:off x="4265257" y="1797363"/>
              <a:ext cx="3776381" cy="1467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999999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175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5"/>
          <p:cNvSpPr txBox="1">
            <a:spLocks noGrp="1"/>
          </p:cNvSpPr>
          <p:nvPr>
            <p:ph type="title"/>
          </p:nvPr>
        </p:nvSpPr>
        <p:spPr>
          <a:xfrm>
            <a:off x="182877" y="182867"/>
            <a:ext cx="11362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" sz="3733" dirty="0"/>
              <a:t>Conclusion</a:t>
            </a:r>
            <a:endParaRPr sz="3733" dirty="0"/>
          </a:p>
        </p:txBody>
      </p:sp>
      <p:sp>
        <p:nvSpPr>
          <p:cNvPr id="909" name="Google Shape;909;p45"/>
          <p:cNvSpPr txBox="1">
            <a:spLocks noGrp="1"/>
          </p:cNvSpPr>
          <p:nvPr>
            <p:ph type="body" idx="4294967295"/>
          </p:nvPr>
        </p:nvSpPr>
        <p:spPr>
          <a:xfrm>
            <a:off x="110800" y="1028632"/>
            <a:ext cx="12481200" cy="43450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7412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Char char="●"/>
            </a:pPr>
            <a:r>
              <a:rPr lang="en" sz="2667" dirty="0">
                <a:solidFill>
                  <a:schemeClr val="dk1"/>
                </a:solidFill>
              </a:rPr>
              <a:t>LRB reduces WAN traffic with modest overhead</a:t>
            </a:r>
            <a:endParaRPr lang="en-US" sz="2667" dirty="0">
              <a:solidFill>
                <a:schemeClr val="dk1"/>
              </a:solidFill>
            </a:endParaRPr>
          </a:p>
          <a:p>
            <a:pPr marL="609585" indent="-47412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Char char="●"/>
            </a:pPr>
            <a:endParaRPr lang="en-US" sz="2667" dirty="0">
              <a:solidFill>
                <a:schemeClr val="dk1"/>
              </a:solidFill>
            </a:endParaRPr>
          </a:p>
          <a:p>
            <a:pPr marL="609585" indent="-47412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Char char="●"/>
            </a:pPr>
            <a:r>
              <a:rPr lang="en-US" sz="2667" dirty="0">
                <a:solidFill>
                  <a:schemeClr val="dk1"/>
                </a:solidFill>
              </a:rPr>
              <a:t>ML-for-systems generally promising to replace heuristics</a:t>
            </a:r>
            <a:endParaRPr sz="2667" dirty="0">
              <a:solidFill>
                <a:schemeClr val="dk1"/>
              </a:solidFill>
            </a:endParaRPr>
          </a:p>
          <a:p>
            <a:pPr marL="609585" indent="-47412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Char char="●"/>
            </a:pPr>
            <a:endParaRPr lang="en-US" sz="2667" dirty="0">
              <a:solidFill>
                <a:schemeClr val="dk1"/>
              </a:solidFill>
            </a:endParaRPr>
          </a:p>
          <a:p>
            <a:pPr marL="609585" indent="-47412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000"/>
              <a:buChar char="●"/>
            </a:pPr>
            <a:r>
              <a:rPr lang="en" sz="2667" dirty="0">
                <a:solidFill>
                  <a:schemeClr val="dk1"/>
                </a:solidFill>
              </a:rPr>
              <a:t>Key insight: </a:t>
            </a:r>
            <a:r>
              <a:rPr lang="en" sz="2667" b="1" dirty="0">
                <a:solidFill>
                  <a:schemeClr val="dk1"/>
                </a:solidFill>
              </a:rPr>
              <a:t>relaxed </a:t>
            </a:r>
            <a:r>
              <a:rPr lang="en" sz="2667" b="1" dirty="0" err="1">
                <a:solidFill>
                  <a:schemeClr val="dk1"/>
                </a:solidFill>
              </a:rPr>
              <a:t>Belady</a:t>
            </a:r>
            <a:endParaRPr sz="2667" b="1" dirty="0">
              <a:solidFill>
                <a:schemeClr val="dk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667" dirty="0">
                <a:solidFill>
                  <a:schemeClr val="dk1"/>
                </a:solidFill>
              </a:rPr>
              <a:t>      →	Simplifies machine learning &amp; reduces system overhead</a:t>
            </a:r>
            <a:endParaRPr sz="2667" dirty="0">
              <a:solidFill>
                <a:schemeClr val="dk1"/>
              </a:solidFill>
            </a:endParaRPr>
          </a:p>
        </p:txBody>
      </p:sp>
      <p:sp>
        <p:nvSpPr>
          <p:cNvPr id="911" name="Google Shape;911;p4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66B2-1213-414C-8DD8-EFC3D304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Systems Classes in the </a:t>
            </a:r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Spring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CA5E0-22B4-7847-9890-A65C0749B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COS 417 – Operating Systems – T/Th 11-1220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Mae Milano and Amit Levy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Previously 318, a revamped OS class!</a:t>
            </a:r>
          </a:p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COS 418 – Distributed Systems – MW 10-1050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Mike Freedman &amp; Wyatt Lloyd</a:t>
            </a:r>
          </a:p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COS 432 – Information Security – T/Th 11-1220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Prateek Mittal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Primarily listed as ECE 432</a:t>
            </a:r>
          </a:p>
          <a:p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COS IW 11 – IaaS Systems for Business – M 11-1220</a:t>
            </a:r>
          </a:p>
          <a:p>
            <a:pPr lvl="1"/>
            <a:r>
              <a:rPr lang="en-US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Corey Sanders ’04 (Recently retired CVP from Microsoft)</a:t>
            </a:r>
          </a:p>
        </p:txBody>
      </p:sp>
    </p:spTree>
    <p:extLst>
      <p:ext uri="{BB962C8B-B14F-4D97-AF65-F5344CB8AC3E}">
        <p14:creationId xmlns:p14="http://schemas.microsoft.com/office/powerpoint/2010/main" val="3467444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2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921400" y="946467"/>
            <a:ext cx="5861600" cy="3890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latin typeface="Helvetica Neue Medium" panose="02000503000000020004" pitchFamily="2" charset="0"/>
            </a:endParaRPr>
          </a:p>
        </p:txBody>
      </p:sp>
      <p:grpSp>
        <p:nvGrpSpPr>
          <p:cNvPr id="68" name="Google Shape;68;p14"/>
          <p:cNvGrpSpPr/>
          <p:nvPr/>
        </p:nvGrpSpPr>
        <p:grpSpPr>
          <a:xfrm>
            <a:off x="4413334" y="1570262"/>
            <a:ext cx="2075388" cy="1737465"/>
            <a:chOff x="3038458" y="1409277"/>
            <a:chExt cx="2261100" cy="2009714"/>
          </a:xfrm>
        </p:grpSpPr>
        <p:pic>
          <p:nvPicPr>
            <p:cNvPr id="69" name="Google Shape;69;p14" descr="Related image"/>
            <p:cNvPicPr preferRelativeResize="0"/>
            <p:nvPr/>
          </p:nvPicPr>
          <p:blipFill rotWithShape="1">
            <a:blip r:embed="rId3">
              <a:alphaModFix/>
            </a:blip>
            <a:srcRect l="6451" t="7362" r="6005" b="8398"/>
            <a:stretch/>
          </p:blipFill>
          <p:spPr>
            <a:xfrm>
              <a:off x="3361308" y="1409277"/>
              <a:ext cx="1376271" cy="13243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4"/>
            <p:cNvSpPr txBox="1"/>
            <p:nvPr/>
          </p:nvSpPr>
          <p:spPr>
            <a:xfrm>
              <a:off x="3038458" y="2630591"/>
              <a:ext cx="2261100" cy="7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Edge cache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82867" y="182867"/>
            <a:ext cx="11757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/>
              <a:t>CDN Caching Goal: Minimize WAN Traffic </a:t>
            </a:r>
            <a:endParaRPr/>
          </a:p>
        </p:txBody>
      </p:sp>
      <p:grpSp>
        <p:nvGrpSpPr>
          <p:cNvPr id="72" name="Google Shape;72;p14"/>
          <p:cNvGrpSpPr/>
          <p:nvPr/>
        </p:nvGrpSpPr>
        <p:grpSpPr>
          <a:xfrm>
            <a:off x="2846809" y="1212779"/>
            <a:ext cx="1794000" cy="783565"/>
            <a:chOff x="2168725" y="1088459"/>
            <a:chExt cx="1345500" cy="866009"/>
          </a:xfrm>
        </p:grpSpPr>
        <p:sp>
          <p:nvSpPr>
            <p:cNvPr id="73" name="Google Shape;73;p14"/>
            <p:cNvSpPr/>
            <p:nvPr/>
          </p:nvSpPr>
          <p:spPr>
            <a:xfrm>
              <a:off x="2208475" y="1738168"/>
              <a:ext cx="1243500" cy="2163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4472C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4" name="Google Shape;74;p14"/>
            <p:cNvSpPr txBox="1"/>
            <p:nvPr/>
          </p:nvSpPr>
          <p:spPr>
            <a:xfrm>
              <a:off x="2168725" y="1088459"/>
              <a:ext cx="1345500" cy="3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Requests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</p:grpSp>
      <p:pic>
        <p:nvPicPr>
          <p:cNvPr id="75" name="Google Shape;75;p14" descr="Image result for cloud ic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1709" y="1363918"/>
            <a:ext cx="1488367" cy="14883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4"/>
          <p:cNvGrpSpPr/>
          <p:nvPr/>
        </p:nvGrpSpPr>
        <p:grpSpPr>
          <a:xfrm>
            <a:off x="3308240" y="2230634"/>
            <a:ext cx="8476680" cy="1262111"/>
            <a:chOff x="4165550" y="1596775"/>
            <a:chExt cx="3844183" cy="946583"/>
          </a:xfrm>
        </p:grpSpPr>
        <p:sp>
          <p:nvSpPr>
            <p:cNvPr id="77" name="Google Shape;77;p14"/>
            <p:cNvSpPr/>
            <p:nvPr/>
          </p:nvSpPr>
          <p:spPr>
            <a:xfrm rot="10800000">
              <a:off x="4165550" y="1596775"/>
              <a:ext cx="3555300" cy="263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78" name="Google Shape;78;p14"/>
            <p:cNvSpPr txBox="1"/>
            <p:nvPr/>
          </p:nvSpPr>
          <p:spPr>
            <a:xfrm>
              <a:off x="5152233" y="1823658"/>
              <a:ext cx="2857500" cy="71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667" dirty="0">
                  <a:solidFill>
                    <a:srgbClr val="FF0000"/>
                  </a:solidFill>
                  <a:latin typeface="Helvetica Neue Medium" panose="02000503000000020004" pitchFamily="2" charset="0"/>
                </a:rPr>
                <a:t>Miss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79" name="Google Shape;79;p14"/>
          <p:cNvGrpSpPr/>
          <p:nvPr/>
        </p:nvGrpSpPr>
        <p:grpSpPr>
          <a:xfrm>
            <a:off x="2816043" y="2493585"/>
            <a:ext cx="1809767" cy="798084"/>
            <a:chOff x="2145650" y="2327388"/>
            <a:chExt cx="1357325" cy="598563"/>
          </a:xfrm>
        </p:grpSpPr>
        <p:sp>
          <p:nvSpPr>
            <p:cNvPr id="80" name="Google Shape;80;p14"/>
            <p:cNvSpPr/>
            <p:nvPr/>
          </p:nvSpPr>
          <p:spPr>
            <a:xfrm rot="10800000">
              <a:off x="2145650" y="2327388"/>
              <a:ext cx="1244100" cy="411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A86E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81" name="Google Shape;81;p14"/>
            <p:cNvSpPr txBox="1"/>
            <p:nvPr/>
          </p:nvSpPr>
          <p:spPr>
            <a:xfrm>
              <a:off x="2157475" y="2597150"/>
              <a:ext cx="1345500" cy="3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667" dirty="0">
                  <a:solidFill>
                    <a:srgbClr val="4472C4"/>
                  </a:solidFill>
                  <a:latin typeface="Helvetica Neue Medium" panose="02000503000000020004" pitchFamily="2" charset="0"/>
                </a:rPr>
                <a:t>Hit</a:t>
              </a:r>
              <a:endParaRPr sz="2667" dirty="0">
                <a:solidFill>
                  <a:srgbClr val="4472C4"/>
                </a:solidFill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82" name="Google Shape;82;p14"/>
          <p:cNvGrpSpPr/>
          <p:nvPr/>
        </p:nvGrpSpPr>
        <p:grpSpPr>
          <a:xfrm>
            <a:off x="1323934" y="1570262"/>
            <a:ext cx="1926172" cy="2893887"/>
            <a:chOff x="764350" y="1154487"/>
            <a:chExt cx="1444629" cy="2170415"/>
          </a:xfrm>
        </p:grpSpPr>
        <p:grpSp>
          <p:nvGrpSpPr>
            <p:cNvPr id="83" name="Google Shape;83;p14"/>
            <p:cNvGrpSpPr/>
            <p:nvPr/>
          </p:nvGrpSpPr>
          <p:grpSpPr>
            <a:xfrm>
              <a:off x="764350" y="1154487"/>
              <a:ext cx="1345500" cy="1102016"/>
              <a:chOff x="482100" y="1644587"/>
              <a:chExt cx="1345500" cy="1102016"/>
            </a:xfrm>
          </p:grpSpPr>
          <p:pic>
            <p:nvPicPr>
              <p:cNvPr id="84" name="Google Shape;84;p14" descr="Image result for user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09788" y="1644587"/>
                <a:ext cx="890125" cy="8901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5" name="Google Shape;85;p14"/>
              <p:cNvSpPr txBox="1"/>
              <p:nvPr/>
            </p:nvSpPr>
            <p:spPr>
              <a:xfrm>
                <a:off x="482100" y="2417804"/>
                <a:ext cx="1345500" cy="32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/>
                <a:r>
                  <a:rPr lang="en" sz="2667" dirty="0">
                    <a:latin typeface="Helvetica Neue Medium" panose="02000503000000020004" pitchFamily="2" charset="0"/>
                  </a:rPr>
                  <a:t>User</a:t>
                </a:r>
                <a:endParaRPr sz="2667" dirty="0">
                  <a:latin typeface="Helvetica Neue Medium" panose="02000503000000020004" pitchFamily="2" charset="0"/>
                </a:endParaRPr>
              </a:p>
            </p:txBody>
          </p:sp>
        </p:grpSp>
        <p:pic>
          <p:nvPicPr>
            <p:cNvPr id="86" name="Google Shape;86;p14" descr="Image result for user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66720" y="2444389"/>
              <a:ext cx="548700" cy="548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4" descr="Image result for user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877198" y="2872827"/>
              <a:ext cx="331781" cy="33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4" descr="Image result for user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17111" y="2993102"/>
              <a:ext cx="331781" cy="331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" name="Google Shape;89;p14"/>
          <p:cNvGrpSpPr/>
          <p:nvPr/>
        </p:nvGrpSpPr>
        <p:grpSpPr>
          <a:xfrm>
            <a:off x="6093410" y="1059362"/>
            <a:ext cx="5035175" cy="1024721"/>
            <a:chOff x="3060474" y="474259"/>
            <a:chExt cx="3644100" cy="768541"/>
          </a:xfrm>
        </p:grpSpPr>
        <p:sp>
          <p:nvSpPr>
            <p:cNvPr id="90" name="Google Shape;90;p14"/>
            <p:cNvSpPr/>
            <p:nvPr/>
          </p:nvSpPr>
          <p:spPr>
            <a:xfrm>
              <a:off x="3060474" y="1096100"/>
              <a:ext cx="3644100" cy="146700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91" name="Google Shape;91;p14"/>
            <p:cNvSpPr txBox="1"/>
            <p:nvPr/>
          </p:nvSpPr>
          <p:spPr>
            <a:xfrm>
              <a:off x="4193555" y="474259"/>
              <a:ext cx="13455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Requests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</p:grp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683000" y="4986333"/>
            <a:ext cx="3644900" cy="1173200"/>
          </a:xfrm>
          <a:prstGeom prst="rect">
            <a:avLst/>
          </a:prstGeom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r>
              <a:rPr lang="en" sz="2667" b="1"/>
              <a:t> </a:t>
            </a:r>
            <a:endParaRPr sz="2667" b="1"/>
          </a:p>
        </p:txBody>
      </p:sp>
      <p:sp>
        <p:nvSpPr>
          <p:cNvPr id="93" name="Google Shape;93;p14"/>
          <p:cNvSpPr txBox="1"/>
          <p:nvPr/>
        </p:nvSpPr>
        <p:spPr>
          <a:xfrm>
            <a:off x="6579967" y="3347667"/>
            <a:ext cx="4689600" cy="1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dirty="0">
                <a:latin typeface="Helvetica Neue Medium" panose="02000503000000020004" pitchFamily="2" charset="0"/>
              </a:rPr>
              <a:t>Wide Area Network (WAN)</a:t>
            </a:r>
            <a:endParaRPr sz="2667" dirty="0">
              <a:latin typeface="Helvetica Neue Medium" panose="02000503000000020004" pitchFamily="2" charset="0"/>
            </a:endParaRPr>
          </a:p>
          <a:p>
            <a:r>
              <a:rPr lang="en" sz="2667" dirty="0">
                <a:latin typeface="Helvetica Neue Medium" panose="02000503000000020004" pitchFamily="2" charset="0"/>
              </a:rPr>
              <a:t>traffic is expensive</a:t>
            </a:r>
            <a:endParaRPr sz="2667" dirty="0">
              <a:latin typeface="Helvetica Neue Medium" panose="02000503000000020004" pitchFamily="2" charset="0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4048000" y="5221375"/>
            <a:ext cx="4426800" cy="5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" sz="2667" dirty="0">
                <a:latin typeface="Helvetica Neue Medium" panose="02000503000000020004" pitchFamily="2" charset="0"/>
              </a:rPr>
              <a:t>Key metric </a:t>
            </a:r>
            <a:r>
              <a:rPr lang="en-US" sz="2667" dirty="0">
                <a:latin typeface="Helvetica Neue Medium" panose="02000503000000020004" pitchFamily="2" charset="0"/>
              </a:rPr>
              <a:t>hit r</a:t>
            </a:r>
            <a:r>
              <a:rPr lang="en" sz="2667" dirty="0" err="1">
                <a:latin typeface="Helvetica Neue Medium" panose="02000503000000020004" pitchFamily="2" charset="0"/>
              </a:rPr>
              <a:t>atio</a:t>
            </a:r>
            <a:endParaRPr sz="2667" dirty="0">
              <a:latin typeface="Helvetica Neue Medium" panose="02000503000000020004" pitchFamily="2" charset="0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1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Caching Remains Challenging</a:t>
            </a: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509067" y="946467"/>
            <a:ext cx="12016400" cy="370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3200" dirty="0"/>
              <a:t>Heuristic-based algorithms (1965–): </a:t>
            </a:r>
            <a:r>
              <a:rPr lang="en" sz="2667" b="1" dirty="0"/>
              <a:t>LRU</a:t>
            </a:r>
            <a:r>
              <a:rPr lang="en" sz="2667" dirty="0"/>
              <a:t>, </a:t>
            </a:r>
            <a:r>
              <a:rPr lang="en-US" sz="2667" b="1" dirty="0"/>
              <a:t>LFU</a:t>
            </a:r>
            <a:r>
              <a:rPr lang="en" sz="2667" dirty="0"/>
              <a:t>, GDSF, ARC, ...</a:t>
            </a:r>
            <a:endParaRPr sz="2667" dirty="0"/>
          </a:p>
          <a:p>
            <a:pPr indent="-474121">
              <a:buSzPts val="2000"/>
            </a:pPr>
            <a:r>
              <a:rPr lang="en" sz="2667" dirty="0"/>
              <a:t>Work well for some workloads, but work poorly for other</a:t>
            </a:r>
            <a:endParaRPr sz="2667" dirty="0"/>
          </a:p>
          <a:p>
            <a:pPr marL="0" indent="0">
              <a:buNone/>
            </a:pPr>
            <a:br>
              <a:rPr lang="en-US" sz="3200" dirty="0"/>
            </a:br>
            <a:r>
              <a:rPr lang="en" sz="3200" dirty="0"/>
              <a:t>ML-based adaptation of heuristics (2017–): </a:t>
            </a:r>
            <a:r>
              <a:rPr lang="en" sz="2667" dirty="0"/>
              <a:t>UCB, </a:t>
            </a:r>
            <a:r>
              <a:rPr lang="en" sz="2667" dirty="0" err="1"/>
              <a:t>LeCAR</a:t>
            </a:r>
            <a:r>
              <a:rPr lang="en" sz="2667" dirty="0"/>
              <a:t>, ...</a:t>
            </a:r>
            <a:endParaRPr sz="2667" dirty="0"/>
          </a:p>
          <a:p>
            <a:pPr indent="-474121">
              <a:buSzPts val="2000"/>
            </a:pPr>
            <a:r>
              <a:rPr lang="en" sz="2667" dirty="0"/>
              <a:t>Also work well for some workloads, but poorly for others</a:t>
            </a:r>
            <a:endParaRPr sz="2667" dirty="0"/>
          </a:p>
          <a:p>
            <a:pPr marL="0" indent="0">
              <a:buNone/>
            </a:pPr>
            <a:br>
              <a:rPr lang="en-US" sz="3200" dirty="0">
                <a:solidFill>
                  <a:schemeClr val="dk1"/>
                </a:solidFill>
              </a:rPr>
            </a:br>
            <a:r>
              <a:rPr lang="en-US" sz="3200" dirty="0">
                <a:solidFill>
                  <a:schemeClr val="dk1"/>
                </a:solidFill>
              </a:rPr>
              <a:t>The </a:t>
            </a:r>
            <a:r>
              <a:rPr lang="en" sz="3200" b="1" dirty="0" err="1">
                <a:solidFill>
                  <a:schemeClr val="dk1"/>
                </a:solidFill>
              </a:rPr>
              <a:t>Belady</a:t>
            </a:r>
            <a:r>
              <a:rPr lang="en" sz="3200" dirty="0">
                <a:solidFill>
                  <a:schemeClr val="dk1"/>
                </a:solidFill>
              </a:rPr>
              <a:t> algorithm (1966)</a:t>
            </a:r>
            <a:endParaRPr sz="3200" dirty="0">
              <a:solidFill>
                <a:schemeClr val="dk1"/>
              </a:solidFill>
            </a:endParaRPr>
          </a:p>
          <a:p>
            <a:pPr indent="-474121">
              <a:buClr>
                <a:schemeClr val="dk1"/>
              </a:buClr>
              <a:buSzPts val="2000"/>
            </a:pPr>
            <a:r>
              <a:rPr lang="en-US" sz="2667" dirty="0">
                <a:solidFill>
                  <a:schemeClr val="dk1"/>
                </a:solidFill>
              </a:rPr>
              <a:t>Offline optimal</a:t>
            </a:r>
            <a:r>
              <a:rPr lang="en" sz="2667" dirty="0">
                <a:solidFill>
                  <a:schemeClr val="dk1"/>
                </a:solidFill>
              </a:rPr>
              <a:t>: requires future knowledge</a:t>
            </a:r>
            <a:endParaRPr sz="2667" dirty="0">
              <a:solidFill>
                <a:schemeClr val="dk1"/>
              </a:solidFill>
            </a:endParaRPr>
          </a:p>
          <a:p>
            <a:pPr indent="-474121">
              <a:buClr>
                <a:schemeClr val="dk1"/>
              </a:buClr>
              <a:buSzPts val="2000"/>
            </a:pPr>
            <a:r>
              <a:rPr lang="en" sz="2667" dirty="0">
                <a:solidFill>
                  <a:schemeClr val="dk1"/>
                </a:solidFill>
              </a:rPr>
              <a:t>Large gap in miss ratio between state-of-the-art and </a:t>
            </a:r>
            <a:r>
              <a:rPr lang="en" sz="2667" dirty="0" err="1">
                <a:solidFill>
                  <a:schemeClr val="dk1"/>
                </a:solidFill>
              </a:rPr>
              <a:t>Belady</a:t>
            </a:r>
            <a:r>
              <a:rPr lang="en" sz="2667" dirty="0">
                <a:solidFill>
                  <a:schemeClr val="dk1"/>
                </a:solidFill>
              </a:rPr>
              <a:t>:</a:t>
            </a:r>
            <a:endParaRPr lang="en-US" sz="2667" dirty="0">
              <a:solidFill>
                <a:schemeClr val="dk1"/>
              </a:solidFill>
            </a:endParaRPr>
          </a:p>
          <a:p>
            <a:pPr indent="-474121">
              <a:buClr>
                <a:schemeClr val="dk1"/>
              </a:buClr>
              <a:buSzPts val="2000"/>
            </a:pPr>
            <a:r>
              <a:rPr lang="en-US" sz="2667" dirty="0">
                <a:solidFill>
                  <a:schemeClr val="dk1"/>
                </a:solidFill>
              </a:rPr>
              <a:t>20–40% on production traces</a:t>
            </a:r>
          </a:p>
          <a:p>
            <a:pPr indent="-474121">
              <a:buClr>
                <a:schemeClr val="dk1"/>
              </a:buClr>
              <a:buSzPts val="2000"/>
            </a:pPr>
            <a:endParaRPr sz="2667" dirty="0">
              <a:solidFill>
                <a:schemeClr val="dk1"/>
              </a:solidFill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9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658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Introducing Learning Relaxed </a:t>
            </a:r>
            <a:r>
              <a:rPr lang="en" dirty="0" err="1"/>
              <a:t>Belady</a:t>
            </a:r>
            <a:r>
              <a:rPr lang="en" dirty="0"/>
              <a:t> (LRB)</a:t>
            </a:r>
            <a:endParaRPr dirty="0"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509067" y="946467"/>
            <a:ext cx="10518000" cy="262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sz="3200"/>
          </a:p>
          <a:p>
            <a:pPr marL="0" indent="0">
              <a:buNone/>
            </a:pPr>
            <a:r>
              <a:rPr lang="en" sz="3200" dirty="0"/>
              <a:t>New approach: mimic </a:t>
            </a:r>
            <a:r>
              <a:rPr lang="en" sz="3200" dirty="0" err="1"/>
              <a:t>Belady</a:t>
            </a:r>
            <a:r>
              <a:rPr lang="en" sz="3200" dirty="0"/>
              <a:t> using machine learning</a:t>
            </a:r>
            <a:endParaRPr sz="3200" dirty="0"/>
          </a:p>
          <a:p>
            <a:pPr marL="0" indent="0">
              <a:buNone/>
            </a:pPr>
            <a:endParaRPr sz="3200" dirty="0"/>
          </a:p>
          <a:p>
            <a:pPr marL="0" indent="0">
              <a:buNone/>
            </a:pPr>
            <a:endParaRPr sz="3200" dirty="0"/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" name="Google Shape;113;p16"/>
          <p:cNvSpPr txBox="1">
            <a:spLocks/>
          </p:cNvSpPr>
          <p:nvPr/>
        </p:nvSpPr>
        <p:spPr>
          <a:xfrm>
            <a:off x="509067" y="3716807"/>
            <a:ext cx="10518000" cy="262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Char char="■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3200" dirty="0">
              <a:latin typeface="Helvetica Neue Medium" panose="02000503000000020004" pitchFamily="2" charset="0"/>
            </a:endParaRPr>
          </a:p>
          <a:p>
            <a:pPr marL="457200" indent="-457200"/>
            <a:r>
              <a:rPr lang="en-US" sz="3200" dirty="0">
                <a:latin typeface="Helvetica Neue Medium" panose="02000503000000020004" pitchFamily="2" charset="0"/>
              </a:rPr>
              <a:t>Machine-Learning-for-Systems (ML-for-Systems)</a:t>
            </a:r>
          </a:p>
          <a:p>
            <a:pPr marL="1066785" lvl="1" indent="-457200"/>
            <a:r>
              <a:rPr lang="en-US" dirty="0">
                <a:latin typeface="Helvetica Neue Medium" panose="02000503000000020004" pitchFamily="2" charset="0"/>
              </a:rPr>
              <a:t>Enabling technologies</a:t>
            </a:r>
          </a:p>
          <a:p>
            <a:pPr marL="1066785" lvl="1" indent="-457200"/>
            <a:r>
              <a:rPr lang="en-US" dirty="0">
                <a:latin typeface="Helvetica Neue Medium" panose="02000503000000020004" pitchFamily="2" charset="0"/>
              </a:rPr>
              <a:t>When does it make sense?</a:t>
            </a:r>
          </a:p>
          <a:p>
            <a:pPr marL="1066785" lvl="1" indent="-457200"/>
            <a:endParaRPr lang="en-US" dirty="0">
              <a:latin typeface="Helvetica Neue Medium" panose="02000503000000020004" pitchFamily="2" charset="0"/>
            </a:endParaRPr>
          </a:p>
          <a:p>
            <a:pPr marL="0" indent="0">
              <a:buFont typeface="Arial"/>
              <a:buNone/>
            </a:pPr>
            <a:endParaRPr lang="en-US" sz="3200" dirty="0">
              <a:latin typeface="Helvetica Neue Medium" panose="02000503000000020004" pitchFamily="2" charset="0"/>
            </a:endParaRPr>
          </a:p>
          <a:p>
            <a:pPr marL="0" indent="0">
              <a:buFont typeface="Arial"/>
              <a:buNone/>
            </a:pPr>
            <a:endParaRPr lang="en-US" sz="3200" dirty="0">
              <a:latin typeface="Helvetica Neue Medium" panose="02000503000000020004" pitchFamily="2" charset="0"/>
            </a:endParaRPr>
          </a:p>
          <a:p>
            <a:pPr marL="0" indent="0">
              <a:buFont typeface="Arial"/>
              <a:buNone/>
            </a:pPr>
            <a:endParaRPr lang="en-US" sz="3200" dirty="0">
              <a:latin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9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General Overview of our Approach</a:t>
            </a:r>
            <a:endParaRPr/>
          </a:p>
        </p:txBody>
      </p:sp>
      <p:grpSp>
        <p:nvGrpSpPr>
          <p:cNvPr id="120" name="Google Shape;120;p17"/>
          <p:cNvGrpSpPr/>
          <p:nvPr/>
        </p:nvGrpSpPr>
        <p:grpSpPr>
          <a:xfrm>
            <a:off x="-150719" y="2220000"/>
            <a:ext cx="5459485" cy="620400"/>
            <a:chOff x="1868161" y="1665000"/>
            <a:chExt cx="4094614" cy="465300"/>
          </a:xfrm>
        </p:grpSpPr>
        <p:sp>
          <p:nvSpPr>
            <p:cNvPr id="121" name="Google Shape;121;p17"/>
            <p:cNvSpPr/>
            <p:nvPr/>
          </p:nvSpPr>
          <p:spPr>
            <a:xfrm>
              <a:off x="2291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2825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33587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44255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4958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5492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3853025" y="170149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</a:t>
              </a:r>
              <a:r>
                <a:rPr lang="en" sz="2400" dirty="0">
                  <a:latin typeface="Helvetica Neue Medium" panose="02000503000000020004" pitchFamily="2" charset="0"/>
                </a:rPr>
                <a:t>·</a:t>
              </a:r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1868161" y="1700850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129" name="Google Shape;129;p17"/>
          <p:cNvGrpSpPr/>
          <p:nvPr/>
        </p:nvGrpSpPr>
        <p:grpSpPr>
          <a:xfrm>
            <a:off x="5106600" y="1648201"/>
            <a:ext cx="1424400" cy="2641484"/>
            <a:chOff x="5887350" y="1236150"/>
            <a:chExt cx="1068300" cy="1981113"/>
          </a:xfrm>
        </p:grpSpPr>
        <p:sp>
          <p:nvSpPr>
            <p:cNvPr id="130" name="Google Shape;130;p17"/>
            <p:cNvSpPr txBox="1"/>
            <p:nvPr/>
          </p:nvSpPr>
          <p:spPr>
            <a:xfrm>
              <a:off x="6082922" y="1236150"/>
              <a:ext cx="7440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Now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5887350" y="2644563"/>
              <a:ext cx="1068300" cy="5727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Cache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6186309" y="1664991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R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cxnSp>
          <p:nvCxnSpPr>
            <p:cNvPr id="133" name="Google Shape;133;p17"/>
            <p:cNvCxnSpPr>
              <a:stCxn id="132" idx="2"/>
              <a:endCxn id="131" idx="0"/>
            </p:cNvCxnSpPr>
            <p:nvPr/>
          </p:nvCxnSpPr>
          <p:spPr>
            <a:xfrm>
              <a:off x="6421509" y="2130291"/>
              <a:ext cx="0" cy="51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34" name="Google Shape;134;p17"/>
          <p:cNvGrpSpPr/>
          <p:nvPr/>
        </p:nvGrpSpPr>
        <p:grpSpPr>
          <a:xfrm>
            <a:off x="1080133" y="1709567"/>
            <a:ext cx="4321200" cy="1223432"/>
            <a:chOff x="810100" y="1282175"/>
            <a:chExt cx="3240900" cy="917574"/>
          </a:xfrm>
        </p:grpSpPr>
        <p:sp>
          <p:nvSpPr>
            <p:cNvPr id="135" name="Google Shape;135;p17"/>
            <p:cNvSpPr/>
            <p:nvPr/>
          </p:nvSpPr>
          <p:spPr>
            <a:xfrm>
              <a:off x="810100" y="1290749"/>
              <a:ext cx="3240900" cy="9090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00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36" name="Google Shape;136;p17"/>
            <p:cNvSpPr txBox="1"/>
            <p:nvPr/>
          </p:nvSpPr>
          <p:spPr>
            <a:xfrm>
              <a:off x="1292350" y="1282175"/>
              <a:ext cx="22764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rgbClr val="0000FF"/>
                  </a:solidFill>
                  <a:latin typeface="Helvetica Neue Medium" panose="02000503000000020004" pitchFamily="2" charset="0"/>
                </a:rPr>
                <a:t>Past information</a:t>
              </a:r>
              <a:endParaRPr sz="2667" dirty="0">
                <a:solidFill>
                  <a:srgbClr val="0000FF"/>
                </a:solidFill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137" name="Google Shape;137;p17"/>
          <p:cNvGrpSpPr/>
          <p:nvPr/>
        </p:nvGrpSpPr>
        <p:grpSpPr>
          <a:xfrm>
            <a:off x="1579000" y="4301138"/>
            <a:ext cx="2413200" cy="1665196"/>
            <a:chOff x="1184250" y="3217278"/>
            <a:chExt cx="1809900" cy="1248897"/>
          </a:xfrm>
        </p:grpSpPr>
        <p:cxnSp>
          <p:nvCxnSpPr>
            <p:cNvPr id="138" name="Google Shape;138;p17"/>
            <p:cNvCxnSpPr/>
            <p:nvPr/>
          </p:nvCxnSpPr>
          <p:spPr>
            <a:xfrm>
              <a:off x="2201950" y="3217278"/>
              <a:ext cx="0" cy="453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9" name="Google Shape;139;p17"/>
            <p:cNvSpPr/>
            <p:nvPr/>
          </p:nvSpPr>
          <p:spPr>
            <a:xfrm>
              <a:off x="1184250" y="3670875"/>
              <a:ext cx="1809900" cy="7953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rgbClr val="9900FF"/>
                  </a:solidFill>
                  <a:latin typeface="Helvetica Neue Medium" panose="02000503000000020004" pitchFamily="2" charset="0"/>
                </a:rPr>
                <a:t>ML architecture</a:t>
              </a:r>
              <a:endParaRPr sz="2667" dirty="0">
                <a:solidFill>
                  <a:srgbClr val="9900FF"/>
                </a:solidFill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140" name="Google Shape;140;p17"/>
          <p:cNvGrpSpPr/>
          <p:nvPr/>
        </p:nvGrpSpPr>
        <p:grpSpPr>
          <a:xfrm>
            <a:off x="1579000" y="2932999"/>
            <a:ext cx="2413200" cy="1368135"/>
            <a:chOff x="1184250" y="2191174"/>
            <a:chExt cx="1809900" cy="1026101"/>
          </a:xfrm>
        </p:grpSpPr>
        <p:cxnSp>
          <p:nvCxnSpPr>
            <p:cNvPr id="141" name="Google Shape;141;p17"/>
            <p:cNvCxnSpPr/>
            <p:nvPr/>
          </p:nvCxnSpPr>
          <p:spPr>
            <a:xfrm>
              <a:off x="2201950" y="2191174"/>
              <a:ext cx="0" cy="453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2" name="Google Shape;142;p17"/>
            <p:cNvSpPr/>
            <p:nvPr/>
          </p:nvSpPr>
          <p:spPr>
            <a:xfrm>
              <a:off x="1184250" y="2644575"/>
              <a:ext cx="1809900" cy="5727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rgbClr val="FF0000"/>
                  </a:solidFill>
                  <a:latin typeface="Helvetica Neue Medium" panose="02000503000000020004" pitchFamily="2" charset="0"/>
                </a:rPr>
                <a:t>Training data</a:t>
              </a:r>
              <a:endParaRPr sz="2667" dirty="0">
                <a:solidFill>
                  <a:srgbClr val="FF0000"/>
                </a:solidFill>
                <a:latin typeface="Helvetica Neue Medium" panose="02000503000000020004" pitchFamily="2" charset="0"/>
              </a:endParaRPr>
            </a:p>
          </p:txBody>
        </p:sp>
      </p:grpSp>
      <p:grpSp>
        <p:nvGrpSpPr>
          <p:cNvPr id="143" name="Google Shape;143;p17"/>
          <p:cNvGrpSpPr/>
          <p:nvPr/>
        </p:nvGrpSpPr>
        <p:grpSpPr>
          <a:xfrm>
            <a:off x="4020111" y="4301119"/>
            <a:ext cx="2761684" cy="1665216"/>
            <a:chOff x="3015084" y="3217263"/>
            <a:chExt cx="2071263" cy="1248912"/>
          </a:xfrm>
        </p:grpSpPr>
        <p:cxnSp>
          <p:nvCxnSpPr>
            <p:cNvPr id="144" name="Google Shape;144;p17"/>
            <p:cNvCxnSpPr/>
            <p:nvPr/>
          </p:nvCxnSpPr>
          <p:spPr>
            <a:xfrm>
              <a:off x="4364100" y="3217263"/>
              <a:ext cx="0" cy="453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5" name="Google Shape;145;p17"/>
            <p:cNvCxnSpPr/>
            <p:nvPr/>
          </p:nvCxnSpPr>
          <p:spPr>
            <a:xfrm flipH="1">
              <a:off x="3015084" y="4092105"/>
              <a:ext cx="466200" cy="3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6" name="Google Shape;146;p17"/>
            <p:cNvSpPr/>
            <p:nvPr/>
          </p:nvSpPr>
          <p:spPr>
            <a:xfrm>
              <a:off x="3479299" y="3670875"/>
              <a:ext cx="1607048" cy="7953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rgbClr val="38761D"/>
                  </a:solidFill>
                  <a:latin typeface="Helvetica Neue Medium" panose="02000503000000020004" pitchFamily="2" charset="0"/>
                </a:rPr>
                <a:t>Eviction candidates</a:t>
              </a:r>
              <a:endParaRPr sz="2667" dirty="0">
                <a:solidFill>
                  <a:srgbClr val="38761D"/>
                </a:solidFill>
                <a:latin typeface="Helvetica Neue Medium" panose="02000503000000020004" pitchFamily="2" charset="0"/>
              </a:endParaRPr>
            </a:p>
          </p:txBody>
        </p:sp>
      </p:grpSp>
      <p:sp>
        <p:nvSpPr>
          <p:cNvPr id="147" name="Google Shape;147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</a:rPr>
              <a:t>Challenge 1: Past Information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1080133" y="1720999"/>
            <a:ext cx="4321200" cy="1212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dirty="0">
              <a:latin typeface="Helvetica Neue Medium" panose="02000503000000020004" pitchFamily="2" charset="0"/>
            </a:endParaRPr>
          </a:p>
        </p:txBody>
      </p:sp>
      <p:grpSp>
        <p:nvGrpSpPr>
          <p:cNvPr id="154" name="Google Shape;154;p18"/>
          <p:cNvGrpSpPr/>
          <p:nvPr/>
        </p:nvGrpSpPr>
        <p:grpSpPr>
          <a:xfrm>
            <a:off x="-150719" y="2220000"/>
            <a:ext cx="5459485" cy="620400"/>
            <a:chOff x="1868161" y="1665000"/>
            <a:chExt cx="4094614" cy="465300"/>
          </a:xfrm>
        </p:grpSpPr>
        <p:sp>
          <p:nvSpPr>
            <p:cNvPr id="155" name="Google Shape;155;p18"/>
            <p:cNvSpPr/>
            <p:nvPr/>
          </p:nvSpPr>
          <p:spPr>
            <a:xfrm>
              <a:off x="2291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2825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33587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44255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4958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5492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3853025" y="170149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</a:t>
              </a:r>
              <a:r>
                <a:rPr lang="en" sz="2400" dirty="0">
                  <a:latin typeface="Helvetica Neue Medium" panose="02000503000000020004" pitchFamily="2" charset="0"/>
                </a:rPr>
                <a:t>·</a:t>
              </a:r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868161" y="1700850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</p:grpSp>
      <p:cxnSp>
        <p:nvCxnSpPr>
          <p:cNvPr id="163" name="Google Shape;163;p18"/>
          <p:cNvCxnSpPr/>
          <p:nvPr/>
        </p:nvCxnSpPr>
        <p:spPr>
          <a:xfrm>
            <a:off x="2935933" y="2921565"/>
            <a:ext cx="0" cy="604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" name="Google Shape;164;p18"/>
          <p:cNvCxnSpPr/>
          <p:nvPr/>
        </p:nvCxnSpPr>
        <p:spPr>
          <a:xfrm>
            <a:off x="2935933" y="4289704"/>
            <a:ext cx="0" cy="604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5" name="Google Shape;165;p18"/>
          <p:cNvCxnSpPr>
            <a:stCxn id="166" idx="2"/>
          </p:cNvCxnSpPr>
          <p:nvPr/>
        </p:nvCxnSpPr>
        <p:spPr>
          <a:xfrm>
            <a:off x="5818800" y="4289684"/>
            <a:ext cx="0" cy="604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" name="Google Shape;167;p18"/>
          <p:cNvCxnSpPr/>
          <p:nvPr/>
        </p:nvCxnSpPr>
        <p:spPr>
          <a:xfrm flipH="1">
            <a:off x="4020112" y="5456140"/>
            <a:ext cx="621600" cy="5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68" name="Google Shape;168;p18"/>
          <p:cNvGrpSpPr/>
          <p:nvPr/>
        </p:nvGrpSpPr>
        <p:grpSpPr>
          <a:xfrm>
            <a:off x="5106600" y="1648201"/>
            <a:ext cx="1424400" cy="2641484"/>
            <a:chOff x="5887350" y="1236150"/>
            <a:chExt cx="1068300" cy="1981113"/>
          </a:xfrm>
        </p:grpSpPr>
        <p:sp>
          <p:nvSpPr>
            <p:cNvPr id="169" name="Google Shape;169;p18"/>
            <p:cNvSpPr txBox="1"/>
            <p:nvPr/>
          </p:nvSpPr>
          <p:spPr>
            <a:xfrm>
              <a:off x="6082922" y="1236150"/>
              <a:ext cx="7440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Now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5887350" y="2644563"/>
              <a:ext cx="1068300" cy="5727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Cache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6186309" y="1664991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R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cxnSp>
          <p:nvCxnSpPr>
            <p:cNvPr id="171" name="Google Shape;171;p18"/>
            <p:cNvCxnSpPr>
              <a:stCxn id="170" idx="2"/>
              <a:endCxn id="166" idx="0"/>
            </p:cNvCxnSpPr>
            <p:nvPr/>
          </p:nvCxnSpPr>
          <p:spPr>
            <a:xfrm>
              <a:off x="6421509" y="2130291"/>
              <a:ext cx="0" cy="51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72" name="Google Shape;172;p18"/>
          <p:cNvSpPr/>
          <p:nvPr/>
        </p:nvSpPr>
        <p:spPr>
          <a:xfrm>
            <a:off x="6926767" y="1875200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0000FF"/>
                </a:solidFill>
                <a:latin typeface="Helvetica Neue Medium" panose="02000503000000020004" pitchFamily="2" charset="0"/>
              </a:rPr>
              <a:t>What past information to use? </a:t>
            </a:r>
            <a:endParaRPr sz="2667" dirty="0">
              <a:solidFill>
                <a:srgbClr val="0000FF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1723133" y="1709567"/>
            <a:ext cx="3035200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0000FF"/>
                </a:solidFill>
                <a:latin typeface="Helvetica Neue Medium" panose="02000503000000020004" pitchFamily="2" charset="0"/>
              </a:rPr>
              <a:t>Past information</a:t>
            </a:r>
            <a:endParaRPr sz="2667" dirty="0">
              <a:solidFill>
                <a:srgbClr val="0000FF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1579000" y="4894500"/>
            <a:ext cx="2413200" cy="106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ML architecture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1579000" y="3526100"/>
            <a:ext cx="2413200" cy="763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Training data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4639066" y="4894500"/>
            <a:ext cx="2081767" cy="106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Eviction candidates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177" name="Google Shape;177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78" name="Google Shape;178;p18"/>
          <p:cNvSpPr txBox="1"/>
          <p:nvPr/>
        </p:nvSpPr>
        <p:spPr>
          <a:xfrm>
            <a:off x="7113567" y="2614767"/>
            <a:ext cx="4914800" cy="1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667" dirty="0">
                <a:solidFill>
                  <a:srgbClr val="0000FF"/>
                </a:solidFill>
                <a:latin typeface="Helvetica Neue Medium" panose="02000503000000020004" pitchFamily="2" charset="0"/>
              </a:rPr>
              <a:t>More data improves training but increases mem</a:t>
            </a:r>
            <a:r>
              <a:rPr lang="en-US" sz="2667" dirty="0" err="1">
                <a:solidFill>
                  <a:srgbClr val="0000FF"/>
                </a:solidFill>
                <a:latin typeface="Helvetica Neue Medium" panose="02000503000000020004" pitchFamily="2" charset="0"/>
              </a:rPr>
              <a:t>ory</a:t>
            </a:r>
            <a:r>
              <a:rPr lang="en" sz="2667" dirty="0">
                <a:solidFill>
                  <a:srgbClr val="0000FF"/>
                </a:solidFill>
                <a:latin typeface="Helvetica Neue Medium" panose="02000503000000020004" pitchFamily="2" charset="0"/>
              </a:rPr>
              <a:t> overhead</a:t>
            </a:r>
            <a:endParaRPr sz="2667" dirty="0">
              <a:solidFill>
                <a:srgbClr val="0000FF"/>
              </a:solidFill>
              <a:latin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7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>
                <a:solidFill>
                  <a:srgbClr val="FF0000"/>
                </a:solidFill>
              </a:rPr>
              <a:t>Challenge 2: Generate Online Training Data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1080133" y="1720999"/>
            <a:ext cx="4321200" cy="1212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dirty="0">
              <a:latin typeface="Helvetica Neue Medium" panose="02000503000000020004" pitchFamily="2" charset="0"/>
            </a:endParaRPr>
          </a:p>
        </p:txBody>
      </p:sp>
      <p:grpSp>
        <p:nvGrpSpPr>
          <p:cNvPr id="185" name="Google Shape;185;p19"/>
          <p:cNvGrpSpPr/>
          <p:nvPr/>
        </p:nvGrpSpPr>
        <p:grpSpPr>
          <a:xfrm>
            <a:off x="-150719" y="2220000"/>
            <a:ext cx="5459485" cy="620400"/>
            <a:chOff x="1868161" y="1665000"/>
            <a:chExt cx="4094614" cy="465300"/>
          </a:xfrm>
        </p:grpSpPr>
        <p:sp>
          <p:nvSpPr>
            <p:cNvPr id="186" name="Google Shape;186;p19"/>
            <p:cNvSpPr/>
            <p:nvPr/>
          </p:nvSpPr>
          <p:spPr>
            <a:xfrm>
              <a:off x="2291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2825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33587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4255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49589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5492375" y="1665000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R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3853025" y="170149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</a:t>
              </a:r>
              <a:r>
                <a:rPr lang="en" sz="2400" dirty="0">
                  <a:latin typeface="Helvetica Neue Medium" panose="02000503000000020004" pitchFamily="2" charset="0"/>
                </a:rPr>
                <a:t>·</a:t>
              </a:r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1868161" y="1700850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dirty="0">
                  <a:solidFill>
                    <a:schemeClr val="dk1"/>
                  </a:solidFill>
                  <a:latin typeface="Helvetica Neue Medium" panose="02000503000000020004" pitchFamily="2" charset="0"/>
                </a:rPr>
                <a:t>···</a:t>
              </a:r>
              <a:endParaRPr sz="2400" dirty="0">
                <a:latin typeface="Helvetica Neue Medium" panose="02000503000000020004" pitchFamily="2" charset="0"/>
              </a:endParaRPr>
            </a:p>
          </p:txBody>
        </p:sp>
      </p:grpSp>
      <p:cxnSp>
        <p:nvCxnSpPr>
          <p:cNvPr id="194" name="Google Shape;194;p19"/>
          <p:cNvCxnSpPr/>
          <p:nvPr/>
        </p:nvCxnSpPr>
        <p:spPr>
          <a:xfrm>
            <a:off x="2935933" y="2921565"/>
            <a:ext cx="0" cy="604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5" name="Google Shape;195;p19"/>
          <p:cNvCxnSpPr/>
          <p:nvPr/>
        </p:nvCxnSpPr>
        <p:spPr>
          <a:xfrm>
            <a:off x="2935933" y="4289704"/>
            <a:ext cx="0" cy="604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6" name="Google Shape;196;p19"/>
          <p:cNvCxnSpPr>
            <a:stCxn id="197" idx="2"/>
          </p:cNvCxnSpPr>
          <p:nvPr/>
        </p:nvCxnSpPr>
        <p:spPr>
          <a:xfrm>
            <a:off x="5818800" y="4289684"/>
            <a:ext cx="0" cy="604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8" name="Google Shape;198;p19"/>
          <p:cNvCxnSpPr/>
          <p:nvPr/>
        </p:nvCxnSpPr>
        <p:spPr>
          <a:xfrm flipH="1">
            <a:off x="4020112" y="5456140"/>
            <a:ext cx="621600" cy="5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99" name="Google Shape;199;p19"/>
          <p:cNvGrpSpPr/>
          <p:nvPr/>
        </p:nvGrpSpPr>
        <p:grpSpPr>
          <a:xfrm>
            <a:off x="5106600" y="1648201"/>
            <a:ext cx="1424400" cy="2641484"/>
            <a:chOff x="5887350" y="1236150"/>
            <a:chExt cx="1068300" cy="1981113"/>
          </a:xfrm>
        </p:grpSpPr>
        <p:sp>
          <p:nvSpPr>
            <p:cNvPr id="200" name="Google Shape;200;p19"/>
            <p:cNvSpPr txBox="1"/>
            <p:nvPr/>
          </p:nvSpPr>
          <p:spPr>
            <a:xfrm>
              <a:off x="6082922" y="1236150"/>
              <a:ext cx="744000" cy="31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2667" dirty="0">
                  <a:latin typeface="Helvetica Neue Medium" panose="02000503000000020004" pitchFamily="2" charset="0"/>
                </a:rPr>
                <a:t>Now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5887350" y="2644563"/>
              <a:ext cx="1068300" cy="5727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Cache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6186309" y="1664991"/>
              <a:ext cx="470400" cy="465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667" dirty="0">
                  <a:latin typeface="Helvetica Neue Medium" panose="02000503000000020004" pitchFamily="2" charset="0"/>
                </a:rPr>
                <a:t>R</a:t>
              </a:r>
              <a:endParaRPr sz="2667" dirty="0">
                <a:latin typeface="Helvetica Neue Medium" panose="02000503000000020004" pitchFamily="2" charset="0"/>
              </a:endParaRPr>
            </a:p>
          </p:txBody>
        </p:sp>
        <p:cxnSp>
          <p:nvCxnSpPr>
            <p:cNvPr id="202" name="Google Shape;202;p19"/>
            <p:cNvCxnSpPr>
              <a:stCxn id="201" idx="2"/>
              <a:endCxn id="197" idx="0"/>
            </p:cNvCxnSpPr>
            <p:nvPr/>
          </p:nvCxnSpPr>
          <p:spPr>
            <a:xfrm>
              <a:off x="6421509" y="2130291"/>
              <a:ext cx="0" cy="514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03" name="Google Shape;203;p19"/>
          <p:cNvSpPr/>
          <p:nvPr/>
        </p:nvSpPr>
        <p:spPr>
          <a:xfrm>
            <a:off x="6926767" y="1875200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What past information to use? 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6926767" y="2687996"/>
            <a:ext cx="5101600" cy="62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FF0000"/>
                </a:solidFill>
                <a:latin typeface="Helvetica Neue Medium" panose="02000503000000020004" pitchFamily="2" charset="0"/>
              </a:rPr>
              <a:t>Generate online training data?</a:t>
            </a:r>
            <a:endParaRPr sz="2667" dirty="0">
              <a:solidFill>
                <a:srgbClr val="FF0000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1723133" y="1709567"/>
            <a:ext cx="3035200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Past information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1579000" y="4894500"/>
            <a:ext cx="2413200" cy="106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ML architecture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1579000" y="3526100"/>
            <a:ext cx="2413200" cy="763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FF0000"/>
                </a:solidFill>
                <a:latin typeface="Helvetica Neue Medium" panose="02000503000000020004" pitchFamily="2" charset="0"/>
              </a:rPr>
              <a:t>Training data</a:t>
            </a:r>
            <a:endParaRPr sz="2667" dirty="0">
              <a:solidFill>
                <a:srgbClr val="FF0000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4639067" y="4894500"/>
            <a:ext cx="2287700" cy="10604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rgbClr val="999999"/>
                </a:solidFill>
                <a:latin typeface="Helvetica Neue Medium" panose="02000503000000020004" pitchFamily="2" charset="0"/>
              </a:rPr>
              <a:t>Eviction candidates</a:t>
            </a:r>
            <a:endParaRPr sz="2667" dirty="0">
              <a:solidFill>
                <a:srgbClr val="999999"/>
              </a:solidFill>
              <a:latin typeface="Helvetica Neue Medium" panose="02000503000000020004" pitchFamily="2" charset="0"/>
            </a:endParaRPr>
          </a:p>
        </p:txBody>
      </p:sp>
      <p:sp>
        <p:nvSpPr>
          <p:cNvPr id="209" name="Google Shape;20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10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4568</TotalTime>
  <Words>1564</Words>
  <Application>Microsoft Macintosh PowerPoint</Application>
  <PresentationFormat>Widescreen</PresentationFormat>
  <Paragraphs>511</Paragraphs>
  <Slides>38</Slides>
  <Notes>36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Helvetica Neue Medium</vt:lpstr>
      <vt:lpstr>Helvetica Neue Medium</vt:lpstr>
      <vt:lpstr>Office Theme</vt:lpstr>
      <vt:lpstr>PowerPoint Presentation</vt:lpstr>
      <vt:lpstr>Edge Cache with Different Algos</vt:lpstr>
      <vt:lpstr>Research From Princeton!</vt:lpstr>
      <vt:lpstr>CDN Caching Goal: Minimize WAN Traffic </vt:lpstr>
      <vt:lpstr>Caching Remains Challenging</vt:lpstr>
      <vt:lpstr>Introducing Learning Relaxed Belady (LRB)</vt:lpstr>
      <vt:lpstr>General Overview of our Approach</vt:lpstr>
      <vt:lpstr>Challenge 1: Past Information</vt:lpstr>
      <vt:lpstr>Challenge 2: Generate Online Training Data</vt:lpstr>
      <vt:lpstr>Challenge 3: ML Architecture</vt:lpstr>
      <vt:lpstr>Challenge 4: Eviction Candidates</vt:lpstr>
      <vt:lpstr>Challenge 5: Quickly Evaluate Design Decisions</vt:lpstr>
      <vt:lpstr>Solutions: Relaxed Belady Algorithm &amp; Good Decision Ratio</vt:lpstr>
      <vt:lpstr>Solutions: Relaxed Belady Algorithm &amp; Good Decision Ratio</vt:lpstr>
      <vt:lpstr>Solutions: Relaxed Belady Algorithm &amp; Good Decision Ratio</vt:lpstr>
      <vt:lpstr>Solution: Relaxed Belady Algorithm</vt:lpstr>
      <vt:lpstr>Challenge: Hard to Mimic Belady Algorithm</vt:lpstr>
      <vt:lpstr>Introducing the Relaxed Belady Algorithm</vt:lpstr>
      <vt:lpstr>Good Decision Ratio: Directly Measures Eviction Decisions</vt:lpstr>
      <vt:lpstr>Challenge 5: Quickly Evaluate Design Decisions</vt:lpstr>
      <vt:lpstr>Evaluate Design Decisions w/o Simulation</vt:lpstr>
      <vt:lpstr>Challenge 1: Past Information</vt:lpstr>
      <vt:lpstr>Track Objects within a Sliding Memory Window</vt:lpstr>
      <vt:lpstr>Challenge 2: Training Data</vt:lpstr>
      <vt:lpstr>Sample Training Data &amp; Label on Access or Boundary</vt:lpstr>
      <vt:lpstr>Challenge 3: ML Architecture</vt:lpstr>
      <vt:lpstr>Solution 3: Feature &amp; Model Selection</vt:lpstr>
      <vt:lpstr>Challenge 4: Eviction Candidates</vt:lpstr>
      <vt:lpstr>Solution 4: Random Sampling for Eviction</vt:lpstr>
      <vt:lpstr>Learning Relaxed Belady</vt:lpstr>
      <vt:lpstr>Implementation</vt:lpstr>
      <vt:lpstr>Evaluation Setup</vt:lpstr>
      <vt:lpstr>LRB Reduces WAN Traffic</vt:lpstr>
      <vt:lpstr>LRB Consistently Improves on the State of the Art</vt:lpstr>
      <vt:lpstr>LRB Overhead Is Modest </vt:lpstr>
      <vt:lpstr>Conclusion</vt:lpstr>
      <vt:lpstr>Systems Classes in the Spring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 Andrew Lloyd</dc:creator>
  <cp:lastModifiedBy>Wyatt A. Lloyd</cp:lastModifiedBy>
  <cp:revision>70</cp:revision>
  <cp:lastPrinted>2020-09-30T00:58:55Z</cp:lastPrinted>
  <dcterms:created xsi:type="dcterms:W3CDTF">2020-09-14T18:00:01Z</dcterms:created>
  <dcterms:modified xsi:type="dcterms:W3CDTF">2024-12-02T21:51:52Z</dcterms:modified>
</cp:coreProperties>
</file>