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77" r:id="rId4"/>
    <p:sldId id="295" r:id="rId5"/>
    <p:sldId id="326" r:id="rId6"/>
    <p:sldId id="296" r:id="rId7"/>
    <p:sldId id="297" r:id="rId8"/>
    <p:sldId id="298" r:id="rId9"/>
    <p:sldId id="299" r:id="rId10"/>
    <p:sldId id="300" r:id="rId11"/>
    <p:sldId id="304" r:id="rId12"/>
    <p:sldId id="262" r:id="rId13"/>
    <p:sldId id="263" r:id="rId14"/>
    <p:sldId id="264" r:id="rId15"/>
    <p:sldId id="265" r:id="rId16"/>
    <p:sldId id="266" r:id="rId17"/>
    <p:sldId id="267" r:id="rId18"/>
    <p:sldId id="322" r:id="rId19"/>
    <p:sldId id="301" r:id="rId20"/>
    <p:sldId id="320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  <a:srgbClr val="70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1"/>
    <p:restoredTop sz="85170"/>
  </p:normalViewPr>
  <p:slideViewPr>
    <p:cSldViewPr snapToGrid="0" snapToObjects="1">
      <p:cViewPr varScale="1">
        <p:scale>
          <a:sx n="108" d="100"/>
          <a:sy n="108" d="100"/>
        </p:scale>
        <p:origin x="88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68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3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6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9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7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to use synchronized clocks to fix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7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12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/>
              <a:t>(This version of totally ordered multicast differs in a few ways from that in </a:t>
            </a:r>
            <a:r>
              <a:rPr lang="en-US" sz="2000" b="0" dirty="0" err="1"/>
              <a:t>Lamport’s</a:t>
            </a:r>
            <a:r>
              <a:rPr lang="en-US" sz="2000" b="0" dirty="0"/>
              <a:t> paper:</a:t>
            </a:r>
            <a:br>
              <a:rPr lang="en-US" sz="2000" b="0" dirty="0"/>
            </a:br>
            <a:r>
              <a:rPr lang="en-US" sz="2000" b="0" dirty="0"/>
              <a:t>it orders operations instead of requesting/releasing resources; (to match common practice today)</a:t>
            </a:r>
            <a:br>
              <a:rPr lang="en-US" sz="2000" b="0" dirty="0"/>
            </a:br>
            <a:r>
              <a:rPr lang="en-US" sz="2000" b="0" dirty="0"/>
              <a:t>it has 1:1 ack messages instead of skipping some due to timestamp rules; (for simplicity)</a:t>
            </a:r>
            <a:br>
              <a:rPr lang="en-US" sz="2000" b="0" dirty="0"/>
            </a:br>
            <a:r>
              <a:rPr lang="en-US" sz="2000" b="0" dirty="0"/>
              <a:t>it does not have a FIFO ordering of messages between replicas and instead only acks from the head of queue; (to introduce a simpler concurrency bug and fix than would otherwise be required))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1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8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8756"/>
            <a:ext cx="11684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11/5/24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Time 2: Totally Ordered Multicast &amp; Vector Clocks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COS 316: Principles of Computer System Design</a:t>
            </a:r>
          </a:p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Lecture 12</a:t>
            </a:r>
          </a:p>
          <a:p>
            <a:pPr marL="0" indent="0" algn="ctr">
              <a:buNone/>
            </a:pPr>
            <a:endParaRPr lang="en-US" dirty="0">
              <a:latin typeface="Helvetica Neue Medium" panose="02000503000000020004" pitchFamily="2" charset="0"/>
            </a:endParaRPr>
          </a:p>
          <a:p>
            <a:pPr marL="0" indent="0" algn="ctr">
              <a:buNone/>
            </a:pPr>
            <a:r>
              <a:rPr lang="en-US" u="sng" dirty="0">
                <a:latin typeface="Helvetica Neue Medium" panose="02000503000000020004" pitchFamily="2" charset="0"/>
              </a:rPr>
              <a:t>Wyatt Lloyd</a:t>
            </a:r>
            <a:r>
              <a:rPr lang="en-US" dirty="0">
                <a:latin typeface="Helvetica Neue Medium" panose="02000503000000020004" pitchFamily="2" charset="0"/>
              </a:rPr>
              <a:t> &amp; Rob Fish</a:t>
            </a:r>
            <a:endParaRPr lang="en-US" u="sng" dirty="0">
              <a:latin typeface="Helvetica Neue Medium" panose="02000503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278791"/>
          </a:xfrm>
        </p:spPr>
        <p:txBody>
          <a:bodyPr>
            <a:noAutofit/>
          </a:bodyPr>
          <a:lstStyle/>
          <a:p>
            <a:r>
              <a:rPr lang="en-US" i="1" dirty="0"/>
              <a:t>Does totally-ordered multicast solve the problem of multi-site replication in general?</a:t>
            </a:r>
          </a:p>
          <a:p>
            <a:pPr lvl="5"/>
            <a:endParaRPr lang="en-US" dirty="0"/>
          </a:p>
          <a:p>
            <a:r>
              <a:rPr lang="en-US" dirty="0"/>
              <a:t>Not by a long shot!  </a:t>
            </a:r>
          </a:p>
          <a:p>
            <a:pPr lvl="8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Our protocol </a:t>
            </a:r>
            <a:r>
              <a:rPr lang="en-US" dirty="0">
                <a:solidFill>
                  <a:srgbClr val="FF0000"/>
                </a:solidFill>
              </a:rPr>
              <a:t>assumed:</a:t>
            </a:r>
          </a:p>
          <a:p>
            <a:pPr lvl="1"/>
            <a:r>
              <a:rPr lang="en-US" sz="2800" dirty="0"/>
              <a:t>No node failures</a:t>
            </a:r>
          </a:p>
          <a:p>
            <a:pPr lvl="1"/>
            <a:r>
              <a:rPr lang="en-US" sz="2800" dirty="0"/>
              <a:t>No message loss</a:t>
            </a:r>
          </a:p>
          <a:p>
            <a:pPr lvl="1"/>
            <a:r>
              <a:rPr lang="en-US" sz="2800" dirty="0"/>
              <a:t>No message corruption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to all communication </a:t>
            </a:r>
            <a:r>
              <a:rPr lang="en-US" dirty="0">
                <a:solidFill>
                  <a:srgbClr val="FF0000"/>
                </a:solidFill>
              </a:rPr>
              <a:t>does not scale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Waits forever </a:t>
            </a:r>
            <a:r>
              <a:rPr lang="en-US" dirty="0"/>
              <a:t>for message delays </a:t>
            </a:r>
            <a:r>
              <a:rPr lang="en-US" dirty="0">
                <a:solidFill>
                  <a:srgbClr val="FF0000"/>
                </a:solidFill>
              </a:rPr>
              <a:t>(performance?)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are we done?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Lamport</a:t>
            </a:r>
            <a:r>
              <a:rPr lang="en-US" dirty="0"/>
              <a:t> Clocks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Q: a </a:t>
            </a:r>
            <a:r>
              <a:rPr lang="en-US" dirty="0">
                <a:sym typeface="Wingdings"/>
              </a:rPr>
              <a:t> b	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>
                <a:sym typeface="Wingdings"/>
              </a:rPr>
              <a:t>LC(a) &lt; LC(b) 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a || b		=&gt;	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8215" y="18341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				LC(a) &lt; LC(b)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				b -/-&gt; a	( a  b or a || b 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dirty="0">
                <a:sym typeface="Wingdings"/>
              </a:rPr>
              <a:t>LC(a) &lt; LC(b) OR LC(a) &gt; LC(b)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0" i="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 clock timestamps do not capture causality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Given two timestamps C(a) and C(z), want to know whether there’s a chain of events linking them: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indent="0" algn="ctr">
              <a:buNone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b  ...  y  z</a:t>
            </a:r>
          </a:p>
          <a:p>
            <a:pPr marL="0" indent="0" algn="ctr">
              <a:buNone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Lamport Clocks and Causality</a:t>
            </a:r>
          </a:p>
        </p:txBody>
      </p:sp>
    </p:spTree>
    <p:extLst>
      <p:ext uri="{BB962C8B-B14F-4D97-AF65-F5344CB8AC3E}">
        <p14:creationId xmlns:p14="http://schemas.microsoft.com/office/powerpoint/2010/main" val="303537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One integer can’t order events in more than one process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So, a </a:t>
            </a:r>
            <a:r>
              <a:rPr lang="en-US" alt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Vector Clock (VC)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is a vector of integers, one entry for each process in the entire distributed system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Label event e with VC(e) = [c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</a:p>
          <a:p>
            <a:pPr lvl="2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is a count of events in process k that causally precede e</a:t>
            </a:r>
          </a:p>
          <a:p>
            <a:pPr lvl="2"/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4662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Initially, all vectors are [0, 0, …, 0]</a:t>
            </a:r>
          </a:p>
          <a:p>
            <a:pPr eaLnBrk="1" hangingPunct="1"/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Two update rules:</a:t>
            </a:r>
          </a:p>
          <a:p>
            <a:pPr eaLnBrk="1" hangingPunct="1"/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For each local event on process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increment local entry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If process j receives message with vector [d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]:</a:t>
            </a: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Set each local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max{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}</a:t>
            </a: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Increment local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endParaRPr lang="en-US" altLang="en-US" b="0" i="0" spc="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Update rules</a:t>
            </a:r>
          </a:p>
        </p:txBody>
      </p:sp>
    </p:spTree>
    <p:extLst>
      <p:ext uri="{BB962C8B-B14F-4D97-AF65-F5344CB8AC3E}">
        <p14:creationId xmlns:p14="http://schemas.microsoft.com/office/powerpoint/2010/main" val="1188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6280283" cy="5224990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All processes’ VCs start at [0, 0, 0]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local update rule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message rule</a:t>
            </a:r>
          </a:p>
          <a:p>
            <a:pPr lvl="1"/>
            <a:r>
              <a:rPr lang="en-US" sz="2800" dirty="0">
                <a:ea typeface="Helvetica Neue Medium" charset="0"/>
                <a:cs typeface="Helvetica Neue Medium" charset="0"/>
              </a:rPr>
              <a:t>Local vector clock piggybacks on inter-process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Vector clock: Example</a:t>
            </a:r>
          </a:p>
        </p:txBody>
      </p:sp>
      <p:cxnSp>
        <p:nvCxnSpPr>
          <p:cNvPr id="5" name="Straight Connector 4"/>
          <p:cNvCxnSpPr>
            <a:stCxn id="8" idx="2"/>
          </p:cNvCxnSpPr>
          <p:nvPr/>
        </p:nvCxnSpPr>
        <p:spPr>
          <a:xfrm>
            <a:off x="7856080" y="2392700"/>
            <a:ext cx="2389" cy="326631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2"/>
          </p:cNvCxnSpPr>
          <p:nvPr/>
        </p:nvCxnSpPr>
        <p:spPr>
          <a:xfrm flipH="1">
            <a:off x="8893892" y="2411928"/>
            <a:ext cx="1967" cy="32470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8" idx="2"/>
          </p:cNvCxnSpPr>
          <p:nvPr/>
        </p:nvCxnSpPr>
        <p:spPr>
          <a:xfrm>
            <a:off x="9932852" y="2409610"/>
            <a:ext cx="3187" cy="324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rocess 7"/>
          <p:cNvSpPr/>
          <p:nvPr/>
        </p:nvSpPr>
        <p:spPr>
          <a:xfrm>
            <a:off x="7565350" y="181124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9" name="Oval 8"/>
          <p:cNvSpPr/>
          <p:nvPr/>
        </p:nvSpPr>
        <p:spPr>
          <a:xfrm>
            <a:off x="7787319" y="265151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7319" y="317296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492" y="24478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3912" y="298483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8825131" y="34811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6730" y="34749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cxnSp>
        <p:nvCxnSpPr>
          <p:cNvPr id="16" name="Straight Arrow Connector 15"/>
          <p:cNvCxnSpPr>
            <a:stCxn id="10" idx="6"/>
            <a:endCxn id="14" idx="2"/>
          </p:cNvCxnSpPr>
          <p:nvPr/>
        </p:nvCxnSpPr>
        <p:spPr>
          <a:xfrm>
            <a:off x="7924839" y="3241723"/>
            <a:ext cx="900292" cy="30817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rocess 16"/>
          <p:cNvSpPr/>
          <p:nvPr/>
        </p:nvSpPr>
        <p:spPr>
          <a:xfrm>
            <a:off x="8603970" y="182815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18" name="Process 17"/>
          <p:cNvSpPr/>
          <p:nvPr/>
        </p:nvSpPr>
        <p:spPr>
          <a:xfrm>
            <a:off x="9642122" y="182815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7727" y="586646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Physical time ↓</a:t>
            </a:r>
          </a:p>
        </p:txBody>
      </p:sp>
      <p:sp>
        <p:nvSpPr>
          <p:cNvPr id="20" name="Oval 19"/>
          <p:cNvSpPr/>
          <p:nvPr/>
        </p:nvSpPr>
        <p:spPr>
          <a:xfrm>
            <a:off x="8825131" y="42046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9800" y="40209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9862521" y="451999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62521" y="286069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6191" y="26716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10428" y="4598425"/>
            <a:ext cx="28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111883">
            <a:off x="7851446" y="33332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64746" y="249703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62223" y="284710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23333" y="332526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15137" y="385611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65855" y="438450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59015" y="2702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[0,0,1]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9" name="Straight Arrow Connector 48"/>
          <p:cNvCxnSpPr>
            <a:stCxn id="20" idx="6"/>
            <a:endCxn id="30" idx="2"/>
          </p:cNvCxnSpPr>
          <p:nvPr/>
        </p:nvCxnSpPr>
        <p:spPr>
          <a:xfrm>
            <a:off x="8962651" y="4273383"/>
            <a:ext cx="899870" cy="315373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188144">
            <a:off x="8880163" y="4383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2523" y="4579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8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4792133"/>
          </a:xfrm>
        </p:spPr>
        <p:txBody>
          <a:bodyPr>
            <a:normAutofit/>
          </a:bodyPr>
          <a:lstStyle/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|| V(b) 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76295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214940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V(w) &lt; V(z) then there is a chain of events linked by </a:t>
            </a:r>
            <a:b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                 Happens-Before (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) between a and z</a:t>
            </a:r>
          </a:p>
          <a:p>
            <a:pPr>
              <a:buClr>
                <a:schemeClr val="tx1"/>
              </a:buClr>
            </a:pP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  <a:p>
            <a:pPr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|| V(w) then there is 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no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such chain of events between a and 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clocks capture causality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593477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465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526465" y="445634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26465" y="497779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76646" y="478966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x</a:t>
            </a:r>
          </a:p>
        </p:txBody>
      </p:sp>
      <p:sp>
        <p:nvSpPr>
          <p:cNvPr id="38" name="Oval 37"/>
          <p:cNvSpPr/>
          <p:nvPr/>
        </p:nvSpPr>
        <p:spPr>
          <a:xfrm>
            <a:off x="6180687" y="550094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59065" y="548149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</a:p>
        </p:txBody>
      </p:sp>
      <p:cxnSp>
        <p:nvCxnSpPr>
          <p:cNvPr id="40" name="Straight Arrow Connector 39"/>
          <p:cNvCxnSpPr>
            <a:stCxn id="36" idx="6"/>
            <a:endCxn id="38" idx="2"/>
          </p:cNvCxnSpPr>
          <p:nvPr/>
        </p:nvCxnSpPr>
        <p:spPr>
          <a:xfrm>
            <a:off x="3663985" y="5046554"/>
            <a:ext cx="2516702" cy="523152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180687" y="622443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48708" y="424559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77643" y="481572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17247" y="5338874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03244" y="600985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44207" y="424558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w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29683" y="600122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z</a:t>
            </a:r>
          </a:p>
        </p:txBody>
      </p:sp>
      <p:sp>
        <p:nvSpPr>
          <p:cNvPr id="29" name="Process 28"/>
          <p:cNvSpPr/>
          <p:nvPr/>
        </p:nvSpPr>
        <p:spPr>
          <a:xfrm>
            <a:off x="3297901" y="3620379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30" name="Process 29"/>
          <p:cNvSpPr/>
          <p:nvPr/>
        </p:nvSpPr>
        <p:spPr>
          <a:xfrm>
            <a:off x="5952219" y="3619219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31" name="Process 30"/>
          <p:cNvSpPr/>
          <p:nvPr/>
        </p:nvSpPr>
        <p:spPr>
          <a:xfrm>
            <a:off x="8621572" y="361806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13460" y="4200680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8" idx="4"/>
            <a:endCxn id="47" idx="0"/>
          </p:cNvCxnSpPr>
          <p:nvPr/>
        </p:nvCxnSpPr>
        <p:spPr>
          <a:xfrm>
            <a:off x="6249447" y="5638467"/>
            <a:ext cx="0" cy="585969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4"/>
            <a:endCxn id="36" idx="0"/>
          </p:cNvCxnSpPr>
          <p:nvPr/>
        </p:nvCxnSpPr>
        <p:spPr>
          <a:xfrm>
            <a:off x="3595225" y="4593868"/>
            <a:ext cx="0" cy="383927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491840" y="4476422"/>
            <a:ext cx="1537252" cy="523220"/>
            <a:chOff x="4595752" y="4199049"/>
            <a:chExt cx="1537252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5081113" y="4225337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 Neue Medium" charset="0"/>
                  <a:ea typeface="Helvetica Neue Medium" charset="0"/>
                  <a:cs typeface="Helvetica Neue Medium" charset="0"/>
                </a:rPr>
                <a:t>[0,0,1]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4944554" y="443808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5752" y="419904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775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4792133"/>
          </a:xfrm>
        </p:spPr>
        <p:txBody>
          <a:bodyPr>
            <a:normAutofit/>
          </a:bodyPr>
          <a:lstStyle/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They are the same event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a </a:t>
            </a:r>
            <a:r>
              <a:rPr lang="en-US" sz="2800" dirty="0">
                <a:ea typeface="Helvetica Neue Medium" charset="0"/>
                <a:cs typeface="Helvetica Neue Medium" charset="0"/>
                <a:sym typeface="Wingdings"/>
              </a:rPr>
              <a:t>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|| V(b) 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a ||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429121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7846" y="178757"/>
            <a:ext cx="10415954" cy="47282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Two events a, 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Lamport clocks: C(a) &lt; C(z)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i="0" spc="0" dirty="0">
                <a:ea typeface="Helvetica Neue Medium" charset="0"/>
                <a:cs typeface="Helvetica Neue Medium" charset="0"/>
              </a:rPr>
              <a:t>	Conclusion: </a:t>
            </a:r>
            <a:r>
              <a:rPr lang="en-US" sz="3200" dirty="0"/>
              <a:t>z -/-&gt; </a:t>
            </a:r>
            <a:r>
              <a:rPr lang="en-US" sz="3200" dirty="0">
                <a:sym typeface="Wingdings"/>
              </a:rPr>
              <a:t>a, i.e., either a  z or a || z</a:t>
            </a:r>
            <a:endParaRPr lang="en-US" sz="3600" i="0" spc="0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Vector clocks: V(a) &lt; V(z)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dirty="0">
                <a:ea typeface="Helvetica Neue Medium" charset="0"/>
                <a:cs typeface="Helvetica Neue Medium" charset="0"/>
              </a:rPr>
              <a:t>	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Conclusion: </a:t>
            </a:r>
            <a:r>
              <a:rPr lang="en-US" sz="3200" dirty="0"/>
              <a:t>a </a:t>
            </a:r>
            <a:r>
              <a:rPr lang="en-US" sz="3200" dirty="0">
                <a:sym typeface="Wingdings"/>
              </a:rPr>
              <a:t> z</a:t>
            </a:r>
            <a:endParaRPr lang="en-US" altLang="en-US" sz="36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846" y="5129960"/>
            <a:ext cx="968326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Neue Medium" charset="0"/>
                <a:ea typeface="Helvetica Neue Medium" charset="0"/>
                <a:cs typeface="Helvetica Neue Medium" charset="0"/>
              </a:rPr>
              <a:t>Vector clock timestamps precisely capture happens-before </a:t>
            </a:r>
            <a:r>
              <a:rPr lang="en-US" sz="3600">
                <a:latin typeface="Helvetica Neue Medium" charset="0"/>
                <a:ea typeface="Helvetica Neue Medium" charset="0"/>
                <a:cs typeface="Helvetica Neue Medium" charset="0"/>
              </a:rPr>
              <a:t>relation (potential causality)</a:t>
            </a:r>
            <a:endParaRPr lang="en-US" sz="36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35202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New York-based bank wants to make its transaction ledger database resilient to whole-site failures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Motivation: Multi-site database replication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057" y="4585928"/>
            <a:ext cx="11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New York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4087" y="4163318"/>
            <a:ext cx="1599319" cy="814703"/>
            <a:chOff x="1110086" y="4163317"/>
            <a:chExt cx="1599319" cy="814703"/>
          </a:xfrm>
        </p:grpSpPr>
        <p:sp>
          <p:nvSpPr>
            <p:cNvPr id="13" name="Can 12"/>
            <p:cNvSpPr/>
            <p:nvPr/>
          </p:nvSpPr>
          <p:spPr>
            <a:xfrm>
              <a:off x="2232117" y="4163317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086" y="4331689"/>
              <a:ext cx="148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charset="0"/>
                  <a:ea typeface="Arial" charset="0"/>
                  <a:cs typeface="Arial" charset="0"/>
                </a:rPr>
                <a:t>San Francisco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13520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  <a:p>
            <a:pPr lvl="1"/>
            <a:r>
              <a:rPr lang="en-US" dirty="0"/>
              <a:t>Client sends reads to the nearest copy</a:t>
            </a:r>
          </a:p>
          <a:p>
            <a:pPr lvl="1"/>
            <a:r>
              <a:rPr lang="en-US" dirty="0"/>
              <a:t>Client sends update to both copies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The consequences of concurrent updates</a:t>
            </a:r>
          </a:p>
        </p:txBody>
      </p:sp>
      <p:sp>
        <p:nvSpPr>
          <p:cNvPr id="13" name="Can 12"/>
          <p:cNvSpPr/>
          <p:nvPr/>
        </p:nvSpPr>
        <p:spPr>
          <a:xfrm>
            <a:off x="3756117" y="4163318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stCxn id="20" idx="3"/>
            <a:endCxn id="13" idx="0"/>
          </p:cNvCxnSpPr>
          <p:nvPr/>
        </p:nvCxnSpPr>
        <p:spPr>
          <a:xfrm>
            <a:off x="3661463" y="3642657"/>
            <a:ext cx="333299" cy="639983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0" idx="3"/>
            <a:endCxn id="14" idx="2"/>
          </p:cNvCxnSpPr>
          <p:nvPr/>
        </p:nvCxnSpPr>
        <p:spPr>
          <a:xfrm>
            <a:off x="3661463" y="3642656"/>
            <a:ext cx="4201173" cy="633882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4" idx="0"/>
            <a:endCxn id="14" idx="3"/>
          </p:cNvCxnSpPr>
          <p:nvPr/>
        </p:nvCxnSpPr>
        <p:spPr>
          <a:xfrm rot="16200000" flipV="1">
            <a:off x="7872018" y="4769022"/>
            <a:ext cx="657536" cy="197041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4" idx="0"/>
            <a:endCxn id="13" idx="4"/>
          </p:cNvCxnSpPr>
          <p:nvPr/>
        </p:nvCxnSpPr>
        <p:spPr>
          <a:xfrm rot="16200000" flipV="1">
            <a:off x="5880440" y="2777443"/>
            <a:ext cx="771835" cy="4065901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7587" y="3179067"/>
            <a:ext cx="6117737" cy="2663574"/>
            <a:chOff x="1093586" y="3179067"/>
            <a:chExt cx="6117737" cy="2663574"/>
          </a:xfrm>
        </p:grpSpPr>
        <p:sp>
          <p:nvSpPr>
            <p:cNvPr id="18" name="Smiley Face 17"/>
            <p:cNvSpPr/>
            <p:nvPr/>
          </p:nvSpPr>
          <p:spPr>
            <a:xfrm>
              <a:off x="2315705" y="3179067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3586" y="3319490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“Deposit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$100”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289" y="5196310"/>
              <a:ext cx="872034" cy="64633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“Pay 1%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interest”</a:t>
              </a:r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5838706" y="5194163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03262" y="426148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51200" y="39749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7159" y="46615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7368" y="5063861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51199" y="43799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$1,010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58252" y="478007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520" y="3215166"/>
            <a:ext cx="5617592" cy="1438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Inconsistent replicas!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Updates should have been performed in the same order at each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5" grpId="0"/>
      <p:bldP spid="45" grpId="1"/>
      <p:bldP spid="46" grpId="0"/>
      <p:bldP spid="47" grpId="0"/>
      <p:bldP spid="47" grpId="1"/>
      <p:bldP spid="4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518525"/>
            <a:ext cx="9601200" cy="21751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Client sends update to one replica site </a:t>
            </a:r>
            <a:r>
              <a:rPr lang="en-US" i="1" dirty="0">
                <a:ea typeface="Helvetica Neue Medium" charset="0"/>
                <a:cs typeface="Helvetica Neue Medium" charset="0"/>
              </a:rPr>
              <a:t>j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Replica assigns it Lamport timestamp C</a:t>
            </a:r>
            <a:r>
              <a:rPr lang="en-US" i="1" baseline="-25000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r>
              <a:rPr lang="en-US" baseline="-25000" dirty="0"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. </a:t>
            </a:r>
            <a:r>
              <a:rPr lang="en-US" i="1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endParaRPr lang="en-US" i="1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Key idea: Place events into a sorted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local queue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Sorted </a:t>
            </a:r>
            <a:r>
              <a:rPr lang="en-US" dirty="0">
                <a:ea typeface="Helvetica Neue Medium" charset="0"/>
                <a:cs typeface="Helvetica Neue Medium" charset="0"/>
              </a:rPr>
              <a:t>by increasing Lamport timestamps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Totally-Ordered Multicast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35322" y="4982311"/>
            <a:ext cx="4105970" cy="1353578"/>
            <a:chOff x="2162790" y="4654918"/>
            <a:chExt cx="4105970" cy="1353578"/>
          </a:xfrm>
        </p:grpSpPr>
        <p:sp>
          <p:nvSpPr>
            <p:cNvPr id="5" name="Can 4"/>
            <p:cNvSpPr/>
            <p:nvPr/>
          </p:nvSpPr>
          <p:spPr>
            <a:xfrm>
              <a:off x="4973308" y="5486181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513883" y="4900256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10130" y="5330245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Document 10"/>
            <p:cNvSpPr/>
            <p:nvPr/>
          </p:nvSpPr>
          <p:spPr>
            <a:xfrm>
              <a:off x="5183725" y="4909438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745492" y="4657884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  <p:sp>
          <p:nvSpPr>
            <p:cNvPr id="13" name="Document 12"/>
            <p:cNvSpPr/>
            <p:nvPr/>
          </p:nvSpPr>
          <p:spPr>
            <a:xfrm>
              <a:off x="4588396" y="490764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141235" y="4654918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62790" y="4765000"/>
              <a:ext cx="2167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Example: P1’s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local queue: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1721543"/>
            <a:ext cx="8763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Goal: All sites apply updates in (same) Lamport clock order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4251" y="497728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 </a:t>
            </a:r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18233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23259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431507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Process 6"/>
          <p:cNvSpPr/>
          <p:nvPr/>
        </p:nvSpPr>
        <p:spPr>
          <a:xfrm>
            <a:off x="3143249" y="54666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SF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55109" y="169272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455109" y="232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32" y="1434593"/>
            <a:ext cx="3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a) Add Alice to Bank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66842" y="2105254"/>
            <a:ext cx="369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b) Alice deposits $1000</a:t>
            </a:r>
          </a:p>
        </p:txBody>
      </p:sp>
      <p:sp>
        <p:nvSpPr>
          <p:cNvPr id="13" name="Oval 12"/>
          <p:cNvSpPr/>
          <p:nvPr/>
        </p:nvSpPr>
        <p:spPr>
          <a:xfrm>
            <a:off x="5365710" y="26061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endCxn id="13" idx="2"/>
          </p:cNvCxnSpPr>
          <p:nvPr/>
        </p:nvCxnSpPr>
        <p:spPr>
          <a:xfrm>
            <a:off x="3586117" y="2371410"/>
            <a:ext cx="1779593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rocess 15"/>
          <p:cNvSpPr/>
          <p:nvPr/>
        </p:nvSpPr>
        <p:spPr>
          <a:xfrm>
            <a:off x="5054204" y="552968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NY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4410" y="6272353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28" name="Oval 27"/>
          <p:cNvSpPr/>
          <p:nvPr/>
        </p:nvSpPr>
        <p:spPr>
          <a:xfrm>
            <a:off x="3464778" y="554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360973" y="55932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541519" y="3096562"/>
            <a:ext cx="1809708" cy="33947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589269" y="2856032"/>
            <a:ext cx="38979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c) Remove Alice from Bank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366842" y="5357418"/>
            <a:ext cx="365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e) Alice deposits $100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366841" y="3865426"/>
            <a:ext cx="369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d) Re-add Alice to Bank</a:t>
            </a:r>
          </a:p>
        </p:txBody>
      </p:sp>
      <p:sp>
        <p:nvSpPr>
          <p:cNvPr id="40" name="Oval 39"/>
          <p:cNvSpPr/>
          <p:nvPr/>
        </p:nvSpPr>
        <p:spPr>
          <a:xfrm>
            <a:off x="5365710" y="301018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55109" y="338652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589609" y="1743537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365710" y="197288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455109" y="405078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365710" y="435079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600505" y="4116029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589269" y="5377944"/>
            <a:ext cx="334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f) 1% interest payment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74469" y="1665425"/>
            <a:ext cx="499832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Q2) What are all the valid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 timestamp total orders of a—f?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74469" y="546660"/>
            <a:ext cx="500189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Q1) What is bad about using order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a,b,d,c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13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8372" y="1690688"/>
            <a:ext cx="11215255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client, broadcast to others (including yourself)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replica: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Add it to your local queue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Broadcast an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sz="2000" dirty="0"/>
              <a:t>to every replica (including yourself)</a:t>
            </a:r>
          </a:p>
          <a:p>
            <a:pPr marL="971550" lvl="1" indent="-514350">
              <a:buFont typeface="+mj-lt"/>
              <a:buAutoNum type="alphaLcParenR"/>
            </a:pPr>
            <a:endParaRPr lang="en-US" sz="20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/>
              <a:t>On receiving an acknowledgement:</a:t>
            </a:r>
          </a:p>
          <a:p>
            <a:pPr lvl="1"/>
            <a:r>
              <a:rPr lang="en-US" sz="2000" dirty="0"/>
              <a:t>Mark corresponding update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sz="2000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sz="24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sz="2400" dirty="0"/>
              <a:t>updates </a:t>
            </a:r>
            <a:r>
              <a:rPr lang="en-US" sz="2400" u="sng" dirty="0"/>
              <a:t>everyone</a:t>
            </a:r>
            <a:r>
              <a:rPr lang="en-US" sz="2400" dirty="0"/>
              <a:t> has ack’ed from </a:t>
            </a:r>
            <a:r>
              <a:rPr lang="en-US" sz="2400" u="sng" dirty="0"/>
              <a:t>head</a:t>
            </a:r>
            <a:r>
              <a:rPr lang="en-US" sz="2400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(Almost correct)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5829300" y="2165654"/>
            <a:ext cx="4610100" cy="2148151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676401" y="1420586"/>
            <a:ext cx="3960639" cy="2893218"/>
          </a:xfrm>
        </p:spPr>
        <p:txBody>
          <a:bodyPr>
            <a:normAutofit/>
          </a:bodyPr>
          <a:lstStyle/>
          <a:p>
            <a:r>
              <a:rPr lang="en-US" sz="2400" spc="-100" dirty="0">
                <a:ea typeface="Helvetica Neue Medium" charset="0"/>
                <a:cs typeface="Helvetica Neue Medium" charset="0"/>
              </a:rPr>
              <a:t>P1 queues </a:t>
            </a:r>
            <a:r>
              <a:rPr lang="en-US" sz="2400" spc="-1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$</a:t>
            </a:r>
            <a:r>
              <a:rPr lang="en-US" sz="2400" spc="-100" dirty="0">
                <a:ea typeface="Helvetica Neue Medium" charset="0"/>
                <a:cs typeface="Helvetica Neue Medium" charset="0"/>
              </a:rPr>
              <a:t>, P2 queues </a:t>
            </a:r>
            <a:r>
              <a:rPr lang="en-US" sz="2400" spc="-1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endParaRPr lang="en-US" sz="2400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P1 queues and </a:t>
            </a:r>
            <a:r>
              <a:rPr lang="en-US" sz="240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ack’s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pPr lvl="1"/>
            <a:r>
              <a:rPr lang="en-US" spc="-150" dirty="0">
                <a:ea typeface="Helvetica Neue Medium" charset="0"/>
                <a:cs typeface="Helvetica Neue Medium" charset="0"/>
              </a:rPr>
              <a:t>P1 marks </a:t>
            </a:r>
            <a:r>
              <a:rPr lang="en-US" spc="-15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pc="-15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P2 marks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z="2400" dirty="0" err="1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  <a:endParaRPr lang="en-US" sz="2400" dirty="0">
              <a:solidFill>
                <a:srgbClr val="0070C0"/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(Almost correct)</a:t>
            </a:r>
          </a:p>
        </p:txBody>
      </p:sp>
      <p:sp>
        <p:nvSpPr>
          <p:cNvPr id="13" name="Can 12"/>
          <p:cNvSpPr/>
          <p:nvPr/>
        </p:nvSpPr>
        <p:spPr>
          <a:xfrm>
            <a:off x="5713962" y="250879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9820481" y="235977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949820" y="303110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60109" y="2884247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889224" y="314944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</p:cNvCxnSpPr>
          <p:nvPr/>
        </p:nvCxnSpPr>
        <p:spPr>
          <a:xfrm>
            <a:off x="6026745" y="321820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468501" y="258523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8684524" y="162798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680771" y="205797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83283" y="163014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679530" y="206013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304141" y="1387776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08812" y="138481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9995166" y="315595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95480" y="335331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6033000" y="322471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507308" y="2574748"/>
            <a:ext cx="1085035" cy="674158"/>
            <a:chOff x="7251414" y="2534353"/>
            <a:chExt cx="1085035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13181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9999513" y="356170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>
            <a:stCxn id="40" idx="6"/>
            <a:endCxn id="57" idx="2"/>
          </p:cNvCxnSpPr>
          <p:nvPr/>
        </p:nvCxnSpPr>
        <p:spPr>
          <a:xfrm>
            <a:off x="6033001" y="3422079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8718266" y="3698108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718267" y="1379832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18267" y="138094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8" name="Document 87"/>
          <p:cNvSpPr/>
          <p:nvPr/>
        </p:nvSpPr>
        <p:spPr>
          <a:xfrm>
            <a:off x="9882836" y="3785126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15868" y="187796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932605" y="1880379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926783" y="1870495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9" name="Notched Right Arrow 98"/>
          <p:cNvSpPr/>
          <p:nvPr/>
        </p:nvSpPr>
        <p:spPr>
          <a:xfrm rot="192280">
            <a:off x="7978118" y="3625399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20115" y="605678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7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797171" y="4041923"/>
            <a:ext cx="30732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✘  P2 processes %</a:t>
            </a:r>
          </a:p>
        </p:txBody>
      </p:sp>
      <p:sp>
        <p:nvSpPr>
          <p:cNvPr id="50" name="Notched Right Arrow 49"/>
          <p:cNvSpPr/>
          <p:nvPr/>
        </p:nvSpPr>
        <p:spPr>
          <a:xfrm rot="16200000">
            <a:off x="6357116" y="2225577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0" grpId="0" animBg="1"/>
      <p:bldP spid="57" grpId="0" animBg="1"/>
      <p:bldP spid="88" grpId="0" animBg="1"/>
      <p:bldP spid="95" grpId="0" animBg="1"/>
      <p:bldP spid="97" grpId="0" animBg="1"/>
      <p:bldP spid="98" grpId="0" animBg="1"/>
      <p:bldP spid="98" grpId="1" animBg="1"/>
      <p:bldP spid="99" grpId="0" animBg="1"/>
      <p:bldP spid="5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2493073"/>
            <a:ext cx="10515600" cy="1612762"/>
          </a:xfrm>
          <a:prstGeom prst="roundRect">
            <a:avLst>
              <a:gd name="adj" fmla="val 7756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6887" y="1825625"/>
            <a:ext cx="11234057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On receiving an update from client, broadcast to others (including yourself)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 receiving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or processing </a:t>
            </a:r>
            <a:r>
              <a:rPr lang="en-US" dirty="0"/>
              <a:t>an update: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Add it to your local queue, if received update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Broadcast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dirty="0"/>
              <a:t>to every replica (including yourself) 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only from head of queue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r>
              <a:rPr lang="en-US" dirty="0"/>
              <a:t>On receiving an acknowledgement:</a:t>
            </a:r>
          </a:p>
          <a:p>
            <a:pPr lvl="1"/>
            <a:r>
              <a:rPr lang="en-US" dirty="0"/>
              <a:t>Mark corresponding update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dirty="0"/>
              <a:t>updates </a:t>
            </a:r>
            <a:r>
              <a:rPr lang="en-US" u="sng" dirty="0"/>
              <a:t>everyone</a:t>
            </a:r>
            <a:r>
              <a:rPr lang="en-US" dirty="0"/>
              <a:t> has ack’ed from </a:t>
            </a:r>
            <a:r>
              <a:rPr lang="en-US" u="sng" dirty="0"/>
              <a:t>head</a:t>
            </a:r>
            <a:r>
              <a:rPr lang="en-US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3">
                    <a:lumMod val="50000"/>
                  </a:schemeClr>
                </a:solidFill>
              </a:rPr>
              <a:t>(Correct version)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7D29C-13D7-3846-B1B1-4786208EEB0B}"/>
              </a:ext>
            </a:extLst>
          </p:cNvPr>
          <p:cNvSpPr txBox="1"/>
          <p:nvPr/>
        </p:nvSpPr>
        <p:spPr>
          <a:xfrm>
            <a:off x="4522273" y="6176963"/>
            <a:ext cx="314745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Why is this correct?</a:t>
            </a:r>
          </a:p>
        </p:txBody>
      </p:sp>
    </p:spTree>
    <p:extLst>
      <p:ext uri="{BB962C8B-B14F-4D97-AF65-F5344CB8AC3E}">
        <p14:creationId xmlns:p14="http://schemas.microsoft.com/office/powerpoint/2010/main" val="5610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3970519" y="2270584"/>
            <a:ext cx="4610100" cy="21481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9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(Correct version)</a:t>
            </a:r>
          </a:p>
        </p:txBody>
      </p:sp>
      <p:sp>
        <p:nvSpPr>
          <p:cNvPr id="13" name="Can 12"/>
          <p:cNvSpPr/>
          <p:nvPr/>
        </p:nvSpPr>
        <p:spPr>
          <a:xfrm>
            <a:off x="3855181" y="261372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7961700" y="246470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91039" y="313603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196982" y="2989178"/>
            <a:ext cx="4346" cy="366895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30443" y="32543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  <a:endCxn id="34" idx="2"/>
          </p:cNvCxnSpPr>
          <p:nvPr/>
        </p:nvCxnSpPr>
        <p:spPr>
          <a:xfrm>
            <a:off x="4167964" y="332313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140738" y="464601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9720" y="269016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6825743" y="173291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21990" y="216290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24502" y="173507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20749" y="216506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4479188" y="1487280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50031" y="148974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8136385" y="32608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036699" y="345824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4174219" y="332964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991015" y="2700572"/>
            <a:ext cx="1098581" cy="674158"/>
            <a:chOff x="7251414" y="2534353"/>
            <a:chExt cx="1098581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26727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8133110" y="574110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165183" y="5588503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814392" y="5222686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70" name="Straight Arrow Connector 69"/>
          <p:cNvCxnSpPr>
            <a:stCxn id="34" idx="2"/>
            <a:endCxn id="71" idx="6"/>
          </p:cNvCxnSpPr>
          <p:nvPr/>
        </p:nvCxnSpPr>
        <p:spPr>
          <a:xfrm flipH="1">
            <a:off x="4156142" y="4714772"/>
            <a:ext cx="3984597" cy="22088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018621" y="486689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4720086" y="4380001"/>
            <a:ext cx="941936" cy="422604"/>
            <a:chOff x="6101350" y="4491591"/>
            <a:chExt cx="941936" cy="422604"/>
          </a:xfrm>
        </p:grpSpPr>
        <p:sp>
          <p:nvSpPr>
            <p:cNvPr id="74" name="TextBox 73"/>
            <p:cNvSpPr txBox="1"/>
            <p:nvPr/>
          </p:nvSpPr>
          <p:spPr>
            <a:xfrm>
              <a:off x="6101350" y="4495035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76" name="Document 75"/>
            <p:cNvSpPr/>
            <p:nvPr/>
          </p:nvSpPr>
          <p:spPr>
            <a:xfrm>
              <a:off x="6661731" y="449159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908269" y="149486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6" name="Document 85"/>
          <p:cNvSpPr/>
          <p:nvPr/>
        </p:nvSpPr>
        <p:spPr>
          <a:xfrm>
            <a:off x="3896605" y="5145367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7" name="Document 86"/>
          <p:cNvSpPr/>
          <p:nvPr/>
        </p:nvSpPr>
        <p:spPr>
          <a:xfrm>
            <a:off x="3906652" y="5668995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8" name="Document 87"/>
          <p:cNvSpPr/>
          <p:nvPr/>
        </p:nvSpPr>
        <p:spPr>
          <a:xfrm>
            <a:off x="8006205" y="5932823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3" name="Document 92"/>
          <p:cNvSpPr/>
          <p:nvPr/>
        </p:nvSpPr>
        <p:spPr>
          <a:xfrm>
            <a:off x="8025685" y="4857369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59038" y="197759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050115" y="1979580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126408" y="1984833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61334" y="616171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897948" y="1489085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127163" y="1956404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7902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5799 -0.0004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9 -0.00046 L 1.11111E-6 -1.85185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06875 0.0011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 animBg="1"/>
      <p:bldP spid="40" grpId="0" animBg="1"/>
      <p:bldP spid="57" grpId="0" animBg="1"/>
      <p:bldP spid="71" grpId="0" animBg="1"/>
      <p:bldP spid="86" grpId="0" animBg="1"/>
      <p:bldP spid="87" grpId="0" animBg="1"/>
      <p:bldP spid="88" grpId="0" animBg="1"/>
      <p:bldP spid="93" grpId="0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  <p:bldP spid="97" grpId="0" animBg="1"/>
      <p:bldP spid="9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12588</TotalTime>
  <Words>1315</Words>
  <Application>Microsoft Macintosh PowerPoint</Application>
  <PresentationFormat>Widescreen</PresentationFormat>
  <Paragraphs>265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 Neue Medium</vt:lpstr>
      <vt:lpstr>Office Theme</vt:lpstr>
      <vt:lpstr>Time 2: Totally Ordered Multicast &amp; Vector Clocks</vt:lpstr>
      <vt:lpstr>Motivation: Multi-site database replication</vt:lpstr>
      <vt:lpstr>The consequences of concurrent updates</vt:lpstr>
      <vt:lpstr>Totally-Ordered Multicast</vt:lpstr>
      <vt:lpstr>PowerPoint Presentation</vt:lpstr>
      <vt:lpstr>Totally-Ordered Multicast (Almost correct)</vt:lpstr>
      <vt:lpstr>Totally-Ordered Multicast (Almost correct)</vt:lpstr>
      <vt:lpstr>Totally-Ordered Multicast (Correct version)</vt:lpstr>
      <vt:lpstr>Totally-Ordered Multicast (Correct version)</vt:lpstr>
      <vt:lpstr>So, are we done?</vt:lpstr>
      <vt:lpstr>Lamport Clocks Review</vt:lpstr>
      <vt:lpstr>Lamport Clocks and Causality</vt:lpstr>
      <vt:lpstr>Vector clock: Introduction</vt:lpstr>
      <vt:lpstr>Vector clock: Update rules</vt:lpstr>
      <vt:lpstr>Vector clock: Example</vt:lpstr>
      <vt:lpstr>Comparing vector timestamps</vt:lpstr>
      <vt:lpstr>Vector clocks capture causality</vt:lpstr>
      <vt:lpstr>Comparing vector timestamps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55</cp:revision>
  <cp:lastPrinted>2022-09-26T13:29:42Z</cp:lastPrinted>
  <dcterms:created xsi:type="dcterms:W3CDTF">2018-09-09T13:59:16Z</dcterms:created>
  <dcterms:modified xsi:type="dcterms:W3CDTF">2024-11-05T15:45:44Z</dcterms:modified>
</cp:coreProperties>
</file>