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455" r:id="rId2"/>
    <p:sldId id="398" r:id="rId3"/>
    <p:sldId id="399" r:id="rId4"/>
    <p:sldId id="400" r:id="rId5"/>
    <p:sldId id="401" r:id="rId6"/>
    <p:sldId id="465" r:id="rId7"/>
    <p:sldId id="415" r:id="rId8"/>
    <p:sldId id="416" r:id="rId9"/>
    <p:sldId id="417" r:id="rId10"/>
    <p:sldId id="456" r:id="rId11"/>
    <p:sldId id="457" r:id="rId12"/>
    <p:sldId id="458" r:id="rId13"/>
    <p:sldId id="459" r:id="rId14"/>
    <p:sldId id="420" r:id="rId15"/>
    <p:sldId id="422" r:id="rId16"/>
    <p:sldId id="423" r:id="rId17"/>
    <p:sldId id="440" r:id="rId18"/>
    <p:sldId id="460" r:id="rId19"/>
    <p:sldId id="461" r:id="rId20"/>
    <p:sldId id="462" r:id="rId21"/>
    <p:sldId id="463" r:id="rId22"/>
    <p:sldId id="436" r:id="rId23"/>
    <p:sldId id="437" r:id="rId24"/>
    <p:sldId id="439" r:id="rId25"/>
    <p:sldId id="4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0"/>
    <p:restoredTop sz="66477"/>
  </p:normalViewPr>
  <p:slideViewPr>
    <p:cSldViewPr snapToGrid="0" snapToObjects="1">
      <p:cViewPr varScale="1">
        <p:scale>
          <a:sx n="79" d="100"/>
          <a:sy n="79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98BC59CC-3E89-014A-92DE-BBD53B053125}" type="datetimeFigureOut">
              <a:rPr lang="en-US" smtClean="0"/>
              <a:pPr/>
              <a:t>9/30/24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07CF1517-A10C-724C-911B-A9B285515E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606E1F16-CC03-CC4A-81FE-A386A8C50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2BDF9797-E17D-FB4B-96FC-A3354B9A1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#1:  Higher latency (A)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#2:  Greater Loss (B)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#3:  Lower throughput (C)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#4:  Lower throughput (C)</a:t>
            </a: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98C3DE91-6244-1D4F-9862-5E3C92A4D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41BF69-02DF-1046-846A-81A715324536}" type="slidenum">
              <a:rPr lang="en-US" altLang="en-US" sz="1300" b="0">
                <a:latin typeface="Helvetica Neue Medium" panose="02000503000000020004" pitchFamily="2" charset="0"/>
              </a:rPr>
              <a:pPr eaLnBrk="1" hangingPunct="1"/>
              <a:t>16</a:t>
            </a:fld>
            <a:endParaRPr lang="en-US" altLang="en-US" sz="1300" b="0" dirty="0">
              <a:latin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0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D5A2534-29AB-764F-8D43-E2BAEE7672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F71D26-42F6-B040-A1BC-70A1A11B3213}" type="slidenum">
              <a:rPr lang="en-US" altLang="en-US" sz="1300" b="0">
                <a:latin typeface="Helvetica Neue Medium" panose="02000503000000020004" pitchFamily="2" charset="0"/>
              </a:rPr>
              <a:pPr eaLnBrk="1" hangingPunct="1"/>
              <a:t>17</a:t>
            </a:fld>
            <a:endParaRPr lang="en-US" altLang="en-US" sz="1300" b="0" dirty="0">
              <a:latin typeface="Helvetica Neue Medium" panose="02000503000000020004" pitchFamily="2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7636D96-2480-0348-A254-01961721A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3DE6EDB6-9D2A-7F46-8CA6-67137D653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440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F1517-A10C-724C-911B-A9B285515E7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5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F1517-A10C-724C-911B-A9B285515E7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91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  <a:br>
              <a:rPr lang="en-US" dirty="0"/>
            </a:br>
            <a:r>
              <a:rPr lang="en-US" dirty="0"/>
              <a:t>max throughput allocation?</a:t>
            </a:r>
            <a:br>
              <a:rPr lang="en-US" dirty="0"/>
            </a:br>
            <a:r>
              <a:rPr lang="en-US" dirty="0"/>
              <a:t>Max-min fairness allocation?</a:t>
            </a:r>
            <a:br>
              <a:rPr lang="en-US" dirty="0"/>
            </a:br>
            <a:r>
              <a:rPr lang="en-US" dirty="0"/>
              <a:t>Proportional to how much of the network they are using?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F1517-A10C-724C-911B-A9B285515E7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29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99EE7708-EDB9-4A43-BF80-BD110F2EF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7396509-21AD-8746-A818-4A913E245ED1}" type="slidenum">
              <a:rPr lang="en-US" altLang="en-US" sz="1300" b="0">
                <a:latin typeface="Helvetica Neue Medium" panose="02000503000000020004" pitchFamily="2" charset="0"/>
              </a:rPr>
              <a:pPr eaLnBrk="1" hangingPunct="1"/>
              <a:t>22</a:t>
            </a:fld>
            <a:endParaRPr lang="en-US" altLang="en-US" sz="1300" b="0" dirty="0">
              <a:latin typeface="Helvetica Neue Medium" panose="02000503000000020004" pitchFamily="2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6D4C84B5-50CF-5F4F-8B34-08B136BE0B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03F7014F-0C3B-1747-9B2E-C42F5EA70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6982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6AD8FE87-3CFC-9D49-A657-DC554C77D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5E73EE-ADB2-854C-B1C4-9CF13E996C5D}" type="slidenum">
              <a:rPr lang="en-US" altLang="en-US" sz="1300" b="0">
                <a:latin typeface="Helvetica Neue Medium" panose="02000503000000020004" pitchFamily="2" charset="0"/>
              </a:rPr>
              <a:pPr eaLnBrk="1" hangingPunct="1"/>
              <a:t>23</a:t>
            </a:fld>
            <a:endParaRPr lang="en-US" altLang="en-US" sz="1300" b="0" dirty="0">
              <a:latin typeface="Helvetica Neue Medium" panose="02000503000000020004" pitchFamily="2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21C03ADD-D5A9-0040-A132-357000738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291FABCB-5D0E-5249-A322-F2ECB39E9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RFC 6928:  Increasing TCP's Initial Window (to 10 segments (packets))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186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6505B514-F75F-FC4C-A44C-FBD652928B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2CD235-B9C3-C445-B27E-FAD6E27A0845}" type="slidenum">
              <a:rPr lang="en-US" altLang="en-US" sz="1300" b="0">
                <a:latin typeface="Helvetica Neue Medium" panose="02000503000000020004" pitchFamily="2" charset="0"/>
              </a:rPr>
              <a:pPr eaLnBrk="1" hangingPunct="1"/>
              <a:t>24</a:t>
            </a:fld>
            <a:endParaRPr lang="en-US" altLang="en-US" sz="1300" b="0" dirty="0">
              <a:latin typeface="Helvetica Neue Medium" panose="02000503000000020004" pitchFamily="2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59C3BC5E-EE2E-AC49-A2B8-603D6FA62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1CB0C5A9-5D48-B044-9E77-54A96E08E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2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More load and more packet loss:</a:t>
            </a:r>
          </a:p>
          <a:p>
            <a:r>
              <a:rPr lang="en-US" dirty="0"/>
              <a:t>If we are sending at 20 Gbps over a 10 Gbps I initially have a 50% of getting a packet through</a:t>
            </a:r>
          </a:p>
          <a:p>
            <a:r>
              <a:rPr lang="en-US" dirty="0"/>
              <a:t>Next “round” there is 20 Gbps of fresh data and 10 Gbps retransmit </a:t>
            </a:r>
            <a:r>
              <a:rPr lang="en-US" dirty="0">
                <a:sym typeface="Wingdings" pitchFamily="2" charset="2"/>
              </a:rPr>
              <a:t> 33% of getting a packet through</a:t>
            </a:r>
          </a:p>
          <a:p>
            <a:r>
              <a:rPr lang="en-US" dirty="0">
                <a:sym typeface="Wingdings" pitchFamily="2" charset="2"/>
              </a:rPr>
              <a:t>Then 20 Gbps fresh, 20 Gbps retransmit  25% of getting a packet through…</a:t>
            </a:r>
          </a:p>
          <a:p>
            <a:br>
              <a:rPr lang="en-US" dirty="0">
                <a:sym typeface="Wingdings" pitchFamily="2" charset="2"/>
              </a:rPr>
            </a:br>
            <a:r>
              <a:rPr lang="en-US" b="1" dirty="0">
                <a:sym typeface="Wingdings" pitchFamily="2" charset="2"/>
              </a:rPr>
              <a:t>Goodput collapses</a:t>
            </a:r>
            <a:r>
              <a:rPr lang="en-US" b="0" dirty="0">
                <a:sym typeface="Wingdings" pitchFamily="2" charset="2"/>
              </a:rPr>
              <a:t> because a packet now needs to be sent 4 times on average to be received once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F1517-A10C-724C-911B-A9B285515E7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6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6DCFEBD-BD66-7443-91FD-63DD3FADC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1F7B42-9236-B644-923C-5B771B439AF0}" type="slidenum">
              <a:rPr lang="en-US" altLang="en-US" sz="1300" b="0">
                <a:latin typeface="Helvetica Neue Medium" panose="02000503000000020004" pitchFamily="2" charset="0"/>
              </a:rPr>
              <a:pPr eaLnBrk="1" hangingPunct="1"/>
              <a:t>4</a:t>
            </a:fld>
            <a:endParaRPr lang="en-US" altLang="en-US" sz="1300" b="0" dirty="0">
              <a:latin typeface="Helvetica Neue Medium" panose="02000503000000020004" pitchFamily="2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85172BF-0EC2-1346-8FA7-09B67D41F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AA5A33E-8F9A-A84E-AC76-BD80DAE32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984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30ABA371-55F4-D14A-9406-DD254D022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44B0E8-B391-874B-B701-0679B4CAD96D}" type="slidenum">
              <a:rPr lang="en-US" altLang="en-US" sz="1300" b="0">
                <a:latin typeface="Helvetica Neue Medium" panose="02000503000000020004" pitchFamily="2" charset="0"/>
              </a:rPr>
              <a:pPr eaLnBrk="1" hangingPunct="1"/>
              <a:t>8</a:t>
            </a:fld>
            <a:endParaRPr lang="en-US" altLang="en-US" sz="1300" b="0" dirty="0">
              <a:latin typeface="Helvetica Neue Medium" panose="02000503000000020004" pitchFamily="2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52311C3-0E90-E642-8AA3-FB81B120A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EC4D139-A4AD-1342-AD5A-E9258C0DB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6635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763CD2F-A405-054A-B9F6-42B031B50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FBE6E6-D92C-5D4F-A00E-55431D61DDB4}" type="slidenum">
              <a:rPr lang="en-US" altLang="en-US" sz="1300" b="0">
                <a:latin typeface="Helvetica Neue Medium" panose="02000503000000020004" pitchFamily="2" charset="0"/>
              </a:rPr>
              <a:pPr eaLnBrk="1" hangingPunct="1"/>
              <a:t>9</a:t>
            </a:fld>
            <a:endParaRPr lang="en-US" altLang="en-US" sz="1300" b="0" dirty="0">
              <a:latin typeface="Helvetica Neue Medium" panose="02000503000000020004" pitchFamily="2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2154C85-7A9F-D64E-B38E-D9D08EF3A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1A11F6BD-344F-CA4C-ACC1-4F54F54DD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9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Receiver windows are rarely an issue anymore, so effectively its just the congestion control window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F1517-A10C-724C-911B-A9B285515E7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83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packet instead of Max Segment Size (MSS) for simplicity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F1517-A10C-724C-911B-A9B285515E7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4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1B9D245-66F1-CC41-A568-B183B3F33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6772B4-A135-C045-945F-E081E1D6A9FC}" type="slidenum">
              <a:rPr lang="en-US" altLang="en-US" sz="1300" b="0">
                <a:latin typeface="Helvetica Neue Medium" panose="02000503000000020004" pitchFamily="2" charset="0"/>
              </a:rPr>
              <a:pPr eaLnBrk="1" hangingPunct="1"/>
              <a:t>14</a:t>
            </a:fld>
            <a:endParaRPr lang="en-US" altLang="en-US" sz="1300" b="0" dirty="0">
              <a:latin typeface="Helvetica Neue Medium" panose="02000503000000020004" pitchFamily="2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83B87F68-219E-F742-9387-DDFDF9C66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D155BB31-EEE6-304D-AF8C-FE67354DF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332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606E1F16-CC03-CC4A-81FE-A386A8C50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2BDF9797-E17D-FB4B-96FC-A3354B9A1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#1:  Higher latency (A)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#2:  Greater Loss (B)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#3:  Lower throughput (C)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#4:  Lower throughput (C)</a:t>
            </a: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98C3DE91-6244-1D4F-9862-5E3C92A4D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41BF69-02DF-1046-846A-81A715324536}" type="slidenum">
              <a:rPr lang="en-US" altLang="en-US" sz="1300" b="0">
                <a:latin typeface="Helvetica Neue Medium" panose="02000503000000020004" pitchFamily="2" charset="0"/>
              </a:rPr>
              <a:pPr eaLnBrk="1" hangingPunct="1"/>
              <a:t>15</a:t>
            </a:fld>
            <a:endParaRPr lang="en-US" altLang="en-US" sz="1300" b="0" dirty="0">
              <a:latin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8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1254-C0E0-C14B-9CCF-959EC9789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BFEA2-3EC9-9243-826A-535B2FB83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BE382-E6EC-FD4A-A9E5-7AF22A62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38A-760B-6843-9E05-C12A1876E8CB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6E792-DCFD-6E41-B3D4-B9F00C533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D0AD6-C285-0844-9F4A-28BB93AC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95B3-08A8-884B-81CF-BB49DD83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DCAF-1B3F-F245-9A0B-6CA56877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79A8C-A568-9D45-B066-5106EFF12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5DC76-7607-FD42-934A-24DC7B97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38A-760B-6843-9E05-C12A1876E8CB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AC933-2A02-5F43-8170-3D1450ED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CBBC4-84B4-AF41-98C0-9A027AA6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95B3-08A8-884B-81CF-BB49DD83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7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0D89CE-342E-6142-8D62-C9F2B0984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0DB81-73ED-8043-9599-A0B19823A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D458F-A772-034F-8F50-C55F2AEB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38A-760B-6843-9E05-C12A1876E8CB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4B6ED-5FDB-E74F-8C92-8A19919B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31752-D7C1-6442-AFA8-2B42A2F1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95B3-08A8-884B-81CF-BB49DD83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9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E45A-26EF-E54F-AEE9-5C42C482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016DC-0DC7-D74F-942E-534FCDD2B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10E52-4B94-AD4B-BC75-9336E722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38A-760B-6843-9E05-C12A1876E8CB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B1A95-4504-EB4C-BBAB-E2C1FDF0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E4F81-E344-8A4B-8C43-4B511520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95B3-08A8-884B-81CF-BB49DD83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8378-16E4-FD42-93D3-C4D3D910C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FE8D5-90C3-C646-86AD-4E9BBA389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8AF6F-6B23-7E41-8764-38C750DA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38A-760B-6843-9E05-C12A1876E8CB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917DE-0B78-8241-A9EE-04C5773B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F658C-9200-4F41-B166-413F9267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95B3-08A8-884B-81CF-BB49DD83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4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BAE8-52A2-FA4B-9BAA-5626593E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35F66-3724-304D-82AD-27200D690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9684D-DF7F-D240-831D-3C9CB6C5F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60CB2-4568-464C-98FF-E689D65A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38A-760B-6843-9E05-C12A1876E8CB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F7323-005D-D445-80F1-9C693142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3E58B-8E54-3640-A751-13C4FB26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95B3-08A8-884B-81CF-BB49DD83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94CA-D3CC-6044-913A-75633509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60121-4D3E-D343-A122-A4ADCAF70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0F67B-C0CA-254B-A994-6D1C11B69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CB34DF-C74F-BF4F-96D8-35206F749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6907A-1394-844B-B245-E2E30CFE5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5D068E-F42F-C642-9639-2A20DDAF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38A-760B-6843-9E05-C12A1876E8CB}" type="datetimeFigureOut">
              <a:rPr lang="en-US" smtClean="0"/>
              <a:t>9/30/24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CF9D68-05A0-4743-9FAB-C8E1A057C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B1FA2-D0A3-8140-A5B8-D082E4F5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95B3-08A8-884B-81CF-BB49DD83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4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5261-EE26-2C48-805C-32B8B459F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65330-15F4-0F4F-86AE-607A5A37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38A-760B-6843-9E05-C12A1876E8CB}" type="datetimeFigureOut">
              <a:rPr lang="en-US" smtClean="0"/>
              <a:t>9/30/24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646CB-A132-2B48-9DC0-B8C67775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7F8A5-DCBF-0A4F-A2C6-4925E9D7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95B3-08A8-884B-81CF-BB49DD83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2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4EE66F-17ED-2748-B232-14DA517B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38A-760B-6843-9E05-C12A1876E8CB}" type="datetimeFigureOut">
              <a:rPr lang="en-US" smtClean="0"/>
              <a:t>9/30/24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7965B-2327-4845-9C3C-A1D6DDF03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89AE6-79C6-C747-B05F-A8E99B8D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95B3-08A8-884B-81CF-BB49DD83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8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F682-A3D9-B041-86DE-A61C3250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5B195-EFB6-8C42-A95A-0C5D54475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B5211-2DB0-F549-8B84-A1D187ED8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EFDE1-F8F6-994E-B6D3-70D0B699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38A-760B-6843-9E05-C12A1876E8CB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050D7-0688-C54D-900F-CB54225F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C36E8-1B45-0344-BE26-083B7641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95B3-08A8-884B-81CF-BB49DD83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47F6-2758-D94B-A0D8-1B98CE8F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E6CF73-75DC-4F4A-83B2-8114CFFDA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39829-2FDF-2740-A3B3-342A27D02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1D69C-7CB0-FD4B-9447-E0765A1E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38A-760B-6843-9E05-C12A1876E8CB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3DE2D-FE20-7D43-8E8C-03520190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9FC19-2797-4240-B7C9-C4737F4B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095B3-08A8-884B-81CF-BB49DD83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6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D538E-1BF0-CF47-B0B1-8D3C469B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CF81A-F6C3-214B-AE43-A0B445B2B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C7080-38AF-E74F-885D-18217897F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5321C38A-760B-6843-9E05-C12A1876E8CB}" type="datetimeFigureOut">
              <a:rPr lang="en-US" smtClean="0"/>
              <a:pPr/>
              <a:t>9/30/24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E2D9B-CAD5-0D4E-9F7F-8BD049008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2E70D-7A9E-8745-99FD-9A636D4EF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9AA095B3-08A8-884B-81CF-BB49DD8331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8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01317" y="857250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 Neue Medium" panose="02000503000000020004" pitchFamily="2" charset="0"/>
              </a:rPr>
              <a:t>Congestion Control</a:t>
            </a:r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07768" y="4137260"/>
            <a:ext cx="8245099" cy="220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Lecture </a:t>
            </a:r>
            <a:r>
              <a:rPr lang="en-US" dirty="0">
                <a:latin typeface="Helvetica Neue Medium" panose="02000503000000020004" pitchFamily="2" charset="0"/>
              </a:rPr>
              <a:t>8</a:t>
            </a: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buNone/>
            </a:pP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2800" u="sng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Wyatt Lloyd</a:t>
            </a:r>
            <a:r>
              <a:rPr lang="en-US" sz="2800" u="none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&amp;</a:t>
            </a:r>
            <a:r>
              <a:rPr lang="en-US" sz="2800" u="none" spc="6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u="none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Rob</a:t>
            </a:r>
            <a:r>
              <a:rPr lang="en-US" sz="2800" u="none" spc="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2800" u="none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Fish</a:t>
            </a:r>
            <a:endParaRPr lang="en-US" sz="28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35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93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D08E-73FA-1541-A3BC-D7AFF5DC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Congestion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16DB0-1B37-3648-AAE8-E7BF549B1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en-US" dirty="0"/>
              <a:t> Each TCP sender maintains a congestion window</a:t>
            </a:r>
          </a:p>
          <a:p>
            <a:pPr lvl="1"/>
            <a:r>
              <a:rPr lang="en-US" dirty="0"/>
              <a:t>Max number of bytes to have in transit (not yet </a:t>
            </a:r>
            <a:r>
              <a:rPr lang="en-US" dirty="0" err="1"/>
              <a:t>ACK’d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Limits the sending rate of traffic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BA2F24-48C0-0242-9389-C138C22EA989}"/>
              </a:ext>
            </a:extLst>
          </p:cNvPr>
          <p:cNvSpPr/>
          <p:nvPr/>
        </p:nvSpPr>
        <p:spPr>
          <a:xfrm>
            <a:off x="1245972" y="3601994"/>
            <a:ext cx="241738" cy="96695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0C42DEE-7213-5840-917E-E75F0CD58758}"/>
              </a:ext>
            </a:extLst>
          </p:cNvPr>
          <p:cNvSpPr/>
          <p:nvPr/>
        </p:nvSpPr>
        <p:spPr>
          <a:xfrm>
            <a:off x="1495409" y="3601994"/>
            <a:ext cx="241738" cy="96695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9AF8AD3-43A5-834A-87B7-6082A46F95BB}"/>
              </a:ext>
            </a:extLst>
          </p:cNvPr>
          <p:cNvSpPr/>
          <p:nvPr/>
        </p:nvSpPr>
        <p:spPr>
          <a:xfrm>
            <a:off x="1744846" y="3601994"/>
            <a:ext cx="241738" cy="96695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C824D95-091B-9946-B7F3-E27A96E8C66E}"/>
              </a:ext>
            </a:extLst>
          </p:cNvPr>
          <p:cNvSpPr/>
          <p:nvPr/>
        </p:nvSpPr>
        <p:spPr>
          <a:xfrm>
            <a:off x="1994283" y="3601994"/>
            <a:ext cx="241738" cy="96695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2CAC59-20C2-5843-A57B-1EC154511BF4}"/>
              </a:ext>
            </a:extLst>
          </p:cNvPr>
          <p:cNvSpPr/>
          <p:nvPr/>
        </p:nvSpPr>
        <p:spPr>
          <a:xfrm>
            <a:off x="2243720" y="3601994"/>
            <a:ext cx="241738" cy="96695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5D6AC1E-76E9-E345-9939-81194878B240}"/>
              </a:ext>
            </a:extLst>
          </p:cNvPr>
          <p:cNvSpPr/>
          <p:nvPr/>
        </p:nvSpPr>
        <p:spPr>
          <a:xfrm>
            <a:off x="2493157" y="3601994"/>
            <a:ext cx="241738" cy="96695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8A68C09-D150-574A-8CF2-E9F6F25D9A22}"/>
              </a:ext>
            </a:extLst>
          </p:cNvPr>
          <p:cNvSpPr/>
          <p:nvPr/>
        </p:nvSpPr>
        <p:spPr>
          <a:xfrm>
            <a:off x="2742594" y="3601994"/>
            <a:ext cx="241738" cy="96695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9DFFF2E-906F-F340-9E23-6C376A8318F9}"/>
              </a:ext>
            </a:extLst>
          </p:cNvPr>
          <p:cNvSpPr/>
          <p:nvPr/>
        </p:nvSpPr>
        <p:spPr>
          <a:xfrm>
            <a:off x="2992031" y="3601994"/>
            <a:ext cx="241738" cy="96695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084002F-B4F4-2D48-BF00-1EE30D7F9F94}"/>
              </a:ext>
            </a:extLst>
          </p:cNvPr>
          <p:cNvSpPr/>
          <p:nvPr/>
        </p:nvSpPr>
        <p:spPr>
          <a:xfrm>
            <a:off x="3241468" y="3601994"/>
            <a:ext cx="241738" cy="96695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821C98B-6DE3-B341-BF4E-083935852223}"/>
              </a:ext>
            </a:extLst>
          </p:cNvPr>
          <p:cNvSpPr/>
          <p:nvPr/>
        </p:nvSpPr>
        <p:spPr>
          <a:xfrm>
            <a:off x="3490905" y="3601994"/>
            <a:ext cx="241738" cy="966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64989DE-C198-3F43-AB28-A202F1005368}"/>
              </a:ext>
            </a:extLst>
          </p:cNvPr>
          <p:cNvSpPr/>
          <p:nvPr/>
        </p:nvSpPr>
        <p:spPr>
          <a:xfrm>
            <a:off x="3740342" y="3601994"/>
            <a:ext cx="241738" cy="966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0F7B28E-AB73-8E43-A5B5-78B58FE0D709}"/>
              </a:ext>
            </a:extLst>
          </p:cNvPr>
          <p:cNvSpPr/>
          <p:nvPr/>
        </p:nvSpPr>
        <p:spPr>
          <a:xfrm>
            <a:off x="3989779" y="3601994"/>
            <a:ext cx="241738" cy="966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5DE2CED-6680-CC42-A86E-E69C86FD3C9E}"/>
              </a:ext>
            </a:extLst>
          </p:cNvPr>
          <p:cNvSpPr/>
          <p:nvPr/>
        </p:nvSpPr>
        <p:spPr>
          <a:xfrm>
            <a:off x="4239216" y="3601994"/>
            <a:ext cx="241738" cy="966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44E9694-3741-6641-8332-7D7274D33FBA}"/>
              </a:ext>
            </a:extLst>
          </p:cNvPr>
          <p:cNvSpPr/>
          <p:nvPr/>
        </p:nvSpPr>
        <p:spPr>
          <a:xfrm>
            <a:off x="4488653" y="3601994"/>
            <a:ext cx="241738" cy="966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955B44-20D2-A042-8346-00DC472B453D}"/>
              </a:ext>
            </a:extLst>
          </p:cNvPr>
          <p:cNvSpPr/>
          <p:nvPr/>
        </p:nvSpPr>
        <p:spPr>
          <a:xfrm>
            <a:off x="4738090" y="3601994"/>
            <a:ext cx="241738" cy="966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045F494-5A46-3542-A339-D903BCF34139}"/>
              </a:ext>
            </a:extLst>
          </p:cNvPr>
          <p:cNvSpPr/>
          <p:nvPr/>
        </p:nvSpPr>
        <p:spPr>
          <a:xfrm>
            <a:off x="4987527" y="3601994"/>
            <a:ext cx="241738" cy="966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8F394E8-340B-9147-832F-1B449D3C90DF}"/>
              </a:ext>
            </a:extLst>
          </p:cNvPr>
          <p:cNvSpPr/>
          <p:nvPr/>
        </p:nvSpPr>
        <p:spPr>
          <a:xfrm>
            <a:off x="5236964" y="3601994"/>
            <a:ext cx="241738" cy="966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EDB7F5A-7CD0-4949-BE18-A7A246F07C37}"/>
              </a:ext>
            </a:extLst>
          </p:cNvPr>
          <p:cNvSpPr/>
          <p:nvPr/>
        </p:nvSpPr>
        <p:spPr>
          <a:xfrm>
            <a:off x="5486399" y="3601994"/>
            <a:ext cx="241738" cy="966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F7F7BB9-96A5-2542-BB32-2660561B1155}"/>
              </a:ext>
            </a:extLst>
          </p:cNvPr>
          <p:cNvSpPr/>
          <p:nvPr/>
        </p:nvSpPr>
        <p:spPr>
          <a:xfrm>
            <a:off x="5735834" y="3601994"/>
            <a:ext cx="241738" cy="966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55A17FE-6E7F-3042-AB37-4CADA93FF5E3}"/>
              </a:ext>
            </a:extLst>
          </p:cNvPr>
          <p:cNvSpPr/>
          <p:nvPr/>
        </p:nvSpPr>
        <p:spPr>
          <a:xfrm>
            <a:off x="5985271" y="3601994"/>
            <a:ext cx="241738" cy="966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E2B2443-0BE8-6041-A32E-76BB7FE1929F}"/>
              </a:ext>
            </a:extLst>
          </p:cNvPr>
          <p:cNvSpPr/>
          <p:nvPr/>
        </p:nvSpPr>
        <p:spPr>
          <a:xfrm>
            <a:off x="6234708" y="3601994"/>
            <a:ext cx="241738" cy="966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1011855-965D-D44D-8A89-E1442711268E}"/>
              </a:ext>
            </a:extLst>
          </p:cNvPr>
          <p:cNvSpPr/>
          <p:nvPr/>
        </p:nvSpPr>
        <p:spPr>
          <a:xfrm>
            <a:off x="6484145" y="3601994"/>
            <a:ext cx="241738" cy="966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D479DE1-9D84-D746-BD4D-969801163D9B}"/>
              </a:ext>
            </a:extLst>
          </p:cNvPr>
          <p:cNvSpPr/>
          <p:nvPr/>
        </p:nvSpPr>
        <p:spPr>
          <a:xfrm>
            <a:off x="6733582" y="3601994"/>
            <a:ext cx="241738" cy="966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F4C33E1-CD94-4B44-90E4-F6F1E6EE0EF8}"/>
              </a:ext>
            </a:extLst>
          </p:cNvPr>
          <p:cNvSpPr/>
          <p:nvPr/>
        </p:nvSpPr>
        <p:spPr>
          <a:xfrm>
            <a:off x="6983019" y="3601994"/>
            <a:ext cx="241738" cy="966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98F11B7-12F5-AE43-A217-5174FBF52611}"/>
              </a:ext>
            </a:extLst>
          </p:cNvPr>
          <p:cNvSpPr/>
          <p:nvPr/>
        </p:nvSpPr>
        <p:spPr>
          <a:xfrm>
            <a:off x="7232456" y="3601994"/>
            <a:ext cx="241738" cy="966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0976463-2F5B-D74F-9A43-C9710585A5E9}"/>
              </a:ext>
            </a:extLst>
          </p:cNvPr>
          <p:cNvSpPr/>
          <p:nvPr/>
        </p:nvSpPr>
        <p:spPr>
          <a:xfrm>
            <a:off x="7481893" y="3601994"/>
            <a:ext cx="241738" cy="9669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8AB93E7-FB6C-5648-8C7F-268E031AAE2B}"/>
              </a:ext>
            </a:extLst>
          </p:cNvPr>
          <p:cNvSpPr/>
          <p:nvPr/>
        </p:nvSpPr>
        <p:spPr>
          <a:xfrm>
            <a:off x="7731330" y="3601994"/>
            <a:ext cx="241738" cy="96695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16E0317-77AD-0143-82C7-9E141E58C718}"/>
              </a:ext>
            </a:extLst>
          </p:cNvPr>
          <p:cNvSpPr/>
          <p:nvPr/>
        </p:nvSpPr>
        <p:spPr>
          <a:xfrm>
            <a:off x="7980767" y="3601994"/>
            <a:ext cx="241738" cy="96695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1520701-36CE-7A43-8F24-E78634A1B141}"/>
              </a:ext>
            </a:extLst>
          </p:cNvPr>
          <p:cNvSpPr/>
          <p:nvPr/>
        </p:nvSpPr>
        <p:spPr>
          <a:xfrm>
            <a:off x="8230204" y="3601994"/>
            <a:ext cx="241738" cy="96695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A2720B6-F121-0D42-9ED7-332BF8ADE9D8}"/>
              </a:ext>
            </a:extLst>
          </p:cNvPr>
          <p:cNvSpPr/>
          <p:nvPr/>
        </p:nvSpPr>
        <p:spPr>
          <a:xfrm>
            <a:off x="8479641" y="3601994"/>
            <a:ext cx="241738" cy="96695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ED5007A-393B-944C-90AA-65FB792CD53E}"/>
              </a:ext>
            </a:extLst>
          </p:cNvPr>
          <p:cNvSpPr/>
          <p:nvPr/>
        </p:nvSpPr>
        <p:spPr>
          <a:xfrm>
            <a:off x="8729078" y="3601994"/>
            <a:ext cx="241738" cy="96695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D63229E-B26F-DB4F-B70D-EA0ED431E6BB}"/>
              </a:ext>
            </a:extLst>
          </p:cNvPr>
          <p:cNvSpPr/>
          <p:nvPr/>
        </p:nvSpPr>
        <p:spPr>
          <a:xfrm>
            <a:off x="8978515" y="3601994"/>
            <a:ext cx="241738" cy="96695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DBC3703-8D7C-B043-96C0-9BE6715A9C18}"/>
              </a:ext>
            </a:extLst>
          </p:cNvPr>
          <p:cNvSpPr/>
          <p:nvPr/>
        </p:nvSpPr>
        <p:spPr>
          <a:xfrm>
            <a:off x="9227952" y="3601994"/>
            <a:ext cx="241738" cy="96695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D6DCE82-023A-374C-815A-088CBAE520E7}"/>
              </a:ext>
            </a:extLst>
          </p:cNvPr>
          <p:cNvSpPr/>
          <p:nvPr/>
        </p:nvSpPr>
        <p:spPr>
          <a:xfrm>
            <a:off x="9477389" y="3601994"/>
            <a:ext cx="241738" cy="96695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CD7A740-B37B-B548-9C61-BC8928067F12}"/>
              </a:ext>
            </a:extLst>
          </p:cNvPr>
          <p:cNvSpPr/>
          <p:nvPr/>
        </p:nvSpPr>
        <p:spPr>
          <a:xfrm>
            <a:off x="9726826" y="3601994"/>
            <a:ext cx="241738" cy="96695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E2ED09A-E028-284A-A9FF-E67560CD4225}"/>
              </a:ext>
            </a:extLst>
          </p:cNvPr>
          <p:cNvSpPr/>
          <p:nvPr/>
        </p:nvSpPr>
        <p:spPr>
          <a:xfrm>
            <a:off x="9976261" y="3601994"/>
            <a:ext cx="241738" cy="96695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5A334B5-5626-624D-A655-EC0E2AD861E5}"/>
              </a:ext>
            </a:extLst>
          </p:cNvPr>
          <p:cNvSpPr/>
          <p:nvPr/>
        </p:nvSpPr>
        <p:spPr>
          <a:xfrm>
            <a:off x="3476470" y="3297194"/>
            <a:ext cx="4254859" cy="1633151"/>
          </a:xfrm>
          <a:prstGeom prst="rect">
            <a:avLst/>
          </a:prstGeom>
          <a:noFill/>
          <a:ln w="63500">
            <a:solidFill>
              <a:srgbClr val="E77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633B0A-57DD-BF48-B8FD-240584CEE789}"/>
              </a:ext>
            </a:extLst>
          </p:cNvPr>
          <p:cNvSpPr txBox="1"/>
          <p:nvPr/>
        </p:nvSpPr>
        <p:spPr>
          <a:xfrm>
            <a:off x="3391708" y="2895596"/>
            <a:ext cx="4781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|----------Window Size-----------|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7E10169-B1D1-F64C-BC15-12779F784364}"/>
              </a:ext>
            </a:extLst>
          </p:cNvPr>
          <p:cNvSpPr txBox="1"/>
          <p:nvPr/>
        </p:nvSpPr>
        <p:spPr>
          <a:xfrm>
            <a:off x="1220863" y="5041298"/>
            <a:ext cx="2270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&lt;---Data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ACK’d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-|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1184F99-8859-DD46-BA0A-AB40A4A9D14B}"/>
              </a:ext>
            </a:extLst>
          </p:cNvPr>
          <p:cNvSpPr txBox="1"/>
          <p:nvPr/>
        </p:nvSpPr>
        <p:spPr>
          <a:xfrm>
            <a:off x="7723631" y="5050479"/>
            <a:ext cx="4114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|-Data not OK to send yet ---&gt;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FADE4A-4F21-DC40-BE4F-7EA856742ED1}"/>
              </a:ext>
            </a:extLst>
          </p:cNvPr>
          <p:cNvCxnSpPr>
            <a:cxnSpLocks/>
          </p:cNvCxnSpPr>
          <p:nvPr/>
        </p:nvCxnSpPr>
        <p:spPr>
          <a:xfrm>
            <a:off x="5478702" y="3297194"/>
            <a:ext cx="1" cy="1633151"/>
          </a:xfrm>
          <a:prstGeom prst="line">
            <a:avLst/>
          </a:prstGeom>
          <a:ln w="41275">
            <a:solidFill>
              <a:srgbClr val="E7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09986502-BB02-7B4F-83A5-1F89032A1EAE}"/>
              </a:ext>
            </a:extLst>
          </p:cNvPr>
          <p:cNvSpPr txBox="1"/>
          <p:nvPr/>
        </p:nvSpPr>
        <p:spPr>
          <a:xfrm>
            <a:off x="3595370" y="5019240"/>
            <a:ext cx="1891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Outstanding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Un-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ack’d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data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593801-51E6-BA4E-9605-173F22857C71}"/>
              </a:ext>
            </a:extLst>
          </p:cNvPr>
          <p:cNvSpPr txBox="1"/>
          <p:nvPr/>
        </p:nvSpPr>
        <p:spPr>
          <a:xfrm>
            <a:off x="5462297" y="5023100"/>
            <a:ext cx="2124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Data OK to send</a:t>
            </a:r>
          </a:p>
        </p:txBody>
      </p:sp>
    </p:spTree>
    <p:extLst>
      <p:ext uri="{BB962C8B-B14F-4D97-AF65-F5344CB8AC3E}">
        <p14:creationId xmlns:p14="http://schemas.microsoft.com/office/powerpoint/2010/main" val="303056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DC3D7-1E2E-3B46-B049-ECBDA9D0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2152" cy="1325563"/>
          </a:xfrm>
        </p:spPr>
        <p:txBody>
          <a:bodyPr>
            <a:normAutofit/>
          </a:bodyPr>
          <a:lstStyle/>
          <a:p>
            <a:r>
              <a:rPr lang="en-US" dirty="0"/>
              <a:t>Receiver Window vs. Congestion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C5995-7626-674D-9B33-93FA0F942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 control</a:t>
            </a:r>
          </a:p>
          <a:p>
            <a:pPr lvl="1"/>
            <a:r>
              <a:rPr lang="en-US" dirty="0"/>
              <a:t>Keep a </a:t>
            </a:r>
            <a:r>
              <a:rPr lang="en-US" b="1" dirty="0"/>
              <a:t>fast sender </a:t>
            </a:r>
            <a:r>
              <a:rPr lang="en-US" dirty="0"/>
              <a:t>from overwhelming a </a:t>
            </a:r>
            <a:r>
              <a:rPr lang="en-US" b="1" dirty="0"/>
              <a:t>slow receiver</a:t>
            </a:r>
          </a:p>
          <a:p>
            <a:pPr lvl="1"/>
            <a:endParaRPr lang="en-US" dirty="0"/>
          </a:p>
          <a:p>
            <a:r>
              <a:rPr lang="en-US" dirty="0"/>
              <a:t>Congestion control</a:t>
            </a:r>
          </a:p>
          <a:p>
            <a:pPr lvl="1"/>
            <a:r>
              <a:rPr lang="en-US" dirty="0"/>
              <a:t>Keep a </a:t>
            </a:r>
            <a:r>
              <a:rPr lang="en-US" b="1" dirty="0"/>
              <a:t>set of senders </a:t>
            </a:r>
            <a:r>
              <a:rPr lang="en-US" dirty="0"/>
              <a:t>from overloading </a:t>
            </a:r>
            <a:r>
              <a:rPr lang="en-US" b="1" dirty="0"/>
              <a:t>the network</a:t>
            </a:r>
          </a:p>
          <a:p>
            <a:pPr lvl="1"/>
            <a:endParaRPr lang="en-US" dirty="0"/>
          </a:p>
          <a:p>
            <a:r>
              <a:rPr lang="en-US" dirty="0"/>
              <a:t>Different concepts, but similar mechanisms</a:t>
            </a:r>
          </a:p>
          <a:p>
            <a:pPr lvl="1"/>
            <a:r>
              <a:rPr lang="en-US" dirty="0"/>
              <a:t>TCP flow control: receiver window</a:t>
            </a:r>
          </a:p>
          <a:p>
            <a:pPr lvl="1"/>
            <a:r>
              <a:rPr lang="en-US" dirty="0"/>
              <a:t>TCP congestion control: congestion window</a:t>
            </a:r>
          </a:p>
          <a:p>
            <a:pPr lvl="1"/>
            <a:r>
              <a:rPr lang="en-US" dirty="0"/>
              <a:t>Sender TCP window = </a:t>
            </a:r>
            <a:r>
              <a:rPr lang="en-US" dirty="0">
                <a:solidFill>
                  <a:srgbClr val="E77500"/>
                </a:solidFill>
              </a:rPr>
              <a:t>min { congestion window, receiver window }</a:t>
            </a:r>
          </a:p>
        </p:txBody>
      </p:sp>
    </p:spTree>
    <p:extLst>
      <p:ext uri="{BB962C8B-B14F-4D97-AF65-F5344CB8AC3E}">
        <p14:creationId xmlns:p14="http://schemas.microsoft.com/office/powerpoint/2010/main" val="15150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A5626-5715-0E4E-8CA7-B2CF56FF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4407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TCP Sender Adjusts the Congestion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87885-04CE-544E-99D6-6EC1ECF32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Packet loss (fail!)</a:t>
            </a:r>
          </a:p>
          <a:p>
            <a:pPr lvl="1"/>
            <a:r>
              <a:rPr lang="en-US" dirty="0"/>
              <a:t>Suspect an overutilized network (congestion)</a:t>
            </a:r>
          </a:p>
          <a:p>
            <a:pPr lvl="1"/>
            <a:r>
              <a:rPr lang="en-US" dirty="0"/>
              <a:t>Pessimistically decrease the congestion window</a:t>
            </a:r>
          </a:p>
          <a:p>
            <a:endParaRPr lang="en-US" dirty="0"/>
          </a:p>
          <a:p>
            <a:r>
              <a:rPr lang="en-US" dirty="0"/>
              <a:t>Packet delivery (succeed!)</a:t>
            </a:r>
          </a:p>
          <a:p>
            <a:pPr lvl="1"/>
            <a:r>
              <a:rPr lang="en-US" dirty="0"/>
              <a:t>Suspect an underutilized network</a:t>
            </a:r>
          </a:p>
          <a:p>
            <a:pPr lvl="1"/>
            <a:r>
              <a:rPr lang="en-US" dirty="0"/>
              <a:t>Optimistically increase the sending rate</a:t>
            </a:r>
          </a:p>
          <a:p>
            <a:endParaRPr lang="en-US" dirty="0"/>
          </a:p>
          <a:p>
            <a:r>
              <a:rPr lang="en-US" dirty="0"/>
              <a:t>Always struggling to find the right rate</a:t>
            </a:r>
          </a:p>
          <a:p>
            <a:pPr lvl="1"/>
            <a:r>
              <a:rPr lang="en-US" dirty="0"/>
              <a:t>Pro: avoids the need for explicit feedback</a:t>
            </a:r>
          </a:p>
          <a:p>
            <a:pPr lvl="1"/>
            <a:r>
              <a:rPr lang="en-US" dirty="0"/>
              <a:t>Con: continually under-shooting and over-shooting</a:t>
            </a:r>
          </a:p>
        </p:txBody>
      </p:sp>
    </p:spTree>
    <p:extLst>
      <p:ext uri="{BB962C8B-B14F-4D97-AF65-F5344CB8AC3E}">
        <p14:creationId xmlns:p14="http://schemas.microsoft.com/office/powerpoint/2010/main" val="119688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A6885-928E-784D-A2B5-3248E0D8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Should the Sender Adapt?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09C4C-BEEF-8C47-8F3C-C24875F5F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050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Additive increase (AI)</a:t>
            </a:r>
          </a:p>
          <a:p>
            <a:pPr lvl="1"/>
            <a:r>
              <a:rPr lang="en-US" dirty="0"/>
              <a:t>Cautious to avoid triggering congestion</a:t>
            </a:r>
          </a:p>
          <a:p>
            <a:pPr lvl="1"/>
            <a:r>
              <a:rPr lang="en-US" dirty="0"/>
              <a:t>On success of last window of data, increase congestion window by 1 packet</a:t>
            </a:r>
          </a:p>
          <a:p>
            <a:endParaRPr lang="en-US" dirty="0"/>
          </a:p>
          <a:p>
            <a:r>
              <a:rPr lang="en-US" dirty="0"/>
              <a:t>Multiplicative decrease (MD)</a:t>
            </a:r>
          </a:p>
          <a:p>
            <a:pPr lvl="1"/>
            <a:r>
              <a:rPr lang="en-US" dirty="0"/>
              <a:t>Aggressive to respond quickly to congestion</a:t>
            </a:r>
          </a:p>
          <a:p>
            <a:pPr lvl="1"/>
            <a:r>
              <a:rPr lang="en-US" dirty="0"/>
              <a:t>On the loss of packet, divide congestion window in half</a:t>
            </a:r>
          </a:p>
          <a:p>
            <a:endParaRPr lang="en-US" dirty="0"/>
          </a:p>
          <a:p>
            <a:r>
              <a:rPr lang="en-US" dirty="0"/>
              <a:t>Much quicker to slow down than speed up?</a:t>
            </a:r>
          </a:p>
          <a:p>
            <a:pPr lvl="1"/>
            <a:r>
              <a:rPr lang="en-US" dirty="0"/>
              <a:t>Over-sized windows (causing loss) are much worse than under-sized windows (causing lower throughput)</a:t>
            </a:r>
          </a:p>
        </p:txBody>
      </p:sp>
    </p:spTree>
    <p:extLst>
      <p:ext uri="{BB962C8B-B14F-4D97-AF65-F5344CB8AC3E}">
        <p14:creationId xmlns:p14="http://schemas.microsoft.com/office/powerpoint/2010/main" val="12368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8">
            <a:extLst>
              <a:ext uri="{FF2B5EF4-FFF2-40B4-BE49-F238E27FC236}">
                <a16:creationId xmlns:a16="http://schemas.microsoft.com/office/drawing/2014/main" id="{A36F390B-9AD0-444B-AFE9-95B6106E1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Leads to the TCP “</a:t>
            </a:r>
            <a:r>
              <a:rPr lang="en-US" altLang="en-US" dirty="0" err="1">
                <a:ea typeface="ＭＳ Ｐゴシック" panose="020B0600070205080204" pitchFamily="34" charset="-128"/>
              </a:rPr>
              <a:t>Sawtooth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</a:p>
        </p:txBody>
      </p:sp>
      <p:sp>
        <p:nvSpPr>
          <p:cNvPr id="61443" name="Slide Number Placeholder 2">
            <a:extLst>
              <a:ext uri="{FF2B5EF4-FFF2-40B4-BE49-F238E27FC236}">
                <a16:creationId xmlns:a16="http://schemas.microsoft.com/office/drawing/2014/main" id="{C41A3E08-4798-5642-BDAE-55C9529D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A475A4-050F-C445-B725-06556D244C1E}" type="slidenum">
              <a:rPr lang="en-US" altLang="en-US" sz="1200" b="0">
                <a:solidFill>
                  <a:srgbClr val="898989"/>
                </a:solidFill>
                <a:latin typeface="Consolas" panose="020B0609020204030204" pitchFamily="49" charset="0"/>
              </a:rPr>
              <a:pPr eaLnBrk="1" hangingPunct="1"/>
              <a:t>14</a:t>
            </a:fld>
            <a:endParaRPr lang="en-US" altLang="en-US" sz="1200" b="0" dirty="0">
              <a:solidFill>
                <a:srgbClr val="898989"/>
              </a:solidFill>
              <a:latin typeface="Consolas" panose="020B0609020204030204" pitchFamily="49" charset="0"/>
            </a:endParaRPr>
          </a:p>
        </p:txBody>
      </p:sp>
      <p:sp>
        <p:nvSpPr>
          <p:cNvPr id="61444" name="Freeform 3">
            <a:extLst>
              <a:ext uri="{FF2B5EF4-FFF2-40B4-BE49-F238E27FC236}">
                <a16:creationId xmlns:a16="http://schemas.microsoft.com/office/drawing/2014/main" id="{EB1820B3-7920-6945-8622-31FEE0252CCE}"/>
              </a:ext>
            </a:extLst>
          </p:cNvPr>
          <p:cNvSpPr>
            <a:spLocks/>
          </p:cNvSpPr>
          <p:nvPr/>
        </p:nvSpPr>
        <p:spPr bwMode="auto">
          <a:xfrm>
            <a:off x="2667000" y="2286000"/>
            <a:ext cx="7010400" cy="3124200"/>
          </a:xfrm>
          <a:custGeom>
            <a:avLst/>
            <a:gdLst>
              <a:gd name="T0" fmla="*/ 0 w 4416"/>
              <a:gd name="T1" fmla="*/ 0 h 1968"/>
              <a:gd name="T2" fmla="*/ 0 w 4416"/>
              <a:gd name="T3" fmla="*/ 2147483647 h 1968"/>
              <a:gd name="T4" fmla="*/ 2147483647 w 4416"/>
              <a:gd name="T5" fmla="*/ 2147483647 h 1968"/>
              <a:gd name="T6" fmla="*/ 0 60000 65536"/>
              <a:gd name="T7" fmla="*/ 0 60000 65536"/>
              <a:gd name="T8" fmla="*/ 0 60000 65536"/>
              <a:gd name="T9" fmla="*/ 0 w 4416"/>
              <a:gd name="T10" fmla="*/ 0 h 1968"/>
              <a:gd name="T11" fmla="*/ 4416 w 4416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6" h="1968">
                <a:moveTo>
                  <a:pt x="0" y="0"/>
                </a:moveTo>
                <a:lnTo>
                  <a:pt x="0" y="1968"/>
                </a:lnTo>
                <a:lnTo>
                  <a:pt x="4416" y="19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b="0" dirty="0">
              <a:latin typeface="Consolas" panose="020B0609020204030204" pitchFamily="49" charset="0"/>
            </a:endParaRPr>
          </a:p>
        </p:txBody>
      </p:sp>
      <p:sp>
        <p:nvSpPr>
          <p:cNvPr id="61445" name="Freeform 4">
            <a:extLst>
              <a:ext uri="{FF2B5EF4-FFF2-40B4-BE49-F238E27FC236}">
                <a16:creationId xmlns:a16="http://schemas.microsoft.com/office/drawing/2014/main" id="{1BFFAB38-2996-6543-A1CB-967FAB1DD7E0}"/>
              </a:ext>
            </a:extLst>
          </p:cNvPr>
          <p:cNvSpPr>
            <a:spLocks/>
          </p:cNvSpPr>
          <p:nvPr/>
        </p:nvSpPr>
        <p:spPr bwMode="auto">
          <a:xfrm>
            <a:off x="2667000" y="3429000"/>
            <a:ext cx="7162800" cy="1981200"/>
          </a:xfrm>
          <a:custGeom>
            <a:avLst/>
            <a:gdLst>
              <a:gd name="T0" fmla="*/ 0 w 4512"/>
              <a:gd name="T1" fmla="*/ 2147483647 h 1248"/>
              <a:gd name="T2" fmla="*/ 2147483647 w 4512"/>
              <a:gd name="T3" fmla="*/ 2147483647 h 1248"/>
              <a:gd name="T4" fmla="*/ 2147483647 w 4512"/>
              <a:gd name="T5" fmla="*/ 2147483647 h 1248"/>
              <a:gd name="T6" fmla="*/ 2147483647 w 4512"/>
              <a:gd name="T7" fmla="*/ 2147483647 h 1248"/>
              <a:gd name="T8" fmla="*/ 2147483647 w 4512"/>
              <a:gd name="T9" fmla="*/ 2147483647 h 1248"/>
              <a:gd name="T10" fmla="*/ 2147483647 w 4512"/>
              <a:gd name="T11" fmla="*/ 0 h 1248"/>
              <a:gd name="T12" fmla="*/ 2147483647 w 4512"/>
              <a:gd name="T13" fmla="*/ 2147483647 h 1248"/>
              <a:gd name="T14" fmla="*/ 2147483647 w 4512"/>
              <a:gd name="T15" fmla="*/ 2147483647 h 1248"/>
              <a:gd name="T16" fmla="*/ 2147483647 w 4512"/>
              <a:gd name="T17" fmla="*/ 2147483647 h 1248"/>
              <a:gd name="T18" fmla="*/ 2147483647 w 4512"/>
              <a:gd name="T19" fmla="*/ 2147483647 h 1248"/>
              <a:gd name="T20" fmla="*/ 2147483647 w 4512"/>
              <a:gd name="T21" fmla="*/ 2147483647 h 1248"/>
              <a:gd name="T22" fmla="*/ 2147483647 w 4512"/>
              <a:gd name="T23" fmla="*/ 2147483647 h 12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12"/>
              <a:gd name="T37" fmla="*/ 0 h 1248"/>
              <a:gd name="T38" fmla="*/ 4512 w 4512"/>
              <a:gd name="T39" fmla="*/ 1248 h 12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12" h="1248">
                <a:moveTo>
                  <a:pt x="0" y="1248"/>
                </a:moveTo>
                <a:lnTo>
                  <a:pt x="1152" y="336"/>
                </a:lnTo>
                <a:lnTo>
                  <a:pt x="1152" y="816"/>
                </a:lnTo>
                <a:lnTo>
                  <a:pt x="1536" y="528"/>
                </a:lnTo>
                <a:lnTo>
                  <a:pt x="1536" y="960"/>
                </a:lnTo>
                <a:lnTo>
                  <a:pt x="2832" y="0"/>
                </a:lnTo>
                <a:lnTo>
                  <a:pt x="2832" y="720"/>
                </a:lnTo>
                <a:lnTo>
                  <a:pt x="3504" y="240"/>
                </a:lnTo>
                <a:lnTo>
                  <a:pt x="3504" y="864"/>
                </a:lnTo>
                <a:lnTo>
                  <a:pt x="4224" y="288"/>
                </a:lnTo>
                <a:lnTo>
                  <a:pt x="4224" y="816"/>
                </a:lnTo>
                <a:lnTo>
                  <a:pt x="4512" y="576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b="0" dirty="0">
              <a:latin typeface="Consolas" panose="020B0609020204030204" pitchFamily="49" charset="0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0CFF8D9D-3F8A-724D-A25B-171DF1D2D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6" y="1752601"/>
            <a:ext cx="1334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Window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A5F748-0E41-794B-BB02-3E2118461D3A}"/>
              </a:ext>
            </a:extLst>
          </p:cNvPr>
          <p:cNvGrpSpPr/>
          <p:nvPr/>
        </p:nvGrpSpPr>
        <p:grpSpPr>
          <a:xfrm>
            <a:off x="5257800" y="4267200"/>
            <a:ext cx="1606642" cy="685800"/>
            <a:chOff x="5257800" y="4267200"/>
            <a:chExt cx="1606642" cy="685800"/>
          </a:xfrm>
        </p:grpSpPr>
        <p:sp>
          <p:nvSpPr>
            <p:cNvPr id="61447" name="Line 7">
              <a:extLst>
                <a:ext uri="{FF2B5EF4-FFF2-40B4-BE49-F238E27FC236}">
                  <a16:creationId xmlns:a16="http://schemas.microsoft.com/office/drawing/2014/main" id="{4469EBD9-DEAE-3B47-811D-F971FC47F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9530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1448" name="Line 8">
              <a:extLst>
                <a:ext uri="{FF2B5EF4-FFF2-40B4-BE49-F238E27FC236}">
                  <a16:creationId xmlns:a16="http://schemas.microsoft.com/office/drawing/2014/main" id="{25F29EAA-AF41-5043-BF70-AB2FC69AF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2672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1449" name="Line 9">
              <a:extLst>
                <a:ext uri="{FF2B5EF4-FFF2-40B4-BE49-F238E27FC236}">
                  <a16:creationId xmlns:a16="http://schemas.microsoft.com/office/drawing/2014/main" id="{EDF4638F-0CB3-4047-AFC3-FB7AFE79D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6400" y="42672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1450" name="Text Box 10">
              <a:extLst>
                <a:ext uri="{FF2B5EF4-FFF2-40B4-BE49-F238E27FC236}">
                  <a16:creationId xmlns:a16="http://schemas.microsoft.com/office/drawing/2014/main" id="{D170ACB7-6F87-914E-A741-93A9C6436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8813" y="4465638"/>
              <a:ext cx="11256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0" dirty="0">
                  <a:latin typeface="Helvetica Neue Medium" panose="02000503000000020004" pitchFamily="2" charset="0"/>
                  <a:cs typeface="Helvetica Neue Medium" panose="02000503000000020004" pitchFamily="2" charset="0"/>
                </a:rPr>
                <a:t>halved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CBCAFD8-9E2A-364A-BCC4-3392CB49EAA9}"/>
              </a:ext>
            </a:extLst>
          </p:cNvPr>
          <p:cNvGrpSpPr/>
          <p:nvPr/>
        </p:nvGrpSpPr>
        <p:grpSpPr>
          <a:xfrm>
            <a:off x="4114801" y="2514600"/>
            <a:ext cx="5257799" cy="1600200"/>
            <a:chOff x="4114801" y="2514600"/>
            <a:chExt cx="5257799" cy="1600200"/>
          </a:xfrm>
        </p:grpSpPr>
        <p:sp>
          <p:nvSpPr>
            <p:cNvPr id="61451" name="Line 11">
              <a:extLst>
                <a:ext uri="{FF2B5EF4-FFF2-40B4-BE49-F238E27FC236}">
                  <a16:creationId xmlns:a16="http://schemas.microsoft.com/office/drawing/2014/main" id="{10185C40-670E-1C42-AB4D-8B56D4998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0480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1452" name="Line 12">
              <a:extLst>
                <a:ext uri="{FF2B5EF4-FFF2-40B4-BE49-F238E27FC236}">
                  <a16:creationId xmlns:a16="http://schemas.microsoft.com/office/drawing/2014/main" id="{0D628D00-5D60-974B-96A9-57661DDE6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3276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1453" name="Line 13">
              <a:extLst>
                <a:ext uri="{FF2B5EF4-FFF2-40B4-BE49-F238E27FC236}">
                  <a16:creationId xmlns:a16="http://schemas.microsoft.com/office/drawing/2014/main" id="{A1348BF0-A705-1843-AA44-48FCF6C28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1454" name="Line 14">
              <a:extLst>
                <a:ext uri="{FF2B5EF4-FFF2-40B4-BE49-F238E27FC236}">
                  <a16:creationId xmlns:a16="http://schemas.microsoft.com/office/drawing/2014/main" id="{0E2477A6-D9B6-A743-B52E-81C85E74C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9600" y="2895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1455" name="Line 15">
              <a:extLst>
                <a:ext uri="{FF2B5EF4-FFF2-40B4-BE49-F238E27FC236}">
                  <a16:creationId xmlns:a16="http://schemas.microsoft.com/office/drawing/2014/main" id="{3F83B3E6-1677-0140-9894-08AD12488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2600" y="29718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1456" name="Text Box 16">
              <a:extLst>
                <a:ext uri="{FF2B5EF4-FFF2-40B4-BE49-F238E27FC236}">
                  <a16:creationId xmlns:a16="http://schemas.microsoft.com/office/drawing/2014/main" id="{2846D55D-5D69-D146-B415-555696A33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1" y="2590801"/>
              <a:ext cx="8643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b="0" dirty="0">
                  <a:latin typeface="Helvetica Neue Medium" panose="02000503000000020004" pitchFamily="2" charset="0"/>
                  <a:cs typeface="Helvetica Neue Medium" panose="02000503000000020004" pitchFamily="2" charset="0"/>
                </a:rPr>
                <a:t>Loss</a:t>
              </a:r>
            </a:p>
          </p:txBody>
        </p:sp>
      </p:grpSp>
      <p:sp>
        <p:nvSpPr>
          <p:cNvPr id="61457" name="Text Box 5">
            <a:extLst>
              <a:ext uri="{FF2B5EF4-FFF2-40B4-BE49-F238E27FC236}">
                <a16:creationId xmlns:a16="http://schemas.microsoft.com/office/drawing/2014/main" id="{442ADCB1-9B98-F94D-9C28-A9F658DE8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538" y="5410201"/>
            <a:ext cx="8803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3065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903BB5A8-3339-F64A-95A0-F18FE0C1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Sources of Poor TCP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A7DD-FEAF-7040-8036-F3E2D1D2E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81" y="1519825"/>
            <a:ext cx="10741863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The below conditions </a:t>
            </a:r>
            <a:r>
              <a:rPr lang="en-US" altLang="en-US" i="1" dirty="0">
                <a:ea typeface="ＭＳ Ｐゴシック" panose="020B0600070205080204" pitchFamily="34" charset="-128"/>
              </a:rPr>
              <a:t>may </a:t>
            </a:r>
            <a:r>
              <a:rPr lang="en-US" altLang="en-US" dirty="0">
                <a:ea typeface="ＭＳ Ｐゴシック" panose="020B0600070205080204" pitchFamily="34" charset="-128"/>
              </a:rPr>
              <a:t>primarily result in: </a:t>
            </a:r>
          </a:p>
          <a:p>
            <a:pPr marL="0" indent="0">
              <a:buNone/>
            </a:pP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(A) Higher packet latency   (B) Greater loss   (C) Lower throughput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Larger buffers in routers</a:t>
            </a:r>
          </a:p>
          <a:p>
            <a:pPr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Smaller buffers in routers</a:t>
            </a:r>
          </a:p>
          <a:p>
            <a:pPr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Smaller buffers on end-hosts</a:t>
            </a:r>
          </a:p>
          <a:p>
            <a:pPr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Slow application receivers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F676ED69-BF78-F041-A6F6-51723927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91FCA7-BE4D-A140-9920-044C7F4821EC}" type="slidenum">
              <a:rPr lang="en-US" altLang="en-US" sz="1200" b="0">
                <a:solidFill>
                  <a:srgbClr val="898989"/>
                </a:solidFill>
                <a:latin typeface="Consolas" panose="020B0609020204030204" pitchFamily="49" charset="0"/>
              </a:rPr>
              <a:pPr eaLnBrk="1" hangingPunct="1"/>
              <a:t>15</a:t>
            </a:fld>
            <a:endParaRPr lang="en-US" altLang="en-US" sz="1200" b="0" dirty="0">
              <a:solidFill>
                <a:srgbClr val="898989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4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903BB5A8-3339-F64A-95A0-F18FE0C1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Sources of poor TCP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A7DD-FEAF-7040-8036-F3E2D1D2E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82" y="1565827"/>
            <a:ext cx="10705286" cy="563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The below conditions </a:t>
            </a:r>
            <a:r>
              <a:rPr lang="en-US" altLang="en-US" i="1" dirty="0">
                <a:ea typeface="ＭＳ Ｐゴシック" panose="020B0600070205080204" pitchFamily="34" charset="-128"/>
              </a:rPr>
              <a:t>may </a:t>
            </a:r>
            <a:r>
              <a:rPr lang="en-US" altLang="en-US" dirty="0">
                <a:ea typeface="ＭＳ Ｐゴシック" panose="020B0600070205080204" pitchFamily="34" charset="-128"/>
              </a:rPr>
              <a:t>primarily result in: </a:t>
            </a:r>
          </a:p>
          <a:p>
            <a:pPr marL="0" indent="0">
              <a:buNone/>
            </a:pP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(Y) Higher </a:t>
            </a:r>
            <a:r>
              <a:rPr lang="en-US" altLang="en-US" sz="2600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pkt</a:t>
            </a: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latency   (M) Greater loss   (C) Lower </a:t>
            </a:r>
            <a:r>
              <a:rPr lang="en-US" altLang="en-US" sz="2600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thruput</a:t>
            </a:r>
            <a:endParaRPr lang="en-US" altLang="en-US" sz="26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Larger buffers in routers</a:t>
            </a:r>
          </a:p>
          <a:p>
            <a:pPr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Smaller buffers in routers</a:t>
            </a:r>
          </a:p>
          <a:p>
            <a:pPr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Smaller buffers on end-hosts</a:t>
            </a:r>
          </a:p>
          <a:p>
            <a:pPr>
              <a:spcAft>
                <a:spcPts val="1800"/>
              </a:spcAft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Slow application receivers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F676ED69-BF78-F041-A6F6-51723927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91FCA7-BE4D-A140-9920-044C7F4821EC}" type="slidenum">
              <a:rPr lang="en-US" altLang="en-US" sz="1200" b="0">
                <a:solidFill>
                  <a:srgbClr val="898989"/>
                </a:solidFill>
                <a:latin typeface="Consolas" panose="020B0609020204030204" pitchFamily="49" charset="0"/>
              </a:rPr>
              <a:pPr eaLnBrk="1" hangingPunct="1"/>
              <a:t>16</a:t>
            </a:fld>
            <a:endParaRPr lang="en-US" altLang="en-US" sz="1200" b="0" dirty="0">
              <a:solidFill>
                <a:srgbClr val="898989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492829-9FC9-244A-A45E-CE8907D52773}"/>
              </a:ext>
            </a:extLst>
          </p:cNvPr>
          <p:cNvSpPr txBox="1"/>
          <p:nvPr/>
        </p:nvSpPr>
        <p:spPr>
          <a:xfrm>
            <a:off x="6687617" y="3182778"/>
            <a:ext cx="384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(A) Higher latency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78DFA-6A15-F441-AD5D-914E2682DEB3}"/>
              </a:ext>
            </a:extLst>
          </p:cNvPr>
          <p:cNvSpPr txBox="1"/>
          <p:nvPr/>
        </p:nvSpPr>
        <p:spPr>
          <a:xfrm>
            <a:off x="6669546" y="3854542"/>
            <a:ext cx="384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(B) Greater Loss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E32388-FEFE-0941-B216-1DF11E5BDAB9}"/>
              </a:ext>
            </a:extLst>
          </p:cNvPr>
          <p:cNvSpPr txBox="1"/>
          <p:nvPr/>
        </p:nvSpPr>
        <p:spPr>
          <a:xfrm>
            <a:off x="6687616" y="4579406"/>
            <a:ext cx="384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(C) Lower Throughput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5E85F-105F-2B4E-8925-61727269A418}"/>
              </a:ext>
            </a:extLst>
          </p:cNvPr>
          <p:cNvSpPr txBox="1"/>
          <p:nvPr/>
        </p:nvSpPr>
        <p:spPr>
          <a:xfrm>
            <a:off x="6687616" y="5304270"/>
            <a:ext cx="384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(C) Lower Throughput</a:t>
            </a:r>
          </a:p>
        </p:txBody>
      </p:sp>
    </p:spTree>
    <p:extLst>
      <p:ext uri="{BB962C8B-B14F-4D97-AF65-F5344CB8AC3E}">
        <p14:creationId xmlns:p14="http://schemas.microsoft.com/office/powerpoint/2010/main" val="13111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C9DF750-EAA1-9247-8444-F0120D8839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55500" y="289133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ea typeface="ＭＳ Ｐゴシック" panose="020B0600070205080204" pitchFamily="34" charset="-128"/>
              </a:rPr>
              <a:t>TCP seeks “Fairness”</a:t>
            </a:r>
          </a:p>
        </p:txBody>
      </p:sp>
    </p:spTree>
    <p:extLst>
      <p:ext uri="{BB962C8B-B14F-4D97-AF65-F5344CB8AC3E}">
        <p14:creationId xmlns:p14="http://schemas.microsoft.com/office/powerpoint/2010/main" val="1446456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F410F-ABD6-5E46-891F-3EE92DF0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and Efficient Use of a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8D222-83B3-7041-A39F-AB8DC3E5F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Suppose 3 users share the bandwidth on a single link</a:t>
            </a:r>
          </a:p>
          <a:p>
            <a:pPr lvl="1"/>
            <a:r>
              <a:rPr lang="en-US" dirty="0"/>
              <a:t>E.g., link has total of 30 Gbps</a:t>
            </a:r>
          </a:p>
          <a:p>
            <a:endParaRPr lang="en-US" dirty="0"/>
          </a:p>
          <a:p>
            <a:r>
              <a:rPr lang="en-US" dirty="0"/>
              <a:t>What is a </a:t>
            </a:r>
            <a:r>
              <a:rPr lang="en-US" dirty="0">
                <a:solidFill>
                  <a:srgbClr val="E77500"/>
                </a:solidFill>
              </a:rPr>
              <a:t>fair</a:t>
            </a:r>
            <a:r>
              <a:rPr lang="en-US" dirty="0"/>
              <a:t> allocation of bandwidth?</a:t>
            </a:r>
          </a:p>
          <a:p>
            <a:pPr lvl="1"/>
            <a:r>
              <a:rPr lang="en-US" dirty="0"/>
              <a:t>Suppose user demand is “elastic” (i.e., unlimited)</a:t>
            </a:r>
          </a:p>
          <a:p>
            <a:pPr lvl="1"/>
            <a:r>
              <a:rPr lang="en-US" dirty="0"/>
              <a:t>Allocate each a </a:t>
            </a:r>
            <a:r>
              <a:rPr lang="en-US" dirty="0">
                <a:solidFill>
                  <a:srgbClr val="E77500"/>
                </a:solidFill>
              </a:rPr>
              <a:t>1/n </a:t>
            </a:r>
            <a:r>
              <a:rPr lang="en-US" dirty="0"/>
              <a:t>share (e.g., 10 Gbps each)</a:t>
            </a:r>
          </a:p>
          <a:p>
            <a:pPr lvl="1"/>
            <a:endParaRPr lang="en-US" dirty="0"/>
          </a:p>
          <a:p>
            <a:r>
              <a:rPr lang="en-US" dirty="0"/>
              <a:t>But, “equality” is not enough</a:t>
            </a:r>
          </a:p>
          <a:p>
            <a:pPr lvl="1"/>
            <a:r>
              <a:rPr lang="en-US" dirty="0"/>
              <a:t>Which allocation is best: [5, 5, 5] or [18, 6, 6]?</a:t>
            </a:r>
          </a:p>
          <a:p>
            <a:pPr lvl="1"/>
            <a:r>
              <a:rPr lang="en-US" dirty="0"/>
              <a:t>[5, 5, 5] is more “fair”, but [18, 6, 6] more efficient</a:t>
            </a:r>
          </a:p>
          <a:p>
            <a:pPr lvl="1"/>
            <a:r>
              <a:rPr lang="en-US" dirty="0"/>
              <a:t>What about [5, 5, 5] vs. [22, 4, 4]?</a:t>
            </a:r>
          </a:p>
        </p:txBody>
      </p:sp>
    </p:spTree>
    <p:extLst>
      <p:ext uri="{BB962C8B-B14F-4D97-AF65-F5344CB8AC3E}">
        <p14:creationId xmlns:p14="http://schemas.microsoft.com/office/powerpoint/2010/main" val="42231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4B0FE-9B17-DC4A-8AC6-78A91D6F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Use of a Single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193B4-9BA0-D346-974F-CEC540DEC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if some users have inelastic demand?</a:t>
            </a:r>
          </a:p>
          <a:p>
            <a:pPr lvl="1"/>
            <a:r>
              <a:rPr lang="en-US" dirty="0"/>
              <a:t>E.g., 3 users where 1 user only wants 6 Gbps</a:t>
            </a:r>
          </a:p>
          <a:p>
            <a:pPr lvl="1"/>
            <a:r>
              <a:rPr lang="en-US" dirty="0"/>
              <a:t>And the total link capacity is 30 Gbps</a:t>
            </a:r>
          </a:p>
          <a:p>
            <a:endParaRPr lang="en-US" dirty="0"/>
          </a:p>
          <a:p>
            <a:r>
              <a:rPr lang="en-US" dirty="0"/>
              <a:t>Should we still do an “equal” allocation?</a:t>
            </a:r>
          </a:p>
          <a:p>
            <a:pPr lvl="1"/>
            <a:r>
              <a:rPr lang="en-US" dirty="0"/>
              <a:t>E.g., [6, 6, 6]</a:t>
            </a:r>
          </a:p>
          <a:p>
            <a:pPr lvl="1"/>
            <a:r>
              <a:rPr lang="en-US" dirty="0"/>
              <a:t>But that leaves 12 Gbps unused</a:t>
            </a:r>
          </a:p>
          <a:p>
            <a:endParaRPr lang="en-US" dirty="0"/>
          </a:p>
          <a:p>
            <a:r>
              <a:rPr lang="en-US" dirty="0"/>
              <a:t>Should we allocate in proportion to demand?</a:t>
            </a:r>
          </a:p>
          <a:p>
            <a:pPr lvl="1"/>
            <a:r>
              <a:rPr lang="en-US" dirty="0"/>
              <a:t>E.g., 1 user wants 6 Gbps, and 2 each want 20 Gbps</a:t>
            </a:r>
          </a:p>
          <a:p>
            <a:pPr lvl="1"/>
            <a:r>
              <a:rPr lang="en-US" dirty="0"/>
              <a:t>Allocate [4, 13, 13]?</a:t>
            </a:r>
          </a:p>
          <a:p>
            <a:pPr lvl="1"/>
            <a:endParaRPr lang="en-US" dirty="0"/>
          </a:p>
          <a:p>
            <a:r>
              <a:rPr lang="en-US" dirty="0"/>
              <a:t>Or, give the least demanding user all they want?</a:t>
            </a:r>
          </a:p>
          <a:p>
            <a:pPr lvl="1"/>
            <a:r>
              <a:rPr lang="en-US" dirty="0"/>
              <a:t>E.g., allocate [6, 12, 12]?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75C9967-A4EE-3D4B-9C57-786D8B73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Congestion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BA9ED6B3-D1FA-1847-A40E-5C89E805A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Best-effort network does not “block” calls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So, they can easily become overloaded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Congestion == “Load higher than capacity”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Examples of congestion</a:t>
            </a:r>
          </a:p>
          <a:p>
            <a:pPr lvl="1"/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Link layer: Ethernet frame collisions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Network layer: full IP packet buffers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Excess packets are simply dropped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And the sender can simply retransmit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0971" name="Slide Number Placeholder 3">
            <a:extLst>
              <a:ext uri="{FF2B5EF4-FFF2-40B4-BE49-F238E27FC236}">
                <a16:creationId xmlns:a16="http://schemas.microsoft.com/office/drawing/2014/main" id="{2B78ECCF-5F4B-5D46-9FDA-5B714991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3044973-D09F-3347-B7CD-71E08C77D17B}" type="slidenum">
              <a:rPr lang="en-US" altLang="en-US" sz="1200" b="0">
                <a:solidFill>
                  <a:srgbClr val="898989"/>
                </a:solidFill>
                <a:latin typeface="Consolas" panose="020B0609020204030204" pitchFamily="49" charset="0"/>
              </a:rPr>
              <a:pPr eaLnBrk="1" hangingPunct="1"/>
              <a:t>2</a:t>
            </a:fld>
            <a:endParaRPr lang="en-US" altLang="en-US" sz="1200" b="0" dirty="0">
              <a:solidFill>
                <a:srgbClr val="898989"/>
              </a:solidFill>
              <a:latin typeface="Consolas" panose="020B06090202040302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53A4CD-E237-B14D-BEF4-0A099AF3E73C}"/>
              </a:ext>
            </a:extLst>
          </p:cNvPr>
          <p:cNvGrpSpPr/>
          <p:nvPr/>
        </p:nvGrpSpPr>
        <p:grpSpPr>
          <a:xfrm>
            <a:off x="7438484" y="3421003"/>
            <a:ext cx="3739374" cy="1246307"/>
            <a:chOff x="7438484" y="3421003"/>
            <a:chExt cx="3739374" cy="12463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DF81EC-AFA9-694B-A10C-B58ABF74A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7400" y="3810000"/>
              <a:ext cx="381000" cy="38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chemeClr val="lt1"/>
                </a:solidFill>
                <a:latin typeface="Helvetica Neue Medium" panose="02000503000000020004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D323B50-32ED-CF49-9C51-47D38EB10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6400" y="3810000"/>
              <a:ext cx="381000" cy="381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chemeClr val="lt1"/>
                </a:solidFill>
                <a:latin typeface="Helvetica Neue Medium" panose="02000503000000020004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10D7DC-01E4-1E47-BEE6-1014E6668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5400" y="3810000"/>
              <a:ext cx="381000" cy="3810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chemeClr val="lt1"/>
                </a:solidFill>
                <a:latin typeface="Helvetica Neue Medium" panose="02000503000000020004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B7543D-AA41-E940-8CC6-A763B95C4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4400" y="3810000"/>
              <a:ext cx="381000" cy="381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chemeClr val="lt1"/>
                </a:solidFill>
                <a:latin typeface="Helvetica Neue Medium" panose="02000503000000020004" pitchFamily="2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EB23C14-4C46-8747-9C82-E0AC10FB2FB3}"/>
                </a:ext>
              </a:extLst>
            </p:cNvPr>
            <p:cNvCxnSpPr>
              <a:cxnSpLocks noChangeShapeType="1"/>
              <a:endCxn id="21" idx="1"/>
            </p:cNvCxnSpPr>
            <p:nvPr/>
          </p:nvCxnSpPr>
          <p:spPr bwMode="auto">
            <a:xfrm flipV="1">
              <a:off x="8001000" y="4000500"/>
              <a:ext cx="533400" cy="38100"/>
            </a:xfrm>
            <a:prstGeom prst="straightConnector1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arrow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508E2A0-2FEB-B340-9422-88BB4B37CF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058400" y="3962400"/>
              <a:ext cx="533400" cy="38100"/>
            </a:xfrm>
            <a:prstGeom prst="straightConnector1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arrow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70" name="TextBox 28">
              <a:extLst>
                <a:ext uri="{FF2B5EF4-FFF2-40B4-BE49-F238E27FC236}">
                  <a16:creationId xmlns:a16="http://schemas.microsoft.com/office/drawing/2014/main" id="{405AA0FF-6090-0E4D-9E8E-A172CFFEF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5400" y="4267200"/>
              <a:ext cx="8899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Consolas" panose="020B0609020204030204" pitchFamily="49" charset="0"/>
                </a:rPr>
                <a:t>queue</a:t>
              </a:r>
            </a:p>
          </p:txBody>
        </p:sp>
        <p:sp>
          <p:nvSpPr>
            <p:cNvPr id="12" name="TextBox 28">
              <a:extLst>
                <a:ext uri="{FF2B5EF4-FFF2-40B4-BE49-F238E27FC236}">
                  <a16:creationId xmlns:a16="http://schemas.microsoft.com/office/drawing/2014/main" id="{A771FE0D-6ADB-324A-ADF7-88569A542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5742" y="3427353"/>
              <a:ext cx="11721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Consolas" panose="020B0609020204030204" pitchFamily="49" charset="0"/>
                </a:rPr>
                <a:t>10 Gbps</a:t>
              </a:r>
            </a:p>
          </p:txBody>
        </p:sp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CA1C8065-6088-204F-9C9D-2F9E598E9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8484" y="3421003"/>
              <a:ext cx="11721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solidFill>
                    <a:srgbClr val="FF0000"/>
                  </a:solidFill>
                  <a:latin typeface="Consolas" panose="020B0609020204030204" pitchFamily="49" charset="0"/>
                </a:rPr>
                <a:t>15</a:t>
              </a:r>
              <a:r>
                <a:rPr lang="en-US" altLang="en-US" b="0" dirty="0">
                  <a:latin typeface="Consolas" panose="020B0609020204030204" pitchFamily="49" charset="0"/>
                </a:rPr>
                <a:t> Gbps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22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82A8-35C8-4B4C-99A5-CEF0AEF7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Goal: Max-Min 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E20A-578E-DB4E-99E1-E6067AED7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The allocation must be “feasible”</a:t>
            </a:r>
          </a:p>
          <a:p>
            <a:pPr lvl="1"/>
            <a:r>
              <a:rPr lang="en-US" dirty="0"/>
              <a:t>Total allocation should not exceed link capacity</a:t>
            </a:r>
          </a:p>
          <a:p>
            <a:r>
              <a:rPr lang="en-US" dirty="0"/>
              <a:t>Can’t be any better for the ‘min’</a:t>
            </a:r>
          </a:p>
          <a:p>
            <a:pPr lvl="1"/>
            <a:r>
              <a:rPr lang="en-US" dirty="0"/>
              <a:t>Any attempt to increase the allocation of one user</a:t>
            </a:r>
          </a:p>
          <a:p>
            <a:pPr lvl="1"/>
            <a:r>
              <a:rPr lang="en-US" dirty="0"/>
              <a:t>... necessarily decreases for another user with equal or lower allocation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Benefit: Fully utilize a “bottlenecked” resource</a:t>
            </a:r>
          </a:p>
          <a:p>
            <a:pPr lvl="1"/>
            <a:r>
              <a:rPr lang="en-US" dirty="0"/>
              <a:t>If demand exceeds capacity, the link is fully used</a:t>
            </a:r>
          </a:p>
          <a:p>
            <a:r>
              <a:rPr lang="en-US" dirty="0"/>
              <a:t>How: Progressive filling algorithm</a:t>
            </a:r>
          </a:p>
          <a:p>
            <a:pPr lvl="1"/>
            <a:r>
              <a:rPr lang="en-US" dirty="0"/>
              <a:t>Grow all rates until some users stop having demand</a:t>
            </a:r>
          </a:p>
          <a:p>
            <a:pPr lvl="1"/>
            <a:r>
              <a:rPr lang="en-US" dirty="0"/>
              <a:t>Continue increasing all remaining rates until link is full</a:t>
            </a:r>
          </a:p>
        </p:txBody>
      </p:sp>
    </p:spTree>
    <p:extLst>
      <p:ext uri="{BB962C8B-B14F-4D97-AF65-F5344CB8AC3E}">
        <p14:creationId xmlns:p14="http://schemas.microsoft.com/office/powerpoint/2010/main" val="339677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19B8E-6FC8-E040-A956-D2D7226A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 Over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5060F-CB75-3845-84B1-E952E142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0285"/>
            <a:ext cx="10515600" cy="35069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Maximum throughput: [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30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30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Total throughput of 60, but user C starves</a:t>
            </a:r>
          </a:p>
          <a:p>
            <a:endParaRPr lang="en-US" dirty="0"/>
          </a:p>
          <a:p>
            <a:r>
              <a:rPr lang="en-US" dirty="0"/>
              <a:t>Max-min fairness: [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15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15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15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Equal allocation, but throughput of just 45</a:t>
            </a:r>
          </a:p>
          <a:p>
            <a:endParaRPr lang="en-US" dirty="0"/>
          </a:p>
          <a:p>
            <a:r>
              <a:rPr lang="en-US" dirty="0"/>
              <a:t>Proportional fairness: [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20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10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Balance trade-off between throughput and equality</a:t>
            </a:r>
          </a:p>
          <a:p>
            <a:pPr lvl="1"/>
            <a:r>
              <a:rPr lang="en-US" dirty="0"/>
              <a:t>Throughput of 50, and penalize C for using 2 busy links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6C3EB5-A898-F14D-8999-0DE568B6BE22}"/>
              </a:ext>
            </a:extLst>
          </p:cNvPr>
          <p:cNvSpPr/>
          <p:nvPr/>
        </p:nvSpPr>
        <p:spPr>
          <a:xfrm>
            <a:off x="1743456" y="1690688"/>
            <a:ext cx="597408" cy="597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600958-C626-0D43-B02B-6474FA2CF956}"/>
              </a:ext>
            </a:extLst>
          </p:cNvPr>
          <p:cNvSpPr/>
          <p:nvPr/>
        </p:nvSpPr>
        <p:spPr>
          <a:xfrm>
            <a:off x="4626864" y="1690688"/>
            <a:ext cx="597408" cy="597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EAD1C9-1BBF-EC46-9898-49ACAB9DE5CD}"/>
              </a:ext>
            </a:extLst>
          </p:cNvPr>
          <p:cNvSpPr/>
          <p:nvPr/>
        </p:nvSpPr>
        <p:spPr>
          <a:xfrm>
            <a:off x="7510272" y="1656208"/>
            <a:ext cx="597408" cy="597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BEF323-30E3-CA48-AF5E-47CA98592F1C}"/>
              </a:ext>
            </a:extLst>
          </p:cNvPr>
          <p:cNvCxnSpPr/>
          <p:nvPr/>
        </p:nvCxnSpPr>
        <p:spPr>
          <a:xfrm>
            <a:off x="2508504" y="1690688"/>
            <a:ext cx="1901952" cy="0"/>
          </a:xfrm>
          <a:prstGeom prst="straightConnector1">
            <a:avLst/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72146E-7953-6B44-8088-581C12D24D8F}"/>
              </a:ext>
            </a:extLst>
          </p:cNvPr>
          <p:cNvCxnSpPr/>
          <p:nvPr/>
        </p:nvCxnSpPr>
        <p:spPr>
          <a:xfrm>
            <a:off x="5440680" y="1656208"/>
            <a:ext cx="1901952" cy="0"/>
          </a:xfrm>
          <a:prstGeom prst="straightConnector1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B37422-76E5-EE4D-8B91-E8342DABE0CE}"/>
              </a:ext>
            </a:extLst>
          </p:cNvPr>
          <p:cNvCxnSpPr>
            <a:cxnSpLocks/>
          </p:cNvCxnSpPr>
          <p:nvPr/>
        </p:nvCxnSpPr>
        <p:spPr>
          <a:xfrm>
            <a:off x="2508504" y="2385632"/>
            <a:ext cx="4834128" cy="0"/>
          </a:xfrm>
          <a:prstGeom prst="straightConnector1">
            <a:avLst/>
          </a:prstGeom>
          <a:ln w="44450">
            <a:solidFill>
              <a:schemeClr val="accent6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DB8BCF9-256B-E04C-A1FE-662BC34493F7}"/>
              </a:ext>
            </a:extLst>
          </p:cNvPr>
          <p:cNvSpPr txBox="1"/>
          <p:nvPr/>
        </p:nvSpPr>
        <p:spPr>
          <a:xfrm>
            <a:off x="3246120" y="1252881"/>
            <a:ext cx="1819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19B5A7-F333-104F-B1EB-9310BF0161F4}"/>
              </a:ext>
            </a:extLst>
          </p:cNvPr>
          <p:cNvSpPr txBox="1"/>
          <p:nvPr/>
        </p:nvSpPr>
        <p:spPr>
          <a:xfrm>
            <a:off x="6096000" y="122167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B1519B-735C-0148-B533-8C0BA564B3C5}"/>
              </a:ext>
            </a:extLst>
          </p:cNvPr>
          <p:cNvSpPr txBox="1"/>
          <p:nvPr/>
        </p:nvSpPr>
        <p:spPr>
          <a:xfrm>
            <a:off x="3459480" y="19559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0828D2-F4A4-0546-8901-8043DE8397F3}"/>
              </a:ext>
            </a:extLst>
          </p:cNvPr>
          <p:cNvSpPr txBox="1"/>
          <p:nvPr/>
        </p:nvSpPr>
        <p:spPr>
          <a:xfrm>
            <a:off x="8238744" y="1547349"/>
            <a:ext cx="3761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Three users A, B, and C Two 30 Gbps links</a:t>
            </a:r>
          </a:p>
        </p:txBody>
      </p:sp>
    </p:spTree>
    <p:extLst>
      <p:ext uri="{BB962C8B-B14F-4D97-AF65-F5344CB8AC3E}">
        <p14:creationId xmlns:p14="http://schemas.microsoft.com/office/powerpoint/2010/main" val="18631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21CD3F5-A8F5-8D40-BAEA-1A2B627CC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 Achieves a Notion of Fairness</a:t>
            </a:r>
          </a:p>
        </p:txBody>
      </p:sp>
      <p:sp>
        <p:nvSpPr>
          <p:cNvPr id="976899" name="Rectangle 3">
            <a:extLst>
              <a:ext uri="{FF2B5EF4-FFF2-40B4-BE49-F238E27FC236}">
                <a16:creationId xmlns:a16="http://schemas.microsoft.com/office/drawing/2014/main" id="{BB27AD7A-B97C-3947-801A-81E1C6471F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Effective utilization is not only goal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We also want to be </a:t>
            </a:r>
            <a:r>
              <a:rPr lang="en-US" altLang="en-US" i="1" dirty="0">
                <a:ea typeface="ＭＳ Ｐゴシック" panose="020B0600070205080204" pitchFamily="34" charset="-128"/>
              </a:rPr>
              <a:t>fair </a:t>
            </a:r>
            <a:r>
              <a:rPr lang="en-US" altLang="en-US" dirty="0">
                <a:ea typeface="ＭＳ Ｐゴシック" panose="020B0600070205080204" pitchFamily="34" charset="-128"/>
              </a:rPr>
              <a:t>to various flows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Simple definition: equal bandwidth shares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N flows that each get 1/N of the bandwidth?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But, what if flows traverse different paths?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Result: </a:t>
            </a:r>
            <a:r>
              <a:rPr lang="en-US" altLang="en-US" dirty="0">
                <a:solidFill>
                  <a:srgbClr val="E77500"/>
                </a:solidFill>
                <a:ea typeface="ＭＳ Ｐゴシック" panose="020B0600070205080204" pitchFamily="34" charset="-128"/>
              </a:rPr>
              <a:t>bandwidth shared in proportion to RTT</a:t>
            </a: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92D80D15-4B27-7845-9A81-DB23F322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D8DA13-2770-AC4F-AAE6-31F56B4DDCB7}" type="slidenum">
              <a:rPr lang="en-US" altLang="en-US" sz="1200" b="0">
                <a:solidFill>
                  <a:srgbClr val="898989"/>
                </a:solidFill>
                <a:latin typeface="Consolas" panose="020B0609020204030204" pitchFamily="49" charset="0"/>
              </a:rPr>
              <a:pPr eaLnBrk="1" hangingPunct="1"/>
              <a:t>22</a:t>
            </a:fld>
            <a:endParaRPr lang="en-US" altLang="en-US" sz="1200" b="0" dirty="0">
              <a:solidFill>
                <a:srgbClr val="898989"/>
              </a:solidFill>
              <a:latin typeface="Consolas" panose="020B0609020204030204" pitchFamily="49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B4BCF2BD-3590-6243-B9CF-51CCCBDAA257}"/>
              </a:ext>
            </a:extLst>
          </p:cNvPr>
          <p:cNvGrpSpPr>
            <a:grpSpLocks/>
          </p:cNvGrpSpPr>
          <p:nvPr/>
        </p:nvGrpSpPr>
        <p:grpSpPr bwMode="auto">
          <a:xfrm>
            <a:off x="5653089" y="5019676"/>
            <a:ext cx="1074737" cy="536575"/>
            <a:chOff x="2590" y="3249"/>
            <a:chExt cx="424" cy="169"/>
          </a:xfrm>
        </p:grpSpPr>
        <p:sp>
          <p:nvSpPr>
            <p:cNvPr id="86049" name="Rectangle 5">
              <a:extLst>
                <a:ext uri="{FF2B5EF4-FFF2-40B4-BE49-F238E27FC236}">
                  <a16:creationId xmlns:a16="http://schemas.microsoft.com/office/drawing/2014/main" id="{A4232707-5CA2-514B-A0F8-0E6DB87D8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3249"/>
              <a:ext cx="414" cy="168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86050" name="Freeform 6">
              <a:extLst>
                <a:ext uri="{FF2B5EF4-FFF2-40B4-BE49-F238E27FC236}">
                  <a16:creationId xmlns:a16="http://schemas.microsoft.com/office/drawing/2014/main" id="{B16A1D17-F309-134A-9BF9-53376BEEF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3258"/>
              <a:ext cx="255" cy="156"/>
            </a:xfrm>
            <a:custGeom>
              <a:avLst/>
              <a:gdLst>
                <a:gd name="T0" fmla="*/ 0 w 855"/>
                <a:gd name="T1" fmla="*/ 0 h 390"/>
                <a:gd name="T2" fmla="*/ 0 w 855"/>
                <a:gd name="T3" fmla="*/ 0 h 390"/>
                <a:gd name="T4" fmla="*/ 0 w 855"/>
                <a:gd name="T5" fmla="*/ 0 h 390"/>
                <a:gd name="T6" fmla="*/ 0 w 855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5"/>
                <a:gd name="T13" fmla="*/ 0 h 390"/>
                <a:gd name="T14" fmla="*/ 855 w 855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86051" name="Line 7">
              <a:extLst>
                <a:ext uri="{FF2B5EF4-FFF2-40B4-BE49-F238E27FC236}">
                  <a16:creationId xmlns:a16="http://schemas.microsoft.com/office/drawing/2014/main" id="{6FA6922D-BBFF-1641-A1ED-66A91FF8FF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" y="3258"/>
              <a:ext cx="16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52" name="Line 8">
              <a:extLst>
                <a:ext uri="{FF2B5EF4-FFF2-40B4-BE49-F238E27FC236}">
                  <a16:creationId xmlns:a16="http://schemas.microsoft.com/office/drawing/2014/main" id="{FC9485F3-7AD6-EA4A-8FAB-FD0C6A475E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9" y="3414"/>
              <a:ext cx="160" cy="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53" name="Line 9">
              <a:extLst>
                <a:ext uri="{FF2B5EF4-FFF2-40B4-BE49-F238E27FC236}">
                  <a16:creationId xmlns:a16="http://schemas.microsoft.com/office/drawing/2014/main" id="{0C824852-DEEE-924D-ACC7-70E8EBD6C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54" name="Line 10">
              <a:extLst>
                <a:ext uri="{FF2B5EF4-FFF2-40B4-BE49-F238E27FC236}">
                  <a16:creationId xmlns:a16="http://schemas.microsoft.com/office/drawing/2014/main" id="{AAAEB3A5-D284-2D4A-9185-0E8E52A4E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3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55" name="Line 11">
              <a:extLst>
                <a:ext uri="{FF2B5EF4-FFF2-40B4-BE49-F238E27FC236}">
                  <a16:creationId xmlns:a16="http://schemas.microsoft.com/office/drawing/2014/main" id="{B603309A-1937-6E4B-9B80-90190377C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6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56" name="Line 12">
              <a:extLst>
                <a:ext uri="{FF2B5EF4-FFF2-40B4-BE49-F238E27FC236}">
                  <a16:creationId xmlns:a16="http://schemas.microsoft.com/office/drawing/2014/main" id="{29B1A7F0-0E51-274F-AA9D-367C0515E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9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57" name="Line 13">
              <a:extLst>
                <a:ext uri="{FF2B5EF4-FFF2-40B4-BE49-F238E27FC236}">
                  <a16:creationId xmlns:a16="http://schemas.microsoft.com/office/drawing/2014/main" id="{885908BE-62A5-9245-BF82-C5ADA147D8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2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58" name="Line 14">
              <a:extLst>
                <a:ext uri="{FF2B5EF4-FFF2-40B4-BE49-F238E27FC236}">
                  <a16:creationId xmlns:a16="http://schemas.microsoft.com/office/drawing/2014/main" id="{EFDC7BF4-DB23-6C4C-9736-1F1B10598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4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59" name="Line 15">
              <a:extLst>
                <a:ext uri="{FF2B5EF4-FFF2-40B4-BE49-F238E27FC236}">
                  <a16:creationId xmlns:a16="http://schemas.microsoft.com/office/drawing/2014/main" id="{B853DDF2-7FAB-1843-AB10-060D0EE4C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2" y="3333"/>
              <a:ext cx="174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46FDFBE9-C632-A245-BB80-79962907DF50}"/>
              </a:ext>
            </a:extLst>
          </p:cNvPr>
          <p:cNvGrpSpPr>
            <a:grpSpLocks/>
          </p:cNvGrpSpPr>
          <p:nvPr/>
        </p:nvGrpSpPr>
        <p:grpSpPr bwMode="auto">
          <a:xfrm>
            <a:off x="7747000" y="5019676"/>
            <a:ext cx="1074738" cy="536575"/>
            <a:chOff x="2590" y="3249"/>
            <a:chExt cx="424" cy="169"/>
          </a:xfrm>
        </p:grpSpPr>
        <p:sp>
          <p:nvSpPr>
            <p:cNvPr id="86038" name="Rectangle 18">
              <a:extLst>
                <a:ext uri="{FF2B5EF4-FFF2-40B4-BE49-F238E27FC236}">
                  <a16:creationId xmlns:a16="http://schemas.microsoft.com/office/drawing/2014/main" id="{DF18AA49-3E0D-524D-A114-146CD51A1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3249"/>
              <a:ext cx="414" cy="168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86039" name="Freeform 19">
              <a:extLst>
                <a:ext uri="{FF2B5EF4-FFF2-40B4-BE49-F238E27FC236}">
                  <a16:creationId xmlns:a16="http://schemas.microsoft.com/office/drawing/2014/main" id="{FA9CCD34-C4DC-F246-B2C5-AC743032A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3258"/>
              <a:ext cx="255" cy="156"/>
            </a:xfrm>
            <a:custGeom>
              <a:avLst/>
              <a:gdLst>
                <a:gd name="T0" fmla="*/ 0 w 855"/>
                <a:gd name="T1" fmla="*/ 0 h 390"/>
                <a:gd name="T2" fmla="*/ 0 w 855"/>
                <a:gd name="T3" fmla="*/ 0 h 390"/>
                <a:gd name="T4" fmla="*/ 0 w 855"/>
                <a:gd name="T5" fmla="*/ 0 h 390"/>
                <a:gd name="T6" fmla="*/ 0 w 855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5"/>
                <a:gd name="T13" fmla="*/ 0 h 390"/>
                <a:gd name="T14" fmla="*/ 855 w 855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86040" name="Line 20">
              <a:extLst>
                <a:ext uri="{FF2B5EF4-FFF2-40B4-BE49-F238E27FC236}">
                  <a16:creationId xmlns:a16="http://schemas.microsoft.com/office/drawing/2014/main" id="{889F27CD-C233-1D4E-AB71-CB57CC4CC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" y="3258"/>
              <a:ext cx="16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41" name="Line 21">
              <a:extLst>
                <a:ext uri="{FF2B5EF4-FFF2-40B4-BE49-F238E27FC236}">
                  <a16:creationId xmlns:a16="http://schemas.microsoft.com/office/drawing/2014/main" id="{EECB2F7B-BE27-CF4D-9E8E-A2438D0E6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9" y="3414"/>
              <a:ext cx="160" cy="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42" name="Line 22">
              <a:extLst>
                <a:ext uri="{FF2B5EF4-FFF2-40B4-BE49-F238E27FC236}">
                  <a16:creationId xmlns:a16="http://schemas.microsoft.com/office/drawing/2014/main" id="{C5057894-0FBD-8142-BE05-F43E2112D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43" name="Line 23">
              <a:extLst>
                <a:ext uri="{FF2B5EF4-FFF2-40B4-BE49-F238E27FC236}">
                  <a16:creationId xmlns:a16="http://schemas.microsoft.com/office/drawing/2014/main" id="{24BFF8BD-92FA-E74A-9EE0-58724E5AB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3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44" name="Line 24">
              <a:extLst>
                <a:ext uri="{FF2B5EF4-FFF2-40B4-BE49-F238E27FC236}">
                  <a16:creationId xmlns:a16="http://schemas.microsoft.com/office/drawing/2014/main" id="{D76AA7A5-B285-044A-B8E5-470846711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6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45" name="Line 25">
              <a:extLst>
                <a:ext uri="{FF2B5EF4-FFF2-40B4-BE49-F238E27FC236}">
                  <a16:creationId xmlns:a16="http://schemas.microsoft.com/office/drawing/2014/main" id="{31F5E4DB-C2FF-8A4F-9ECD-80D8E810E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9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46" name="Line 26">
              <a:extLst>
                <a:ext uri="{FF2B5EF4-FFF2-40B4-BE49-F238E27FC236}">
                  <a16:creationId xmlns:a16="http://schemas.microsoft.com/office/drawing/2014/main" id="{BDB2B34A-7F34-9149-966C-61C82341B3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2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47" name="Line 27">
              <a:extLst>
                <a:ext uri="{FF2B5EF4-FFF2-40B4-BE49-F238E27FC236}">
                  <a16:creationId xmlns:a16="http://schemas.microsoft.com/office/drawing/2014/main" id="{2AD4E3D0-9D22-D343-AB81-31AA8A6B5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4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48" name="Line 28">
              <a:extLst>
                <a:ext uri="{FF2B5EF4-FFF2-40B4-BE49-F238E27FC236}">
                  <a16:creationId xmlns:a16="http://schemas.microsoft.com/office/drawing/2014/main" id="{C7B3B853-CF9E-5844-8C75-676704B63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2" y="3333"/>
              <a:ext cx="174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FEC54978-7CE5-F74E-B3B7-687A9FEC817A}"/>
              </a:ext>
            </a:extLst>
          </p:cNvPr>
          <p:cNvGrpSpPr>
            <a:grpSpLocks/>
          </p:cNvGrpSpPr>
          <p:nvPr/>
        </p:nvGrpSpPr>
        <p:grpSpPr bwMode="auto">
          <a:xfrm>
            <a:off x="3560764" y="5018089"/>
            <a:ext cx="1074737" cy="536575"/>
            <a:chOff x="2590" y="3249"/>
            <a:chExt cx="424" cy="169"/>
          </a:xfrm>
        </p:grpSpPr>
        <p:sp>
          <p:nvSpPr>
            <p:cNvPr id="86027" name="Rectangle 30">
              <a:extLst>
                <a:ext uri="{FF2B5EF4-FFF2-40B4-BE49-F238E27FC236}">
                  <a16:creationId xmlns:a16="http://schemas.microsoft.com/office/drawing/2014/main" id="{9B26FC16-7550-5146-B7AE-BB3F63A18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3249"/>
              <a:ext cx="414" cy="168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86028" name="Freeform 31">
              <a:extLst>
                <a:ext uri="{FF2B5EF4-FFF2-40B4-BE49-F238E27FC236}">
                  <a16:creationId xmlns:a16="http://schemas.microsoft.com/office/drawing/2014/main" id="{96616F66-2C30-5A46-B714-406E48A41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3258"/>
              <a:ext cx="255" cy="156"/>
            </a:xfrm>
            <a:custGeom>
              <a:avLst/>
              <a:gdLst>
                <a:gd name="T0" fmla="*/ 0 w 855"/>
                <a:gd name="T1" fmla="*/ 0 h 390"/>
                <a:gd name="T2" fmla="*/ 0 w 855"/>
                <a:gd name="T3" fmla="*/ 0 h 390"/>
                <a:gd name="T4" fmla="*/ 0 w 855"/>
                <a:gd name="T5" fmla="*/ 0 h 390"/>
                <a:gd name="T6" fmla="*/ 0 w 855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5"/>
                <a:gd name="T13" fmla="*/ 0 h 390"/>
                <a:gd name="T14" fmla="*/ 855 w 855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86029" name="Line 32">
              <a:extLst>
                <a:ext uri="{FF2B5EF4-FFF2-40B4-BE49-F238E27FC236}">
                  <a16:creationId xmlns:a16="http://schemas.microsoft.com/office/drawing/2014/main" id="{5B277432-568F-E841-BD34-565F1D0CF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" y="3258"/>
              <a:ext cx="162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30" name="Line 33">
              <a:extLst>
                <a:ext uri="{FF2B5EF4-FFF2-40B4-BE49-F238E27FC236}">
                  <a16:creationId xmlns:a16="http://schemas.microsoft.com/office/drawing/2014/main" id="{D92D0A56-9C48-4C4F-87C9-0BD85B394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9" y="3414"/>
              <a:ext cx="160" cy="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31" name="Line 34">
              <a:extLst>
                <a:ext uri="{FF2B5EF4-FFF2-40B4-BE49-F238E27FC236}">
                  <a16:creationId xmlns:a16="http://schemas.microsoft.com/office/drawing/2014/main" id="{4D0CF2D4-78AF-1A4A-B486-509FA49E6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32" name="Line 35">
              <a:extLst>
                <a:ext uri="{FF2B5EF4-FFF2-40B4-BE49-F238E27FC236}">
                  <a16:creationId xmlns:a16="http://schemas.microsoft.com/office/drawing/2014/main" id="{EF8BA9AF-48E4-BA43-9D6E-B7915F9ED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3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33" name="Line 36">
              <a:extLst>
                <a:ext uri="{FF2B5EF4-FFF2-40B4-BE49-F238E27FC236}">
                  <a16:creationId xmlns:a16="http://schemas.microsoft.com/office/drawing/2014/main" id="{E6C3A25D-8704-7542-9F55-235CCDA1E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6" y="3282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34" name="Line 37">
              <a:extLst>
                <a:ext uri="{FF2B5EF4-FFF2-40B4-BE49-F238E27FC236}">
                  <a16:creationId xmlns:a16="http://schemas.microsoft.com/office/drawing/2014/main" id="{9E14B1A1-BF32-5249-A19B-925AA393C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9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35" name="Line 38">
              <a:extLst>
                <a:ext uri="{FF2B5EF4-FFF2-40B4-BE49-F238E27FC236}">
                  <a16:creationId xmlns:a16="http://schemas.microsoft.com/office/drawing/2014/main" id="{1E8F0E9A-0684-D841-BDE4-D8B7D566EE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2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36" name="Line 39">
              <a:extLst>
                <a:ext uri="{FF2B5EF4-FFF2-40B4-BE49-F238E27FC236}">
                  <a16:creationId xmlns:a16="http://schemas.microsoft.com/office/drawing/2014/main" id="{241CD06E-D885-E54B-BB88-5A09C9665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4" y="3279"/>
              <a:ext cx="1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6037" name="Line 40">
              <a:extLst>
                <a:ext uri="{FF2B5EF4-FFF2-40B4-BE49-F238E27FC236}">
                  <a16:creationId xmlns:a16="http://schemas.microsoft.com/office/drawing/2014/main" id="{81369974-BB28-4644-A385-73C0B6C1B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2" y="3333"/>
              <a:ext cx="174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976937" name="Line 41">
            <a:extLst>
              <a:ext uri="{FF2B5EF4-FFF2-40B4-BE49-F238E27FC236}">
                <a16:creationId xmlns:a16="http://schemas.microsoft.com/office/drawing/2014/main" id="{B3D173CF-A79B-0D48-9D3B-A733ECA5A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6213" y="5249863"/>
            <a:ext cx="71437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976939" name="Freeform 43">
            <a:extLst>
              <a:ext uri="{FF2B5EF4-FFF2-40B4-BE49-F238E27FC236}">
                <a16:creationId xmlns:a16="http://schemas.microsoft.com/office/drawing/2014/main" id="{9557CEE9-2795-A44B-B21E-F21FF12EE8CB}"/>
              </a:ext>
            </a:extLst>
          </p:cNvPr>
          <p:cNvSpPr>
            <a:spLocks/>
          </p:cNvSpPr>
          <p:nvPr/>
        </p:nvSpPr>
        <p:spPr bwMode="auto">
          <a:xfrm>
            <a:off x="2600326" y="5316538"/>
            <a:ext cx="2339975" cy="887412"/>
          </a:xfrm>
          <a:custGeom>
            <a:avLst/>
            <a:gdLst>
              <a:gd name="T0" fmla="*/ 0 w 1476"/>
              <a:gd name="T1" fmla="*/ 2147483647 h 560"/>
              <a:gd name="T2" fmla="*/ 2147483647 w 1476"/>
              <a:gd name="T3" fmla="*/ 2147483647 h 560"/>
              <a:gd name="T4" fmla="*/ 2147483647 w 1476"/>
              <a:gd name="T5" fmla="*/ 2147483647 h 560"/>
              <a:gd name="T6" fmla="*/ 2147483647 w 1476"/>
              <a:gd name="T7" fmla="*/ 2147483647 h 560"/>
              <a:gd name="T8" fmla="*/ 0 60000 65536"/>
              <a:gd name="T9" fmla="*/ 0 60000 65536"/>
              <a:gd name="T10" fmla="*/ 0 60000 65536"/>
              <a:gd name="T11" fmla="*/ 0 60000 65536"/>
              <a:gd name="T12" fmla="*/ 0 w 1476"/>
              <a:gd name="T13" fmla="*/ 0 h 560"/>
              <a:gd name="T14" fmla="*/ 1476 w 1476"/>
              <a:gd name="T15" fmla="*/ 560 h 5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6" h="560">
                <a:moveTo>
                  <a:pt x="0" y="560"/>
                </a:moveTo>
                <a:cubicBezTo>
                  <a:pt x="52" y="356"/>
                  <a:pt x="104" y="152"/>
                  <a:pt x="314" y="76"/>
                </a:cubicBezTo>
                <a:cubicBezTo>
                  <a:pt x="524" y="0"/>
                  <a:pt x="1064" y="20"/>
                  <a:pt x="1258" y="101"/>
                </a:cubicBezTo>
                <a:cubicBezTo>
                  <a:pt x="1452" y="182"/>
                  <a:pt x="1464" y="371"/>
                  <a:pt x="1476" y="56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b="0" dirty="0">
              <a:latin typeface="Consolas" panose="020B0609020204030204" pitchFamily="49" charset="0"/>
            </a:endParaRPr>
          </a:p>
        </p:txBody>
      </p:sp>
      <p:sp>
        <p:nvSpPr>
          <p:cNvPr id="976940" name="Freeform 44">
            <a:extLst>
              <a:ext uri="{FF2B5EF4-FFF2-40B4-BE49-F238E27FC236}">
                <a16:creationId xmlns:a16="http://schemas.microsoft.com/office/drawing/2014/main" id="{48DD52FB-E320-1040-9C69-F85C88190351}"/>
              </a:ext>
            </a:extLst>
          </p:cNvPr>
          <p:cNvSpPr>
            <a:spLocks/>
          </p:cNvSpPr>
          <p:nvPr/>
        </p:nvSpPr>
        <p:spPr bwMode="auto">
          <a:xfrm>
            <a:off x="7362826" y="5360988"/>
            <a:ext cx="2339975" cy="887412"/>
          </a:xfrm>
          <a:custGeom>
            <a:avLst/>
            <a:gdLst>
              <a:gd name="T0" fmla="*/ 0 w 1476"/>
              <a:gd name="T1" fmla="*/ 2147483647 h 560"/>
              <a:gd name="T2" fmla="*/ 2147483647 w 1476"/>
              <a:gd name="T3" fmla="*/ 2147483647 h 560"/>
              <a:gd name="T4" fmla="*/ 2147483647 w 1476"/>
              <a:gd name="T5" fmla="*/ 2147483647 h 560"/>
              <a:gd name="T6" fmla="*/ 2147483647 w 1476"/>
              <a:gd name="T7" fmla="*/ 2147483647 h 560"/>
              <a:gd name="T8" fmla="*/ 0 60000 65536"/>
              <a:gd name="T9" fmla="*/ 0 60000 65536"/>
              <a:gd name="T10" fmla="*/ 0 60000 65536"/>
              <a:gd name="T11" fmla="*/ 0 60000 65536"/>
              <a:gd name="T12" fmla="*/ 0 w 1476"/>
              <a:gd name="T13" fmla="*/ 0 h 560"/>
              <a:gd name="T14" fmla="*/ 1476 w 1476"/>
              <a:gd name="T15" fmla="*/ 560 h 5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6" h="560">
                <a:moveTo>
                  <a:pt x="0" y="560"/>
                </a:moveTo>
                <a:cubicBezTo>
                  <a:pt x="52" y="356"/>
                  <a:pt x="104" y="152"/>
                  <a:pt x="314" y="76"/>
                </a:cubicBezTo>
                <a:cubicBezTo>
                  <a:pt x="524" y="0"/>
                  <a:pt x="1064" y="20"/>
                  <a:pt x="1258" y="101"/>
                </a:cubicBezTo>
                <a:cubicBezTo>
                  <a:pt x="1452" y="182"/>
                  <a:pt x="1464" y="371"/>
                  <a:pt x="1476" y="56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b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6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39" grpId="0" animBg="1"/>
      <p:bldP spid="9769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A6316726-FC4E-D543-940D-DBD47AB83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About Cheating?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6F06F7A-3B1E-2D45-8FAB-32D1044DB9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0184" y="1449387"/>
            <a:ext cx="105156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Some folks are more fair than others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Using multiple TCP connections in parallel (</a:t>
            </a:r>
            <a:r>
              <a:rPr lang="en-US" altLang="en-US" dirty="0" err="1">
                <a:ea typeface="ＭＳ Ｐゴシック" panose="020B0600070205080204" pitchFamily="34" charset="-128"/>
              </a:rPr>
              <a:t>BitTorrent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Modifying the TCP implementation in the OS</a:t>
            </a:r>
          </a:p>
          <a:p>
            <a:pPr lvl="2"/>
            <a:r>
              <a:rPr lang="en-US" altLang="en-US" sz="2600" dirty="0">
                <a:ea typeface="ＭＳ Ｐゴシック" panose="020B0600070205080204" pitchFamily="34" charset="-128"/>
              </a:rPr>
              <a:t>Some cloud services start TCP at &gt; 1 packet</a:t>
            </a:r>
          </a:p>
          <a:p>
            <a:pPr lvl="1">
              <a:spcAft>
                <a:spcPts val="18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Use the User Datagram Protocol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is the impact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Good guys slow down to make room for you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You get an unfair share of the bandwidth</a:t>
            </a: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B9EF8E33-77F5-5B42-8D4E-502C68AD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0A9E09C-0C5C-1E41-9EEA-77A752139118}" type="slidenum">
              <a:rPr lang="en-US" altLang="en-US" sz="1200" b="0">
                <a:solidFill>
                  <a:srgbClr val="898989"/>
                </a:solidFill>
                <a:latin typeface="Consolas" panose="020B0609020204030204" pitchFamily="49" charset="0"/>
              </a:rPr>
              <a:pPr eaLnBrk="1" hangingPunct="1"/>
              <a:t>23</a:t>
            </a:fld>
            <a:endParaRPr lang="en-US" altLang="en-US" sz="1200" b="0" dirty="0">
              <a:solidFill>
                <a:srgbClr val="898989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9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0C9AD59D-9730-8A40-97B7-D1CC68D08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63BECF5-CEEB-5E42-8A28-222B8DE6A5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Congestion is inevitable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Internet does not reserve resources in advance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TCP actively tries to push the envelope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Congestion can be handled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TCP sender limits traffic to a congestion window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Additive increase, multiplicative decrease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Fairness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TCP congestion control is a distributed algorithm that achieves “fairness”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... well, as long as TCP end-points don’t cheat!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EDDEBFCB-D86E-2E42-953F-D0B2641D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1264CCF-64C9-A349-9B13-4A0B8E887373}" type="slidenum">
              <a:rPr lang="en-US" altLang="en-US" sz="1200" b="0">
                <a:solidFill>
                  <a:srgbClr val="898989"/>
                </a:solidFill>
                <a:latin typeface="Consolas" panose="020B0609020204030204" pitchFamily="49" charset="0"/>
              </a:rPr>
              <a:pPr eaLnBrk="1" hangingPunct="1"/>
              <a:t>24</a:t>
            </a:fld>
            <a:endParaRPr lang="en-US" altLang="en-US" sz="1200" b="0" dirty="0">
              <a:solidFill>
                <a:srgbClr val="898989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43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49B5-AAA0-BC41-AD71-801A24095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AAC91-DF99-BF49-BB8E-05A766926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2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31D55EC-4735-C841-8545-50152B58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Congestion Collapse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C4CFDA08-77C4-C248-BDBE-FC4D7D8D0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Easily leads to </a:t>
            </a:r>
            <a:r>
              <a:rPr lang="en-US" altLang="en-US" i="1">
                <a:ea typeface="ＭＳ Ｐゴシック" panose="020B0600070205080204" pitchFamily="34" charset="-128"/>
              </a:rPr>
              <a:t>congestion collapse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Senders retransmit the lost packets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Leading to even </a:t>
            </a:r>
            <a:r>
              <a:rPr lang="en-US" altLang="en-US" i="1">
                <a:ea typeface="ＭＳ Ｐゴシック" panose="020B0600070205080204" pitchFamily="34" charset="-128"/>
              </a:rPr>
              <a:t>greater </a:t>
            </a:r>
            <a:r>
              <a:rPr lang="en-US" altLang="en-US">
                <a:ea typeface="ＭＳ Ｐゴシック" panose="020B0600070205080204" pitchFamily="34" charset="-128"/>
              </a:rPr>
              <a:t>load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… and even </a:t>
            </a:r>
            <a:r>
              <a:rPr lang="en-US" altLang="en-US" i="1">
                <a:ea typeface="ＭＳ Ｐゴシック" panose="020B0600070205080204" pitchFamily="34" charset="-128"/>
              </a:rPr>
              <a:t>more </a:t>
            </a:r>
            <a:r>
              <a:rPr lang="en-US" altLang="en-US">
                <a:ea typeface="ＭＳ Ｐゴシック" panose="020B0600070205080204" pitchFamily="34" charset="-128"/>
              </a:rPr>
              <a:t>packet loss</a:t>
            </a:r>
          </a:p>
        </p:txBody>
      </p:sp>
      <p:sp>
        <p:nvSpPr>
          <p:cNvPr id="26629" name="Line 4">
            <a:extLst>
              <a:ext uri="{FF2B5EF4-FFF2-40B4-BE49-F238E27FC236}">
                <a16:creationId xmlns:a16="http://schemas.microsoft.com/office/drawing/2014/main" id="{84CEED7E-D7F5-F447-A9B5-82CAE3FF48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3275" y="3779839"/>
            <a:ext cx="0" cy="1697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26630" name="Line 5">
            <a:extLst>
              <a:ext uri="{FF2B5EF4-FFF2-40B4-BE49-F238E27FC236}">
                <a16:creationId xmlns:a16="http://schemas.microsoft.com/office/drawing/2014/main" id="{CDB2F9F1-6B54-074B-8897-E335C4117C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5976" y="5480050"/>
            <a:ext cx="2359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26631" name="Text Box 6">
            <a:extLst>
              <a:ext uri="{FF2B5EF4-FFF2-40B4-BE49-F238E27FC236}">
                <a16:creationId xmlns:a16="http://schemas.microsoft.com/office/drawing/2014/main" id="{ECA016B8-53D0-2B46-8D2A-C2591019B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1" y="5472113"/>
            <a:ext cx="902516" cy="46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400" b="0" dirty="0">
                <a:latin typeface="Helvetica Neue Medium" panose="02000503000000020004" pitchFamily="2" charset="0"/>
              </a:rPr>
              <a:t>Load</a:t>
            </a:r>
          </a:p>
        </p:txBody>
      </p:sp>
      <p:sp>
        <p:nvSpPr>
          <p:cNvPr id="26632" name="Text Box 7">
            <a:extLst>
              <a:ext uri="{FF2B5EF4-FFF2-40B4-BE49-F238E27FC236}">
                <a16:creationId xmlns:a16="http://schemas.microsoft.com/office/drawing/2014/main" id="{788E2B87-2A0A-6A4E-856D-CAB38E58B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356" y="4331357"/>
            <a:ext cx="1437919" cy="46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400" b="0" dirty="0">
                <a:latin typeface="Helvetica Neue Medium" panose="02000503000000020004" pitchFamily="2" charset="0"/>
              </a:rPr>
              <a:t>Goodput</a:t>
            </a:r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6C149823-BA94-0A4C-9782-038309A7F8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5976" y="4322764"/>
            <a:ext cx="963613" cy="1157287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cxnSp>
        <p:nvCxnSpPr>
          <p:cNvPr id="26634" name="AutoShape 10">
            <a:extLst>
              <a:ext uri="{FF2B5EF4-FFF2-40B4-BE49-F238E27FC236}">
                <a16:creationId xmlns:a16="http://schemas.microsoft.com/office/drawing/2014/main" id="{07CC0C4B-0B15-A743-8F12-2B04774267E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304507" y="4358482"/>
            <a:ext cx="1092200" cy="1068387"/>
          </a:xfrm>
          <a:prstGeom prst="curvedConnector3">
            <a:avLst>
              <a:gd name="adj1" fmla="val -14972"/>
            </a:avLst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5" name="Text Box 11">
            <a:extLst>
              <a:ext uri="{FF2B5EF4-FFF2-40B4-BE49-F238E27FC236}">
                <a16:creationId xmlns:a16="http://schemas.microsoft.com/office/drawing/2014/main" id="{866A84E5-866E-9344-B34A-51AD3408D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917" y="4038601"/>
            <a:ext cx="19014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400" b="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“congestion</a:t>
            </a:r>
          </a:p>
          <a:p>
            <a:pPr algn="r"/>
            <a:r>
              <a:rPr lang="en-US" altLang="en-US" sz="2400" b="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collapse”</a:t>
            </a:r>
          </a:p>
        </p:txBody>
      </p:sp>
      <p:sp>
        <p:nvSpPr>
          <p:cNvPr id="26636" name="Text Box 14">
            <a:extLst>
              <a:ext uri="{FF2B5EF4-FFF2-40B4-BE49-F238E27FC236}">
                <a16:creationId xmlns:a16="http://schemas.microsoft.com/office/drawing/2014/main" id="{1301B4A8-4730-0940-81A8-949D12F09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4" y="4141781"/>
            <a:ext cx="33305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800" b="0" dirty="0">
                <a:solidFill>
                  <a:srgbClr val="FF0000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Increase in load that results in a decrease in useful work done.</a:t>
            </a:r>
          </a:p>
        </p:txBody>
      </p:sp>
      <p:sp>
        <p:nvSpPr>
          <p:cNvPr id="41996" name="Slide Number Placeholder 3">
            <a:extLst>
              <a:ext uri="{FF2B5EF4-FFF2-40B4-BE49-F238E27FC236}">
                <a16:creationId xmlns:a16="http://schemas.microsoft.com/office/drawing/2014/main" id="{DF13AA90-C5A4-094E-94BB-4C8CA4A5F138}"/>
              </a:ext>
            </a:extLst>
          </p:cNvPr>
          <p:cNvSpPr txBox="1">
            <a:spLocks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6201B49-75A3-A840-8487-154EF35F0715}" type="slidenum">
              <a:rPr lang="en-US" altLang="en-US" sz="1200" b="0">
                <a:solidFill>
                  <a:srgbClr val="898989"/>
                </a:solidFill>
                <a:latin typeface="Consolas" panose="020B0609020204030204" pitchFamily="49" charset="0"/>
              </a:rPr>
              <a:pPr algn="r" eaLnBrk="1" hangingPunct="1"/>
              <a:t>3</a:t>
            </a:fld>
            <a:endParaRPr lang="en-US" altLang="en-US" sz="1200" b="0" dirty="0">
              <a:solidFill>
                <a:srgbClr val="898989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5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  <p:bldP spid="26635" grpId="0"/>
      <p:bldP spid="26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123C987-71A5-AF4A-81C4-61B72CA82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Detect and Respond to Congestion</a:t>
            </a:r>
          </a:p>
        </p:txBody>
      </p:sp>
      <p:sp>
        <p:nvSpPr>
          <p:cNvPr id="43011" name="Rectangle 10">
            <a:extLst>
              <a:ext uri="{FF2B5EF4-FFF2-40B4-BE49-F238E27FC236}">
                <a16:creationId xmlns:a16="http://schemas.microsoft.com/office/drawing/2014/main" id="{95D72E0D-C175-EE44-BEC2-0D828A2694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2800" y="4770438"/>
            <a:ext cx="6019800" cy="15541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does the end host see?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What can the end host change?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8D004251-0556-6F49-9B39-B5E34CCB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8FFB54-F1C3-9647-B41E-06709796984D}" type="slidenum">
              <a:rPr lang="en-US" altLang="en-US" sz="1200" b="0">
                <a:solidFill>
                  <a:srgbClr val="898989"/>
                </a:solidFill>
                <a:latin typeface="Consolas" panose="020B0609020204030204" pitchFamily="49" charset="0"/>
              </a:rPr>
              <a:pPr eaLnBrk="1" hangingPunct="1"/>
              <a:t>4</a:t>
            </a:fld>
            <a:endParaRPr lang="en-US" altLang="en-US" sz="1200" b="0" dirty="0">
              <a:solidFill>
                <a:srgbClr val="898989"/>
              </a:solidFill>
              <a:latin typeface="Consolas" panose="020B0609020204030204" pitchFamily="49" charset="0"/>
            </a:endParaRPr>
          </a:p>
        </p:txBody>
      </p:sp>
      <p:sp>
        <p:nvSpPr>
          <p:cNvPr id="1070084" name="Cloud">
            <a:extLst>
              <a:ext uri="{FF2B5EF4-FFF2-40B4-BE49-F238E27FC236}">
                <a16:creationId xmlns:a16="http://schemas.microsoft.com/office/drawing/2014/main" id="{105373E9-CB67-DD40-AB7C-FEAF79EF332B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944939" y="1700213"/>
            <a:ext cx="4262437" cy="2855912"/>
          </a:xfrm>
          <a:custGeom>
            <a:avLst/>
            <a:gdLst>
              <a:gd name="T0" fmla="*/ 13221 w 21600"/>
              <a:gd name="T1" fmla="*/ 1427956 h 21600"/>
              <a:gd name="T2" fmla="*/ 2131219 w 21600"/>
              <a:gd name="T3" fmla="*/ 2852871 h 21600"/>
              <a:gd name="T4" fmla="*/ 4258885 w 21600"/>
              <a:gd name="T5" fmla="*/ 1427956 h 21600"/>
              <a:gd name="T6" fmla="*/ 2131219 w 21600"/>
              <a:gd name="T7" fmla="*/ 16328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dk1"/>
              </a:solidFill>
              <a:latin typeface="Consolas" panose="020B0609020204030204" pitchFamily="49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3014" name="Picture 5" descr="j0285750">
            <a:extLst>
              <a:ext uri="{FF2B5EF4-FFF2-40B4-BE49-F238E27FC236}">
                <a16:creationId xmlns:a16="http://schemas.microsoft.com/office/drawing/2014/main" id="{63B7BAB8-2A87-8E4F-884A-9BE95032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964" y="2468564"/>
            <a:ext cx="18240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6" descr="j0285750">
            <a:extLst>
              <a:ext uri="{FF2B5EF4-FFF2-40B4-BE49-F238E27FC236}">
                <a16:creationId xmlns:a16="http://schemas.microsoft.com/office/drawing/2014/main" id="{1FEA0A1D-A8EA-6A43-BAF0-18C3EEF77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2506664"/>
            <a:ext cx="1824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Line 7">
            <a:extLst>
              <a:ext uri="{FF2B5EF4-FFF2-40B4-BE49-F238E27FC236}">
                <a16:creationId xmlns:a16="http://schemas.microsoft.com/office/drawing/2014/main" id="{43EC11A0-C739-6E41-AE07-194153ED7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8489" y="2968625"/>
            <a:ext cx="884237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43017" name="Line 8">
            <a:extLst>
              <a:ext uri="{FF2B5EF4-FFF2-40B4-BE49-F238E27FC236}">
                <a16:creationId xmlns:a16="http://schemas.microsoft.com/office/drawing/2014/main" id="{3964BF71-653E-BD46-BAE5-27C5F1FF6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8964" y="2968625"/>
            <a:ext cx="884237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Helvetica Neue Medium" panose="02000503000000020004" pitchFamily="2" charset="0"/>
            </a:endParaRPr>
          </a:p>
        </p:txBody>
      </p:sp>
      <p:sp>
        <p:nvSpPr>
          <p:cNvPr id="43018" name="Text Box 9">
            <a:extLst>
              <a:ext uri="{FF2B5EF4-FFF2-40B4-BE49-F238E27FC236}">
                <a16:creationId xmlns:a16="http://schemas.microsoft.com/office/drawing/2014/main" id="{17794F85-5C79-F24D-A40E-644E0EFB0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2362201"/>
            <a:ext cx="7489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0" b="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05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21101CD7-31C8-2F42-88EA-8061441D9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Detecting Congestion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25E73078-8885-7B43-BF51-0D301C90D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Network layer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Observing end-to-end performance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Packet delay or loss over the path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C5413189-FDED-A943-9D55-6F0F68C3BC7B}"/>
              </a:ext>
            </a:extLst>
          </p:cNvPr>
          <p:cNvSpPr txBox="1">
            <a:spLocks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462463B-A746-6F4F-9641-F36F28BD2157}" type="slidenum">
              <a:rPr lang="en-US" altLang="en-US" sz="1200" b="0">
                <a:solidFill>
                  <a:srgbClr val="898989"/>
                </a:solidFill>
                <a:latin typeface="Consolas" panose="020B0609020204030204" pitchFamily="49" charset="0"/>
              </a:rPr>
              <a:pPr algn="r" eaLnBrk="1" hangingPunct="1"/>
              <a:t>5</a:t>
            </a:fld>
            <a:endParaRPr lang="en-US" altLang="en-US" sz="1200" b="0" dirty="0">
              <a:solidFill>
                <a:srgbClr val="898989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4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21101CD7-31C8-2F42-88EA-8061441D9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Detecting Congestion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25E73078-8885-7B43-BF51-0D301C90D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Link layer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Carrier sense multiple access </a:t>
            </a:r>
          </a:p>
          <a:p>
            <a:pPr lvl="1">
              <a:spcAft>
                <a:spcPts val="2400"/>
              </a:spcAft>
            </a:pPr>
            <a:r>
              <a:rPr lang="en-US" altLang="en-US" sz="3200" dirty="0">
                <a:ea typeface="ＭＳ Ｐゴシック" panose="020B0600070205080204" pitchFamily="34" charset="-128"/>
              </a:rPr>
              <a:t>Seeing your own frame collide with others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Network layer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Observing end-to-end performance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Packet delay or loss over the path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C5413189-FDED-A943-9D55-6F0F68C3BC7B}"/>
              </a:ext>
            </a:extLst>
          </p:cNvPr>
          <p:cNvSpPr txBox="1">
            <a:spLocks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462463B-A746-6F4F-9641-F36F28BD2157}" type="slidenum">
              <a:rPr lang="en-US" altLang="en-US" sz="1200" b="0">
                <a:solidFill>
                  <a:srgbClr val="898989"/>
                </a:solidFill>
                <a:latin typeface="Consolas" panose="020B0609020204030204" pitchFamily="49" charset="0"/>
              </a:rPr>
              <a:pPr algn="r" eaLnBrk="1" hangingPunct="1"/>
              <a:t>6</a:t>
            </a:fld>
            <a:endParaRPr lang="en-US" altLang="en-US" sz="1200" b="0" dirty="0">
              <a:solidFill>
                <a:srgbClr val="898989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7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>
            <a:extLst>
              <a:ext uri="{FF2B5EF4-FFF2-40B4-BE49-F238E27FC236}">
                <a16:creationId xmlns:a16="http://schemas.microsoft.com/office/drawing/2014/main" id="{F78D7E9F-59B4-0E4B-9CA1-5E914EF1CE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TCP Congestion Control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0467A9B9-B332-D043-B03D-59C9C059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6CA6764-10C5-BD42-BCBC-F0A35927AA3D}" type="slidenum">
              <a:rPr lang="en-US" altLang="en-US" sz="1200" b="0">
                <a:solidFill>
                  <a:srgbClr val="898989"/>
                </a:solidFill>
                <a:latin typeface="Consolas" panose="020B0609020204030204" pitchFamily="49" charset="0"/>
              </a:rPr>
              <a:pPr eaLnBrk="1" hangingPunct="1"/>
              <a:t>7</a:t>
            </a:fld>
            <a:endParaRPr lang="en-US" altLang="en-US" sz="1200" b="0" dirty="0">
              <a:solidFill>
                <a:srgbClr val="898989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7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2B3286A-40ED-7E43-A6F6-B8C0359F5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6490" y="76200"/>
            <a:ext cx="1102326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Congestion in a Drop-Tail FIFO Queue</a:t>
            </a:r>
          </a:p>
        </p:txBody>
      </p:sp>
      <p:sp>
        <p:nvSpPr>
          <p:cNvPr id="985091" name="Rectangle 3">
            <a:extLst>
              <a:ext uri="{FF2B5EF4-FFF2-40B4-BE49-F238E27FC236}">
                <a16:creationId xmlns:a16="http://schemas.microsoft.com/office/drawing/2014/main" id="{7FB57278-56FE-4D46-A600-D7E89BC9D3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6489" y="1201510"/>
            <a:ext cx="9783041" cy="236220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Access to the bandwidth: first-in first-out queue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Packets transmitted in the order they arrive</a:t>
            </a:r>
          </a:p>
          <a:p>
            <a:pPr eaLnBrk="1" hangingPunct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A8161B9D-C163-824A-B687-960D01B6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3668F4-754A-3D4D-A0BF-9578F63959A8}" type="slidenum">
              <a:rPr lang="en-US" altLang="en-US" sz="1200" b="0">
                <a:solidFill>
                  <a:srgbClr val="898989"/>
                </a:solidFill>
                <a:latin typeface="Consolas" panose="020B0609020204030204" pitchFamily="49" charset="0"/>
              </a:rPr>
              <a:pPr eaLnBrk="1" hangingPunct="1"/>
              <a:t>8</a:t>
            </a:fld>
            <a:endParaRPr lang="en-US" altLang="en-US" sz="1200" b="0" dirty="0">
              <a:solidFill>
                <a:srgbClr val="898989"/>
              </a:solidFill>
              <a:latin typeface="Consolas" panose="020B0609020204030204" pitchFamily="49" charset="0"/>
            </a:endParaRP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989DEA8E-0170-2E47-9B6B-13E4A01636ED}"/>
              </a:ext>
            </a:extLst>
          </p:cNvPr>
          <p:cNvGrpSpPr>
            <a:grpSpLocks/>
          </p:cNvGrpSpPr>
          <p:nvPr/>
        </p:nvGrpSpPr>
        <p:grpSpPr bwMode="auto">
          <a:xfrm>
            <a:off x="2265865" y="2684463"/>
            <a:ext cx="5684838" cy="698500"/>
            <a:chOff x="1806575" y="2684463"/>
            <a:chExt cx="5684838" cy="698500"/>
          </a:xfrm>
        </p:grpSpPr>
        <p:sp>
          <p:nvSpPr>
            <p:cNvPr id="53265" name="Rectangle 4">
              <a:extLst>
                <a:ext uri="{FF2B5EF4-FFF2-40B4-BE49-F238E27FC236}">
                  <a16:creationId xmlns:a16="http://schemas.microsoft.com/office/drawing/2014/main" id="{90557E4E-C423-3E41-A4A0-1CDF423B0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088" y="2690813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53266" name="Rectangle 5">
              <a:extLst>
                <a:ext uri="{FF2B5EF4-FFF2-40B4-BE49-F238E27FC236}">
                  <a16:creationId xmlns:a16="http://schemas.microsoft.com/office/drawing/2014/main" id="{951B6478-A0A0-F34F-8222-D1114F841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663" y="2690813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53267" name="Rectangle 6">
              <a:extLst>
                <a:ext uri="{FF2B5EF4-FFF2-40B4-BE49-F238E27FC236}">
                  <a16:creationId xmlns:a16="http://schemas.microsoft.com/office/drawing/2014/main" id="{96A5555F-0FA5-204E-AA4A-9BA16F41D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825" y="2690813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53268" name="Rectangle 7">
              <a:extLst>
                <a:ext uri="{FF2B5EF4-FFF2-40B4-BE49-F238E27FC236}">
                  <a16:creationId xmlns:a16="http://schemas.microsoft.com/office/drawing/2014/main" id="{383E60CD-867D-934F-BCAB-715EF31E9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2690813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53269" name="Rectangle 8">
              <a:extLst>
                <a:ext uri="{FF2B5EF4-FFF2-40B4-BE49-F238E27FC236}">
                  <a16:creationId xmlns:a16="http://schemas.microsoft.com/office/drawing/2014/main" id="{510855DF-3721-0142-82CB-3B775F423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3" y="2690813"/>
              <a:ext cx="536575" cy="6921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53270" name="Rectangle 9">
              <a:extLst>
                <a:ext uri="{FF2B5EF4-FFF2-40B4-BE49-F238E27FC236}">
                  <a16:creationId xmlns:a16="http://schemas.microsoft.com/office/drawing/2014/main" id="{D53C623E-E025-BE47-A619-E9166DC6D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763" y="2690813"/>
              <a:ext cx="536575" cy="6921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53271" name="Rectangle 10">
              <a:extLst>
                <a:ext uri="{FF2B5EF4-FFF2-40B4-BE49-F238E27FC236}">
                  <a16:creationId xmlns:a16="http://schemas.microsoft.com/office/drawing/2014/main" id="{16B8F5C4-CB1E-7B44-9D05-441BDFF29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268922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53272" name="Freeform 11">
              <a:extLst>
                <a:ext uri="{FF2B5EF4-FFF2-40B4-BE49-F238E27FC236}">
                  <a16:creationId xmlns:a16="http://schemas.microsoft.com/office/drawing/2014/main" id="{CD4A53B4-A1FC-304F-8BCF-AF5B0C461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438" y="2684463"/>
              <a:ext cx="1919287" cy="352425"/>
            </a:xfrm>
            <a:custGeom>
              <a:avLst/>
              <a:gdLst>
                <a:gd name="T0" fmla="*/ 0 w 1209"/>
                <a:gd name="T1" fmla="*/ 2147483647 h 222"/>
                <a:gd name="T2" fmla="*/ 2147483647 w 1209"/>
                <a:gd name="T3" fmla="*/ 2147483647 h 222"/>
                <a:gd name="T4" fmla="*/ 2147483647 w 1209"/>
                <a:gd name="T5" fmla="*/ 2147483647 h 222"/>
                <a:gd name="T6" fmla="*/ 0 60000 65536"/>
                <a:gd name="T7" fmla="*/ 0 60000 65536"/>
                <a:gd name="T8" fmla="*/ 0 60000 65536"/>
                <a:gd name="T9" fmla="*/ 0 w 1209"/>
                <a:gd name="T10" fmla="*/ 0 h 222"/>
                <a:gd name="T11" fmla="*/ 1209 w 1209"/>
                <a:gd name="T12" fmla="*/ 222 h 2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9" h="222">
                  <a:moveTo>
                    <a:pt x="0" y="197"/>
                  </a:moveTo>
                  <a:cubicBezTo>
                    <a:pt x="81" y="98"/>
                    <a:pt x="162" y="0"/>
                    <a:pt x="363" y="4"/>
                  </a:cubicBezTo>
                  <a:cubicBezTo>
                    <a:pt x="564" y="8"/>
                    <a:pt x="886" y="115"/>
                    <a:pt x="1209" y="22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53273" name="Line 12">
              <a:extLst>
                <a:ext uri="{FF2B5EF4-FFF2-40B4-BE49-F238E27FC236}">
                  <a16:creationId xmlns:a16="http://schemas.microsoft.com/office/drawing/2014/main" id="{5D7EDE0F-BD06-2842-90DE-2151C606F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0975" y="2997200"/>
              <a:ext cx="96043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3" name="Group 23">
            <a:extLst>
              <a:ext uri="{FF2B5EF4-FFF2-40B4-BE49-F238E27FC236}">
                <a16:creationId xmlns:a16="http://schemas.microsoft.com/office/drawing/2014/main" id="{A04C4DB9-9789-EE44-B663-09D0EB057155}"/>
              </a:ext>
            </a:extLst>
          </p:cNvPr>
          <p:cNvGrpSpPr>
            <a:grpSpLocks/>
          </p:cNvGrpSpPr>
          <p:nvPr/>
        </p:nvGrpSpPr>
        <p:grpSpPr bwMode="auto">
          <a:xfrm>
            <a:off x="1980930" y="4715144"/>
            <a:ext cx="5969774" cy="1323439"/>
            <a:chOff x="1521639" y="4715143"/>
            <a:chExt cx="5969774" cy="1323439"/>
          </a:xfrm>
        </p:grpSpPr>
        <p:sp>
          <p:nvSpPr>
            <p:cNvPr id="53256" name="Rectangle 13">
              <a:extLst>
                <a:ext uri="{FF2B5EF4-FFF2-40B4-BE49-F238E27FC236}">
                  <a16:creationId xmlns:a16="http://schemas.microsoft.com/office/drawing/2014/main" id="{E3EFE052-FD6C-6643-985A-EE87AA0A4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088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53257" name="Rectangle 14">
              <a:extLst>
                <a:ext uri="{FF2B5EF4-FFF2-40B4-BE49-F238E27FC236}">
                  <a16:creationId xmlns:a16="http://schemas.microsoft.com/office/drawing/2014/main" id="{1DD7EFA8-7E94-5A41-84E1-56D3F4059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663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53258" name="Rectangle 15">
              <a:extLst>
                <a:ext uri="{FF2B5EF4-FFF2-40B4-BE49-F238E27FC236}">
                  <a16:creationId xmlns:a16="http://schemas.microsoft.com/office/drawing/2014/main" id="{7FE94F7A-D6EC-EC4F-BD81-670DFA07A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825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53259" name="Rectangle 16">
              <a:extLst>
                <a:ext uri="{FF2B5EF4-FFF2-40B4-BE49-F238E27FC236}">
                  <a16:creationId xmlns:a16="http://schemas.microsoft.com/office/drawing/2014/main" id="{574EE64B-1191-C543-8A12-EE33D96F7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53260" name="Rectangle 17">
              <a:extLst>
                <a:ext uri="{FF2B5EF4-FFF2-40B4-BE49-F238E27FC236}">
                  <a16:creationId xmlns:a16="http://schemas.microsoft.com/office/drawing/2014/main" id="{B31E3F41-A206-8F4A-AC44-1DFBB4058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3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53261" name="Rectangle 18">
              <a:extLst>
                <a:ext uri="{FF2B5EF4-FFF2-40B4-BE49-F238E27FC236}">
                  <a16:creationId xmlns:a16="http://schemas.microsoft.com/office/drawing/2014/main" id="{B0E53273-77E1-4447-AE84-3EBC0F579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763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53262" name="Rectangle 19">
              <a:extLst>
                <a:ext uri="{FF2B5EF4-FFF2-40B4-BE49-F238E27FC236}">
                  <a16:creationId xmlns:a16="http://schemas.microsoft.com/office/drawing/2014/main" id="{8B701A46-3D6B-C44A-85F4-42F70A60C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5068888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53263" name="Line 21">
              <a:extLst>
                <a:ext uri="{FF2B5EF4-FFF2-40B4-BE49-F238E27FC236}">
                  <a16:creationId xmlns:a16="http://schemas.microsoft.com/office/drawing/2014/main" id="{97863A73-F918-754B-B5DC-8E1730D7C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0975" y="5376863"/>
              <a:ext cx="96043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3264" name="TextBox 23">
              <a:extLst>
                <a:ext uri="{FF2B5EF4-FFF2-40B4-BE49-F238E27FC236}">
                  <a16:creationId xmlns:a16="http://schemas.microsoft.com/office/drawing/2014/main" id="{52FE2FC7-0641-3F4E-9E20-B95C53E96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1639" y="4715143"/>
              <a:ext cx="121058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8000" dirty="0">
                  <a:solidFill>
                    <a:srgbClr val="FF0000"/>
                  </a:solidFill>
                  <a:latin typeface="Zapf Dingbats" pitchFamily="-84" charset="2"/>
                </a:rPr>
                <a:t>✗</a:t>
              </a:r>
              <a:endParaRPr lang="en-US" altLang="en-US" sz="8000" b="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F48DBD2-CEE8-F04E-AD61-79F85EC734E3}"/>
              </a:ext>
            </a:extLst>
          </p:cNvPr>
          <p:cNvSpPr txBox="1">
            <a:spLocks/>
          </p:cNvSpPr>
          <p:nvPr/>
        </p:nvSpPr>
        <p:spPr bwMode="auto">
          <a:xfrm>
            <a:off x="916489" y="3810000"/>
            <a:ext cx="940466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defTabSz="4572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000" b="0" dirty="0">
                <a:solidFill>
                  <a:srgbClr val="800000"/>
                </a:solidFill>
                <a:latin typeface="Helvetica Neue Medium" panose="02000503000000020004" pitchFamily="2" charset="0"/>
              </a:rPr>
              <a:t>Access to the buffer space: drop-tail queuing</a:t>
            </a:r>
          </a:p>
          <a:p>
            <a:pPr lvl="1" algn="l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Helvetica Neue Medium" panose="02000503000000020004" pitchFamily="2" charset="0"/>
              </a:rPr>
              <a:t>If the queue is full, drop the incoming packet</a:t>
            </a:r>
          </a:p>
          <a:p>
            <a:pPr algn="l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3200" b="0" dirty="0">
              <a:solidFill>
                <a:srgbClr val="800000"/>
              </a:solidFill>
              <a:latin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1" grpId="0" build="p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B6DCEFC-665D-2D45-AC55-03993C157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it Looks to the End Host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C23DDB6-B255-454B-8108-F4C5220F1A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389" y="1690688"/>
            <a:ext cx="8534400" cy="4906963"/>
          </a:xfrm>
        </p:spPr>
        <p:txBody>
          <a:bodyPr/>
          <a:lstStyle/>
          <a:p>
            <a:pPr>
              <a:tabLst>
                <a:tab pos="154146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Delay: </a:t>
            </a:r>
            <a:r>
              <a:rPr lang="en-US" altLang="en-US" sz="3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Packet experiences high delay</a:t>
            </a:r>
          </a:p>
          <a:p>
            <a:pPr>
              <a:tabLst>
                <a:tab pos="154146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Loss:   </a:t>
            </a:r>
            <a:r>
              <a:rPr lang="en-US" altLang="en-US" sz="3000" dirty="0">
                <a:ea typeface="ＭＳ Ｐゴシック" panose="020B0600070205080204" pitchFamily="34" charset="-128"/>
              </a:rPr>
              <a:t>Packet gets dropped along path</a:t>
            </a:r>
          </a:p>
          <a:p>
            <a:pPr>
              <a:tabLst>
                <a:tab pos="1541463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154146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How does TCP sender learn this?</a:t>
            </a:r>
          </a:p>
          <a:p>
            <a:pPr lvl="1">
              <a:tabLst>
                <a:tab pos="1541463" algn="l"/>
              </a:tabLst>
            </a:pPr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Delay: 	</a:t>
            </a:r>
            <a:r>
              <a:rPr lang="en-US" altLang="en-US" dirty="0">
                <a:ea typeface="ＭＳ Ｐゴシック" panose="020B0600070205080204" pitchFamily="34" charset="-128"/>
              </a:rPr>
              <a:t>Round-trip time estimate</a:t>
            </a:r>
          </a:p>
          <a:p>
            <a:pPr lvl="1">
              <a:tabLst>
                <a:tab pos="1541463" algn="l"/>
              </a:tabLst>
            </a:pPr>
            <a:r>
              <a:rPr lang="en-US" altLang="en-US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Loss:   </a:t>
            </a:r>
            <a:r>
              <a:rPr lang="en-US" altLang="en-US" dirty="0">
                <a:ea typeface="ＭＳ Ｐゴシック" panose="020B0600070205080204" pitchFamily="34" charset="-128"/>
              </a:rPr>
              <a:t>	Timeout and/or duplicate acknowledgments</a:t>
            </a:r>
          </a:p>
        </p:txBody>
      </p:sp>
      <p:grpSp>
        <p:nvGrpSpPr>
          <p:cNvPr id="14" name="Group 23">
            <a:extLst>
              <a:ext uri="{FF2B5EF4-FFF2-40B4-BE49-F238E27FC236}">
                <a16:creationId xmlns:a16="http://schemas.microsoft.com/office/drawing/2014/main" id="{97C2D89A-13D5-8449-9717-BDC9A5A8D672}"/>
              </a:ext>
            </a:extLst>
          </p:cNvPr>
          <p:cNvGrpSpPr>
            <a:grpSpLocks/>
          </p:cNvGrpSpPr>
          <p:nvPr/>
        </p:nvGrpSpPr>
        <p:grpSpPr bwMode="auto">
          <a:xfrm>
            <a:off x="1689254" y="5224731"/>
            <a:ext cx="5973349" cy="1323439"/>
            <a:chOff x="1518064" y="4753243"/>
            <a:chExt cx="5973349" cy="1323439"/>
          </a:xfrm>
        </p:grpSpPr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144B13B-5CA4-0944-AF08-79146908E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088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016ABFC3-6634-2142-BFB8-C5F28E317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663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33ADA05C-0030-C44B-BE72-815E020D1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825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D9B6EB64-E7E6-604C-8D61-61763F0D7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AC5BEDFC-EA9C-AA44-AE66-F03DD2C0D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513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765A5900-3A6A-C04A-8C54-BC08D8E8B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763" y="5070475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89A167D8-DE75-7340-8FB7-31BB574F3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5068888"/>
              <a:ext cx="536575" cy="692150"/>
            </a:xfrm>
            <a:prstGeom prst="rect">
              <a:avLst/>
            </a:prstGeom>
            <a:solidFill>
              <a:srgbClr val="CC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Consolas" panose="020B0609020204030204" pitchFamily="49" charset="0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D994100-EE24-4A49-9EE9-2EA782611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0975" y="5376863"/>
              <a:ext cx="96043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1B0F7308-E6E9-164B-ABC0-F35F8870D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8064" y="4753243"/>
              <a:ext cx="121058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8000" dirty="0">
                  <a:solidFill>
                    <a:srgbClr val="FF0000"/>
                  </a:solidFill>
                  <a:latin typeface="Zapf Dingbats" pitchFamily="-84" charset="2"/>
                </a:rPr>
                <a:t>✗</a:t>
              </a:r>
              <a:endParaRPr lang="en-US" altLang="en-US" sz="8000" b="0" dirty="0">
                <a:solidFill>
                  <a:srgbClr val="FF0000"/>
                </a:solidFill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76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1493</Words>
  <Application>Microsoft Macintosh PowerPoint</Application>
  <PresentationFormat>Widescreen</PresentationFormat>
  <Paragraphs>261</Paragraphs>
  <Slides>25</Slides>
  <Notes>17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Consolas</vt:lpstr>
      <vt:lpstr>HELVETICA NEUE MEDIUM</vt:lpstr>
      <vt:lpstr>HELVETICA NEUE MEDIUM</vt:lpstr>
      <vt:lpstr>Zapf Dingbats</vt:lpstr>
      <vt:lpstr>Office Theme</vt:lpstr>
      <vt:lpstr>PowerPoint Presentation</vt:lpstr>
      <vt:lpstr>Congestion</vt:lpstr>
      <vt:lpstr>Congestion Collapse</vt:lpstr>
      <vt:lpstr>Detect and Respond to Congestion</vt:lpstr>
      <vt:lpstr>Detecting Congestion</vt:lpstr>
      <vt:lpstr>Detecting Congestion</vt:lpstr>
      <vt:lpstr>TCP Congestion Control</vt:lpstr>
      <vt:lpstr>Congestion in a Drop-Tail FIFO Queue</vt:lpstr>
      <vt:lpstr>How it Looks to the End Host</vt:lpstr>
      <vt:lpstr>TCP Congestion Window</vt:lpstr>
      <vt:lpstr>Receiver Window vs. Congestion Window</vt:lpstr>
      <vt:lpstr>TCP Sender Adjusts the Congestion Window</vt:lpstr>
      <vt:lpstr>How Much Should the Sender Adapt?</vt:lpstr>
      <vt:lpstr>Leads to the TCP “Sawtooth”</vt:lpstr>
      <vt:lpstr>Sources of Poor TCP Performance</vt:lpstr>
      <vt:lpstr>Sources of poor TCP performance</vt:lpstr>
      <vt:lpstr>TCP seeks “Fairness”</vt:lpstr>
      <vt:lpstr>Fair and Efficient Use of a Resource</vt:lpstr>
      <vt:lpstr>Fair Use of a Single Resource</vt:lpstr>
      <vt:lpstr>Potential Goal: Max-Min Fairness</vt:lpstr>
      <vt:lpstr>Resource Allocation Over Paths</vt:lpstr>
      <vt:lpstr>TCP Achieves a Notion of Fairness</vt:lpstr>
      <vt:lpstr>What About Cheating?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A. Lloyd</dc:creator>
  <cp:lastModifiedBy>Wyatt A. Lloyd</cp:lastModifiedBy>
  <cp:revision>4</cp:revision>
  <dcterms:created xsi:type="dcterms:W3CDTF">2024-09-30T16:28:55Z</dcterms:created>
  <dcterms:modified xsi:type="dcterms:W3CDTF">2024-10-01T13:42:09Z</dcterms:modified>
</cp:coreProperties>
</file>