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8" r:id="rId2"/>
    <p:sldId id="323" r:id="rId3"/>
    <p:sldId id="324" r:id="rId4"/>
    <p:sldId id="326" r:id="rId5"/>
    <p:sldId id="327" r:id="rId6"/>
    <p:sldId id="333" r:id="rId7"/>
    <p:sldId id="328" r:id="rId8"/>
    <p:sldId id="329" r:id="rId9"/>
    <p:sldId id="330" r:id="rId10"/>
    <p:sldId id="331" r:id="rId11"/>
    <p:sldId id="259" r:id="rId12"/>
    <p:sldId id="334" r:id="rId13"/>
    <p:sldId id="337" r:id="rId14"/>
    <p:sldId id="336" r:id="rId15"/>
    <p:sldId id="338" r:id="rId16"/>
    <p:sldId id="340" r:id="rId17"/>
    <p:sldId id="339" r:id="rId18"/>
    <p:sldId id="335" r:id="rId19"/>
    <p:sldId id="341" r:id="rId20"/>
    <p:sldId id="342" r:id="rId21"/>
    <p:sldId id="343" r:id="rId22"/>
    <p:sldId id="346" r:id="rId23"/>
    <p:sldId id="345" r:id="rId24"/>
    <p:sldId id="321" r:id="rId25"/>
    <p:sldId id="3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372C4"/>
    <a:srgbClr val="949494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3"/>
    <p:restoredTop sz="67739"/>
  </p:normalViewPr>
  <p:slideViewPr>
    <p:cSldViewPr snapToGrid="0" snapToObjects="1">
      <p:cViewPr>
        <p:scale>
          <a:sx n="97" d="100"/>
          <a:sy n="97" d="100"/>
        </p:scale>
        <p:origin x="1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9/24/24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RFC 1149: A Standard for the Transmission of IP Datagrams on Avian Carriers </a:t>
            </a:r>
            <a:r>
              <a:rPr lang="en-US" b="0" dirty="0"/>
              <a:t>(released April 1, 1990)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9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big reasons:</a:t>
            </a:r>
            <a:br>
              <a:rPr lang="en-US" dirty="0"/>
            </a:br>
            <a:r>
              <a:rPr lang="en-US" dirty="0"/>
              <a:t>1) keep network layer simple</a:t>
            </a:r>
          </a:p>
          <a:p>
            <a:r>
              <a:rPr lang="en-US" dirty="0"/>
              <a:t>2) ports are end-host identifiers ... irrelevant</a:t>
            </a:r>
            <a:r>
              <a:rPr lang="en-US" baseline="0" dirty="0"/>
              <a:t> to routers in between the end hosts!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4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Errors are rare... (tell them this)</a:t>
            </a:r>
          </a:p>
          <a:p>
            <a:endParaRPr lang="en-US" dirty="0"/>
          </a:p>
          <a:p>
            <a:r>
              <a:rPr lang="en-US" dirty="0"/>
              <a:t>Transport layer: only</a:t>
            </a:r>
            <a:r>
              <a:rPr lang="en-US" baseline="0" dirty="0"/>
              <a:t> do once for each global packet delivery</a:t>
            </a:r>
          </a:p>
          <a:p>
            <a:r>
              <a:rPr lang="en-US" baseline="0" dirty="0"/>
              <a:t>Network layer: would have to do many times for each global packet delivery</a:t>
            </a:r>
          </a:p>
          <a:p>
            <a:endParaRPr lang="en-US" baseline="0" dirty="0"/>
          </a:p>
          <a:p>
            <a:r>
              <a:rPr lang="en-US" baseline="0" dirty="0"/>
              <a:t>Also transport is closer to application, can do fancier error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board: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index.html</a:t>
            </a:r>
            <a:r>
              <a:rPr lang="en-US" dirty="0"/>
              <a:t> --</a:t>
            </a:r>
            <a:r>
              <a:rPr lang="en-US" dirty="0">
                <a:sym typeface="Wingdings" pitchFamily="2" charset="2"/>
              </a:rPr>
              <a:t> get </a:t>
            </a:r>
            <a:r>
              <a:rPr lang="en-US" dirty="0" err="1">
                <a:sym typeface="Wingdings" pitchFamily="2" charset="2"/>
              </a:rPr>
              <a:t>indeY.html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board: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App sends IP packets: [_____] [______] [__X____] [_________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is lost (erase)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is corrupted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packet is received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packet resent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packet resent</a:t>
            </a:r>
          </a:p>
          <a:p>
            <a:r>
              <a:rPr lang="en-US" dirty="0"/>
              <a:t>Deliver </a:t>
            </a:r>
            <a:r>
              <a:rPr lang="en-US"/>
              <a:t>in order 3-&gt;2</a:t>
            </a:r>
            <a:endParaRPr lang="en-US" dirty="0"/>
          </a:p>
          <a:p>
            <a:endParaRPr lang="en-US" dirty="0"/>
          </a:p>
          <a:p>
            <a:r>
              <a:rPr lang="en-US" dirty="0"/>
              <a:t>Draw them showing up and filling into the contiguous byte stream on the receiver!</a:t>
            </a:r>
          </a:p>
          <a:p>
            <a:r>
              <a:rPr lang="en-US" dirty="0"/>
              <a:t>App 1 on left</a:t>
            </a:r>
          </a:p>
          <a:p>
            <a:r>
              <a:rPr lang="en-US" dirty="0"/>
              <a:t>Network in between</a:t>
            </a:r>
          </a:p>
          <a:p>
            <a:r>
              <a:rPr lang="en-US" dirty="0"/>
              <a:t>App 2 on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 layer: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1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Venus Operating System (1970):</a:t>
            </a:r>
            <a:r>
              <a:rPr lang="en-US" baseline="0" dirty="0"/>
              <a:t> Virtual Machines</a:t>
            </a:r>
          </a:p>
          <a:p>
            <a:r>
              <a:rPr lang="en-US" baseline="0" dirty="0"/>
              <a:t>CLU programming language </a:t>
            </a:r>
            <a:r>
              <a:rPr lang="mr-IN" baseline="0" dirty="0"/>
              <a:t>–</a:t>
            </a:r>
            <a:r>
              <a:rPr lang="en-US" baseline="0" dirty="0"/>
              <a:t> modular programming, data abstraction (data types, function, abstract classes with inheritance)</a:t>
            </a:r>
          </a:p>
          <a:p>
            <a:r>
              <a:rPr lang="en-US" dirty="0" err="1"/>
              <a:t>Viewstamped</a:t>
            </a:r>
            <a:r>
              <a:rPr lang="en-US" dirty="0"/>
              <a:t> Replication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Collection of machines that fail as single non-failing machine -&gt; datacenter systems </a:t>
            </a:r>
            <a:r>
              <a:rPr lang="mr-IN" baseline="0" dirty="0"/>
              <a:t>–</a:t>
            </a:r>
            <a:r>
              <a:rPr lang="en-US" baseline="0" dirty="0"/>
              <a:t> 418!</a:t>
            </a:r>
          </a:p>
          <a:p>
            <a:r>
              <a:rPr lang="en-US" baseline="0" dirty="0"/>
              <a:t>Practical Byzantine Fault Tolerance – Collection of machines that fail and some are evil as single non-failing machine -&gt; </a:t>
            </a:r>
            <a:r>
              <a:rPr lang="en-US" baseline="0" dirty="0" err="1"/>
              <a:t>blockchain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Discuss, why not too</a:t>
            </a:r>
            <a:r>
              <a:rPr lang="en-US" baseline="0" dirty="0"/>
              <a:t> many layers? Often some loss of efficiency with each layer, either implementation or fundamental.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9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layer underneath this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Introduction to Layering &amp;</a:t>
            </a:r>
          </a:p>
          <a:p>
            <a:pPr algn="ctr"/>
            <a:r>
              <a:rPr lang="en-US" dirty="0">
                <a:latin typeface="Helvetica Neue Medium" panose="02000503000000020004" pitchFamily="2" charset="0"/>
              </a:rPr>
              <a:t>Network Layering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7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2800" u="sng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Wyatt Lloyd</a:t>
            </a:r>
            <a:r>
              <a:rPr lang="en-US" sz="28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&amp;</a:t>
            </a:r>
            <a:r>
              <a:rPr lang="en-US" sz="2800" u="none" spc="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Rob</a:t>
            </a:r>
            <a:r>
              <a:rPr lang="en-US" sz="2800" u="none" spc="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u="none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Fish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US" dirty="0"/>
              <a:t>How do peer protocols coordinate with each other?</a:t>
            </a:r>
          </a:p>
          <a:p>
            <a:pPr>
              <a:spcBef>
                <a:spcPts val="1080"/>
              </a:spcBef>
            </a:pPr>
            <a:endParaRPr lang="en-US" dirty="0"/>
          </a:p>
          <a:p>
            <a:pPr>
              <a:spcBef>
                <a:spcPts val="10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Higher layers’ headers, data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/>
              <a:t>inside message </a:t>
            </a:r>
          </a:p>
          <a:p>
            <a:pPr lvl="2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  <a:endParaRPr lang="en-US" spc="-15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2" grpId="1" animBg="1"/>
      <p:bldP spid="43" grpId="0" animBg="1"/>
      <p:bldP spid="46" grpId="0" animBg="1"/>
      <p:bldP spid="50" grpId="0" animBg="1"/>
      <p:bldP spid="55" grpId="0" animBg="1"/>
      <p:bldP spid="55" grpId="1" animBg="1"/>
      <p:bldP spid="61" grpId="0" animBg="1"/>
      <p:bldP spid="61" grpId="1" animBg="1"/>
      <p:bldP spid="77" grpId="0" animBg="1"/>
      <p:bldP spid="77" grpId="1" animBg="1"/>
      <p:bldP spid="78" grpId="0" animBg="1"/>
      <p:bldP spid="79" grpId="0" animBg="1"/>
      <p:bldP spid="31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5C85861-D56A-CE4E-9D24-BA9BB198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Internet Protocol Layers</a:t>
            </a:r>
          </a:p>
        </p:txBody>
      </p:sp>
      <p:sp>
        <p:nvSpPr>
          <p:cNvPr id="58370" name="Slide Number Placeholder 3">
            <a:extLst>
              <a:ext uri="{FF2B5EF4-FFF2-40B4-BE49-F238E27FC236}">
                <a16:creationId xmlns:a16="http://schemas.microsoft.com/office/drawing/2014/main" id="{8AB82433-4152-4943-8604-007D12EC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84B45C-D285-D643-A664-A1494BD7A59E}" type="slidenum">
              <a:rPr lang="en-US" altLang="en-US" sz="140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>
              <a:solidFill>
                <a:schemeClr val="tx1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8376" name="Rectangle 4">
            <a:extLst>
              <a:ext uri="{FF2B5EF4-FFF2-40B4-BE49-F238E27FC236}">
                <a16:creationId xmlns:a16="http://schemas.microsoft.com/office/drawing/2014/main" id="{DC85AFCF-1D06-0C44-87A3-1CCF91E73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68" y="4157346"/>
            <a:ext cx="4800600" cy="609600"/>
          </a:xfrm>
          <a:prstGeom prst="rect">
            <a:avLst/>
          </a:prstGeom>
          <a:solidFill>
            <a:srgbClr val="7F7F7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 packet delivery</a:t>
            </a:r>
          </a:p>
        </p:txBody>
      </p:sp>
      <p:sp>
        <p:nvSpPr>
          <p:cNvPr id="58377" name="Rectangle 5">
            <a:extLst>
              <a:ext uri="{FF2B5EF4-FFF2-40B4-BE49-F238E27FC236}">
                <a16:creationId xmlns:a16="http://schemas.microsoft.com/office/drawing/2014/main" id="{BD9F1E72-D750-2C48-B44C-F8AB5D628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68" y="3549334"/>
            <a:ext cx="4800600" cy="608012"/>
          </a:xfrm>
          <a:prstGeom prst="rect">
            <a:avLst/>
          </a:prstGeom>
          <a:solidFill>
            <a:srgbClr val="4372C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Global packet delivery</a:t>
            </a:r>
          </a:p>
        </p:txBody>
      </p:sp>
      <p:sp>
        <p:nvSpPr>
          <p:cNvPr id="58378" name="Rectangle 6">
            <a:extLst>
              <a:ext uri="{FF2B5EF4-FFF2-40B4-BE49-F238E27FC236}">
                <a16:creationId xmlns:a16="http://schemas.microsoft.com/office/drawing/2014/main" id="{B5F29C4C-F1C5-A440-A84A-FB4D94AA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68" y="2939734"/>
            <a:ext cx="2743200" cy="609600"/>
          </a:xfrm>
          <a:prstGeom prst="rect">
            <a:avLst/>
          </a:prstGeom>
          <a:solidFill>
            <a:srgbClr val="94949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Reliable streams</a:t>
            </a:r>
          </a:p>
        </p:txBody>
      </p:sp>
      <p:sp>
        <p:nvSpPr>
          <p:cNvPr id="58379" name="Rectangle 7">
            <a:extLst>
              <a:ext uri="{FF2B5EF4-FFF2-40B4-BE49-F238E27FC236}">
                <a16:creationId xmlns:a16="http://schemas.microsoft.com/office/drawing/2014/main" id="{F486B194-31CF-5B44-8E37-15545EB17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68" y="2328546"/>
            <a:ext cx="4800600" cy="611188"/>
          </a:xfrm>
          <a:prstGeom prst="rect">
            <a:avLst/>
          </a:prstGeom>
          <a:solidFill>
            <a:srgbClr val="948A5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Applications</a:t>
            </a:r>
          </a:p>
        </p:txBody>
      </p:sp>
      <p:sp>
        <p:nvSpPr>
          <p:cNvPr id="58380" name="Rectangle 6">
            <a:extLst>
              <a:ext uri="{FF2B5EF4-FFF2-40B4-BE49-F238E27FC236}">
                <a16:creationId xmlns:a16="http://schemas.microsoft.com/office/drawing/2014/main" id="{3868E69F-22B4-514A-AB39-41F90EC68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068" y="2938146"/>
            <a:ext cx="2057400" cy="609600"/>
          </a:xfrm>
          <a:prstGeom prst="rect">
            <a:avLst/>
          </a:prstGeom>
          <a:solidFill>
            <a:srgbClr val="94949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Messages</a:t>
            </a:r>
          </a:p>
        </p:txBody>
      </p:sp>
      <p:sp>
        <p:nvSpPr>
          <p:cNvPr id="58372" name="TextBox 11">
            <a:extLst>
              <a:ext uri="{FF2B5EF4-FFF2-40B4-BE49-F238E27FC236}">
                <a16:creationId xmlns:a16="http://schemas.microsoft.com/office/drawing/2014/main" id="{C7BD9115-0184-AC4F-BB81-919A5A8B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68" y="4309747"/>
            <a:ext cx="776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Link</a:t>
            </a:r>
          </a:p>
        </p:txBody>
      </p:sp>
      <p:sp>
        <p:nvSpPr>
          <p:cNvPr id="58373" name="TextBox 12">
            <a:extLst>
              <a:ext uri="{FF2B5EF4-FFF2-40B4-BE49-F238E27FC236}">
                <a16:creationId xmlns:a16="http://schemas.microsoft.com/office/drawing/2014/main" id="{2E5249A0-E011-6641-8DC4-31FDBAC7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124" y="3649347"/>
            <a:ext cx="137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</a:t>
            </a:r>
          </a:p>
        </p:txBody>
      </p:sp>
      <p:sp>
        <p:nvSpPr>
          <p:cNvPr id="58374" name="TextBox 13">
            <a:extLst>
              <a:ext uri="{FF2B5EF4-FFF2-40B4-BE49-F238E27FC236}">
                <a16:creationId xmlns:a16="http://schemas.microsoft.com/office/drawing/2014/main" id="{E3E678D4-7330-CA41-9081-F50DC37EC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30" y="2988947"/>
            <a:ext cx="153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Transport</a:t>
            </a:r>
          </a:p>
        </p:txBody>
      </p:sp>
      <p:sp>
        <p:nvSpPr>
          <p:cNvPr id="58375" name="TextBox 14">
            <a:extLst>
              <a:ext uri="{FF2B5EF4-FFF2-40B4-BE49-F238E27FC236}">
                <a16:creationId xmlns:a16="http://schemas.microsoft.com/office/drawing/2014/main" id="{6EEBC447-37BF-4644-BA3F-3F99FC4B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55" y="2328547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38DF24F-AAA2-6642-AE2A-D0C5D309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36" y="2336460"/>
            <a:ext cx="137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HTTP </a:t>
            </a:r>
            <a:r>
              <a:rPr lang="mr-IN" altLang="en-US" sz="2400" dirty="0">
                <a:solidFill>
                  <a:schemeClr val="tx1"/>
                </a:solidFill>
                <a:latin typeface="Helvetica Neue Medium" panose="02000503000000020004" pitchFamily="2" charset="0"/>
              </a:rPr>
              <a:t>…</a:t>
            </a:r>
            <a:endParaRPr lang="en-US" altLang="en-US" sz="2400" dirty="0">
              <a:solidFill>
                <a:schemeClr val="tx1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ABCE8-B291-9E45-836D-E24BB1FD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415" y="3649347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6E368-249D-F842-A9E3-F65DA90F7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391" y="4231313"/>
            <a:ext cx="3846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Ethernet, Optical, </a:t>
            </a:r>
            <a:r>
              <a:rPr lang="en-US" altLang="en-US" sz="2400" dirty="0" err="1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WiFi</a:t>
            </a: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mr-IN" altLang="en-US" sz="2400" dirty="0">
                <a:solidFill>
                  <a:schemeClr val="tx1"/>
                </a:solidFill>
                <a:latin typeface="Helvetica Neue Medium" panose="02000503000000020004" pitchFamily="2" charset="0"/>
              </a:rPr>
              <a:t>…</a:t>
            </a:r>
            <a:endParaRPr lang="en-US" altLang="en-US" sz="2400" dirty="0">
              <a:solidFill>
                <a:schemeClr val="tx1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4ABCE8-B291-9E45-836D-E24BB1FD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663" y="2984173"/>
            <a:ext cx="1564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TCP, UDP</a:t>
            </a:r>
          </a:p>
        </p:txBody>
      </p:sp>
    </p:spTree>
    <p:extLst>
      <p:ext uri="{BB962C8B-B14F-4D97-AF65-F5344CB8AC3E}">
        <p14:creationId xmlns:p14="http://schemas.microsoft.com/office/powerpoint/2010/main" val="1010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/>
      <p:bldP spid="58377" grpId="0" animBg="1"/>
      <p:bldP spid="58378" grpId="0" animBg="1"/>
      <p:bldP spid="58380" grpId="0" animBg="1"/>
      <p:bldP spid="58372" grpId="0"/>
      <p:bldP spid="58373" grpId="0"/>
      <p:bldP spid="5837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is the “Narrow Waist” of the Internet 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8CBAD101-C80B-6649-85AA-C4C92FE63BCD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The network layer protocol</a:t>
            </a:r>
          </a:p>
          <a:p>
            <a:pPr lvl="1"/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Enables portability above and below</a:t>
            </a:r>
          </a:p>
          <a:p>
            <a:endParaRPr lang="en-US" altLang="en-US" dirty="0">
              <a:latin typeface="Helvetica Neue Medium" panose="02000503000000020004" pitchFamily="2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Lots of link layer protocols underneath</a:t>
            </a:r>
          </a:p>
          <a:p>
            <a:endParaRPr lang="en-US" altLang="en-US" dirty="0">
              <a:latin typeface="Helvetica Neue Medium" panose="02000503000000020004" pitchFamily="2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Several transport protocols on top</a:t>
            </a:r>
          </a:p>
          <a:p>
            <a:pPr lvl="1"/>
            <a:r>
              <a:rPr lang="en-US" altLang="en-US" dirty="0">
                <a:latin typeface="Helvetica Neue Medium" panose="02000503000000020004" pitchFamily="2" charset="0"/>
                <a:ea typeface="ＭＳ Ｐゴシック" panose="020B0600070205080204" pitchFamily="34" charset="-128"/>
              </a:rPr>
              <a:t>TCP, UDP, QUIC</a:t>
            </a:r>
          </a:p>
          <a:p>
            <a:pPr lvl="1"/>
            <a:endParaRPr lang="en-US" altLang="en-US" dirty="0">
              <a:latin typeface="Helvetica Neue Medium" panose="02000503000000020004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1025" name="Picture 1" descr="page14image20115856">
            <a:extLst>
              <a:ext uri="{FF2B5EF4-FFF2-40B4-BE49-F238E27FC236}">
                <a16:creationId xmlns:a16="http://schemas.microsoft.com/office/drawing/2014/main" id="{D5F67F94-66E1-7241-A788-5C5C4AE81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7569200" y="1952626"/>
            <a:ext cx="3784600" cy="37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74A5EA-88F1-154A-9E34-D6145BC253FD}"/>
              </a:ext>
            </a:extLst>
          </p:cNvPr>
          <p:cNvGrpSpPr/>
          <p:nvPr/>
        </p:nvGrpSpPr>
        <p:grpSpPr>
          <a:xfrm>
            <a:off x="8166100" y="3429000"/>
            <a:ext cx="3873500" cy="3378200"/>
            <a:chOff x="8166100" y="3429000"/>
            <a:chExt cx="3873500" cy="3378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18C6A4-1949-8648-9B7B-09041B5FA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6100" y="3429000"/>
              <a:ext cx="3873500" cy="33782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3E4A55-1F9D-5341-BA58-5ADE87B50D06}"/>
                </a:ext>
              </a:extLst>
            </p:cNvPr>
            <p:cNvSpPr txBox="1"/>
            <p:nvPr/>
          </p:nvSpPr>
          <p:spPr>
            <a:xfrm>
              <a:off x="11226996" y="6081067"/>
              <a:ext cx="7646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IP: </a:t>
            </a:r>
            <a:r>
              <a:rPr lang="en-US" b="1" dirty="0"/>
              <a:t>Best-Effort</a:t>
            </a:r>
            <a:r>
              <a:rPr lang="en-US" dirty="0"/>
              <a:t> Global Packet Delivery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Never having to say you’re sorry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Don’t have to reserve bandwidth and memory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Don’t have to do error detection and correction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Don’t have to remember anything from one packet to the next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Easier to survive failures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Transient disruptions are okay during failure recovery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Can run on nearly any link technology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Greater interoperability and evolution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RFC 1149</a:t>
            </a:r>
            <a:r>
              <a:rPr lang="mr-IN" dirty="0">
                <a:latin typeface="Helvetica Neue Medium" panose="02000503000000020004" pitchFamily="2" charset="0"/>
              </a:rPr>
              <a:t>…</a:t>
            </a:r>
            <a:endParaRPr lang="en-US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Transport: Application to 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Network layer is host-to-host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Transport layer is port-on-host-to-port-on-host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think application to application</a:t>
            </a:r>
          </a:p>
          <a:p>
            <a:pPr lvl="1"/>
            <a:r>
              <a:rPr lang="en-US" dirty="0" err="1">
                <a:latin typeface="Helvetica Neue Medium" panose="02000503000000020004" pitchFamily="2" charset="0"/>
              </a:rPr>
              <a:t>demultiplexing</a:t>
            </a:r>
            <a:endParaRPr lang="en-US" dirty="0">
              <a:latin typeface="Helvetica Neue Medium" panose="02000503000000020004" pitchFamily="2" charset="0"/>
            </a:endParaRP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e.g., port 80 is HTTP, port 443 is HTTPS, port 22 is SSH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i="1" dirty="0">
                <a:latin typeface="Helvetica Neue Medium" panose="02000503000000020004" pitchFamily="2" charset="0"/>
              </a:rPr>
              <a:t>Why transport and not network layer?</a:t>
            </a:r>
          </a:p>
        </p:txBody>
      </p:sp>
    </p:spTree>
    <p:extLst>
      <p:ext uri="{BB962C8B-B14F-4D97-AF65-F5344CB8AC3E}">
        <p14:creationId xmlns:p14="http://schemas.microsoft.com/office/powerpoint/2010/main" val="66325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Transport: Application to 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Network doesn’t have error detection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Transport layer does have error detection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i="1" dirty="0">
                <a:latin typeface="Helvetica Neue Medium" panose="02000503000000020004" pitchFamily="2" charset="0"/>
              </a:rPr>
              <a:t>Why transport and not network layer?</a:t>
            </a:r>
          </a:p>
          <a:p>
            <a:endParaRPr lang="en-US" i="1" dirty="0">
              <a:latin typeface="Helvetica Neue Medium" panose="02000503000000020004" pitchFamily="2" charset="0"/>
            </a:endParaRPr>
          </a:p>
          <a:p>
            <a:r>
              <a:rPr lang="en-US" i="1" dirty="0">
                <a:latin typeface="Helvetica Neue Medium" panose="02000503000000020004" pitchFamily="2" charset="0"/>
              </a:rPr>
              <a:t>Why not both?</a:t>
            </a:r>
          </a:p>
        </p:txBody>
      </p:sp>
    </p:spTree>
    <p:extLst>
      <p:ext uri="{BB962C8B-B14F-4D97-AF65-F5344CB8AC3E}">
        <p14:creationId xmlns:p14="http://schemas.microsoft.com/office/powerpoint/2010/main" val="10586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135380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Transport: Transmission Control Protocol (TCP)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Ordered, reliable stream of bytes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Built on top of best-effort packet delivery at the network layer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Challenges with IP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Lost or delayed packets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Corrupted packets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Out-of-order packet arrivals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Receiver runs out of space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Network cannot handle current load</a:t>
            </a:r>
          </a:p>
        </p:txBody>
      </p:sp>
      <p:pic>
        <p:nvPicPr>
          <p:cNvPr id="2049" name="Picture 1" descr="page21image19932928">
            <a:extLst>
              <a:ext uri="{FF2B5EF4-FFF2-40B4-BE49-F238E27FC236}">
                <a16:creationId xmlns:a16="http://schemas.microsoft.com/office/drawing/2014/main" id="{4073021A-C0FD-7D48-A877-0A7D075E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429000"/>
            <a:ext cx="41402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Lost or Delayed Packets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Lost or delayed data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Timeout and retransmit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Receiver sends acknowledgement of data</a:t>
            </a:r>
          </a:p>
        </p:txBody>
      </p:sp>
    </p:spTree>
    <p:extLst>
      <p:ext uri="{BB962C8B-B14F-4D97-AF65-F5344CB8AC3E}">
        <p14:creationId xmlns:p14="http://schemas.microsoft.com/office/powerpoint/2010/main" val="2003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Corrupted Data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Data corrupted during transmission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checksums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Sender computes a checksum			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134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Sender sums up all bytes in the payload	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+ 212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And sends the sum to the receiver	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346</a:t>
            </a:r>
          </a:p>
          <a:p>
            <a:r>
              <a:rPr lang="en-US" dirty="0">
                <a:latin typeface="Helvetica Neue Medium" panose="02000503000000020004" pitchFamily="2" charset="0"/>
              </a:rPr>
              <a:t>Receiver checks a checksum			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134</a:t>
            </a:r>
          </a:p>
          <a:p>
            <a:pPr lvl="1"/>
            <a:r>
              <a:rPr lang="en-US" dirty="0" err="1">
                <a:latin typeface="Helvetica Neue Medium" panose="02000503000000020004" pitchFamily="2" charset="0"/>
              </a:rPr>
              <a:t>Recevier</a:t>
            </a:r>
            <a:r>
              <a:rPr lang="en-US" dirty="0">
                <a:latin typeface="Helvetica Neue Medium" panose="02000503000000020004" pitchFamily="2" charset="0"/>
              </a:rPr>
              <a:t> sums up all bytes in the payload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+ 21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And compares against the checksum	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350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6438" y="6311900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</a:rPr>
              <a:t>Then what?</a:t>
            </a:r>
          </a:p>
        </p:txBody>
      </p:sp>
    </p:spTree>
    <p:extLst>
      <p:ext uri="{BB962C8B-B14F-4D97-AF65-F5344CB8AC3E}">
        <p14:creationId xmlns:p14="http://schemas.microsoft.com/office/powerpoint/2010/main" val="14189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Out-of-Order Packet Arrivals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Our of order packets: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Application:	   GET </a:t>
            </a:r>
            <a:r>
              <a:rPr lang="en-US" dirty="0" err="1">
                <a:latin typeface="Helvetica Neue Medium" panose="02000503000000020004" pitchFamily="2" charset="0"/>
              </a:rPr>
              <a:t>index.html</a:t>
            </a:r>
            <a:endParaRPr lang="en-US" dirty="0">
              <a:latin typeface="Helvetica Neue Medium" panose="02000503000000020004" pitchFamily="2" charset="0"/>
            </a:endParaRP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Sent packets:	   |GET|     |</a:t>
            </a:r>
            <a:r>
              <a:rPr lang="en-US" dirty="0" err="1">
                <a:latin typeface="Helvetica Neue Medium" panose="02000503000000020004" pitchFamily="2" charset="0"/>
              </a:rPr>
              <a:t>inde</a:t>
            </a:r>
            <a:r>
              <a:rPr lang="en-US" dirty="0">
                <a:latin typeface="Helvetica Neue Medium" panose="02000503000000020004" pitchFamily="2" charset="0"/>
              </a:rPr>
              <a:t>|     |</a:t>
            </a:r>
            <a:r>
              <a:rPr lang="en-US" dirty="0" err="1">
                <a:latin typeface="Helvetica Neue Medium" panose="02000503000000020004" pitchFamily="2" charset="0"/>
              </a:rPr>
              <a:t>x.ht</a:t>
            </a:r>
            <a:r>
              <a:rPr lang="en-US" dirty="0">
                <a:latin typeface="Helvetica Neue Medium" panose="02000503000000020004" pitchFamily="2" charset="0"/>
              </a:rPr>
              <a:t>|     |ml|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Received packets: |ml|       |</a:t>
            </a:r>
            <a:r>
              <a:rPr lang="en-US" dirty="0" err="1">
                <a:latin typeface="Helvetica Neue Medium" panose="02000503000000020004" pitchFamily="2" charset="0"/>
              </a:rPr>
              <a:t>inde</a:t>
            </a:r>
            <a:r>
              <a:rPr lang="en-US" dirty="0">
                <a:latin typeface="Helvetica Neue Medium" panose="02000503000000020004" pitchFamily="2" charset="0"/>
              </a:rPr>
              <a:t>|     |</a:t>
            </a:r>
            <a:r>
              <a:rPr lang="en-US" dirty="0" err="1">
                <a:latin typeface="Helvetica Neue Medium" panose="02000503000000020004" pitchFamily="2" charset="0"/>
              </a:rPr>
              <a:t>x.ht</a:t>
            </a:r>
            <a:r>
              <a:rPr lang="en-US" dirty="0">
                <a:latin typeface="Helvetica Neue Medium" panose="02000503000000020004" pitchFamily="2" charset="0"/>
              </a:rPr>
              <a:t>|     |GET|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Add sequence numbers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Received packets: |4|ml|     |2|inde|      |3|x.ht|      |1|GET|</a:t>
            </a:r>
          </a:p>
          <a:p>
            <a:pPr lvl="1"/>
            <a:endParaRPr lang="en-US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317" y="1813099"/>
            <a:ext cx="5999967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“Modularity based on abstraction is the way things get done”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2009 Turing Award Lecture</a:t>
            </a:r>
          </a:p>
        </p:txBody>
      </p:sp>
      <p:pic>
        <p:nvPicPr>
          <p:cNvPr id="1030" name="Picture 6" descr="iskov_small.jpg (12888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9" y="1098027"/>
            <a:ext cx="1875981" cy="23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5967" y="3556305"/>
            <a:ext cx="2941530" cy="652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dirty="0">
                <a:latin typeface="Helvetica Neue Medium" panose="02000503000000020004" pitchFamily="2" charset="0"/>
              </a:rPr>
              <a:t>Barbara </a:t>
            </a:r>
            <a:r>
              <a:rPr lang="en-US" sz="3200" dirty="0" err="1">
                <a:latin typeface="Helvetica Neue Medium" panose="02000503000000020004" pitchFamily="2" charset="0"/>
              </a:rPr>
              <a:t>Liskov</a:t>
            </a:r>
            <a:r>
              <a:rPr lang="en-US" sz="3200" dirty="0">
                <a:latin typeface="Helvetica Neue Medium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21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Receiver Runs Out of Space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No more space to receive packets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Flow control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Receiver maintains a window size</a:t>
            </a:r>
          </a:p>
          <a:p>
            <a:pPr lvl="2"/>
            <a:r>
              <a:rPr lang="en-US" dirty="0">
                <a:latin typeface="Helvetica Neue Medium" panose="02000503000000020004" pitchFamily="2" charset="0"/>
              </a:rPr>
              <a:t>Amount of data it can buffer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Advertises window to the sender</a:t>
            </a:r>
          </a:p>
          <a:p>
            <a:pPr lvl="2"/>
            <a:r>
              <a:rPr lang="en-US" dirty="0">
                <a:latin typeface="Helvetica Neue Medium" panose="02000503000000020004" pitchFamily="2" charset="0"/>
              </a:rPr>
              <a:t>Amount sender can send without acknowledgement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Ensures that sender does not send too much</a:t>
            </a:r>
          </a:p>
        </p:txBody>
      </p:sp>
    </p:spTree>
    <p:extLst>
      <p:ext uri="{BB962C8B-B14F-4D97-AF65-F5344CB8AC3E}">
        <p14:creationId xmlns:p14="http://schemas.microsoft.com/office/powerpoint/2010/main" val="21149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TCP: Network that Cannot Handle the Load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Problem: Too many packets at once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Solution: Congestion control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Future lectures!</a:t>
            </a:r>
          </a:p>
        </p:txBody>
      </p:sp>
    </p:spTree>
    <p:extLst>
      <p:ext uri="{BB962C8B-B14F-4D97-AF65-F5344CB8AC3E}">
        <p14:creationId xmlns:p14="http://schemas.microsoft.com/office/powerpoint/2010/main" val="604860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ADC8-CE0B-0940-BCC6-3430946B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reliable byte stream</a:t>
            </a:r>
          </a:p>
        </p:txBody>
      </p:sp>
    </p:spTree>
    <p:extLst>
      <p:ext uri="{BB962C8B-B14F-4D97-AF65-F5344CB8AC3E}">
        <p14:creationId xmlns:p14="http://schemas.microsoft.com/office/powerpoint/2010/main" val="182461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/>
          <a:lstStyle/>
          <a:p>
            <a:r>
              <a:rPr lang="en-US" dirty="0"/>
              <a:t>Transport: User Datagram Protocol (UDP)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Medium" panose="02000503000000020004" pitchFamily="2" charset="0"/>
              </a:rPr>
              <a:t>Datagram of bytes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A message</a:t>
            </a:r>
          </a:p>
          <a:p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</a:rPr>
              <a:t>Challenges with IP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Lost or delayed packets			</a:t>
            </a:r>
            <a:r>
              <a:rPr lang="en-US" dirty="0">
                <a:solidFill>
                  <a:srgbClr val="FF0000"/>
                </a:solidFill>
                <a:latin typeface="Helvetica Neue Medium" panose="02000503000000020004" pitchFamily="2" charset="0"/>
              </a:rPr>
              <a:t>X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Corrupted packets				</a:t>
            </a:r>
            <a:r>
              <a:rPr lang="en-US" dirty="0">
                <a:solidFill>
                  <a:schemeClr val="accent6"/>
                </a:solidFill>
                <a:latin typeface="Helvetica Neue Medium" panose="02000503000000020004" pitchFamily="2" charset="0"/>
              </a:rPr>
              <a:t>√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Out-of-order packet arrivals		</a:t>
            </a:r>
            <a:r>
              <a:rPr lang="en-US" dirty="0">
                <a:solidFill>
                  <a:srgbClr val="FF0000"/>
                </a:solidFill>
                <a:latin typeface="Helvetica Neue Medium" panose="02000503000000020004" pitchFamily="2" charset="0"/>
              </a:rPr>
              <a:t>X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Receiver runs out of space			</a:t>
            </a:r>
            <a:r>
              <a:rPr lang="en-US" dirty="0">
                <a:solidFill>
                  <a:srgbClr val="FF0000"/>
                </a:solidFill>
                <a:latin typeface="Helvetica Neue Medium" panose="02000503000000020004" pitchFamily="2" charset="0"/>
              </a:rPr>
              <a:t>X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</a:rPr>
              <a:t>Network cannot handle current load	</a:t>
            </a:r>
            <a:r>
              <a:rPr lang="en-US" dirty="0">
                <a:solidFill>
                  <a:srgbClr val="FF0000"/>
                </a:solidFill>
                <a:latin typeface="Helvetica Neue Medium" panose="02000503000000020004" pitchFamily="2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6893" y="1825625"/>
            <a:ext cx="358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</a:rPr>
              <a:t>UDP does less than TCP, why do we want UDP too?</a:t>
            </a:r>
            <a:endParaRPr lang="en-US" sz="2400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&amp; Network Layers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art of layering</a:t>
            </a:r>
            <a:endParaRPr lang="en-US" i="1" dirty="0"/>
          </a:p>
          <a:p>
            <a:pPr lvl="1"/>
            <a:endParaRPr lang="en-US" i="1" dirty="0"/>
          </a:p>
          <a:p>
            <a:r>
              <a:rPr lang="en-US" dirty="0"/>
              <a:t>Network layers</a:t>
            </a:r>
          </a:p>
          <a:p>
            <a:pPr lvl="1"/>
            <a:r>
              <a:rPr lang="en-US" dirty="0"/>
              <a:t>Protocol, headers, encapsulation</a:t>
            </a:r>
          </a:p>
          <a:p>
            <a:pPr lvl="1"/>
            <a:endParaRPr lang="en-US" dirty="0"/>
          </a:p>
          <a:p>
            <a:r>
              <a:rPr lang="en-US" dirty="0"/>
              <a:t>IP layer: best-effort global packet delivery between host</a:t>
            </a:r>
          </a:p>
          <a:p>
            <a:pPr lvl="1"/>
            <a:endParaRPr lang="en-US" dirty="0"/>
          </a:p>
          <a:p>
            <a:r>
              <a:rPr lang="en-US" dirty="0"/>
              <a:t>TCP layer: ordered, reliable byte stream between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96172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Through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on systems on systems though layering</a:t>
            </a:r>
          </a:p>
          <a:p>
            <a:endParaRPr lang="en-US" dirty="0"/>
          </a:p>
          <a:p>
            <a:r>
              <a:rPr lang="en-US" dirty="0"/>
              <a:t>Each layer hides complexity with abstraction</a:t>
            </a:r>
          </a:p>
          <a:p>
            <a:endParaRPr lang="en-US" dirty="0"/>
          </a:p>
          <a:p>
            <a:r>
              <a:rPr lang="en-US" dirty="0"/>
              <a:t>Network layers today!</a:t>
            </a:r>
          </a:p>
        </p:txBody>
      </p:sp>
    </p:spTree>
    <p:extLst>
      <p:ext uri="{BB962C8B-B14F-4D97-AF65-F5344CB8AC3E}">
        <p14:creationId xmlns:p14="http://schemas.microsoft.com/office/powerpoint/2010/main" val="187058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52" y="4095899"/>
            <a:ext cx="10515600" cy="23252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390018" y="1690690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90018" y="2793077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5387" y="1690690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Facetime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7195" y="1690689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0622" y="1690688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4844" y="1690689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2435" y="2993510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4988" y="2993510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56462" y="2993510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96697" y="2135346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1483" y="2135346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96697" y="2144556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01484" y="2135346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39111" y="2144556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9112" y="2144556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2530" y="2144556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37809" y="2144556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96697" y="2144556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96697" y="2135346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37809" y="2135346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66349" y="2135346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546486"/>
            <a:ext cx="8087589" cy="1709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Intermediate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provide a set of abstractions for applications and media</a:t>
            </a:r>
          </a:p>
          <a:p>
            <a:pPr lvl="8"/>
            <a:endParaRPr lang="en-US" dirty="0">
              <a:latin typeface="Helvetica Neue Medium" panose="02000503000000020004" pitchFamily="2" charset="0"/>
            </a:endParaRPr>
          </a:p>
          <a:p>
            <a:r>
              <a:rPr lang="en-US" dirty="0"/>
              <a:t>New applications or media need only implement for intermediate layer’s interface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95269" y="1568498"/>
            <a:ext cx="7386218" cy="2558873"/>
            <a:chOff x="1981201" y="1779512"/>
            <a:chExt cx="7386218" cy="3042731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981201" y="1779512"/>
              <a:ext cx="1951155" cy="54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Applications</a:t>
              </a: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1981202" y="3834122"/>
              <a:ext cx="2051054" cy="98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Transmission</a:t>
              </a:r>
            </a:p>
            <a:p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media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6570" y="1794108"/>
              <a:ext cx="1127449" cy="45386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Helvetica Neue Medium" charset="0"/>
                  <a:ea typeface="Helvetica Neue Medium" charset="0"/>
                  <a:cs typeface="Helvetica Neue Medium" charset="0"/>
                </a:rPr>
                <a:t>Facetime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8378" y="1794107"/>
              <a:ext cx="1308577" cy="44465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HTTP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1805" y="1794106"/>
              <a:ext cx="983814" cy="453868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SSH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6027" y="1794107"/>
              <a:ext cx="911391" cy="444656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FTP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3619" y="4003451"/>
              <a:ext cx="1988524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Coaxial cable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6172" y="4003451"/>
              <a:ext cx="1685642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Fiber optic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47646" y="4003451"/>
              <a:ext cx="1419773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Wi-Fi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987882" y="3241965"/>
              <a:ext cx="1865017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92666" y="2238763"/>
              <a:ext cx="1860232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2898" y="3241965"/>
              <a:ext cx="1804634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30294" y="2247975"/>
              <a:ext cx="42260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52899" y="3241965"/>
              <a:ext cx="76095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52898" y="2238763"/>
              <a:ext cx="2058824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338378" y="2797308"/>
              <a:ext cx="5029041" cy="44465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Intermediate layers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6852898" y="2247975"/>
              <a:ext cx="88081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960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 of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layers?</a:t>
            </a:r>
          </a:p>
          <a:p>
            <a:endParaRPr lang="en-US" dirty="0"/>
          </a:p>
          <a:p>
            <a:r>
              <a:rPr lang="en-US" dirty="0"/>
              <a:t>What goes in each layer?</a:t>
            </a:r>
          </a:p>
          <a:p>
            <a:endParaRPr lang="en-US" dirty="0"/>
          </a:p>
          <a:p>
            <a:r>
              <a:rPr lang="en-US" dirty="0"/>
              <a:t>What abstraction (interface) does each layer provide?</a:t>
            </a:r>
          </a:p>
        </p:txBody>
      </p:sp>
    </p:spTree>
    <p:extLst>
      <p:ext uri="{BB962C8B-B14F-4D97-AF65-F5344CB8AC3E}">
        <p14:creationId xmlns:p14="http://schemas.microsoft.com/office/powerpoint/2010/main" val="139520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3" y="1447800"/>
            <a:ext cx="6682154" cy="48641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Transport:</a:t>
            </a:r>
            <a:r>
              <a:rPr lang="en-US" dirty="0"/>
              <a:t> Provide end-to-end communication between processes on different hosts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Network:</a:t>
            </a:r>
            <a:r>
              <a:rPr lang="en-US" dirty="0"/>
              <a:t> Deliver packets to destinations on other (heterogeneous) networks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dirty="0"/>
              <a:t>Enables end hosts to exchange atomic messages with each other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Physical:</a:t>
            </a:r>
            <a:r>
              <a:rPr lang="en-US" dirty="0"/>
              <a:t> Moves bits between two hosts connected by a physical 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the Internet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15957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7120" cy="1325563"/>
          </a:xfrm>
        </p:spPr>
        <p:txBody>
          <a:bodyPr>
            <a:normAutofit/>
          </a:bodyPr>
          <a:lstStyle/>
          <a:p>
            <a:r>
              <a:rPr lang="en-US" dirty="0"/>
              <a:t>Logical Communication Between 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0"/>
            <a:ext cx="9192065" cy="25549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to forge agreement on the meaning of the bits exchanged between two hosts?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/>
              <a:t>Rules that govern the format, contents, and meaning of messages</a:t>
            </a:r>
          </a:p>
          <a:p>
            <a:pPr lvl="1"/>
            <a:r>
              <a:rPr lang="en-US" dirty="0"/>
              <a:t>Each layer on a host interacts with its peer host’s corresponding layer via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15752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46175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76598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14063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9418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97078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30769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6" y="4700612"/>
            <a:ext cx="4018734" cy="1217484"/>
            <a:chOff x="2617796" y="470061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6" y="470061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6" y="500484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6" y="530935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6" y="561358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6" y="591781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3" y="591781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3" y="561358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3" y="530935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9371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Communication goes down 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/>
          </a:p>
          <a:p>
            <a:r>
              <a:rPr lang="en-US" dirty="0"/>
              <a:t>Then from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peer to peer</a:t>
            </a:r>
          </a:p>
          <a:p>
            <a:endParaRPr lang="en-US" dirty="0"/>
          </a:p>
          <a:p>
            <a:r>
              <a:rPr lang="en-US" dirty="0"/>
              <a:t>Then up to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628182"/>
            <a:ext cx="5303029" cy="1217484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1292</Words>
  <Application>Microsoft Macintosh PowerPoint</Application>
  <PresentationFormat>Widescreen</PresentationFormat>
  <Paragraphs>292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HELVETICA NEUE MEDIUM</vt:lpstr>
      <vt:lpstr>HELVETICA NEUE MEDIUM</vt:lpstr>
      <vt:lpstr>Office Theme</vt:lpstr>
      <vt:lpstr>PowerPoint Presentation</vt:lpstr>
      <vt:lpstr>PowerPoint Presentation</vt:lpstr>
      <vt:lpstr>Modularity Through Layering</vt:lpstr>
      <vt:lpstr>The Problem of Communication</vt:lpstr>
      <vt:lpstr>Solution: Layering</vt:lpstr>
      <vt:lpstr>The Art of Layering</vt:lpstr>
      <vt:lpstr>Layering in the Internet</vt:lpstr>
      <vt:lpstr>Logical Communication Between Layers</vt:lpstr>
      <vt:lpstr>Physical communication</vt:lpstr>
      <vt:lpstr>Communication Between Peers</vt:lpstr>
      <vt:lpstr>Internet Protocol Layers</vt:lpstr>
      <vt:lpstr>IP is the “Narrow Waist” of the Internet </vt:lpstr>
      <vt:lpstr>IP: Best-Effort Global Packet Delivery</vt:lpstr>
      <vt:lpstr>Transport: Application to Application</vt:lpstr>
      <vt:lpstr>Transport: Application to Application</vt:lpstr>
      <vt:lpstr>Transport: Transmission Control Protocol (TCP)</vt:lpstr>
      <vt:lpstr>TCP: Lost or Delayed Packets</vt:lpstr>
      <vt:lpstr>TCP: Corrupted Data</vt:lpstr>
      <vt:lpstr>TCP: Out-of-Order Packet Arrivals</vt:lpstr>
      <vt:lpstr>TCP: Receiver Runs Out of Space</vt:lpstr>
      <vt:lpstr>TCP: Network that Cannot Handle the Load</vt:lpstr>
      <vt:lpstr>TCP’s reliable byte stream</vt:lpstr>
      <vt:lpstr>Transport: User Datagram Protocol (UDP)</vt:lpstr>
      <vt:lpstr>Layering &amp; Network Layers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63</cp:revision>
  <cp:lastPrinted>2020-10-05T04:16:21Z</cp:lastPrinted>
  <dcterms:created xsi:type="dcterms:W3CDTF">2020-09-14T18:00:01Z</dcterms:created>
  <dcterms:modified xsi:type="dcterms:W3CDTF">2024-09-26T12:53:04Z</dcterms:modified>
</cp:coreProperties>
</file>