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87" r:id="rId3"/>
    <p:sldId id="399" r:id="rId4"/>
    <p:sldId id="338" r:id="rId5"/>
    <p:sldId id="378" r:id="rId6"/>
    <p:sldId id="377" r:id="rId7"/>
    <p:sldId id="379" r:id="rId8"/>
    <p:sldId id="380" r:id="rId9"/>
    <p:sldId id="381" r:id="rId10"/>
    <p:sldId id="339" r:id="rId11"/>
    <p:sldId id="382" r:id="rId12"/>
    <p:sldId id="402" r:id="rId13"/>
    <p:sldId id="383" r:id="rId14"/>
    <p:sldId id="387" r:id="rId15"/>
    <p:sldId id="384" r:id="rId16"/>
    <p:sldId id="386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400" r:id="rId28"/>
    <p:sldId id="401" r:id="rId29"/>
    <p:sldId id="370" r:id="rId30"/>
    <p:sldId id="37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91"/>
    <p:restoredTop sz="72836"/>
  </p:normalViewPr>
  <p:slideViewPr>
    <p:cSldViewPr snapToGrid="0" snapToObjects="1">
      <p:cViewPr varScale="1">
        <p:scale>
          <a:sx n="119" d="100"/>
          <a:sy n="119" d="100"/>
        </p:scale>
        <p:origin x="224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9AF619A9-20F9-2445-805A-FC2E90ED4BE3}" type="datetimeFigureOut">
              <a:rPr lang="en-US" smtClean="0"/>
              <a:pPr/>
              <a:t>9/10/24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panose="02000503000000020004" pitchFamily="2" charset="0"/>
              </a:defRPr>
            </a:lvl1pPr>
          </a:lstStyle>
          <a:p>
            <a:fld id="{4B0FD84E-6FAA-BE4E-998A-E963BC140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4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75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2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5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5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7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FD84E-6FAA-BE4E-998A-E963BC14002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9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42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1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3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4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4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6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4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7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F7D0-F35C-2F48-9587-92A27A439348}" type="datetimeFigureOut">
              <a:rPr lang="en-US" smtClean="0"/>
              <a:t>9/10/24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E0C8E-2431-9E4B-BE68-FA0AA71A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3C12F7D0-F35C-2F48-9587-92A27A439348}" type="datetimeFigureOut">
              <a:rPr lang="en-US" smtClean="0"/>
              <a:pPr/>
              <a:t>9/10/24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</a:defRPr>
            </a:lvl1pPr>
          </a:lstStyle>
          <a:p>
            <a:fld id="{5B7E0C8E-2431-9E4B-BE68-FA0AA71A8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4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01317" y="857250"/>
            <a:ext cx="6858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Helvetica Neue Medium" panose="02000503000000020004" pitchFamily="2" charset="0"/>
              </a:rPr>
              <a:t>UNIX File System Naming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137260"/>
            <a:ext cx="12192000" cy="220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latin typeface="Helvetica Neue Medium" panose="02000503000000020004" pitchFamily="2" charset="0"/>
              </a:rPr>
              <a:t>COS 316: Principles of Computer System Design</a:t>
            </a:r>
          </a:p>
          <a:p>
            <a:pPr marL="0" indent="0" algn="ctr">
              <a:buNone/>
            </a:pPr>
            <a:r>
              <a:rPr lang="en-US" dirty="0">
                <a:latin typeface="Helvetica Neue Medium" panose="02000503000000020004" pitchFamily="2" charset="0"/>
              </a:rPr>
              <a:t>Lecture 4</a:t>
            </a:r>
          </a:p>
          <a:p>
            <a:pPr marL="0" indent="0" algn="ctr">
              <a:buNone/>
            </a:pPr>
            <a:endParaRPr lang="en-US" dirty="0">
              <a:latin typeface="Helvetica Neue Medium" panose="02000503000000020004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5"/>
              </a:spcBef>
              <a:buNone/>
            </a:pPr>
            <a:r>
              <a:rPr lang="en-US" sz="3200" u="sng" dirty="0">
                <a:uFill>
                  <a:solidFill>
                    <a:srgbClr val="000000"/>
                  </a:solidFill>
                </a:uFill>
                <a:latin typeface="Helvetica Neue Medium" panose="02000503000000020004" pitchFamily="2" charset="0"/>
                <a:cs typeface="Helvetica Neue Medium" panose="02000503000000020004" pitchFamily="2" charset="0"/>
              </a:rPr>
              <a:t>Wyatt Lloyd</a:t>
            </a:r>
            <a:r>
              <a:rPr lang="en-US" sz="3200" u="none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&amp;</a:t>
            </a:r>
            <a:r>
              <a:rPr lang="en-US" sz="3200" u="none" spc="6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3200" u="none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Rob</a:t>
            </a:r>
            <a:r>
              <a:rPr lang="en-US" sz="3200" u="none" spc="35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 </a:t>
            </a:r>
            <a:r>
              <a:rPr lang="en-US" sz="3200" u="none" spc="-10" dirty="0">
                <a:latin typeface="Helvetica Neue Medium" panose="02000503000000020004" pitchFamily="2" charset="0"/>
                <a:cs typeface="Helvetica Neue Medium" panose="02000503000000020004" pitchFamily="2" charset="0"/>
              </a:rPr>
              <a:t>Fish</a:t>
            </a:r>
            <a:endParaRPr lang="en-US" sz="3200" dirty="0">
              <a:latin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535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02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5055-9717-2347-A30C-5B7B79AC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1674-B2FF-984C-ABEE-47F73C84C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Underlying resources differ</a:t>
            </a:r>
          </a:p>
          <a:p>
            <a:pPr lvl="1"/>
            <a:r>
              <a:rPr lang="en-US" dirty="0"/>
              <a:t>Tape has contiguous magnetic stripe</a:t>
            </a:r>
          </a:p>
          <a:p>
            <a:pPr lvl="1"/>
            <a:r>
              <a:rPr lang="en-US" dirty="0"/>
              <a:t>Disk has plates and arms</a:t>
            </a:r>
          </a:p>
          <a:p>
            <a:pPr lvl="1"/>
            <a:r>
              <a:rPr lang="en-US" dirty="0"/>
              <a:t>NAND flash (SSDs) even more complex to deal with wear leveling, data striping...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Values</a:t>
            </a:r>
            <a:r>
              <a:rPr lang="en-US" dirty="0"/>
              <a:t>: fix-sized “blocks” of contiguous persistent memory</a:t>
            </a:r>
          </a:p>
          <a:p>
            <a:endParaRPr lang="en-US" dirty="0"/>
          </a:p>
          <a:p>
            <a:r>
              <a:rPr lang="en-US" b="1" dirty="0"/>
              <a:t>Names</a:t>
            </a:r>
            <a:r>
              <a:rPr lang="en-US" dirty="0"/>
              <a:t>: integer block numbers</a:t>
            </a:r>
          </a:p>
        </p:txBody>
      </p:sp>
    </p:spTree>
    <p:extLst>
      <p:ext uri="{BB962C8B-B14F-4D97-AF65-F5344CB8AC3E}">
        <p14:creationId xmlns:p14="http://schemas.microsoft.com/office/powerpoint/2010/main" val="107241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6FD18-A149-254C-9F19-280B04F6C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Layer: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2F8E5-5573-8146-BD43-E7B367FF3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specific, but let’s just pretend our storage device is in-memory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B9AD173-91C2-184E-86CE-EFB40089E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28" b="13111"/>
          <a:stretch/>
        </p:blipFill>
        <p:spPr>
          <a:xfrm>
            <a:off x="838200" y="3117822"/>
            <a:ext cx="9168278" cy="280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1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C374F-3878-4247-8197-BD2FB94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layer: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5D19E-BC4A-344E-90AA-E221C2537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Super Block</a:t>
            </a:r>
            <a:r>
              <a:rPr lang="en-US" dirty="0"/>
              <a:t>: a special block number to keep a bitmap of occupied blocks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5DE29-EA73-3646-B699-FF0CB093F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20" b="10387"/>
          <a:stretch/>
        </p:blipFill>
        <p:spPr>
          <a:xfrm>
            <a:off x="838199" y="2925528"/>
            <a:ext cx="9162857" cy="307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9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C374F-3878-4247-8197-BD2FB948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Layer: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5D19E-BC4A-344E-90AA-E221C2537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Super Block</a:t>
            </a:r>
            <a:r>
              <a:rPr lang="en-US" dirty="0"/>
              <a:t>: a special block number to keep a bitmap of occupied blocks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5DE29-EA73-3646-B699-FF0CB093F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48" b="17913"/>
          <a:stretch/>
        </p:blipFill>
        <p:spPr>
          <a:xfrm>
            <a:off x="838200" y="3108959"/>
            <a:ext cx="9162857" cy="123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55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471E2-0A93-044B-A532-844B249C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Layer: Lookup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A3F477-1C97-C24C-90C0-B98FCA97F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92" b="20353"/>
          <a:stretch/>
        </p:blipFill>
        <p:spPr>
          <a:xfrm>
            <a:off x="838200" y="2401326"/>
            <a:ext cx="9202046" cy="26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17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D4AD7-9816-E946-A1DA-D53D6F1B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Block Layer: Portable? General? Isolation?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F1DED-0AD2-2142-B248-803D9201C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How portable?</a:t>
            </a:r>
          </a:p>
          <a:p>
            <a:pPr lvl="1"/>
            <a:r>
              <a:rPr lang="en-US" dirty="0"/>
              <a:t>Can be (and has been!) implemented eﬀiciently for most persistent storage media</a:t>
            </a:r>
          </a:p>
          <a:p>
            <a:pPr lvl="2"/>
            <a:r>
              <a:rPr lang="en-US" dirty="0"/>
              <a:t>Tape, HDDs, floppy disks, ... even network attached storage!</a:t>
            </a:r>
          </a:p>
          <a:p>
            <a:pPr lvl="1"/>
            <a:r>
              <a:rPr lang="en-US" dirty="0"/>
              <a:t>SSDs not a great fit due to need for wear leveling</a:t>
            </a:r>
          </a:p>
          <a:p>
            <a:pPr lvl="2"/>
            <a:r>
              <a:rPr lang="en-US" dirty="0"/>
              <a:t>Flash controllers are complex and obscure computers that hide flash behind block interface</a:t>
            </a:r>
          </a:p>
          <a:p>
            <a:endParaRPr lang="en-US" dirty="0"/>
          </a:p>
          <a:p>
            <a:r>
              <a:rPr lang="en-US" dirty="0"/>
              <a:t>How general?</a:t>
            </a:r>
          </a:p>
          <a:p>
            <a:pPr lvl="1"/>
            <a:r>
              <a:rPr lang="en-US" dirty="0"/>
              <a:t>Lose some expressiveness: block size, performance characteristics</a:t>
            </a:r>
          </a:p>
          <a:p>
            <a:pPr lvl="1"/>
            <a:r>
              <a:rPr lang="en-US" dirty="0"/>
              <a:t>But not much</a:t>
            </a:r>
          </a:p>
          <a:p>
            <a:pPr lvl="1"/>
            <a:endParaRPr lang="en-US" dirty="0"/>
          </a:p>
          <a:p>
            <a:r>
              <a:rPr lang="en-US" dirty="0"/>
              <a:t>Isolation?</a:t>
            </a:r>
          </a:p>
          <a:p>
            <a:pPr lvl="1"/>
            <a:r>
              <a:rPr lang="en-US" dirty="0"/>
              <a:t>Block numbers are global, they always represent the same physical location</a:t>
            </a:r>
          </a:p>
        </p:txBody>
      </p:sp>
    </p:spTree>
    <p:extLst>
      <p:ext uri="{BB962C8B-B14F-4D97-AF65-F5344CB8AC3E}">
        <p14:creationId xmlns:p14="http://schemas.microsoft.com/office/powerpoint/2010/main" val="21252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3532-0891-224F-A768-0439BA32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A74BB-9B6C-6A42-A988-B73B315B7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file is a linear array of bytes of arbitrary length:</a:t>
            </a:r>
          </a:p>
          <a:p>
            <a:pPr lvl="1"/>
            <a:r>
              <a:rPr lang="en-US" dirty="0"/>
              <a:t>May span multiple blocks</a:t>
            </a:r>
          </a:p>
          <a:p>
            <a:pPr lvl="1"/>
            <a:r>
              <a:rPr lang="en-US" dirty="0"/>
              <a:t>May grow or shrink over time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do we keep track of which blocks belong to which file?</a:t>
            </a:r>
          </a:p>
          <a:p>
            <a:endParaRPr lang="en-US" dirty="0"/>
          </a:p>
          <a:p>
            <a:r>
              <a:rPr lang="en-US" b="1" dirty="0"/>
              <a:t>Values</a:t>
            </a:r>
            <a:r>
              <a:rPr lang="en-US" dirty="0"/>
              <a:t>: arrays of bytes up to size N</a:t>
            </a:r>
          </a:p>
          <a:p>
            <a:r>
              <a:rPr lang="en-US" b="1" dirty="0"/>
              <a:t>Names</a:t>
            </a:r>
            <a:r>
              <a:rPr lang="en-US" dirty="0"/>
              <a:t>: References to </a:t>
            </a:r>
            <a:r>
              <a:rPr lang="en-US" dirty="0" err="1"/>
              <a:t>inode</a:t>
            </a:r>
            <a:r>
              <a:rPr lang="en-US" dirty="0"/>
              <a:t> structs</a:t>
            </a:r>
          </a:p>
          <a:p>
            <a:r>
              <a:rPr lang="en-US" b="1" dirty="0"/>
              <a:t>Allocation</a:t>
            </a:r>
            <a:r>
              <a:rPr lang="en-US" dirty="0"/>
              <a:t>: reuse block layer to store new </a:t>
            </a:r>
            <a:r>
              <a:rPr lang="en-US" dirty="0" err="1"/>
              <a:t>inode</a:t>
            </a:r>
            <a:r>
              <a:rPr lang="en-US" dirty="0"/>
              <a:t> structs in blocks</a:t>
            </a:r>
          </a:p>
        </p:txBody>
      </p:sp>
    </p:spTree>
    <p:extLst>
      <p:ext uri="{BB962C8B-B14F-4D97-AF65-F5344CB8AC3E}">
        <p14:creationId xmlns:p14="http://schemas.microsoft.com/office/powerpoint/2010/main" val="4278786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F44D5-A225-E94E-B2FE-268B0D58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layer: Lookup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5483E-8FC5-544F-8E95-1BFF4DC14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79" b="28657"/>
          <a:stretch/>
        </p:blipFill>
        <p:spPr>
          <a:xfrm>
            <a:off x="838200" y="1847942"/>
            <a:ext cx="9180084" cy="301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50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B17F-EC09-514F-9253-00F34B81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layer: Portable? General? Isolation?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BDBDC-E590-5B46-ADBA-E3509AC5A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portable?</a:t>
            </a:r>
          </a:p>
          <a:p>
            <a:pPr lvl="1"/>
            <a:r>
              <a:rPr lang="en-US" dirty="0"/>
              <a:t>Can implement for any block device …</a:t>
            </a:r>
          </a:p>
          <a:p>
            <a:endParaRPr lang="en-US" dirty="0"/>
          </a:p>
          <a:p>
            <a:r>
              <a:rPr lang="en-US" dirty="0"/>
              <a:t>How general?</a:t>
            </a:r>
          </a:p>
          <a:p>
            <a:pPr lvl="1"/>
            <a:r>
              <a:rPr lang="en-US" dirty="0"/>
              <a:t>Applications completely lose locality information</a:t>
            </a:r>
          </a:p>
          <a:p>
            <a:pPr lvl="1"/>
            <a:r>
              <a:rPr lang="en-US" dirty="0"/>
              <a:t>Fine for most applications, but not for specific use cases, e.g., databases</a:t>
            </a:r>
          </a:p>
          <a:p>
            <a:endParaRPr lang="en-US" dirty="0"/>
          </a:p>
          <a:p>
            <a:r>
              <a:rPr lang="en-US" dirty="0"/>
              <a:t>Isolation?</a:t>
            </a:r>
          </a:p>
          <a:p>
            <a:pPr lvl="1"/>
            <a:r>
              <a:rPr lang="en-US" dirty="0"/>
              <a:t>A name always refers to particular data, so no inherent isolation</a:t>
            </a:r>
          </a:p>
        </p:txBody>
      </p:sp>
    </p:spTree>
    <p:extLst>
      <p:ext uri="{BB962C8B-B14F-4D97-AF65-F5344CB8AC3E}">
        <p14:creationId xmlns:p14="http://schemas.microsoft.com/office/powerpoint/2010/main" val="104337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549FB-CC0D-A740-8DAD-B33CFD5F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Inode</a:t>
            </a:r>
            <a:r>
              <a:rPr lang="en-US" dirty="0"/>
              <a:t> number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44F32-0105-DC4B-ACCA-F75CE504D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Names</a:t>
            </a:r>
            <a:r>
              <a:rPr lang="en-US" dirty="0"/>
              <a:t>: </a:t>
            </a:r>
            <a:r>
              <a:rPr lang="en-US" dirty="0" err="1"/>
              <a:t>Inode</a:t>
            </a:r>
            <a:r>
              <a:rPr lang="en-US" dirty="0"/>
              <a:t> </a:t>
            </a:r>
            <a:r>
              <a:rPr lang="en-US" i="1" dirty="0"/>
              <a:t>numbers</a:t>
            </a:r>
          </a:p>
          <a:p>
            <a:endParaRPr lang="en-US" i="1" dirty="0"/>
          </a:p>
          <a:p>
            <a:r>
              <a:rPr lang="en-US" b="1" dirty="0"/>
              <a:t>Values</a:t>
            </a:r>
            <a:r>
              <a:rPr lang="en-US" dirty="0"/>
              <a:t>: </a:t>
            </a:r>
            <a:r>
              <a:rPr lang="en-US" dirty="0" err="1"/>
              <a:t>Inode</a:t>
            </a:r>
            <a:r>
              <a:rPr lang="en-US" dirty="0"/>
              <a:t> structs </a:t>
            </a:r>
          </a:p>
          <a:p>
            <a:endParaRPr lang="en-US" dirty="0"/>
          </a:p>
          <a:p>
            <a:r>
              <a:rPr lang="en-US" b="1" dirty="0"/>
              <a:t>Allocation</a:t>
            </a:r>
          </a:p>
          <a:p>
            <a:pPr lvl="1"/>
            <a:r>
              <a:rPr lang="en-US" dirty="0"/>
              <a:t>Can re-use block allocation and block numbers</a:t>
            </a:r>
          </a:p>
          <a:p>
            <a:pPr lvl="1"/>
            <a:endParaRPr lang="en-US" dirty="0"/>
          </a:p>
          <a:p>
            <a:r>
              <a:rPr lang="en-US" b="1" dirty="0"/>
              <a:t>Lookup</a:t>
            </a:r>
          </a:p>
          <a:p>
            <a:pPr lvl="1"/>
            <a:r>
              <a:rPr lang="en-US" dirty="0"/>
              <a:t>if re-using block allocation:</a:t>
            </a:r>
          </a:p>
          <a:p>
            <a:pPr lvl="1"/>
            <a:r>
              <a:rPr lang="en-US" dirty="0"/>
              <a:t>𝑖𝑛𝑜𝑑𝑒_𝑛𝑢𝑚𝑏𝑒𝑟_𝑡𝑜_𝑖𝑛𝑜𝑑𝑒 ≡ 𝑏𝑙𝑜𝑐𝑘_𝑛𝑢𝑚𝑏𝑒𝑟_𝑡𝑜_𝑏𝑙𝑜𝑐𝑘</a:t>
            </a:r>
          </a:p>
        </p:txBody>
      </p:sp>
    </p:spTree>
    <p:extLst>
      <p:ext uri="{BB962C8B-B14F-4D97-AF65-F5344CB8AC3E}">
        <p14:creationId xmlns:p14="http://schemas.microsoft.com/office/powerpoint/2010/main" val="62898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CD2F-3B73-B848-BFE0-73503DE4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9159B-E599-9A41-90B4-007233EF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60480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Naming Overview (today)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Memory Naming</a:t>
            </a:r>
          </a:p>
          <a:p>
            <a:pPr lvl="2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OS, Security</a:t>
            </a:r>
            <a:br>
              <a:rPr lang="en-US" dirty="0"/>
            </a:br>
            <a:endParaRPr lang="en-US" dirty="0"/>
          </a:p>
          <a:p>
            <a:r>
              <a:rPr lang="en-US" dirty="0"/>
              <a:t>Unix File System Naming</a:t>
            </a:r>
          </a:p>
          <a:p>
            <a:pPr lvl="1"/>
            <a:r>
              <a:rPr lang="en-US" dirty="0"/>
              <a:t>OS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Git Naming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OS, Distributed Systems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Network Naming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Networking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577CC7-1F45-0445-83F0-CBD8B2A90A4E}"/>
              </a:ext>
            </a:extLst>
          </p:cNvPr>
          <p:cNvGrpSpPr/>
          <p:nvPr/>
        </p:nvGrpSpPr>
        <p:grpSpPr>
          <a:xfrm>
            <a:off x="7226869" y="2249206"/>
            <a:ext cx="4126931" cy="2925884"/>
            <a:chOff x="415942" y="1690688"/>
            <a:chExt cx="5582742" cy="395801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E060C11-41CF-0449-9E3F-C5D5F9A61D43}"/>
                </a:ext>
              </a:extLst>
            </p:cNvPr>
            <p:cNvGrpSpPr/>
            <p:nvPr/>
          </p:nvGrpSpPr>
          <p:grpSpPr>
            <a:xfrm>
              <a:off x="415942" y="1690688"/>
              <a:ext cx="5582742" cy="3958014"/>
              <a:chOff x="492142" y="2566997"/>
              <a:chExt cx="4346716" cy="308170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D1523FE-BA6A-C144-A96B-09BDC597D87A}"/>
                  </a:ext>
                </a:extLst>
              </p:cNvPr>
              <p:cNvSpPr/>
              <p:nvPr/>
            </p:nvSpPr>
            <p:spPr>
              <a:xfrm>
                <a:off x="492144" y="2566997"/>
                <a:ext cx="4346714" cy="632992"/>
              </a:xfrm>
              <a:prstGeom prst="rect">
                <a:avLst/>
              </a:prstGeom>
              <a:solidFill>
                <a:sysClr val="window" lastClr="FFFFFF"/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Application</a:t>
                </a: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A55B2BB-6CB8-CF48-B425-9DF4FB4608A7}"/>
                  </a:ext>
                </a:extLst>
              </p:cNvPr>
              <p:cNvSpPr/>
              <p:nvPr/>
            </p:nvSpPr>
            <p:spPr>
              <a:xfrm>
                <a:off x="492145" y="3192096"/>
                <a:ext cx="4346713" cy="763671"/>
              </a:xfrm>
              <a:prstGeom prst="rect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Distributed Systems</a:t>
                </a: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3DA2604-652F-7948-B667-37E2C693933F}"/>
                  </a:ext>
                </a:extLst>
              </p:cNvPr>
              <p:cNvGrpSpPr/>
              <p:nvPr/>
            </p:nvGrpSpPr>
            <p:grpSpPr>
              <a:xfrm>
                <a:off x="498189" y="3955767"/>
                <a:ext cx="1968532" cy="1692935"/>
                <a:chOff x="1232452" y="3657593"/>
                <a:chExt cx="3498574" cy="3008769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A55C1F9-C1BD-9F4A-94FD-1A66ECDF25B9}"/>
                    </a:ext>
                  </a:extLst>
                </p:cNvPr>
                <p:cNvSpPr/>
                <p:nvPr/>
              </p:nvSpPr>
              <p:spPr>
                <a:xfrm>
                  <a:off x="1232452" y="5380901"/>
                  <a:ext cx="3498574" cy="1285461"/>
                </a:xfrm>
                <a:prstGeom prst="rect">
                  <a:avLst/>
                </a:prstGeom>
                <a:solidFill>
                  <a:sysClr val="window" lastClr="FFFFFF"/>
                </a:solidFill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        Hardware</a:t>
                  </a:r>
                  <a:endPara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D024BCC8-FD04-A047-B2D4-D607F595D53E}"/>
                    </a:ext>
                  </a:extLst>
                </p:cNvPr>
                <p:cNvSpPr/>
                <p:nvPr/>
              </p:nvSpPr>
              <p:spPr>
                <a:xfrm>
                  <a:off x="1232452" y="3657593"/>
                  <a:ext cx="3498574" cy="1728590"/>
                </a:xfrm>
                <a:prstGeom prst="rect">
                  <a:avLst/>
                </a:prstGeom>
                <a:solidFill>
                  <a:srgbClr val="ED7D31"/>
                </a:solidFill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F9FEDDE-EFD2-2243-B980-5ED15D65E2B8}"/>
                    </a:ext>
                  </a:extLst>
                </p:cNvPr>
                <p:cNvSpPr/>
                <p:nvPr/>
              </p:nvSpPr>
              <p:spPr>
                <a:xfrm>
                  <a:off x="2252712" y="3668153"/>
                  <a:ext cx="2478314" cy="865135"/>
                </a:xfrm>
                <a:prstGeom prst="rect">
                  <a:avLst/>
                </a:prstGeom>
                <a:solidFill>
                  <a:srgbClr val="70AD47"/>
                </a:solidFill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Network</a:t>
                  </a:r>
                  <a:endPara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6E7974F-B760-514F-B276-DFDBD897E475}"/>
                  </a:ext>
                </a:extLst>
              </p:cNvPr>
              <p:cNvGrpSpPr/>
              <p:nvPr/>
            </p:nvGrpSpPr>
            <p:grpSpPr>
              <a:xfrm>
                <a:off x="2870326" y="3955767"/>
                <a:ext cx="1968532" cy="1692935"/>
                <a:chOff x="1232452" y="3657593"/>
                <a:chExt cx="3498574" cy="3008769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65B3D76-8F1D-AD4B-9447-3E14717FC62B}"/>
                    </a:ext>
                  </a:extLst>
                </p:cNvPr>
                <p:cNvSpPr/>
                <p:nvPr/>
              </p:nvSpPr>
              <p:spPr>
                <a:xfrm>
                  <a:off x="1232452" y="5380901"/>
                  <a:ext cx="3498574" cy="1285461"/>
                </a:xfrm>
                <a:prstGeom prst="rect">
                  <a:avLst/>
                </a:prstGeom>
                <a:solidFill>
                  <a:sysClr val="window" lastClr="FFFFFF"/>
                </a:solidFill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        Hardware</a:t>
                  </a:r>
                  <a:endPara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E6D7F3B-824B-F748-B399-346EF8BEACC4}"/>
                    </a:ext>
                  </a:extLst>
                </p:cNvPr>
                <p:cNvSpPr/>
                <p:nvPr/>
              </p:nvSpPr>
              <p:spPr>
                <a:xfrm>
                  <a:off x="1232452" y="3657593"/>
                  <a:ext cx="3498574" cy="1728590"/>
                </a:xfrm>
                <a:prstGeom prst="rect">
                  <a:avLst/>
                </a:prstGeom>
                <a:solidFill>
                  <a:srgbClr val="ED7D31"/>
                </a:solidFill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D40E755-6142-2B41-B169-F9F755CF35C6}"/>
                    </a:ext>
                  </a:extLst>
                </p:cNvPr>
                <p:cNvSpPr/>
                <p:nvPr/>
              </p:nvSpPr>
              <p:spPr>
                <a:xfrm>
                  <a:off x="2252712" y="3668153"/>
                  <a:ext cx="2478314" cy="865135"/>
                </a:xfrm>
                <a:prstGeom prst="rect">
                  <a:avLst/>
                </a:prstGeom>
                <a:solidFill>
                  <a:srgbClr val="70AD47"/>
                </a:solidFill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 Neue Medium" panose="02000503000000020004" pitchFamily="2" charset="0"/>
                      <a:ea typeface="Helvetica Neue Medium" panose="02000503000000020004" pitchFamily="2" charset="0"/>
                      <a:cs typeface="Helvetica Neue Medium" panose="02000503000000020004" pitchFamily="2" charset="0"/>
                    </a:rPr>
                    <a:t>Network</a:t>
                  </a:r>
                  <a:endParaRPr kumimoji="0" lang="en-US" sz="12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endParaRP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9F4D835-49C4-B24B-B14E-AE66E753A16A}"/>
                  </a:ext>
                </a:extLst>
              </p:cNvPr>
              <p:cNvSpPr/>
              <p:nvPr/>
            </p:nvSpPr>
            <p:spPr>
              <a:xfrm>
                <a:off x="492142" y="2582493"/>
                <a:ext cx="325359" cy="3066209"/>
              </a:xfrm>
              <a:prstGeom prst="rect">
                <a:avLst/>
              </a:prstGeom>
              <a:solidFill>
                <a:srgbClr val="C00000"/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Security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F8B18F4-83EA-C947-A892-6DD691631BCA}"/>
                  </a:ext>
                </a:extLst>
              </p:cNvPr>
              <p:cNvSpPr/>
              <p:nvPr/>
            </p:nvSpPr>
            <p:spPr>
              <a:xfrm>
                <a:off x="2878108" y="3961709"/>
                <a:ext cx="325359" cy="1686992"/>
              </a:xfrm>
              <a:prstGeom prst="rect">
                <a:avLst/>
              </a:prstGeom>
              <a:solidFill>
                <a:srgbClr val="C00000"/>
              </a:solidFill>
              <a:ln w="571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Neue Medium" panose="02000503000000020004" pitchFamily="2" charset="0"/>
                    <a:ea typeface="Helvetica Neue Medium" panose="02000503000000020004" pitchFamily="2" charset="0"/>
                    <a:cs typeface="Helvetica Neue Medium" panose="02000503000000020004" pitchFamily="2" charset="0"/>
                  </a:rPr>
                  <a:t>Security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E4C3D0-5355-A24E-BF74-2D65B9861230}"/>
                </a:ext>
              </a:extLst>
            </p:cNvPr>
            <p:cNvSpPr/>
            <p:nvPr/>
          </p:nvSpPr>
          <p:spPr>
            <a:xfrm>
              <a:off x="4197264" y="4182857"/>
              <a:ext cx="739886" cy="541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OS</a:t>
              </a:r>
              <a:endPara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93F94C-8178-E944-9CA8-470086EABB50}"/>
                </a:ext>
              </a:extLst>
            </p:cNvPr>
            <p:cNvSpPr/>
            <p:nvPr/>
          </p:nvSpPr>
          <p:spPr>
            <a:xfrm>
              <a:off x="1145540" y="4182857"/>
              <a:ext cx="739886" cy="5412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OS</a:t>
              </a:r>
              <a:endPara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05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04AA-F03B-0947-BFC5-BEE14218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7A30D-BF31-1641-950F-DC086CC26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Name files by </a:t>
            </a:r>
            <a:r>
              <a:rPr lang="en-US" dirty="0" err="1"/>
              <a:t>inode</a:t>
            </a:r>
            <a:r>
              <a:rPr lang="en-US" dirty="0"/>
              <a:t> number (e.g., 43982), translate to </a:t>
            </a:r>
            <a:r>
              <a:rPr lang="en-US" dirty="0" err="1"/>
              <a:t>inode</a:t>
            </a:r>
            <a:r>
              <a:rPr lang="en-US" dirty="0"/>
              <a:t> structs</a:t>
            </a:r>
          </a:p>
          <a:p>
            <a:endParaRPr lang="en-US" dirty="0"/>
          </a:p>
          <a:p>
            <a:r>
              <a:rPr lang="en-US" dirty="0" err="1"/>
              <a:t>Inodes</a:t>
            </a:r>
            <a:r>
              <a:rPr lang="en-US" dirty="0"/>
              <a:t> translate to a list of ordered block numbers that store the file’s data</a:t>
            </a:r>
          </a:p>
          <a:p>
            <a:endParaRPr lang="en-US" dirty="0"/>
          </a:p>
          <a:p>
            <a:r>
              <a:rPr lang="en-US" dirty="0"/>
              <a:t>Block numbers translate to blocks—the actual file data</a:t>
            </a:r>
          </a:p>
          <a:p>
            <a:endParaRPr lang="en-US" dirty="0"/>
          </a:p>
          <a:p>
            <a:r>
              <a:rPr lang="en-US" dirty="0"/>
              <a:t>Given an </a:t>
            </a:r>
            <a:r>
              <a:rPr lang="en-US" dirty="0" err="1"/>
              <a:t>inode</a:t>
            </a:r>
            <a:r>
              <a:rPr lang="en-US" dirty="0"/>
              <a:t> number, we can get an ordered byte array.</a:t>
            </a:r>
          </a:p>
          <a:p>
            <a:endParaRPr lang="en-US" dirty="0"/>
          </a:p>
          <a:p>
            <a:r>
              <a:rPr lang="en-US" dirty="0"/>
              <a:t>Remaining issues:</a:t>
            </a:r>
          </a:p>
          <a:p>
            <a:pPr lvl="1"/>
            <a:r>
              <a:rPr lang="en-US" dirty="0"/>
              <a:t>Numbers are convenient names for machines, but not for humans</a:t>
            </a:r>
          </a:p>
          <a:p>
            <a:pPr lvl="1"/>
            <a:r>
              <a:rPr lang="en-US" dirty="0"/>
              <a:t>How do we discover files?</a:t>
            </a:r>
          </a:p>
        </p:txBody>
      </p:sp>
    </p:spTree>
    <p:extLst>
      <p:ext uri="{BB962C8B-B14F-4D97-AF65-F5344CB8AC3E}">
        <p14:creationId xmlns:p14="http://schemas.microsoft.com/office/powerpoint/2010/main" val="3322971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E9775-CF58-3D44-93BB-184E0651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E5616-5182-C348-90B6-883BC44BB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Structure files into collections called “directories”. Each file in a directory gets a human readable name—i.e., an (almost) arbitrary ASCII string</a:t>
            </a:r>
          </a:p>
          <a:p>
            <a:endParaRPr lang="en-US" dirty="0"/>
          </a:p>
          <a:p>
            <a:r>
              <a:rPr lang="en-US" b="1" dirty="0"/>
              <a:t>Names</a:t>
            </a:r>
            <a:r>
              <a:rPr lang="en-US" dirty="0"/>
              <a:t>: Human readable names within a “directory”</a:t>
            </a:r>
          </a:p>
          <a:p>
            <a:pPr lvl="1"/>
            <a:r>
              <a:rPr lang="en-US" dirty="0" err="1"/>
              <a:t>resume.docx</a:t>
            </a:r>
            <a:endParaRPr lang="en-US" dirty="0"/>
          </a:p>
          <a:p>
            <a:pPr lvl="1"/>
            <a:r>
              <a:rPr lang="en-US" dirty="0" err="1"/>
              <a:t>a.out</a:t>
            </a:r>
            <a:endParaRPr lang="en-US" dirty="0"/>
          </a:p>
          <a:p>
            <a:pPr lvl="1"/>
            <a:r>
              <a:rPr lang="en-US" dirty="0" err="1"/>
              <a:t>profile.jpg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Values</a:t>
            </a:r>
            <a:r>
              <a:rPr lang="en-US" dirty="0"/>
              <a:t>: </a:t>
            </a:r>
            <a:r>
              <a:rPr lang="en-US" dirty="0" err="1"/>
              <a:t>Inode</a:t>
            </a:r>
            <a:r>
              <a:rPr lang="en-US" dirty="0"/>
              <a:t> numbers</a:t>
            </a:r>
          </a:p>
          <a:p>
            <a:endParaRPr lang="en-US" dirty="0"/>
          </a:p>
          <a:p>
            <a:r>
              <a:rPr lang="en-US" dirty="0"/>
              <a:t>Directories can contain files as well as other sub-directories</a:t>
            </a:r>
          </a:p>
        </p:txBody>
      </p:sp>
    </p:spTree>
    <p:extLst>
      <p:ext uri="{BB962C8B-B14F-4D97-AF65-F5344CB8AC3E}">
        <p14:creationId xmlns:p14="http://schemas.microsoft.com/office/powerpoint/2010/main" val="2667504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0FED-B90B-764B-B64D-C9A393E3A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layer: Allocation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453405-C74D-6145-9DD6-E6587A15F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15" b="8612"/>
          <a:stretch/>
        </p:blipFill>
        <p:spPr>
          <a:xfrm>
            <a:off x="838199" y="1538343"/>
            <a:ext cx="9168567" cy="407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51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BDAB1-F1E3-EC42-A60C-747B89C06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layer: Lookup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0A1D1C-E6A7-F64F-A538-AE171034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92" b="22346"/>
          <a:stretch/>
        </p:blipFill>
        <p:spPr>
          <a:xfrm>
            <a:off x="838199" y="1690688"/>
            <a:ext cx="9148863" cy="252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30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CD88D-DECE-4649-83D8-36914231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layer: Lookup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0616D2-AF3C-6C40-8D26-893788004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Paths name files by joining directory and file names with /: path/to/</a:t>
            </a:r>
            <a:r>
              <a:rPr lang="en-US" sz="2400" dirty="0" err="1"/>
              <a:t>file.txt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B22E64-7BC0-CD4B-A770-210E99655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19"/>
          <a:stretch/>
        </p:blipFill>
        <p:spPr>
          <a:xfrm>
            <a:off x="838200" y="2538803"/>
            <a:ext cx="9155654" cy="4087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ED7BE5-3527-234E-8984-6AB8F8EB4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241" t="85026" r="12357" b="2439"/>
          <a:stretch/>
        </p:blipFill>
        <p:spPr>
          <a:xfrm>
            <a:off x="9299986" y="5912389"/>
            <a:ext cx="677732" cy="64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81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67ACF-D41E-3044-8886-C0C5485CC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Directory layer: Portable? General? Isolation?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75820-2D4D-AD45-93F6-90BA6B7E5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portable?</a:t>
            </a:r>
          </a:p>
          <a:p>
            <a:pPr lvl="1"/>
            <a:r>
              <a:rPr lang="en-US" dirty="0"/>
              <a:t>Can implement for any </a:t>
            </a:r>
            <a:r>
              <a:rPr lang="en-US" dirty="0" err="1"/>
              <a:t>inode</a:t>
            </a:r>
            <a:r>
              <a:rPr lang="en-US" dirty="0"/>
              <a:t> &amp; file layer—simply uses file layer for storage</a:t>
            </a:r>
          </a:p>
          <a:p>
            <a:pPr lvl="1"/>
            <a:endParaRPr lang="en-US" dirty="0"/>
          </a:p>
          <a:p>
            <a:r>
              <a:rPr lang="en-US" dirty="0"/>
              <a:t>How general?</a:t>
            </a:r>
          </a:p>
          <a:p>
            <a:pPr lvl="1"/>
            <a:r>
              <a:rPr lang="en-US" dirty="0"/>
              <a:t>Assumes a hierarchical structure to file system.</a:t>
            </a:r>
          </a:p>
          <a:p>
            <a:pPr lvl="1"/>
            <a:r>
              <a:rPr lang="en-US" dirty="0"/>
              <a:t>Works poorly for relational or structured data</a:t>
            </a:r>
          </a:p>
          <a:p>
            <a:pPr lvl="2"/>
            <a:r>
              <a:rPr lang="en-US" dirty="0"/>
              <a:t>“please find all JSON files with the field foo”</a:t>
            </a:r>
          </a:p>
          <a:p>
            <a:pPr lvl="1"/>
            <a:endParaRPr lang="en-US" dirty="0"/>
          </a:p>
          <a:p>
            <a:r>
              <a:rPr lang="en-US" dirty="0"/>
              <a:t>Isolation?</a:t>
            </a:r>
          </a:p>
          <a:p>
            <a:pPr lvl="1"/>
            <a:r>
              <a:rPr lang="en-US" dirty="0"/>
              <a:t>All lookups are relative to some base directory!</a:t>
            </a:r>
          </a:p>
          <a:p>
            <a:pPr lvl="1"/>
            <a:r>
              <a:rPr lang="en-US" dirty="0"/>
              <a:t>Can isolate applications by giving them different starting points</a:t>
            </a:r>
          </a:p>
          <a:p>
            <a:pPr lvl="2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$: man chroot</a:t>
            </a:r>
          </a:p>
        </p:txBody>
      </p:sp>
    </p:spTree>
    <p:extLst>
      <p:ext uri="{BB962C8B-B14F-4D97-AF65-F5344CB8AC3E}">
        <p14:creationId xmlns:p14="http://schemas.microsoft.com/office/powerpoint/2010/main" val="76063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B3BA-7660-1D44-B714-90EB90A82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path name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4D648-48CF-CE4E-A642-67C002EF8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running UNIX program has a “working directory” (wd)</a:t>
            </a:r>
          </a:p>
          <a:p>
            <a:r>
              <a:rPr lang="en-US" dirty="0"/>
              <a:t>File lookups are relative to the wd</a:t>
            </a:r>
          </a:p>
          <a:p>
            <a:r>
              <a:rPr lang="en-US" dirty="0"/>
              <a:t>What if we want to name files outside of our wd’s directory hierarchy?</a:t>
            </a:r>
          </a:p>
          <a:p>
            <a:pPr lvl="1"/>
            <a:r>
              <a:rPr lang="en-US" dirty="0"/>
              <a:t>E.g., share files between users</a:t>
            </a:r>
          </a:p>
          <a:p>
            <a:r>
              <a:rPr lang="en-US" dirty="0"/>
              <a:t>What if we want globally meaningful paths?</a:t>
            </a:r>
          </a:p>
        </p:txBody>
      </p:sp>
    </p:spTree>
    <p:extLst>
      <p:ext uri="{BB962C8B-B14F-4D97-AF65-F5344CB8AC3E}">
        <p14:creationId xmlns:p14="http://schemas.microsoft.com/office/powerpoint/2010/main" val="877486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478B-9250-5741-88D3-EE403C8B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path name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601C2-0C9E-254F-A9BD-CC0715491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Special name /, hardcoded to a specific </a:t>
            </a:r>
            <a:r>
              <a:rPr lang="en-US" dirty="0" err="1"/>
              <a:t>inode</a:t>
            </a:r>
            <a:r>
              <a:rPr lang="en-US" dirty="0"/>
              <a:t> number</a:t>
            </a:r>
          </a:p>
          <a:p>
            <a:pPr lvl="1"/>
            <a:r>
              <a:rPr lang="en-US" dirty="0"/>
              <a:t>All directories are part of a global file system tree rooted at /</a:t>
            </a:r>
          </a:p>
          <a:p>
            <a:pPr lvl="2"/>
            <a:r>
              <a:rPr lang="en-US" dirty="0"/>
              <a:t>the “root” directory</a:t>
            </a:r>
          </a:p>
          <a:p>
            <a:endParaRPr lang="en-US" dirty="0"/>
          </a:p>
          <a:p>
            <a:r>
              <a:rPr lang="en-US" b="1" dirty="0"/>
              <a:t>Names</a:t>
            </a:r>
            <a:r>
              <a:rPr lang="en-US" dirty="0"/>
              <a:t>: One name, /</a:t>
            </a:r>
          </a:p>
          <a:p>
            <a:r>
              <a:rPr lang="en-US" b="1" dirty="0"/>
              <a:t>Values</a:t>
            </a:r>
            <a:r>
              <a:rPr lang="en-US" dirty="0"/>
              <a:t>: Hardcoded </a:t>
            </a:r>
            <a:r>
              <a:rPr lang="en-US" dirty="0" err="1"/>
              <a:t>inode</a:t>
            </a:r>
            <a:r>
              <a:rPr lang="en-US" dirty="0"/>
              <a:t> number, e.g., 2</a:t>
            </a:r>
          </a:p>
          <a:p>
            <a:r>
              <a:rPr lang="en-US" b="1" dirty="0"/>
              <a:t>Allocation</a:t>
            </a:r>
            <a:r>
              <a:rPr lang="en-US" dirty="0"/>
              <a:t>: nil</a:t>
            </a:r>
          </a:p>
          <a:p>
            <a:r>
              <a:rPr lang="en-US" b="1" dirty="0"/>
              <a:t>Lookup</a:t>
            </a:r>
            <a:r>
              <a:rPr lang="en-US" dirty="0"/>
              <a:t>: 𝜆_ → 2</a:t>
            </a:r>
          </a:p>
        </p:txBody>
      </p:sp>
    </p:spTree>
    <p:extLst>
      <p:ext uri="{BB962C8B-B14F-4D97-AF65-F5344CB8AC3E}">
        <p14:creationId xmlns:p14="http://schemas.microsoft.com/office/powerpoint/2010/main" val="3408197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7987-C9BD-014F-8B4B-DC385F04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in UNIX File System: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A58E-B98F-1042-9757-611B1E9E7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Absolute paths translate to paths starting from the “root” directory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Paths translate to recursive lookup for human-readable names in each directory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Human readable names translate to </a:t>
            </a:r>
            <a:r>
              <a:rPr lang="en-US" dirty="0" err="1"/>
              <a:t>inode</a:t>
            </a:r>
            <a:r>
              <a:rPr lang="en-US" dirty="0"/>
              <a:t> numbers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Inode</a:t>
            </a:r>
            <a:r>
              <a:rPr lang="en-US" dirty="0"/>
              <a:t> numbers translate to </a:t>
            </a:r>
            <a:r>
              <a:rPr lang="en-US" dirty="0" err="1"/>
              <a:t>inode</a:t>
            </a:r>
            <a:r>
              <a:rPr lang="en-US" dirty="0"/>
              <a:t> structs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Inode</a:t>
            </a:r>
            <a:r>
              <a:rPr lang="en-US" dirty="0"/>
              <a:t> structs translate to an ordered list of block numbers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Block numbers translate to blocks—the actual file data</a:t>
            </a:r>
          </a:p>
        </p:txBody>
      </p:sp>
    </p:spTree>
    <p:extLst>
      <p:ext uri="{BB962C8B-B14F-4D97-AF65-F5344CB8AC3E}">
        <p14:creationId xmlns:p14="http://schemas.microsoft.com/office/powerpoint/2010/main" val="399355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A5F6-C318-BE4E-B4EE-BB87E73EE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2361A-96D5-A54A-AEC3-A1AA5C233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Learned specifics of the Unix File System</a:t>
            </a:r>
          </a:p>
          <a:p>
            <a:r>
              <a:rPr lang="en-US" dirty="0"/>
              <a:t>Saw 5 examples of naming within it</a:t>
            </a:r>
          </a:p>
          <a:p>
            <a:r>
              <a:rPr lang="en-US" dirty="0"/>
              <a:t>Reasoned about portability, generality, and isolation</a:t>
            </a:r>
          </a:p>
          <a:p>
            <a:r>
              <a:rPr lang="en-US" dirty="0"/>
              <a:t>Got first exposure to layering</a:t>
            </a:r>
          </a:p>
        </p:txBody>
      </p:sp>
    </p:spTree>
    <p:extLst>
      <p:ext uri="{BB962C8B-B14F-4D97-AF65-F5344CB8AC3E}">
        <p14:creationId xmlns:p14="http://schemas.microsoft.com/office/powerpoint/2010/main" val="414444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A763-657A-6247-BC3A-44FB9F51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49B6F-B658-F545-AF1D-F53BEE353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specifics of the Unix File System</a:t>
            </a:r>
          </a:p>
          <a:p>
            <a:r>
              <a:rPr lang="en-US" dirty="0"/>
              <a:t>See 5 examples of naming within it</a:t>
            </a:r>
          </a:p>
          <a:p>
            <a:r>
              <a:rPr lang="en-US" dirty="0"/>
              <a:t>Reason about portability, generality, and isolation</a:t>
            </a:r>
          </a:p>
          <a:p>
            <a:r>
              <a:rPr lang="en-US" dirty="0"/>
              <a:t>Get first exposure to layering</a:t>
            </a:r>
          </a:p>
        </p:txBody>
      </p:sp>
    </p:spTree>
    <p:extLst>
      <p:ext uri="{BB962C8B-B14F-4D97-AF65-F5344CB8AC3E}">
        <p14:creationId xmlns:p14="http://schemas.microsoft.com/office/powerpoint/2010/main" val="1569102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3842-ED77-FD48-A066-75044414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39CFC-E737-0747-95F1-54AA84B4A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2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5055-9717-2347-A30C-5B7B79AC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1674-B2FF-984C-ABEE-47F73C84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01886" cy="4351338"/>
          </a:xfrm>
        </p:spPr>
        <p:txBody>
          <a:bodyPr/>
          <a:lstStyle/>
          <a:p>
            <a:r>
              <a:rPr lang="en-US" dirty="0"/>
              <a:t>Unix and its descendants around since 1970s</a:t>
            </a:r>
          </a:p>
          <a:p>
            <a:pPr lvl="1"/>
            <a:r>
              <a:rPr lang="en-US" dirty="0"/>
              <a:t>(Named by Prof. Brian Kernighan)</a:t>
            </a:r>
          </a:p>
          <a:p>
            <a:r>
              <a:rPr lang="en-US" dirty="0"/>
              <a:t>Descendants:</a:t>
            </a:r>
          </a:p>
          <a:p>
            <a:pPr lvl="1"/>
            <a:r>
              <a:rPr lang="en-US" dirty="0"/>
              <a:t>Linux</a:t>
            </a:r>
          </a:p>
          <a:p>
            <a:pPr lvl="1"/>
            <a:r>
              <a:rPr lang="en-US" dirty="0"/>
              <a:t>BSD</a:t>
            </a:r>
          </a:p>
          <a:p>
            <a:pPr lvl="1"/>
            <a:r>
              <a:rPr lang="en-US" dirty="0"/>
              <a:t>Mac OS X</a:t>
            </a:r>
          </a:p>
          <a:p>
            <a:pPr lvl="1"/>
            <a:r>
              <a:rPr lang="en-US" dirty="0"/>
              <a:t>iOS</a:t>
            </a:r>
          </a:p>
          <a:p>
            <a:pPr lvl="1"/>
            <a:r>
              <a:rPr lang="en-US" dirty="0"/>
              <a:t>Android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6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5055-9717-2347-A30C-5B7B79AC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1674-B2FF-984C-ABEE-47F73C84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01886" cy="4351338"/>
          </a:xfrm>
        </p:spPr>
        <p:txBody>
          <a:bodyPr/>
          <a:lstStyle/>
          <a:p>
            <a:r>
              <a:rPr lang="en-US" dirty="0"/>
              <a:t>The UNIX operating system’s API has remained relevant since the 1970s</a:t>
            </a:r>
          </a:p>
          <a:p>
            <a:endParaRPr lang="en-US" dirty="0"/>
          </a:p>
          <a:p>
            <a:r>
              <a:rPr lang="en-US" dirty="0"/>
              <a:t>From “mini”-computers to todays rack-scale servers and personal devices alike!</a:t>
            </a:r>
          </a:p>
          <a:p>
            <a:endParaRPr lang="en-US" dirty="0"/>
          </a:p>
          <a:p>
            <a:r>
              <a:rPr lang="en-US" dirty="0"/>
              <a:t>The UNIX file system has been even more influential and constant</a:t>
            </a:r>
          </a:p>
        </p:txBody>
      </p:sp>
    </p:spTree>
    <p:extLst>
      <p:ext uri="{BB962C8B-B14F-4D97-AF65-F5344CB8AC3E}">
        <p14:creationId xmlns:p14="http://schemas.microsoft.com/office/powerpoint/2010/main" val="248438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5055-9717-2347-A30C-5B7B79AC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File Systems?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1674-B2FF-984C-ABEE-47F73C84C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73751" cy="4351338"/>
          </a:xfrm>
        </p:spPr>
        <p:txBody>
          <a:bodyPr/>
          <a:lstStyle/>
          <a:p>
            <a:r>
              <a:rPr lang="en-US" dirty="0"/>
              <a:t>Common themes in UNIX systems:</a:t>
            </a:r>
          </a:p>
          <a:p>
            <a:pPr lvl="1"/>
            <a:r>
              <a:rPr lang="en-US" dirty="0"/>
              <a:t>User oriented</a:t>
            </a:r>
          </a:p>
          <a:p>
            <a:pPr lvl="1"/>
            <a:r>
              <a:rPr lang="en-US" dirty="0"/>
              <a:t>Multiple applications</a:t>
            </a:r>
          </a:p>
          <a:p>
            <a:pPr lvl="1"/>
            <a:r>
              <a:rPr lang="en-US" dirty="0"/>
              <a:t>Time sharing</a:t>
            </a:r>
          </a:p>
          <a:p>
            <a:pPr lvl="1"/>
            <a:endParaRPr lang="en-US" dirty="0"/>
          </a:p>
          <a:p>
            <a:r>
              <a:rPr lang="en-US" dirty="0"/>
              <a:t>Need a way to store and organize persistent data</a:t>
            </a:r>
          </a:p>
          <a:p>
            <a:endParaRPr lang="en-US" dirty="0"/>
          </a:p>
          <a:p>
            <a:r>
              <a:rPr lang="en-US" b="1" dirty="0"/>
              <a:t>Key question</a:t>
            </a:r>
            <a:r>
              <a:rPr lang="en-US" dirty="0"/>
              <a:t>: how to let users organize and locate their data on persistent storage?</a:t>
            </a:r>
          </a:p>
        </p:txBody>
      </p:sp>
    </p:spTree>
    <p:extLst>
      <p:ext uri="{BB962C8B-B14F-4D97-AF65-F5344CB8AC3E}">
        <p14:creationId xmlns:p14="http://schemas.microsoft.com/office/powerpoint/2010/main" val="1792227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5385-FBC9-F347-A0AB-704A5CEF4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D45E3-5922-6E4B-9205-0E0EF35ED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is organized into “files”</a:t>
            </a:r>
          </a:p>
          <a:p>
            <a:pPr lvl="1"/>
            <a:r>
              <a:rPr lang="en-US" dirty="0"/>
              <a:t>A linear array of bytes of arbitrary length</a:t>
            </a:r>
          </a:p>
          <a:p>
            <a:pPr lvl="1"/>
            <a:r>
              <a:rPr lang="en-US" dirty="0"/>
              <a:t>Meta data about the bytes (modification and creation time, owner, permissions)</a:t>
            </a:r>
          </a:p>
          <a:p>
            <a:pPr lvl="1"/>
            <a:endParaRPr lang="en-US" dirty="0"/>
          </a:p>
          <a:p>
            <a:r>
              <a:rPr lang="en-US" dirty="0"/>
              <a:t>Files organized into “directories”</a:t>
            </a:r>
          </a:p>
          <a:p>
            <a:pPr lvl="1"/>
            <a:r>
              <a:rPr lang="en-US" dirty="0"/>
              <a:t>A list of other files or sub-directories</a:t>
            </a:r>
          </a:p>
          <a:p>
            <a:pPr lvl="1"/>
            <a:endParaRPr lang="en-US" dirty="0"/>
          </a:p>
          <a:p>
            <a:r>
              <a:rPr lang="en-US" dirty="0"/>
              <a:t>Common root directory named "/"</a:t>
            </a:r>
          </a:p>
        </p:txBody>
      </p:sp>
    </p:spTree>
    <p:extLst>
      <p:ext uri="{BB962C8B-B14F-4D97-AF65-F5344CB8AC3E}">
        <p14:creationId xmlns:p14="http://schemas.microsoft.com/office/powerpoint/2010/main" val="160606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A0EA-C096-794F-912C-92A46288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File System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53068-3756-CC41-BAEB-79D870822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684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u="sng" dirty="0"/>
              <a:t>Layer				Purpose                                                                   </a:t>
            </a:r>
            <a:r>
              <a:rPr lang="en-US" sz="2400" b="1" u="sng" dirty="0">
                <a:solidFill>
                  <a:schemeClr val="bg1"/>
                </a:solidFill>
              </a:rPr>
              <a:t>a</a:t>
            </a:r>
          </a:p>
          <a:p>
            <a:pPr marL="0" indent="0">
              <a:buNone/>
            </a:pPr>
            <a:r>
              <a:rPr lang="en-US" sz="2400" dirty="0"/>
              <a:t>Block				organizes persistent storage into fix-sized blocks</a:t>
            </a:r>
          </a:p>
          <a:p>
            <a:pPr marL="0" indent="0">
              <a:buNone/>
            </a:pPr>
            <a:r>
              <a:rPr lang="en-US" sz="2400" dirty="0"/>
              <a:t>File 				organizes blocks into arbitrary-length files</a:t>
            </a:r>
          </a:p>
          <a:p>
            <a:pPr marL="0" indent="0">
              <a:buNone/>
            </a:pPr>
            <a:r>
              <a:rPr lang="en-US" sz="2400" dirty="0" err="1"/>
              <a:t>Inode</a:t>
            </a:r>
            <a:r>
              <a:rPr lang="en-US" sz="2400" dirty="0"/>
              <a:t> number 		names files as uniquely numbered </a:t>
            </a:r>
            <a:r>
              <a:rPr lang="en-US" sz="2400" dirty="0" err="1"/>
              <a:t>inodes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Directory 			human-readable names for files in a directory</a:t>
            </a:r>
          </a:p>
          <a:p>
            <a:pPr marL="0" indent="0">
              <a:buNone/>
            </a:pPr>
            <a:r>
              <a:rPr lang="en-US" sz="2400" dirty="0"/>
              <a:t>Absolute path name 		a global root directory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132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BFC5-B4E2-7340-8080-8E9BBAA12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File System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E2524-456D-8F43-991A-59FB2EDB2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 of these we’ll look at:</a:t>
            </a:r>
          </a:p>
          <a:p>
            <a:pPr lvl="1"/>
            <a:r>
              <a:rPr lang="en-US" dirty="0"/>
              <a:t>Values</a:t>
            </a:r>
          </a:p>
          <a:p>
            <a:pPr lvl="1"/>
            <a:r>
              <a:rPr lang="en-US" dirty="0"/>
              <a:t>Names</a:t>
            </a:r>
          </a:p>
          <a:p>
            <a:pPr lvl="1"/>
            <a:r>
              <a:rPr lang="en-US" dirty="0"/>
              <a:t>Allocation mechanism</a:t>
            </a:r>
          </a:p>
          <a:p>
            <a:pPr lvl="1"/>
            <a:r>
              <a:rPr lang="en-US" dirty="0"/>
              <a:t>Lookup mechanism</a:t>
            </a:r>
          </a:p>
          <a:p>
            <a:pPr lvl="2"/>
            <a:endParaRPr lang="en-US" dirty="0"/>
          </a:p>
          <a:p>
            <a:r>
              <a:rPr lang="en-US" dirty="0"/>
              <a:t>And ask:</a:t>
            </a:r>
          </a:p>
          <a:p>
            <a:pPr lvl="1"/>
            <a:r>
              <a:rPr lang="en-US" dirty="0"/>
              <a:t>How portable?</a:t>
            </a:r>
          </a:p>
          <a:p>
            <a:pPr lvl="1"/>
            <a:r>
              <a:rPr lang="en-US" dirty="0"/>
              <a:t>How general?</a:t>
            </a:r>
          </a:p>
          <a:p>
            <a:pPr lvl="1"/>
            <a:r>
              <a:rPr lang="en-US" dirty="0"/>
              <a:t>Can it isolate?</a:t>
            </a:r>
          </a:p>
        </p:txBody>
      </p:sp>
    </p:spTree>
    <p:extLst>
      <p:ext uri="{BB962C8B-B14F-4D97-AF65-F5344CB8AC3E}">
        <p14:creationId xmlns:p14="http://schemas.microsoft.com/office/powerpoint/2010/main" val="963297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6957</TotalTime>
  <Words>1164</Words>
  <Application>Microsoft Macintosh PowerPoint</Application>
  <PresentationFormat>Widescreen</PresentationFormat>
  <Paragraphs>216</Paragraphs>
  <Slides>30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Consolas</vt:lpstr>
      <vt:lpstr>Helvetica Neue Medium</vt:lpstr>
      <vt:lpstr>Office Theme</vt:lpstr>
      <vt:lpstr>PowerPoint Presentation</vt:lpstr>
      <vt:lpstr>Naming Module</vt:lpstr>
      <vt:lpstr>Today’s Goals</vt:lpstr>
      <vt:lpstr>Unix File System</vt:lpstr>
      <vt:lpstr>Unix File System</vt:lpstr>
      <vt:lpstr>Why File Systems?</vt:lpstr>
      <vt:lpstr>Key Abstraction</vt:lpstr>
      <vt:lpstr>UNIX File System Layers</vt:lpstr>
      <vt:lpstr>UNIX File System Layers</vt:lpstr>
      <vt:lpstr>Block Layer</vt:lpstr>
      <vt:lpstr>Block Layer: Allocation</vt:lpstr>
      <vt:lpstr>Block layer: Allocation</vt:lpstr>
      <vt:lpstr>Block Layer: Allocation</vt:lpstr>
      <vt:lpstr>Block Layer: Lookup</vt:lpstr>
      <vt:lpstr>Block Layer: Portable? General? Isolation?</vt:lpstr>
      <vt:lpstr>File Layer</vt:lpstr>
      <vt:lpstr>File layer: Lookup</vt:lpstr>
      <vt:lpstr>File layer: Portable? General? Isolation?</vt:lpstr>
      <vt:lpstr>Inode number layer</vt:lpstr>
      <vt:lpstr>Recap so far</vt:lpstr>
      <vt:lpstr>Directory layer</vt:lpstr>
      <vt:lpstr>Directory layer: Allocation</vt:lpstr>
      <vt:lpstr>Directory layer: Lookup</vt:lpstr>
      <vt:lpstr>Directory layer: Lookup</vt:lpstr>
      <vt:lpstr>Directory layer: Portable? General? Isolation?</vt:lpstr>
      <vt:lpstr>Absolute path name layer</vt:lpstr>
      <vt:lpstr>Absolute path name layer</vt:lpstr>
      <vt:lpstr>Naming in UNIX File System: Recap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 Andrew Lloyd</dc:creator>
  <cp:lastModifiedBy>Wyatt A. Lloyd</cp:lastModifiedBy>
  <cp:revision>29</cp:revision>
  <cp:lastPrinted>2020-09-01T15:19:39Z</cp:lastPrinted>
  <dcterms:created xsi:type="dcterms:W3CDTF">2020-09-01T14:02:16Z</dcterms:created>
  <dcterms:modified xsi:type="dcterms:W3CDTF">2024-09-12T13:48:35Z</dcterms:modified>
</cp:coreProperties>
</file>