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sldIdLst>
    <p:sldId id="257" r:id="rId2"/>
    <p:sldId id="287" r:id="rId3"/>
    <p:sldId id="258" r:id="rId4"/>
    <p:sldId id="332" r:id="rId5"/>
    <p:sldId id="290" r:id="rId6"/>
    <p:sldId id="291" r:id="rId7"/>
    <p:sldId id="262" r:id="rId8"/>
    <p:sldId id="333" r:id="rId9"/>
    <p:sldId id="293" r:id="rId10"/>
    <p:sldId id="374" r:id="rId11"/>
    <p:sldId id="338" r:id="rId12"/>
    <p:sldId id="339" r:id="rId13"/>
    <p:sldId id="373" r:id="rId14"/>
    <p:sldId id="347" r:id="rId15"/>
    <p:sldId id="350" r:id="rId16"/>
    <p:sldId id="351" r:id="rId17"/>
    <p:sldId id="353" r:id="rId18"/>
    <p:sldId id="352" r:id="rId19"/>
    <p:sldId id="354" r:id="rId20"/>
    <p:sldId id="356" r:id="rId21"/>
    <p:sldId id="367" r:id="rId22"/>
    <p:sldId id="357" r:id="rId23"/>
    <p:sldId id="375" r:id="rId24"/>
    <p:sldId id="376" r:id="rId25"/>
    <p:sldId id="360" r:id="rId26"/>
    <p:sldId id="362" r:id="rId27"/>
    <p:sldId id="368" r:id="rId28"/>
    <p:sldId id="369" r:id="rId29"/>
    <p:sldId id="370" r:id="rId30"/>
    <p:sldId id="371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7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69"/>
    <p:restoredTop sz="72863"/>
  </p:normalViewPr>
  <p:slideViewPr>
    <p:cSldViewPr snapToGrid="0" snapToObjects="1">
      <p:cViewPr>
        <p:scale>
          <a:sx n="111" d="100"/>
          <a:sy n="111" d="100"/>
        </p:scale>
        <p:origin x="3464" y="1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Helvetica Neue Medium" panose="02000503000000020004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Helvetica Neue Medium" panose="02000503000000020004" pitchFamily="2" charset="0"/>
              </a:defRPr>
            </a:lvl1pPr>
          </a:lstStyle>
          <a:p>
            <a:fld id="{9AF619A9-20F9-2445-805A-FC2E90ED4BE3}" type="datetimeFigureOut">
              <a:rPr lang="en-US" smtClean="0"/>
              <a:pPr/>
              <a:t>9/9/24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Helvetica Neue Medium" panose="02000503000000020004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Helvetica Neue Medium" panose="02000503000000020004" pitchFamily="2" charset="0"/>
              </a:defRPr>
            </a:lvl1pPr>
          </a:lstStyle>
          <a:p>
            <a:fld id="{4B0FD84E-6FAA-BE4E-998A-E963BC14002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843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Helvetica Neue Medium" panose="02000503000000020004" pitchFamily="2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Helvetica Neue Medium" panose="02000503000000020004" pitchFamily="2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Helvetica Neue Medium" panose="02000503000000020004" pitchFamily="2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Helvetica Neue Medium" panose="02000503000000020004" pitchFamily="2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Helvetica Neue Medium" panose="02000503000000020004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0FD84E-6FAA-BE4E-998A-E963BC140020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4754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0FD84E-6FAA-BE4E-998A-E963BC140020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7658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Students are taught about virtual memory, including page table (but not TLBs) in 217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0FD84E-6FAA-BE4E-998A-E963BC140020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0769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[Partner exercise, discuss with your seatmates for a few minutes, then we’ll vote and go over them]</a:t>
            </a:r>
          </a:p>
          <a:p>
            <a:endParaRPr lang="en-US" dirty="0"/>
          </a:p>
          <a:p>
            <a:pPr marL="228600" indent="-228600">
              <a:buAutoNum type="arabicParenR"/>
            </a:pPr>
            <a:r>
              <a:rPr lang="en-US" dirty="0"/>
              <a:t>Virtual – need isolation, want flexibility of swapping to disk</a:t>
            </a:r>
          </a:p>
          <a:p>
            <a:pPr marL="228600" indent="-228600">
              <a:buAutoNum type="arabicParenR"/>
            </a:pPr>
            <a:r>
              <a:rPr lang="en-US" dirty="0"/>
              <a:t>Physical – die consumption and power consumption matter enough, (maybe) only running 1 app</a:t>
            </a:r>
          </a:p>
          <a:p>
            <a:pPr marL="228600" indent="-228600">
              <a:buAutoNum type="arabicParenR"/>
            </a:pPr>
            <a:r>
              <a:rPr lang="en-US" dirty="0"/>
              <a:t>Still depends </a:t>
            </a:r>
            <a:r>
              <a:rPr lang="en-US" dirty="0">
                <a:sym typeface="Wingdings" pitchFamily="2" charset="2"/>
              </a:rPr>
              <a:t> Physical if performance matters above ALL, Virtual if you want to be able to support more applications (by being able to say run Linux)</a:t>
            </a:r>
          </a:p>
          <a:p>
            <a:pPr marL="228600" indent="-228600">
              <a:buAutoNum type="arabicParenR"/>
            </a:pPr>
            <a:r>
              <a:rPr lang="en-US" dirty="0">
                <a:sym typeface="Wingdings" pitchFamily="2" charset="2"/>
              </a:rPr>
              <a:t>Virtual – need isolation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0FD84E-6FAA-BE4E-998A-E963BC140020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2943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0FD84E-6FAA-BE4E-998A-E963BC140020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9253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0FD84E-6FAA-BE4E-998A-E963BC140020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954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We’ll see all of these through an example in a few minutes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0FD84E-6FAA-BE4E-998A-E963BC140020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2968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0FD84E-6FAA-BE4E-998A-E963BC140020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1240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0FD84E-6FAA-BE4E-998A-E963BC140020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4107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0FD84E-6FAA-BE4E-998A-E963BC140020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2027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 mention geometric is even worse here because it allows for targeted </a:t>
            </a:r>
            <a:r>
              <a:rPr lang="en-US" dirty="0" err="1"/>
              <a:t>rowhammer</a:t>
            </a:r>
            <a:r>
              <a:rPr lang="en-US" dirty="0"/>
              <a:t> attacks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0FD84E-6FAA-BE4E-998A-E963BC140020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4450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Students are taught about virtual memory, including page table (but not TLBs) in 217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0FD84E-6FAA-BE4E-998A-E963BC140020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46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2F7D0-F35C-2F48-9587-92A27A439348}" type="datetimeFigureOut">
              <a:rPr lang="en-US" smtClean="0"/>
              <a:t>9/9/24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E0C8E-2431-9E4B-BE68-FA0AA71A8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042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2F7D0-F35C-2F48-9587-92A27A439348}" type="datetimeFigureOut">
              <a:rPr lang="en-US" smtClean="0"/>
              <a:t>9/9/24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E0C8E-2431-9E4B-BE68-FA0AA71A8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111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2F7D0-F35C-2F48-9587-92A27A439348}" type="datetimeFigureOut">
              <a:rPr lang="en-US" smtClean="0"/>
              <a:t>9/9/24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E0C8E-2431-9E4B-BE68-FA0AA71A8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738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2F7D0-F35C-2F48-9587-92A27A439348}" type="datetimeFigureOut">
              <a:rPr lang="en-US" smtClean="0"/>
              <a:t>9/9/24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E0C8E-2431-9E4B-BE68-FA0AA71A8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348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2F7D0-F35C-2F48-9587-92A27A439348}" type="datetimeFigureOut">
              <a:rPr lang="en-US" smtClean="0"/>
              <a:t>9/9/24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E0C8E-2431-9E4B-BE68-FA0AA71A8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443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2F7D0-F35C-2F48-9587-92A27A439348}" type="datetimeFigureOut">
              <a:rPr lang="en-US" smtClean="0"/>
              <a:t>9/9/24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E0C8E-2431-9E4B-BE68-FA0AA71A8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14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2F7D0-F35C-2F48-9587-92A27A439348}" type="datetimeFigureOut">
              <a:rPr lang="en-US" smtClean="0"/>
              <a:t>9/9/24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E0C8E-2431-9E4B-BE68-FA0AA71A8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667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2F7D0-F35C-2F48-9587-92A27A439348}" type="datetimeFigureOut">
              <a:rPr lang="en-US" smtClean="0"/>
              <a:t>9/9/24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E0C8E-2431-9E4B-BE68-FA0AA71A8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95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2F7D0-F35C-2F48-9587-92A27A439348}" type="datetimeFigureOut">
              <a:rPr lang="en-US" smtClean="0"/>
              <a:t>9/9/24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E0C8E-2431-9E4B-BE68-FA0AA71A8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047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2F7D0-F35C-2F48-9587-92A27A439348}" type="datetimeFigureOut">
              <a:rPr lang="en-US" smtClean="0"/>
              <a:t>9/9/24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E0C8E-2431-9E4B-BE68-FA0AA71A8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472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2F7D0-F35C-2F48-9587-92A27A439348}" type="datetimeFigureOut">
              <a:rPr lang="en-US" smtClean="0"/>
              <a:t>9/9/24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E0C8E-2431-9E4B-BE68-FA0AA71A8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831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Helvetica Neue Medium" panose="02000503000000020004" pitchFamily="2" charset="0"/>
              </a:defRPr>
            </a:lvl1pPr>
          </a:lstStyle>
          <a:p>
            <a:fld id="{3C12F7D0-F35C-2F48-9587-92A27A439348}" type="datetimeFigureOut">
              <a:rPr lang="en-US" smtClean="0"/>
              <a:pPr/>
              <a:t>9/9/24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Helvetica Neue Medium" panose="02000503000000020004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Helvetica Neue Medium" panose="02000503000000020004" pitchFamily="2" charset="0"/>
              </a:defRPr>
            </a:lvl1pPr>
          </a:lstStyle>
          <a:p>
            <a:fld id="{5B7E0C8E-2431-9E4B-BE68-FA0AA71A814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944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Helvetica Neue Medium" panose="02000503000000020004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Helvetica Neue Medium" panose="02000503000000020004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Helvetica Neue Medium" panose="02000503000000020004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Helvetica Neue Medium" panose="02000503000000020004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Helvetica Neue Medium" panose="02000503000000020004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Helvetica Neue Medium" panose="0200050300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801317" y="857250"/>
            <a:ext cx="6858000" cy="1790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latin typeface="Helvetica Neue Medium" panose="02000503000000020004" pitchFamily="2" charset="0"/>
              </a:rPr>
              <a:t>Introduction to Naming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4137260"/>
            <a:ext cx="12192000" cy="22081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dirty="0">
                <a:latin typeface="Helvetica Neue Medium" panose="02000503000000020004" pitchFamily="2" charset="0"/>
              </a:rPr>
              <a:t>COS 316: Principles of Computer System Design</a:t>
            </a:r>
          </a:p>
          <a:p>
            <a:pPr marL="0" indent="0" algn="ctr">
              <a:buNone/>
            </a:pPr>
            <a:r>
              <a:rPr lang="en-US" dirty="0">
                <a:latin typeface="Helvetica Neue Medium" panose="02000503000000020004" pitchFamily="2" charset="0"/>
              </a:rPr>
              <a:t>Lecture 3</a:t>
            </a:r>
          </a:p>
          <a:p>
            <a:pPr marL="0" indent="0" algn="ctr">
              <a:buNone/>
            </a:pPr>
            <a:endParaRPr lang="en-US" dirty="0">
              <a:latin typeface="Helvetica Neue Medium" panose="02000503000000020004" pitchFamily="2" charset="0"/>
            </a:endParaRPr>
          </a:p>
          <a:p>
            <a:pPr marL="0" indent="0" algn="ctr">
              <a:lnSpc>
                <a:spcPct val="100000"/>
              </a:lnSpc>
              <a:spcBef>
                <a:spcPts val="5"/>
              </a:spcBef>
              <a:buNone/>
            </a:pPr>
            <a:r>
              <a:rPr lang="en-US" sz="3200" u="sng" dirty="0">
                <a:uFill>
                  <a:solidFill>
                    <a:srgbClr val="000000"/>
                  </a:solidFill>
                </a:u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Wyatt Lloyd</a:t>
            </a:r>
            <a:r>
              <a:rPr lang="en-US" sz="3200" u="none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&amp;</a:t>
            </a:r>
            <a:r>
              <a:rPr lang="en-US" sz="3200" u="none" spc="6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lang="en-US" sz="3200" u="none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Rob</a:t>
            </a:r>
            <a:r>
              <a:rPr lang="en-US" sz="3200" u="none" spc="3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lang="en-US" sz="3200" u="none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Fish</a:t>
            </a:r>
            <a:endParaRPr lang="en-US" sz="32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6535" y="2843509"/>
            <a:ext cx="867565" cy="109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702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6989" y="1218735"/>
            <a:ext cx="7830236" cy="2291680"/>
          </a:xfrm>
          <a:prstGeom prst="rect">
            <a:avLst/>
          </a:prstGeom>
        </p:spPr>
        <p:txBody>
          <a:bodyPr vert="horz" wrap="square" lIns="0" tIns="24157" rIns="0" bIns="0" rtlCol="0">
            <a:spAutoFit/>
          </a:bodyPr>
          <a:lstStyle/>
          <a:p>
            <a:pPr marL="26841">
              <a:spcBef>
                <a:spcPts val="190"/>
              </a:spcBef>
            </a:pPr>
            <a:r>
              <a:rPr sz="2400" dirty="0">
                <a:solidFill>
                  <a:srgbClr val="22373A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Why does it matter?</a:t>
            </a:r>
            <a:endParaRPr lang="en-US" sz="2400" dirty="0"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26841">
              <a:spcBef>
                <a:spcPts val="190"/>
              </a:spcBef>
            </a:pPr>
            <a:br>
              <a:rPr lang="en-US" sz="2400" dirty="0">
                <a:solidFill>
                  <a:srgbClr val="22373A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</a:br>
            <a:r>
              <a:rPr sz="2400" dirty="0">
                <a:solidFill>
                  <a:srgbClr val="FF0000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Principle: minimize abstraction at each layer</a:t>
            </a:r>
            <a:endParaRPr lang="en-US" sz="2400" dirty="0">
              <a:solidFill>
                <a:srgbClr val="FF0000"/>
              </a:solidFill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26841">
              <a:spcBef>
                <a:spcPts val="190"/>
              </a:spcBef>
            </a:pPr>
            <a:r>
              <a:rPr lang="en-US" sz="2400" dirty="0">
                <a:solidFill>
                  <a:srgbClr val="FF0000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	cover this is the layering module instead</a:t>
            </a:r>
            <a:br>
              <a:rPr lang="en-US" sz="2400" dirty="0">
                <a:solidFill>
                  <a:srgbClr val="FF0000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</a:br>
            <a:br>
              <a:rPr lang="en-US" sz="2400" dirty="0">
                <a:solidFill>
                  <a:srgbClr val="22373A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</a:br>
            <a:r>
              <a:rPr sz="2400" dirty="0">
                <a:solidFill>
                  <a:srgbClr val="22373A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An intellectual framework for naming</a:t>
            </a:r>
            <a:endParaRPr sz="2400" dirty="0"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3975311"/>
      </p:ext>
    </p:extLst>
  </p:cSld>
  <p:clrMapOvr>
    <a:masterClrMapping/>
  </p:clrMapOvr>
  <p:transition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05055-9717-2347-A30C-5B7B79AC7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B01674-B2FF-984C-ABEE-47F73C84C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946900" cy="4351338"/>
          </a:xfrm>
        </p:spPr>
        <p:txBody>
          <a:bodyPr/>
          <a:lstStyle/>
          <a:p>
            <a:r>
              <a:rPr lang="en-US" dirty="0"/>
              <a:t>Why does it matter?</a:t>
            </a:r>
          </a:p>
          <a:p>
            <a:r>
              <a:rPr lang="en-US" dirty="0"/>
              <a:t>An intellectual framework for naming</a:t>
            </a:r>
          </a:p>
          <a:p>
            <a:r>
              <a:rPr lang="en-US" dirty="0"/>
              <a:t>Naming memory</a:t>
            </a:r>
          </a:p>
        </p:txBody>
      </p:sp>
    </p:spTree>
    <p:extLst>
      <p:ext uri="{BB962C8B-B14F-4D97-AF65-F5344CB8AC3E}">
        <p14:creationId xmlns:p14="http://schemas.microsoft.com/office/powerpoint/2010/main" val="29575685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05055-9717-2347-A30C-5B7B79AC7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does naming matter?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B01674-B2FF-984C-ABEE-47F73C84C2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Naming is the most central design</a:t>
            </a:r>
            <a:br>
              <a:rPr lang="en-US" dirty="0"/>
            </a:br>
            <a:r>
              <a:rPr lang="en-US" dirty="0"/>
              <a:t>choice in the interface of a system</a:t>
            </a:r>
          </a:p>
          <a:p>
            <a:endParaRPr lang="en-US" dirty="0"/>
          </a:p>
          <a:p>
            <a:pPr marL="40262">
              <a:lnSpc>
                <a:spcPct val="100000"/>
              </a:lnSpc>
              <a:spcBef>
                <a:spcPts val="190"/>
              </a:spcBef>
            </a:pPr>
            <a:r>
              <a:rPr lang="en-US" dirty="0"/>
              <a:t>Recall: Systems provide an interface to underlying resources</a:t>
            </a:r>
          </a:p>
          <a:p>
            <a:pPr marL="497462" lvl="1">
              <a:lnSpc>
                <a:spcPct val="100000"/>
              </a:lnSpc>
              <a:spcBef>
                <a:spcPts val="190"/>
              </a:spcBef>
            </a:pPr>
            <a:r>
              <a:rPr lang="en-US" dirty="0"/>
              <a:t>Mediate access to shared resources</a:t>
            </a:r>
          </a:p>
          <a:p>
            <a:pPr marL="497462" lvl="1">
              <a:lnSpc>
                <a:spcPct val="100000"/>
              </a:lnSpc>
              <a:spcBef>
                <a:spcPts val="190"/>
              </a:spcBef>
            </a:pPr>
            <a:r>
              <a:rPr lang="en-US" dirty="0"/>
              <a:t>Isolate applications</a:t>
            </a:r>
          </a:p>
          <a:p>
            <a:pPr marL="497462" lvl="1">
              <a:lnSpc>
                <a:spcPct val="100000"/>
              </a:lnSpc>
              <a:spcBef>
                <a:spcPts val="190"/>
              </a:spcBef>
            </a:pPr>
            <a:r>
              <a:rPr lang="en-US" dirty="0"/>
              <a:t>Abstract complexity</a:t>
            </a:r>
          </a:p>
          <a:p>
            <a:pPr marL="497462" lvl="1">
              <a:lnSpc>
                <a:spcPct val="100000"/>
              </a:lnSpc>
              <a:spcBef>
                <a:spcPts val="190"/>
              </a:spcBef>
            </a:pPr>
            <a:r>
              <a:rPr lang="en-US" dirty="0"/>
              <a:t>Abstract differences in implementation</a:t>
            </a:r>
          </a:p>
          <a:p>
            <a:pPr marL="26841">
              <a:lnSpc>
                <a:spcPct val="100000"/>
              </a:lnSpc>
              <a:spcBef>
                <a:spcPts val="2156"/>
              </a:spcBef>
            </a:pPr>
            <a:r>
              <a:rPr lang="en-US" dirty="0"/>
              <a:t>We always need </a:t>
            </a:r>
            <a:r>
              <a:rPr lang="en-US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some </a:t>
            </a:r>
            <a:r>
              <a:rPr lang="en-US" dirty="0"/>
              <a:t>way for applications (or other clients) to </a:t>
            </a:r>
            <a:r>
              <a:rPr lang="en-US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name </a:t>
            </a:r>
            <a:r>
              <a:rPr lang="en-US" dirty="0"/>
              <a:t>those resources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415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05055-9717-2347-A30C-5B7B79AC7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does naming matter?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B01674-B2FF-984C-ABEE-47F73C84C2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names systems use to expose underlying resources affects every other aspect of the system:</a:t>
            </a:r>
          </a:p>
          <a:p>
            <a:pPr lvl="1"/>
            <a:r>
              <a:rPr lang="en-US" dirty="0"/>
              <a:t>Performance of the system implementation</a:t>
            </a:r>
          </a:p>
          <a:p>
            <a:pPr lvl="1"/>
            <a:r>
              <a:rPr lang="en-US" dirty="0"/>
              <a:t>Application performance and flexibility</a:t>
            </a:r>
          </a:p>
          <a:p>
            <a:pPr lvl="1"/>
            <a:r>
              <a:rPr lang="en-US" dirty="0"/>
              <a:t>Security &amp; Isolation</a:t>
            </a:r>
          </a:p>
          <a:p>
            <a:pPr lvl="1"/>
            <a:r>
              <a:rPr lang="en-US" dirty="0"/>
              <a:t>Portability</a:t>
            </a:r>
          </a:p>
          <a:p>
            <a:pPr lvl="1"/>
            <a:r>
              <a:rPr lang="en-US" dirty="0"/>
              <a:t>Resource sharing and concurrency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7050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05055-9717-2347-A30C-5B7B79AC7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Naming Scheme Framework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B01674-B2FF-984C-ABEE-47F73C84C2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/>
              <a:t>Values</a:t>
            </a:r>
            <a:r>
              <a:rPr lang="en-US" dirty="0"/>
              <a:t>: What is it that we’re naming?</a:t>
            </a:r>
          </a:p>
          <a:p>
            <a:pPr lvl="1"/>
            <a:r>
              <a:rPr lang="en-US" dirty="0"/>
              <a:t>Disk sectors?</a:t>
            </a:r>
          </a:p>
          <a:p>
            <a:pPr lvl="1"/>
            <a:r>
              <a:rPr lang="en-US" dirty="0"/>
              <a:t>Network nodes?</a:t>
            </a:r>
          </a:p>
          <a:p>
            <a:pPr lvl="1"/>
            <a:r>
              <a:rPr lang="en-US" dirty="0"/>
              <a:t>Users?</a:t>
            </a:r>
          </a:p>
          <a:p>
            <a:endParaRPr lang="en-US" dirty="0"/>
          </a:p>
          <a:p>
            <a:r>
              <a:rPr lang="en-US" b="1" dirty="0"/>
              <a:t>Names</a:t>
            </a:r>
            <a:r>
              <a:rPr lang="en-US" dirty="0"/>
              <a:t>: What’s the format of a name?</a:t>
            </a:r>
          </a:p>
          <a:p>
            <a:pPr lvl="1"/>
            <a:r>
              <a:rPr lang="en-US" dirty="0"/>
              <a:t>Alphanumeric strings up to 32 characters</a:t>
            </a:r>
          </a:p>
          <a:p>
            <a:pPr lvl="1"/>
            <a:r>
              <a:rPr lang="en-US" dirty="0"/>
              <a:t>Non-zero integers</a:t>
            </a:r>
          </a:p>
          <a:p>
            <a:pPr lvl="1"/>
            <a:r>
              <a:rPr lang="en-US" dirty="0"/>
              <a:t>128-bit numbers</a:t>
            </a:r>
          </a:p>
          <a:p>
            <a:endParaRPr lang="en-US" dirty="0"/>
          </a:p>
          <a:p>
            <a:r>
              <a:rPr lang="en-US" b="1" dirty="0"/>
              <a:t>Allocation</a:t>
            </a:r>
            <a:r>
              <a:rPr lang="en-US" dirty="0"/>
              <a:t> mechanism: How does the system create new names and values?</a:t>
            </a:r>
          </a:p>
          <a:p>
            <a:endParaRPr lang="en-US" dirty="0"/>
          </a:p>
          <a:p>
            <a:r>
              <a:rPr lang="en-US" b="1" dirty="0"/>
              <a:t>Lookup</a:t>
            </a:r>
            <a:r>
              <a:rPr lang="en-US" dirty="0"/>
              <a:t> mechanism: How does the system map from names to values?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6045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48C29-630E-0F43-B186-E650F3525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Name Memory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E7EB87F-69FD-DA48-8F6B-DB6C3D125C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70" b="89758" l="3790" r="93977">
                        <a14:foregroundMark x1="9865" y1="12849" x2="4413" y2="12849"/>
                        <a14:foregroundMark x1="4413" y1="12849" x2="5400" y2="53445"/>
                        <a14:foregroundMark x1="5400" y1="53445" x2="3738" y2="72998"/>
                        <a14:foregroundMark x1="3738" y1="72998" x2="8827" y2="81750"/>
                        <a14:foregroundMark x1="8827" y1="81750" x2="11734" y2="46369"/>
                        <a14:foregroundMark x1="11734" y1="46369" x2="11371" y2="17132"/>
                        <a14:foregroundMark x1="11371" y1="17132" x2="11163" y2="14711"/>
                        <a14:foregroundMark x1="3842" y1="15642" x2="4984" y2="13780"/>
                        <a14:foregroundMark x1="93977" y1="16946" x2="91173" y2="16015"/>
                        <a14:foregroundMark x1="89772" y1="82123" x2="89772" y2="82123"/>
                        <a14:foregroundMark x1="50467" y1="81750" x2="69574" y2="83054"/>
                        <a14:foregroundMark x1="69574" y1="83054" x2="91796" y2="79888"/>
                        <a14:foregroundMark x1="10644" y1="80819" x2="17394" y2="82123"/>
                        <a14:foregroundMark x1="17394" y1="82123" x2="31256" y2="80447"/>
                        <a14:foregroundMark x1="31256" y1="80447" x2="40966" y2="80633"/>
                        <a14:foregroundMark x1="40966" y1="80633" x2="44444" y2="79516"/>
                        <a14:backgroundMark x1="46625" y1="80261" x2="46469" y2="84916"/>
                        <a14:backgroundMark x1="47144" y1="80819" x2="47144" y2="80819"/>
                        <a14:backgroundMark x1="46366" y1="80261" x2="46366" y2="802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202" y="1690688"/>
            <a:ext cx="7263127" cy="2024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ED341A1-EAC6-AE47-AFBD-F159D4D7DD8F}"/>
              </a:ext>
            </a:extLst>
          </p:cNvPr>
          <p:cNvSpPr txBox="1"/>
          <p:nvPr/>
        </p:nvSpPr>
        <p:spPr>
          <a:xfrm>
            <a:off x="2720051" y="6492875"/>
            <a:ext cx="55679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Image from: https://</a:t>
            </a:r>
            <a:r>
              <a:rPr lang="en-US" sz="1200" dirty="0" err="1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commons.wikimedia.org</a:t>
            </a:r>
            <a:r>
              <a:rPr lang="en-US" sz="12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/wiki/File:DRAM_DDR2_512.jpg</a:t>
            </a:r>
          </a:p>
        </p:txBody>
      </p:sp>
    </p:spTree>
    <p:extLst>
      <p:ext uri="{BB962C8B-B14F-4D97-AF65-F5344CB8AC3E}">
        <p14:creationId xmlns:p14="http://schemas.microsoft.com/office/powerpoint/2010/main" val="4583819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50603-81A2-024D-8CEE-EF7A6ECB5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Naming Memory #1: Geometric memory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1BF910-3195-3249-8613-6011F1BE71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Values</a:t>
            </a:r>
            <a:r>
              <a:rPr lang="en-US" dirty="0"/>
              <a:t>: Words of memory</a:t>
            </a:r>
          </a:p>
          <a:p>
            <a:endParaRPr lang="en-US" dirty="0"/>
          </a:p>
          <a:p>
            <a:r>
              <a:rPr lang="en-US" b="1" dirty="0"/>
              <a:t>Names</a:t>
            </a:r>
            <a:r>
              <a:rPr lang="en-US" dirty="0"/>
              <a:t>: </a:t>
            </a:r>
            <a:r>
              <a:rPr lang="en-US" dirty="0">
                <a:latin typeface="Consolas" panose="020B0609020204030204" pitchFamily="49" charset="0"/>
                <a:ea typeface="Helvetica Neue" panose="02000503000000020004" pitchFamily="2" charset="0"/>
                <a:cs typeface="Consolas" panose="020B0609020204030204" pitchFamily="49" charset="0"/>
              </a:rPr>
              <a:t>DIMM 1; BANK 3; ROW 1200; COLUMN 4;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1"/>
            <a:r>
              <a:rPr lang="en-US" dirty="0"/>
              <a:t>Specifies the precise location of the word(s)</a:t>
            </a:r>
          </a:p>
          <a:p>
            <a:pPr lvl="1"/>
            <a:endParaRPr lang="en-US" dirty="0"/>
          </a:p>
          <a:p>
            <a:r>
              <a:rPr lang="en-US" b="1" dirty="0"/>
              <a:t>Allocation</a:t>
            </a:r>
            <a:r>
              <a:rPr lang="en-US" dirty="0"/>
              <a:t>: n/a</a:t>
            </a:r>
          </a:p>
          <a:p>
            <a:pPr lvl="1"/>
            <a:r>
              <a:rPr lang="en-US" dirty="0"/>
              <a:t>Or install more memory</a:t>
            </a:r>
          </a:p>
          <a:p>
            <a:endParaRPr lang="en-US" dirty="0"/>
          </a:p>
          <a:p>
            <a:r>
              <a:rPr lang="en-US" b="1" dirty="0"/>
              <a:t>Lookup</a:t>
            </a:r>
            <a:r>
              <a:rPr lang="en-US" dirty="0"/>
              <a:t> mechanism: direct in simple hardware</a:t>
            </a:r>
          </a:p>
        </p:txBody>
      </p:sp>
    </p:spTree>
    <p:extLst>
      <p:ext uri="{BB962C8B-B14F-4D97-AF65-F5344CB8AC3E}">
        <p14:creationId xmlns:p14="http://schemas.microsoft.com/office/powerpoint/2010/main" val="15442669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50603-81A2-024D-8CEE-EF7A6ECB5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Naming Memory #2: Physical memory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1BF910-3195-3249-8613-6011F1BE71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Values</a:t>
            </a:r>
            <a:r>
              <a:rPr lang="en-US" dirty="0"/>
              <a:t>: Words of memory</a:t>
            </a:r>
          </a:p>
          <a:p>
            <a:endParaRPr lang="en-US" dirty="0"/>
          </a:p>
          <a:p>
            <a:r>
              <a:rPr lang="en-US" b="1" dirty="0"/>
              <a:t>Names</a:t>
            </a:r>
            <a:r>
              <a:rPr lang="en-US" dirty="0"/>
              <a:t>: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0xDEADBEEF </a:t>
            </a:r>
          </a:p>
          <a:p>
            <a:pPr lvl="1"/>
            <a:r>
              <a:rPr lang="en-US" dirty="0"/>
              <a:t>Integer up to the maximum size of memory in words</a:t>
            </a:r>
          </a:p>
          <a:p>
            <a:pPr lvl="1"/>
            <a:endParaRPr lang="en-US" dirty="0"/>
          </a:p>
          <a:p>
            <a:r>
              <a:rPr lang="en-US" b="1" dirty="0"/>
              <a:t>Allocation</a:t>
            </a:r>
            <a:r>
              <a:rPr lang="en-US" dirty="0"/>
              <a:t>: n/a</a:t>
            </a:r>
          </a:p>
          <a:p>
            <a:pPr lvl="1"/>
            <a:r>
              <a:rPr lang="en-US" dirty="0"/>
              <a:t>Or install more memory</a:t>
            </a:r>
          </a:p>
          <a:p>
            <a:endParaRPr lang="en-US" dirty="0"/>
          </a:p>
          <a:p>
            <a:r>
              <a:rPr lang="en-US" b="1" dirty="0"/>
              <a:t>Lookup</a:t>
            </a:r>
            <a:r>
              <a:rPr lang="en-US" dirty="0"/>
              <a:t> mechanism: direct in simple hardware</a:t>
            </a:r>
          </a:p>
        </p:txBody>
      </p:sp>
    </p:spTree>
    <p:extLst>
      <p:ext uri="{BB962C8B-B14F-4D97-AF65-F5344CB8AC3E}">
        <p14:creationId xmlns:p14="http://schemas.microsoft.com/office/powerpoint/2010/main" val="8553740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50603-81A2-024D-8CEE-EF7A6ECB5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Geometric and Physical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1BF910-3195-3249-8613-6011F1BE71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Performance of the system implementation</a:t>
            </a:r>
          </a:p>
          <a:p>
            <a:r>
              <a:rPr lang="en-US" dirty="0"/>
              <a:t>Application performance and flexibility</a:t>
            </a:r>
          </a:p>
          <a:p>
            <a:r>
              <a:rPr lang="en-US" dirty="0"/>
              <a:t>Security &amp; Isolation</a:t>
            </a:r>
          </a:p>
          <a:p>
            <a:r>
              <a:rPr lang="en-US" dirty="0"/>
              <a:t>Portability</a:t>
            </a:r>
          </a:p>
          <a:p>
            <a:r>
              <a:rPr lang="en-US" dirty="0"/>
              <a:t>Resource sharing and concurrency</a:t>
            </a:r>
          </a:p>
          <a:p>
            <a:endParaRPr lang="en-US" dirty="0"/>
          </a:p>
          <a:p>
            <a:r>
              <a:rPr lang="en-US" dirty="0"/>
              <a:t>All essentially the same</a:t>
            </a:r>
          </a:p>
          <a:p>
            <a:r>
              <a:rPr lang="en-US" dirty="0"/>
              <a:t>But physical is more </a:t>
            </a:r>
            <a:r>
              <a:rPr lang="en-US" b="1" dirty="0"/>
              <a:t>portable</a:t>
            </a:r>
            <a:r>
              <a:rPr lang="en-US" dirty="0"/>
              <a:t> than geometric</a:t>
            </a:r>
          </a:p>
          <a:p>
            <a:pPr lvl="1"/>
            <a:r>
              <a:rPr lang="en-US" dirty="0"/>
              <a:t>(Geometric is not real for memory, dominated by physical)</a:t>
            </a:r>
          </a:p>
        </p:txBody>
      </p:sp>
    </p:spTree>
    <p:extLst>
      <p:ext uri="{BB962C8B-B14F-4D97-AF65-F5344CB8AC3E}">
        <p14:creationId xmlns:p14="http://schemas.microsoft.com/office/powerpoint/2010/main" val="1895659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50603-81A2-024D-8CEE-EF7A6ECB5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Naming Memory #3: Virtual memory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1BF910-3195-3249-8613-6011F1BE71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/>
              <a:t>Values</a:t>
            </a:r>
            <a:r>
              <a:rPr lang="en-US" dirty="0"/>
              <a:t>: (type, address) </a:t>
            </a:r>
          </a:p>
          <a:p>
            <a:pPr lvl="1"/>
            <a:r>
              <a:rPr lang="en-US" dirty="0"/>
              <a:t>Type is a type of storage; address is storage specific</a:t>
            </a:r>
          </a:p>
          <a:p>
            <a:pPr lvl="2"/>
            <a:r>
              <a:rPr lang="en-US" dirty="0"/>
              <a:t>(Memory, memory address)</a:t>
            </a:r>
          </a:p>
          <a:p>
            <a:pPr lvl="2"/>
            <a:r>
              <a:rPr lang="en-US" dirty="0"/>
              <a:t>(File, file name and offset in file)</a:t>
            </a:r>
          </a:p>
          <a:p>
            <a:pPr lvl="2"/>
            <a:r>
              <a:rPr lang="en-US" dirty="0"/>
              <a:t>(Remote memory, remote node and memory address)</a:t>
            </a:r>
          </a:p>
          <a:p>
            <a:pPr lvl="2"/>
            <a:r>
              <a:rPr lang="en-US" dirty="0"/>
              <a:t>…</a:t>
            </a:r>
          </a:p>
          <a:p>
            <a:endParaRPr lang="en-US" b="1" dirty="0"/>
          </a:p>
          <a:p>
            <a:r>
              <a:rPr lang="en-US" b="1" dirty="0"/>
              <a:t>Names</a:t>
            </a:r>
            <a:r>
              <a:rPr lang="en-US" dirty="0"/>
              <a:t>: 64 bit address &amp; process ID</a:t>
            </a:r>
          </a:p>
          <a:p>
            <a:pPr lvl="1"/>
            <a:r>
              <a:rPr lang="en-US" dirty="0"/>
              <a:t>E.g.,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(0xDEADBEEF, 1337)</a:t>
            </a:r>
          </a:p>
          <a:p>
            <a:pPr lvl="1"/>
            <a:r>
              <a:rPr lang="en-US" dirty="0"/>
              <a:t>process ID is typically implicit</a:t>
            </a:r>
          </a:p>
          <a:p>
            <a:pPr lvl="2"/>
            <a:endParaRPr lang="en-US" dirty="0"/>
          </a:p>
          <a:p>
            <a:r>
              <a:rPr lang="en-US" b="1" dirty="0"/>
              <a:t>Allocation</a:t>
            </a:r>
            <a:r>
              <a:rPr lang="en-US" dirty="0"/>
              <a:t>: </a:t>
            </a:r>
            <a:r>
              <a:rPr lang="en-US" dirty="0" err="1"/>
              <a:t>mmap</a:t>
            </a:r>
            <a:endParaRPr lang="en-US" dirty="0"/>
          </a:p>
          <a:p>
            <a:endParaRPr lang="en-US" dirty="0"/>
          </a:p>
          <a:p>
            <a:r>
              <a:rPr lang="en-US" dirty="0">
                <a:solidFill>
                  <a:schemeClr val="bg1"/>
                </a:solidFill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194077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5CD2F-3B73-B848-BFE0-73503DE41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Naming Module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59159B-E599-9A41-90B4-007233EF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5604803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Naming Overview (today)</a:t>
            </a:r>
          </a:p>
          <a:p>
            <a:pPr lvl="1"/>
            <a:r>
              <a:rPr lang="en-US" dirty="0"/>
              <a:t>Memory Naming</a:t>
            </a:r>
          </a:p>
          <a:p>
            <a:pPr lvl="2"/>
            <a:r>
              <a:rPr lang="en-US" dirty="0"/>
              <a:t>OS, Security</a:t>
            </a:r>
            <a:br>
              <a:rPr lang="en-US" dirty="0"/>
            </a:br>
            <a:endParaRPr lang="en-US" dirty="0"/>
          </a:p>
          <a:p>
            <a:r>
              <a:rPr lang="en-US" dirty="0"/>
              <a:t>Unix File System Naming</a:t>
            </a:r>
          </a:p>
          <a:p>
            <a:pPr lvl="1"/>
            <a:r>
              <a:rPr lang="en-US" dirty="0"/>
              <a:t>OS</a:t>
            </a:r>
            <a:br>
              <a:rPr lang="en-US" dirty="0"/>
            </a:br>
            <a:endParaRPr lang="en-US" dirty="0"/>
          </a:p>
          <a:p>
            <a:r>
              <a:rPr lang="en-US" dirty="0"/>
              <a:t>Git Naming</a:t>
            </a:r>
          </a:p>
          <a:p>
            <a:pPr lvl="1"/>
            <a:r>
              <a:rPr lang="en-US" dirty="0"/>
              <a:t>OS, Distributed Systems</a:t>
            </a:r>
            <a:br>
              <a:rPr lang="en-US" dirty="0"/>
            </a:br>
            <a:endParaRPr lang="en-US" dirty="0"/>
          </a:p>
          <a:p>
            <a:r>
              <a:rPr lang="en-US" dirty="0"/>
              <a:t>Network Naming</a:t>
            </a:r>
          </a:p>
          <a:p>
            <a:pPr lvl="1"/>
            <a:r>
              <a:rPr lang="en-US" dirty="0"/>
              <a:t>Networking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7577CC7-1F45-0445-83F0-CBD8B2A90A4E}"/>
              </a:ext>
            </a:extLst>
          </p:cNvPr>
          <p:cNvGrpSpPr/>
          <p:nvPr/>
        </p:nvGrpSpPr>
        <p:grpSpPr>
          <a:xfrm>
            <a:off x="7226869" y="2249206"/>
            <a:ext cx="4126931" cy="2925884"/>
            <a:chOff x="415942" y="1690688"/>
            <a:chExt cx="5582742" cy="3958014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E060C11-41CF-0449-9E3F-C5D5F9A61D43}"/>
                </a:ext>
              </a:extLst>
            </p:cNvPr>
            <p:cNvGrpSpPr/>
            <p:nvPr/>
          </p:nvGrpSpPr>
          <p:grpSpPr>
            <a:xfrm>
              <a:off x="415942" y="1690688"/>
              <a:ext cx="5582742" cy="3958014"/>
              <a:chOff x="492142" y="2566997"/>
              <a:chExt cx="4346716" cy="3081705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2D1523FE-BA6A-C144-A96B-09BDC597D87A}"/>
                  </a:ext>
                </a:extLst>
              </p:cNvPr>
              <p:cNvSpPr/>
              <p:nvPr/>
            </p:nvSpPr>
            <p:spPr>
              <a:xfrm>
                <a:off x="492144" y="2566997"/>
                <a:ext cx="4346714" cy="632992"/>
              </a:xfrm>
              <a:prstGeom prst="rect">
                <a:avLst/>
              </a:prstGeom>
              <a:solidFill>
                <a:sysClr val="window" lastClr="FFFFFF"/>
              </a:solidFill>
              <a:ln w="571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 Neue Medium" panose="02000503000000020004" pitchFamily="2" charset="0"/>
                    <a:ea typeface="Helvetica Neue Medium" panose="02000503000000020004" pitchFamily="2" charset="0"/>
                    <a:cs typeface="Helvetica Neue Medium" panose="02000503000000020004" pitchFamily="2" charset="0"/>
                  </a:rPr>
                  <a:t>Application</a:t>
                </a:r>
                <a:endParaRPr kumimoji="0" lang="en-US" sz="120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 Neue Medium" panose="02000503000000020004" pitchFamily="2" charset="0"/>
                  <a:ea typeface="Helvetica Neue Medium" panose="02000503000000020004" pitchFamily="2" charset="0"/>
                  <a:cs typeface="Helvetica Neue Medium" panose="02000503000000020004" pitchFamily="2" charset="0"/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A55B2BB-6CB8-CF48-B425-9DF4FB4608A7}"/>
                  </a:ext>
                </a:extLst>
              </p:cNvPr>
              <p:cNvSpPr/>
              <p:nvPr/>
            </p:nvSpPr>
            <p:spPr>
              <a:xfrm>
                <a:off x="492145" y="3192096"/>
                <a:ext cx="4346713" cy="763671"/>
              </a:xfrm>
              <a:prstGeom prst="rect">
                <a:avLst/>
              </a:prstGeom>
              <a:solidFill>
                <a:srgbClr val="4472C4"/>
              </a:solidFill>
              <a:ln w="571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 Neue Medium" panose="02000503000000020004" pitchFamily="2" charset="0"/>
                    <a:ea typeface="Helvetica Neue Medium" panose="02000503000000020004" pitchFamily="2" charset="0"/>
                    <a:cs typeface="Helvetica Neue Medium" panose="02000503000000020004" pitchFamily="2" charset="0"/>
                  </a:rPr>
                  <a:t>Distributed Systems</a:t>
                </a:r>
                <a:endParaRPr kumimoji="0" lang="en-US" sz="120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 Neue Medium" panose="02000503000000020004" pitchFamily="2" charset="0"/>
                  <a:ea typeface="Helvetica Neue Medium" panose="02000503000000020004" pitchFamily="2" charset="0"/>
                  <a:cs typeface="Helvetica Neue Medium" panose="02000503000000020004" pitchFamily="2" charset="0"/>
                </a:endParaRPr>
              </a:p>
            </p:txBody>
          </p: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C3DA2604-652F-7948-B667-37E2C693933F}"/>
                  </a:ext>
                </a:extLst>
              </p:cNvPr>
              <p:cNvGrpSpPr/>
              <p:nvPr/>
            </p:nvGrpSpPr>
            <p:grpSpPr>
              <a:xfrm>
                <a:off x="498189" y="3955767"/>
                <a:ext cx="1968532" cy="1692935"/>
                <a:chOff x="1232452" y="3657593"/>
                <a:chExt cx="3498574" cy="3008769"/>
              </a:xfrm>
            </p:grpSpPr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6A55C1F9-C1BD-9F4A-94FD-1A66ECDF25B9}"/>
                    </a:ext>
                  </a:extLst>
                </p:cNvPr>
                <p:cNvSpPr/>
                <p:nvPr/>
              </p:nvSpPr>
              <p:spPr>
                <a:xfrm>
                  <a:off x="1232452" y="5380901"/>
                  <a:ext cx="3498574" cy="1285461"/>
                </a:xfrm>
                <a:prstGeom prst="rect">
                  <a:avLst/>
                </a:prstGeom>
                <a:solidFill>
                  <a:sysClr val="window" lastClr="FFFFFF"/>
                </a:solidFill>
                <a:ln w="571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Helvetica Neue Medium" panose="02000503000000020004" pitchFamily="2" charset="0"/>
                      <a:ea typeface="Helvetica Neue Medium" panose="02000503000000020004" pitchFamily="2" charset="0"/>
                      <a:cs typeface="Helvetica Neue Medium" panose="02000503000000020004" pitchFamily="2" charset="0"/>
                    </a:rPr>
                    <a:t>        Hardware</a:t>
                  </a:r>
                  <a:endParaRPr kumimoji="0" lang="en-US" sz="120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 Neue Medium" panose="02000503000000020004" pitchFamily="2" charset="0"/>
                    <a:ea typeface="Helvetica Neue Medium" panose="02000503000000020004" pitchFamily="2" charset="0"/>
                    <a:cs typeface="Helvetica Neue Medium" panose="02000503000000020004" pitchFamily="2" charset="0"/>
                  </a:endParaRPr>
                </a:p>
              </p:txBody>
            </p:sp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D024BCC8-FD04-A047-B2D4-D607F595D53E}"/>
                    </a:ext>
                  </a:extLst>
                </p:cNvPr>
                <p:cNvSpPr/>
                <p:nvPr/>
              </p:nvSpPr>
              <p:spPr>
                <a:xfrm>
                  <a:off x="1232452" y="3657593"/>
                  <a:ext cx="3498574" cy="1728590"/>
                </a:xfrm>
                <a:prstGeom prst="rect">
                  <a:avLst/>
                </a:prstGeom>
                <a:solidFill>
                  <a:srgbClr val="ED7D31"/>
                </a:solidFill>
                <a:ln w="571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 Neue Medium" panose="02000503000000020004" pitchFamily="2" charset="0"/>
                    <a:ea typeface="Helvetica Neue Medium" panose="02000503000000020004" pitchFamily="2" charset="0"/>
                    <a:cs typeface="Helvetica Neue Medium" panose="02000503000000020004" pitchFamily="2" charset="0"/>
                  </a:endParaRPr>
                </a:p>
              </p:txBody>
            </p:sp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1F9FEDDE-EFD2-2243-B980-5ED15D65E2B8}"/>
                    </a:ext>
                  </a:extLst>
                </p:cNvPr>
                <p:cNvSpPr/>
                <p:nvPr/>
              </p:nvSpPr>
              <p:spPr>
                <a:xfrm>
                  <a:off x="2252712" y="3668153"/>
                  <a:ext cx="2478314" cy="865135"/>
                </a:xfrm>
                <a:prstGeom prst="rect">
                  <a:avLst/>
                </a:prstGeom>
                <a:solidFill>
                  <a:srgbClr val="70AD47"/>
                </a:solidFill>
                <a:ln w="571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Helvetica Neue Medium" panose="02000503000000020004" pitchFamily="2" charset="0"/>
                      <a:ea typeface="Helvetica Neue Medium" panose="02000503000000020004" pitchFamily="2" charset="0"/>
                      <a:cs typeface="Helvetica Neue Medium" panose="02000503000000020004" pitchFamily="2" charset="0"/>
                    </a:rPr>
                    <a:t>Network</a:t>
                  </a:r>
                  <a:endParaRPr kumimoji="0" lang="en-US" sz="120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 Neue Medium" panose="02000503000000020004" pitchFamily="2" charset="0"/>
                    <a:ea typeface="Helvetica Neue Medium" panose="02000503000000020004" pitchFamily="2" charset="0"/>
                    <a:cs typeface="Helvetica Neue Medium" panose="02000503000000020004" pitchFamily="2" charset="0"/>
                  </a:endParaRPr>
                </a:p>
              </p:txBody>
            </p:sp>
          </p:grp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D6E7974F-B760-514F-B276-DFDBD897E475}"/>
                  </a:ext>
                </a:extLst>
              </p:cNvPr>
              <p:cNvGrpSpPr/>
              <p:nvPr/>
            </p:nvGrpSpPr>
            <p:grpSpPr>
              <a:xfrm>
                <a:off x="2870326" y="3955767"/>
                <a:ext cx="1968532" cy="1692935"/>
                <a:chOff x="1232452" y="3657593"/>
                <a:chExt cx="3498574" cy="3008769"/>
              </a:xfrm>
            </p:grpSpPr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565B3D76-8F1D-AD4B-9447-3E14717FC62B}"/>
                    </a:ext>
                  </a:extLst>
                </p:cNvPr>
                <p:cNvSpPr/>
                <p:nvPr/>
              </p:nvSpPr>
              <p:spPr>
                <a:xfrm>
                  <a:off x="1232452" y="5380901"/>
                  <a:ext cx="3498574" cy="1285461"/>
                </a:xfrm>
                <a:prstGeom prst="rect">
                  <a:avLst/>
                </a:prstGeom>
                <a:solidFill>
                  <a:sysClr val="window" lastClr="FFFFFF"/>
                </a:solidFill>
                <a:ln w="571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Helvetica Neue Medium" panose="02000503000000020004" pitchFamily="2" charset="0"/>
                      <a:ea typeface="Helvetica Neue Medium" panose="02000503000000020004" pitchFamily="2" charset="0"/>
                      <a:cs typeface="Helvetica Neue Medium" panose="02000503000000020004" pitchFamily="2" charset="0"/>
                    </a:rPr>
                    <a:t>        Hardware</a:t>
                  </a:r>
                  <a:endParaRPr kumimoji="0" lang="en-US" sz="120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 Neue Medium" panose="02000503000000020004" pitchFamily="2" charset="0"/>
                    <a:ea typeface="Helvetica Neue Medium" panose="02000503000000020004" pitchFamily="2" charset="0"/>
                    <a:cs typeface="Helvetica Neue Medium" panose="02000503000000020004" pitchFamily="2" charset="0"/>
                  </a:endParaRPr>
                </a:p>
              </p:txBody>
            </p:sp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6E6D7F3B-824B-F748-B399-346EF8BEACC4}"/>
                    </a:ext>
                  </a:extLst>
                </p:cNvPr>
                <p:cNvSpPr/>
                <p:nvPr/>
              </p:nvSpPr>
              <p:spPr>
                <a:xfrm>
                  <a:off x="1232452" y="3657593"/>
                  <a:ext cx="3498574" cy="1728590"/>
                </a:xfrm>
                <a:prstGeom prst="rect">
                  <a:avLst/>
                </a:prstGeom>
                <a:solidFill>
                  <a:srgbClr val="ED7D31"/>
                </a:solidFill>
                <a:ln w="571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 Neue Medium" panose="02000503000000020004" pitchFamily="2" charset="0"/>
                    <a:ea typeface="Helvetica Neue Medium" panose="02000503000000020004" pitchFamily="2" charset="0"/>
                    <a:cs typeface="Helvetica Neue Medium" panose="02000503000000020004" pitchFamily="2" charset="0"/>
                  </a:endParaRPr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FD40E755-6142-2B41-B169-F9F755CF35C6}"/>
                    </a:ext>
                  </a:extLst>
                </p:cNvPr>
                <p:cNvSpPr/>
                <p:nvPr/>
              </p:nvSpPr>
              <p:spPr>
                <a:xfrm>
                  <a:off x="2252712" y="3668153"/>
                  <a:ext cx="2478314" cy="865135"/>
                </a:xfrm>
                <a:prstGeom prst="rect">
                  <a:avLst/>
                </a:prstGeom>
                <a:solidFill>
                  <a:srgbClr val="70AD47"/>
                </a:solidFill>
                <a:ln w="571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Helvetica Neue Medium" panose="02000503000000020004" pitchFamily="2" charset="0"/>
                      <a:ea typeface="Helvetica Neue Medium" panose="02000503000000020004" pitchFamily="2" charset="0"/>
                      <a:cs typeface="Helvetica Neue Medium" panose="02000503000000020004" pitchFamily="2" charset="0"/>
                    </a:rPr>
                    <a:t>Network</a:t>
                  </a:r>
                  <a:endParaRPr kumimoji="0" lang="en-US" sz="120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 Neue Medium" panose="02000503000000020004" pitchFamily="2" charset="0"/>
                    <a:ea typeface="Helvetica Neue Medium" panose="02000503000000020004" pitchFamily="2" charset="0"/>
                    <a:cs typeface="Helvetica Neue Medium" panose="02000503000000020004" pitchFamily="2" charset="0"/>
                  </a:endParaRPr>
                </a:p>
              </p:txBody>
            </p:sp>
          </p:grp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A9F4D835-49C4-B24B-B14E-AE66E753A16A}"/>
                  </a:ext>
                </a:extLst>
              </p:cNvPr>
              <p:cNvSpPr/>
              <p:nvPr/>
            </p:nvSpPr>
            <p:spPr>
              <a:xfrm>
                <a:off x="492142" y="2582493"/>
                <a:ext cx="325359" cy="3066209"/>
              </a:xfrm>
              <a:prstGeom prst="rect">
                <a:avLst/>
              </a:prstGeom>
              <a:solidFill>
                <a:srgbClr val="C00000"/>
              </a:solidFill>
              <a:ln w="571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vert="vert27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 Neue Medium" panose="02000503000000020004" pitchFamily="2" charset="0"/>
                    <a:ea typeface="Helvetica Neue Medium" panose="02000503000000020004" pitchFamily="2" charset="0"/>
                    <a:cs typeface="Helvetica Neue Medium" panose="02000503000000020004" pitchFamily="2" charset="0"/>
                  </a:rPr>
                  <a:t>Security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9F8B18F4-83EA-C947-A892-6DD691631BCA}"/>
                  </a:ext>
                </a:extLst>
              </p:cNvPr>
              <p:cNvSpPr/>
              <p:nvPr/>
            </p:nvSpPr>
            <p:spPr>
              <a:xfrm>
                <a:off x="2878108" y="3961709"/>
                <a:ext cx="325359" cy="1686992"/>
              </a:xfrm>
              <a:prstGeom prst="rect">
                <a:avLst/>
              </a:prstGeom>
              <a:solidFill>
                <a:srgbClr val="C00000"/>
              </a:solidFill>
              <a:ln w="571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vert="vert27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 Neue Medium" panose="02000503000000020004" pitchFamily="2" charset="0"/>
                    <a:ea typeface="Helvetica Neue Medium" panose="02000503000000020004" pitchFamily="2" charset="0"/>
                    <a:cs typeface="Helvetica Neue Medium" panose="02000503000000020004" pitchFamily="2" charset="0"/>
                  </a:rPr>
                  <a:t>Security</a:t>
                </a:r>
              </a:p>
            </p:txBody>
          </p:sp>
        </p:grp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EE4C3D0-5355-A24E-BF74-2D65B9861230}"/>
                </a:ext>
              </a:extLst>
            </p:cNvPr>
            <p:cNvSpPr/>
            <p:nvPr/>
          </p:nvSpPr>
          <p:spPr>
            <a:xfrm>
              <a:off x="4197264" y="4182857"/>
              <a:ext cx="739886" cy="54125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 Neue Medium" panose="02000503000000020004" pitchFamily="2" charset="0"/>
                  <a:ea typeface="Helvetica Neue Medium" panose="02000503000000020004" pitchFamily="2" charset="0"/>
                  <a:cs typeface="Helvetica Neue Medium" panose="02000503000000020004" pitchFamily="2" charset="0"/>
                </a:rPr>
                <a:t>OS</a:t>
              </a:r>
              <a:endParaRPr kumimoji="0" lang="en-US" sz="12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A93F94C-8178-E944-9CA8-470086EABB50}"/>
                </a:ext>
              </a:extLst>
            </p:cNvPr>
            <p:cNvSpPr/>
            <p:nvPr/>
          </p:nvSpPr>
          <p:spPr>
            <a:xfrm>
              <a:off x="1145540" y="4182857"/>
              <a:ext cx="739886" cy="54125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 Neue Medium" panose="02000503000000020004" pitchFamily="2" charset="0"/>
                  <a:ea typeface="Helvetica Neue Medium" panose="02000503000000020004" pitchFamily="2" charset="0"/>
                  <a:cs typeface="Helvetica Neue Medium" panose="02000503000000020004" pitchFamily="2" charset="0"/>
                </a:rPr>
                <a:t>OS</a:t>
              </a:r>
              <a:endParaRPr kumimoji="0" lang="en-US" sz="12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3052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2B5A5-C932-BB46-99D7-DC6F03FF1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mmap</a:t>
            </a:r>
            <a:r>
              <a:rPr lang="en-US" dirty="0"/>
              <a:t> system call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009B53-F59C-1549-80E2-DD9A125F52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1176000" cy="5032375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void *</a:t>
            </a:r>
            <a:r>
              <a:rPr lang="en-US" dirty="0" err="1"/>
              <a:t>mmap</a:t>
            </a:r>
            <a:r>
              <a:rPr lang="en-US" dirty="0"/>
              <a:t>(void *</a:t>
            </a:r>
            <a:r>
              <a:rPr lang="en-US" dirty="0" err="1"/>
              <a:t>addr</a:t>
            </a:r>
            <a:r>
              <a:rPr lang="en-US" dirty="0"/>
              <a:t>, </a:t>
            </a:r>
            <a:r>
              <a:rPr lang="en-US" dirty="0" err="1"/>
              <a:t>size_t</a:t>
            </a:r>
            <a:r>
              <a:rPr lang="en-US" dirty="0"/>
              <a:t> length) </a:t>
            </a:r>
            <a:r>
              <a:rPr lang="en-US" sz="1700" dirty="0"/>
              <a:t>(simplified)</a:t>
            </a:r>
          </a:p>
          <a:p>
            <a:pPr lvl="2"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r>
              <a:rPr lang="en-US" dirty="0"/>
              <a:t>Application chooses an unused name: an address not yet allocated for it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(Or can pass in NULL if it doesn’t care)</a:t>
            </a:r>
          </a:p>
          <a:p>
            <a:pPr lvl="3"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r>
              <a:rPr lang="en-US" dirty="0"/>
              <a:t>Kernel (the system!)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keeps a list of unused physical 4KB memory pages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allocates “value” by removing a physical page from the list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adds mapping between virtual address and physical to the application’s “page table”</a:t>
            </a:r>
          </a:p>
          <a:p>
            <a:pPr lvl="2">
              <a:lnSpc>
                <a:spcPct val="120000"/>
              </a:lnSpc>
            </a:pPr>
            <a:r>
              <a:rPr lang="en-US" dirty="0"/>
              <a:t>in-memory data structure understood by virtual memory hardware that maps virtual addresses to physical addresses</a:t>
            </a:r>
          </a:p>
        </p:txBody>
      </p:sp>
    </p:spTree>
    <p:extLst>
      <p:ext uri="{BB962C8B-B14F-4D97-AF65-F5344CB8AC3E}">
        <p14:creationId xmlns:p14="http://schemas.microsoft.com/office/powerpoint/2010/main" val="4181942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8E743-C59B-2247-BF7F-3005C2C13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E77500"/>
                </a:solidFill>
              </a:rPr>
              <a:t>Can go into more </a:t>
            </a:r>
            <a:r>
              <a:rPr lang="en-US" dirty="0" err="1">
                <a:solidFill>
                  <a:srgbClr val="E77500"/>
                </a:solidFill>
              </a:rPr>
              <a:t>mmap</a:t>
            </a:r>
            <a:r>
              <a:rPr lang="en-US" dirty="0">
                <a:solidFill>
                  <a:srgbClr val="E77500"/>
                </a:solidFill>
              </a:rPr>
              <a:t> details if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CFB973-DE09-9A43-83FB-D80B326AE9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Neat interface!! Can specify all kinds of things</a:t>
            </a:r>
          </a:p>
          <a:p>
            <a:r>
              <a:rPr lang="en-US" dirty="0"/>
              <a:t>But not super related to naming</a:t>
            </a:r>
          </a:p>
        </p:txBody>
      </p:sp>
    </p:spTree>
    <p:extLst>
      <p:ext uri="{BB962C8B-B14F-4D97-AF65-F5344CB8AC3E}">
        <p14:creationId xmlns:p14="http://schemas.microsoft.com/office/powerpoint/2010/main" val="36887455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3C9B1-AD0F-7848-8513-5F36F4E96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memory lookup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5C43F1-ADD0-864C-BEFD-D61C2BFA91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Lookup virtual address in </a:t>
            </a:r>
            <a:r>
              <a:rPr lang="en-US" dirty="0">
                <a:sym typeface="Wingdings" pitchFamily="2" charset="2"/>
              </a:rPr>
              <a:t>“page table”</a:t>
            </a:r>
          </a:p>
          <a:p>
            <a:pPr lvl="1"/>
            <a:r>
              <a:rPr lang="en-US" dirty="0">
                <a:sym typeface="Wingdings" pitchFamily="2" charset="2"/>
              </a:rPr>
              <a:t>Stored in memory (where it is “pinned”)</a:t>
            </a:r>
          </a:p>
          <a:p>
            <a:pPr lvl="1"/>
            <a:r>
              <a:rPr lang="en-US" dirty="0">
                <a:sym typeface="Wingdings" pitchFamily="2" charset="2"/>
              </a:rPr>
              <a:t>OS maintains one page table per process</a:t>
            </a:r>
          </a:p>
          <a:p>
            <a:pPr lvl="1"/>
            <a:r>
              <a:rPr lang="en-US" dirty="0">
                <a:sym typeface="Wingdings" pitchFamily="2" charset="2"/>
              </a:rPr>
              <a:t>Page table maps virtual address to physical memory address</a:t>
            </a:r>
            <a:br>
              <a:rPr lang="en-US" dirty="0">
                <a:sym typeface="Wingdings" pitchFamily="2" charset="2"/>
              </a:rPr>
            </a:br>
            <a:r>
              <a:rPr lang="en-US" dirty="0">
                <a:sym typeface="Wingdings" pitchFamily="2" charset="2"/>
              </a:rPr>
              <a:t>OR file and location OR remote machine and memory address</a:t>
            </a:r>
          </a:p>
          <a:p>
            <a:pPr lvl="1"/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Performance implications?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839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50603-81A2-024D-8CEE-EF7A6ECB5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Naming Memory #3: Virtual memory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1BF910-3195-3249-8613-6011F1BE71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/>
              <a:t>Values</a:t>
            </a:r>
            <a:r>
              <a:rPr lang="en-US" dirty="0"/>
              <a:t>: (type, address) </a:t>
            </a:r>
          </a:p>
          <a:p>
            <a:pPr lvl="1"/>
            <a:r>
              <a:rPr lang="en-US" dirty="0"/>
              <a:t>Type is a type of storage; address is storage specific</a:t>
            </a:r>
          </a:p>
          <a:p>
            <a:pPr lvl="2"/>
            <a:r>
              <a:rPr lang="en-US" dirty="0"/>
              <a:t>(Memory, memory address)</a:t>
            </a:r>
          </a:p>
          <a:p>
            <a:pPr lvl="2"/>
            <a:r>
              <a:rPr lang="en-US" dirty="0"/>
              <a:t>(File, file name and offset in file)</a:t>
            </a:r>
          </a:p>
          <a:p>
            <a:pPr lvl="2"/>
            <a:r>
              <a:rPr lang="en-US" dirty="0"/>
              <a:t>(Remote memory, remote node and memory address)</a:t>
            </a:r>
          </a:p>
          <a:p>
            <a:pPr lvl="2"/>
            <a:r>
              <a:rPr lang="en-US" dirty="0"/>
              <a:t>…</a:t>
            </a:r>
          </a:p>
          <a:p>
            <a:endParaRPr lang="en-US" b="1" dirty="0"/>
          </a:p>
          <a:p>
            <a:r>
              <a:rPr lang="en-US" b="1" dirty="0"/>
              <a:t>Names</a:t>
            </a:r>
            <a:r>
              <a:rPr lang="en-US" dirty="0"/>
              <a:t>: 64 bit address &amp; process ID</a:t>
            </a:r>
          </a:p>
          <a:p>
            <a:pPr lvl="1"/>
            <a:r>
              <a:rPr lang="en-US" dirty="0"/>
              <a:t>E.g.,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(0xDEADBEEF, 1337)</a:t>
            </a:r>
          </a:p>
          <a:p>
            <a:pPr lvl="1"/>
            <a:r>
              <a:rPr lang="en-US" dirty="0"/>
              <a:t>process ID is typically implicit</a:t>
            </a:r>
          </a:p>
          <a:p>
            <a:pPr lvl="2"/>
            <a:endParaRPr lang="en-US" dirty="0"/>
          </a:p>
          <a:p>
            <a:r>
              <a:rPr lang="en-US" b="1" dirty="0"/>
              <a:t>Allocation</a:t>
            </a:r>
            <a:r>
              <a:rPr lang="en-US" dirty="0"/>
              <a:t>: </a:t>
            </a:r>
            <a:r>
              <a:rPr lang="en-US" dirty="0" err="1"/>
              <a:t>mmap</a:t>
            </a:r>
            <a:endParaRPr lang="en-US" dirty="0"/>
          </a:p>
          <a:p>
            <a:endParaRPr lang="en-US" dirty="0"/>
          </a:p>
          <a:p>
            <a:r>
              <a:rPr lang="en-US" b="1" dirty="0"/>
              <a:t>Lookup</a:t>
            </a:r>
            <a:r>
              <a:rPr lang="en-US" dirty="0"/>
              <a:t>: TLB, page table, disk, …</a:t>
            </a:r>
          </a:p>
        </p:txBody>
      </p:sp>
    </p:spTree>
    <p:extLst>
      <p:ext uri="{BB962C8B-B14F-4D97-AF65-F5344CB8AC3E}">
        <p14:creationId xmlns:p14="http://schemas.microsoft.com/office/powerpoint/2010/main" val="12542659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3C9B1-AD0F-7848-8513-5F36F4E96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memory lookup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5C43F1-ADD0-864C-BEFD-D61C2BFA91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Lookup virtual address in TLB (Translation lookaside buffer)</a:t>
            </a:r>
          </a:p>
          <a:p>
            <a:pPr lvl="1"/>
            <a:r>
              <a:rPr lang="en-US" dirty="0"/>
              <a:t>Small hardware implemented cache</a:t>
            </a:r>
          </a:p>
          <a:p>
            <a:pPr lvl="1"/>
            <a:r>
              <a:rPr lang="en-US" dirty="0"/>
              <a:t>Hit </a:t>
            </a:r>
            <a:r>
              <a:rPr lang="en-US" dirty="0">
                <a:sym typeface="Wingdings" pitchFamily="2" charset="2"/>
              </a:rPr>
              <a:t> translates to physical address</a:t>
            </a:r>
          </a:p>
          <a:p>
            <a:r>
              <a:rPr lang="en-US" dirty="0">
                <a:sym typeface="Wingdings" pitchFamily="2" charset="2"/>
              </a:rPr>
              <a:t>TLB miss goes to “page table”</a:t>
            </a:r>
          </a:p>
          <a:p>
            <a:pPr lvl="1"/>
            <a:r>
              <a:rPr lang="en-US" dirty="0">
                <a:sym typeface="Wingdings" pitchFamily="2" charset="2"/>
              </a:rPr>
              <a:t>Stored in memory (where it is “pinned”)</a:t>
            </a:r>
          </a:p>
          <a:p>
            <a:pPr lvl="1"/>
            <a:r>
              <a:rPr lang="en-US" dirty="0">
                <a:sym typeface="Wingdings" pitchFamily="2" charset="2"/>
              </a:rPr>
              <a:t>OS maintains one page table per process</a:t>
            </a:r>
          </a:p>
          <a:p>
            <a:pPr lvl="1"/>
            <a:r>
              <a:rPr lang="en-US" dirty="0">
                <a:sym typeface="Wingdings" pitchFamily="2" charset="2"/>
              </a:rPr>
              <a:t>Page table maps virtual address to physical memory address</a:t>
            </a:r>
            <a:br>
              <a:rPr lang="en-US" dirty="0">
                <a:sym typeface="Wingdings" pitchFamily="2" charset="2"/>
              </a:rPr>
            </a:br>
            <a:r>
              <a:rPr lang="en-US" dirty="0">
                <a:sym typeface="Wingdings" pitchFamily="2" charset="2"/>
              </a:rPr>
              <a:t>OR file and location OR remote machine and memory address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7856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9A12F-743E-5042-B64C-85FA97829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Physical and Virtual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1AFB2A-32D2-AE4D-BB98-A5BA25E968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Performance of the system implementation</a:t>
            </a:r>
          </a:p>
          <a:p>
            <a:r>
              <a:rPr lang="en-US" dirty="0"/>
              <a:t>Application performance</a:t>
            </a:r>
          </a:p>
          <a:p>
            <a:r>
              <a:rPr lang="en-US" dirty="0"/>
              <a:t>Application flexibility</a:t>
            </a:r>
          </a:p>
          <a:p>
            <a:r>
              <a:rPr lang="en-US" dirty="0"/>
              <a:t>Security (Isolation)</a:t>
            </a:r>
          </a:p>
          <a:p>
            <a:r>
              <a:rPr lang="en-US" dirty="0"/>
              <a:t>Effectiveness of caching</a:t>
            </a:r>
          </a:p>
          <a:p>
            <a:r>
              <a:rPr lang="en-US" dirty="0"/>
              <a:t>Resource sharing and concurrency</a:t>
            </a:r>
          </a:p>
          <a:p>
            <a:r>
              <a:rPr lang="en-US" dirty="0"/>
              <a:t>Portability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A5ADD85-A3A0-074E-8889-EC3F78AEF6E2}"/>
              </a:ext>
            </a:extLst>
          </p:cNvPr>
          <p:cNvSpPr txBox="1">
            <a:spLocks/>
          </p:cNvSpPr>
          <p:nvPr/>
        </p:nvSpPr>
        <p:spPr>
          <a:xfrm>
            <a:off x="9011855" y="1825625"/>
            <a:ext cx="441477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b="0" i="0" kern="1200">
                <a:solidFill>
                  <a:schemeClr val="tx1"/>
                </a:solidFill>
                <a:latin typeface="Helvetica Neue Medium" panose="0200050300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Helvetica Neue Medium" panose="0200050300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Helvetica Neue Medium" panose="0200050300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Helvetica Neue Medium" panose="0200050300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Helvetica Neue Medium" panose="0200050300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Physical</a:t>
            </a:r>
          </a:p>
          <a:p>
            <a:r>
              <a:rPr lang="en-US" dirty="0"/>
              <a:t>Physical</a:t>
            </a:r>
          </a:p>
          <a:p>
            <a:r>
              <a:rPr lang="en-US" dirty="0"/>
              <a:t>Virtual</a:t>
            </a:r>
          </a:p>
          <a:p>
            <a:r>
              <a:rPr lang="en-US" dirty="0"/>
              <a:t>Virtual</a:t>
            </a:r>
          </a:p>
          <a:p>
            <a:r>
              <a:rPr lang="en-US" dirty="0"/>
              <a:t>Physical</a:t>
            </a:r>
          </a:p>
          <a:p>
            <a:r>
              <a:rPr lang="en-US" dirty="0"/>
              <a:t>~Same</a:t>
            </a:r>
          </a:p>
          <a:p>
            <a:r>
              <a:rPr lang="en-US" dirty="0"/>
              <a:t>~Same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97FA9D6-25E1-EC45-A056-25178467062A}"/>
              </a:ext>
            </a:extLst>
          </p:cNvPr>
          <p:cNvSpPr txBox="1">
            <a:spLocks/>
          </p:cNvSpPr>
          <p:nvPr/>
        </p:nvSpPr>
        <p:spPr>
          <a:xfrm>
            <a:off x="9011855" y="1399291"/>
            <a:ext cx="441477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b="0" i="0" kern="1200">
                <a:solidFill>
                  <a:schemeClr val="tx1"/>
                </a:solidFill>
                <a:latin typeface="Helvetica Neue Medium" panose="0200050300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Helvetica Neue Medium" panose="0200050300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Helvetica Neue Medium" panose="0200050300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Helvetica Neue Medium" panose="0200050300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Helvetica Neue Medium" panose="0200050300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u="sng" dirty="0"/>
              <a:t>Winner?</a:t>
            </a:r>
          </a:p>
        </p:txBody>
      </p:sp>
    </p:spTree>
    <p:extLst>
      <p:ext uri="{BB962C8B-B14F-4D97-AF65-F5344CB8AC3E}">
        <p14:creationId xmlns:p14="http://schemas.microsoft.com/office/powerpoint/2010/main" val="3236021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D139A-5671-F04F-8D4D-0B8FDBE26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type of memory naming to use?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8853B0-B4B8-6E42-8C00-DF936B6997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685609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On your laptop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For a tiny power constrained microcontroller 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For a supercomputer that runs one massive simulation at a time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On your phone</a:t>
            </a:r>
          </a:p>
        </p:txBody>
      </p:sp>
    </p:spTree>
    <p:extLst>
      <p:ext uri="{BB962C8B-B14F-4D97-AF65-F5344CB8AC3E}">
        <p14:creationId xmlns:p14="http://schemas.microsoft.com/office/powerpoint/2010/main" val="13876542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BE8D7-5101-7B46-9763-9B0337E8C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Naming Memory #4: Original UNIX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3E933C-C551-0E48-AA72-0F3B32F590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Swap out all memory for one process at a time</a:t>
            </a:r>
          </a:p>
          <a:p>
            <a:pPr lvl="1"/>
            <a:r>
              <a:rPr lang="en-US" dirty="0"/>
              <a:t>Allows using physical addresses with isolation!</a:t>
            </a:r>
          </a:p>
          <a:p>
            <a:pPr lvl="1"/>
            <a:r>
              <a:rPr lang="en-US" dirty="0"/>
              <a:t>Simple and eﬀicient to implement in hardware</a:t>
            </a:r>
          </a:p>
          <a:p>
            <a:pPr lvl="1"/>
            <a:r>
              <a:rPr lang="en-US" dirty="0"/>
              <a:t>Can’t run applications in parallel</a:t>
            </a:r>
          </a:p>
          <a:p>
            <a:pPr lvl="1"/>
            <a:r>
              <a:rPr lang="en-US" dirty="0"/>
              <a:t>Expensive to switch between applications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6249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81320-C164-1E41-B92F-95D1F5D46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Naming Memory #5: Segmentation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24A09A-FB87-C845-BB41-DF2CBCB406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Virtual addresses are low-order bits of physical address + segment register</a:t>
            </a:r>
          </a:p>
          <a:p>
            <a:pPr lvl="1"/>
            <a:r>
              <a:rPr lang="en-US" dirty="0"/>
              <a:t>Relatively simple hardware</a:t>
            </a:r>
          </a:p>
          <a:p>
            <a:pPr lvl="2"/>
            <a:r>
              <a:rPr lang="en-US" dirty="0"/>
              <a:t>(just concatenate segment register and virtual address)</a:t>
            </a:r>
          </a:p>
          <a:p>
            <a:pPr lvl="1"/>
            <a:r>
              <a:rPr lang="en-US" dirty="0"/>
              <a:t>Isolates concurrent applications using names</a:t>
            </a:r>
          </a:p>
          <a:p>
            <a:pPr lvl="1"/>
            <a:r>
              <a:rPr lang="en-US" dirty="0"/>
              <a:t>Much coarser grain: all virtual memory must be contiguous in RAM</a:t>
            </a:r>
          </a:p>
          <a:p>
            <a:pPr lvl="1"/>
            <a:r>
              <a:rPr lang="en-US" dirty="0"/>
              <a:t>Can’t share memory between applications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9625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DA5F6-C318-BE4E-B4EE-BB87E73EE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82361A-96D5-A54A-AEC3-A1AA5C2334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Names are the way systems expose resources to applications</a:t>
            </a:r>
          </a:p>
          <a:p>
            <a:pPr lvl="1"/>
            <a:endParaRPr lang="en-US" dirty="0"/>
          </a:p>
          <a:p>
            <a:r>
              <a:rPr lang="en-US" dirty="0"/>
              <a:t>Central to designing and understanding systems</a:t>
            </a:r>
          </a:p>
          <a:p>
            <a:pPr lvl="1"/>
            <a:r>
              <a:rPr lang="en-US" dirty="0"/>
              <a:t>Performance</a:t>
            </a:r>
          </a:p>
          <a:p>
            <a:pPr lvl="1"/>
            <a:r>
              <a:rPr lang="en-US" dirty="0"/>
              <a:t>Security</a:t>
            </a:r>
          </a:p>
          <a:p>
            <a:pPr lvl="1"/>
            <a:r>
              <a:rPr lang="en-US" dirty="0"/>
              <a:t>Caching</a:t>
            </a:r>
          </a:p>
          <a:p>
            <a:pPr lvl="1"/>
            <a:r>
              <a:rPr lang="en-US" dirty="0"/>
              <a:t>Resource sharing</a:t>
            </a:r>
          </a:p>
          <a:p>
            <a:endParaRPr lang="en-US" dirty="0"/>
          </a:p>
          <a:p>
            <a:r>
              <a:rPr lang="en-US" dirty="0"/>
              <a:t>Framework for naming:</a:t>
            </a:r>
          </a:p>
          <a:p>
            <a:pPr lvl="1"/>
            <a:r>
              <a:rPr lang="en-US" dirty="0"/>
              <a:t>Values</a:t>
            </a:r>
          </a:p>
          <a:p>
            <a:pPr lvl="1"/>
            <a:r>
              <a:rPr lang="en-US" dirty="0"/>
              <a:t>Names</a:t>
            </a:r>
          </a:p>
          <a:p>
            <a:pPr lvl="1"/>
            <a:r>
              <a:rPr lang="en-US" dirty="0"/>
              <a:t>Allocation mechanism</a:t>
            </a:r>
          </a:p>
          <a:p>
            <a:pPr lvl="1"/>
            <a:r>
              <a:rPr lang="en-US" dirty="0"/>
              <a:t>Lookup mechanism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449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12981" y="1946485"/>
            <a:ext cx="9969308" cy="1324766"/>
          </a:xfrm>
          <a:prstGeom prst="rect">
            <a:avLst/>
          </a:prstGeom>
        </p:spPr>
        <p:txBody>
          <a:bodyPr vert="horz" wrap="square" lIns="0" tIns="26841" rIns="0" bIns="0" rtlCol="0">
            <a:spAutoFit/>
          </a:bodyPr>
          <a:lstStyle/>
          <a:p>
            <a:pPr marL="36236" marR="10737" indent="-10737">
              <a:lnSpc>
                <a:spcPct val="117100"/>
              </a:lnSpc>
              <a:spcBef>
                <a:spcPts val="211"/>
              </a:spcBef>
            </a:pPr>
            <a:r>
              <a:rPr sz="2400" dirty="0">
                <a:solidFill>
                  <a:srgbClr val="22373A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Application</a:t>
            </a:r>
            <a:r>
              <a:rPr sz="2400" dirty="0">
                <a:solidFill>
                  <a:srgbClr val="22373A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:</a:t>
            </a:r>
            <a:r>
              <a:rPr lang="en-US" sz="2400" dirty="0">
                <a:solidFill>
                  <a:srgbClr val="22373A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	</a:t>
            </a:r>
            <a:r>
              <a:rPr sz="2400" dirty="0">
                <a:solidFill>
                  <a:srgbClr val="22373A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“</a:t>
            </a:r>
            <a:r>
              <a:rPr sz="2400" dirty="0">
                <a:solidFill>
                  <a:srgbClr val="22373A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I</a:t>
            </a:r>
            <a:r>
              <a:rPr sz="2400" dirty="0">
                <a:solidFill>
                  <a:srgbClr val="22373A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 would like to send data to the Internet host, please.” System</a:t>
            </a:r>
            <a:r>
              <a:rPr sz="2400" dirty="0">
                <a:solidFill>
                  <a:srgbClr val="22373A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:</a:t>
            </a:r>
            <a:r>
              <a:rPr lang="en-US" sz="2400" dirty="0">
                <a:solidFill>
                  <a:srgbClr val="22373A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	</a:t>
            </a:r>
            <a:r>
              <a:rPr sz="2400" dirty="0">
                <a:solidFill>
                  <a:srgbClr val="22373A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“</a:t>
            </a:r>
            <a:r>
              <a:rPr sz="2400" dirty="0">
                <a:solidFill>
                  <a:srgbClr val="22373A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Which</a:t>
            </a:r>
            <a:r>
              <a:rPr sz="2400" dirty="0">
                <a:solidFill>
                  <a:srgbClr val="22373A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 host?”</a:t>
            </a:r>
            <a:endParaRPr sz="24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26841">
              <a:spcBef>
                <a:spcPts val="465"/>
              </a:spcBef>
            </a:pPr>
            <a:r>
              <a:rPr sz="2400" dirty="0">
                <a:solidFill>
                  <a:srgbClr val="22373A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Application:</a:t>
            </a:r>
            <a:r>
              <a:rPr lang="en-US" sz="2400" dirty="0">
                <a:solidFill>
                  <a:srgbClr val="22373A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	</a:t>
            </a:r>
            <a:r>
              <a:rPr sz="2400" dirty="0">
                <a:solidFill>
                  <a:srgbClr val="22373A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“</a:t>
            </a:r>
            <a:r>
              <a:rPr lang="en-US" sz="2400" dirty="0">
                <a:solidFill>
                  <a:srgbClr val="22373A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Oh </a:t>
            </a:r>
            <a:r>
              <a:rPr lang="en-US" sz="2400" dirty="0">
                <a:solidFill>
                  <a:srgbClr val="22373A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uh … </a:t>
            </a:r>
            <a:r>
              <a:rPr sz="2400" dirty="0" err="1">
                <a:solidFill>
                  <a:srgbClr val="22373A"/>
                </a:solidFill>
                <a:latin typeface="Consolas" panose="020B0609020204030204" pitchFamily="49" charset="0"/>
                <a:ea typeface="Helvetica Neue Medium" panose="02000503000000020004" pitchFamily="2" charset="0"/>
                <a:cs typeface="Consolas" panose="020B0609020204030204" pitchFamily="49" charset="0"/>
              </a:rPr>
              <a:t>c</a:t>
            </a:r>
            <a:r>
              <a:rPr lang="en-US" sz="2400" dirty="0" err="1">
                <a:solidFill>
                  <a:srgbClr val="22373A"/>
                </a:solidFill>
                <a:latin typeface="Consolas" panose="020B0609020204030204" pitchFamily="49" charset="0"/>
                <a:ea typeface="Helvetica Neue Medium" panose="02000503000000020004" pitchFamily="2" charset="0"/>
                <a:cs typeface="Consolas" panose="020B0609020204030204" pitchFamily="49" charset="0"/>
              </a:rPr>
              <a:t>s</a:t>
            </a:r>
            <a:r>
              <a:rPr sz="2400" dirty="0" err="1">
                <a:solidFill>
                  <a:srgbClr val="22373A"/>
                </a:solidFill>
                <a:latin typeface="Consolas" panose="020B0609020204030204" pitchFamily="49" charset="0"/>
                <a:ea typeface="Helvetica Neue Medium" panose="02000503000000020004" pitchFamily="2" charset="0"/>
                <a:cs typeface="Consolas" panose="020B0609020204030204" pitchFamily="49" charset="0"/>
              </a:rPr>
              <a:t>.</a:t>
            </a:r>
            <a:r>
              <a:rPr sz="2400" dirty="0" err="1">
                <a:solidFill>
                  <a:srgbClr val="22373A"/>
                </a:solidFill>
                <a:latin typeface="Consolas" panose="020B0609020204030204" pitchFamily="49" charset="0"/>
                <a:ea typeface="Helvetica Neue Medium" panose="02000503000000020004" pitchFamily="2" charset="0"/>
                <a:cs typeface="Consolas" panose="020B0609020204030204" pitchFamily="49" charset="0"/>
              </a:rPr>
              <a:t>princeton.edu</a:t>
            </a:r>
            <a:r>
              <a:rPr sz="2400" dirty="0">
                <a:solidFill>
                  <a:srgbClr val="22373A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”</a:t>
            </a:r>
            <a:endParaRPr sz="2400" dirty="0"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822605" y="6284652"/>
            <a:ext cx="167759" cy="319825"/>
          </a:xfrm>
          <a:prstGeom prst="rect">
            <a:avLst/>
          </a:prstGeom>
        </p:spPr>
        <p:txBody>
          <a:bodyPr vert="horz" wrap="square" lIns="0" tIns="59049" rIns="0" bIns="0" rtlCol="0">
            <a:spAutoFit/>
          </a:bodyPr>
          <a:lstStyle/>
          <a:p>
            <a:pPr marL="26841">
              <a:spcBef>
                <a:spcPts val="463"/>
              </a:spcBef>
            </a:pPr>
            <a:r>
              <a:rPr sz="1691" spc="-106" dirty="0">
                <a:solidFill>
                  <a:srgbClr val="22373A"/>
                </a:solidFill>
                <a:latin typeface="Trebuchet MS"/>
                <a:cs typeface="Trebuchet MS"/>
              </a:rPr>
              <a:t>3</a:t>
            </a:r>
            <a:endParaRPr sz="1691">
              <a:latin typeface="Trebuchet MS"/>
              <a:cs typeface="Trebuchet MS"/>
            </a:endParaRPr>
          </a:p>
        </p:txBody>
      </p:sp>
    </p:spTree>
  </p:cSld>
  <p:clrMapOvr>
    <a:masterClrMapping/>
  </p:clrMapOvr>
  <p:transition>
    <p:cut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83842-ED77-FD48-A066-75044414F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C39CFC-E737-0747-95F1-54AA84B4AC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621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12981" y="1946485"/>
            <a:ext cx="9969308" cy="2063430"/>
          </a:xfrm>
          <a:prstGeom prst="rect">
            <a:avLst/>
          </a:prstGeom>
        </p:spPr>
        <p:txBody>
          <a:bodyPr vert="horz" wrap="square" lIns="0" tIns="26841" rIns="0" bIns="0" rtlCol="0">
            <a:spAutoFit/>
          </a:bodyPr>
          <a:lstStyle/>
          <a:p>
            <a:pPr marL="36236" marR="10737" indent="-10737">
              <a:lnSpc>
                <a:spcPct val="117100"/>
              </a:lnSpc>
              <a:spcBef>
                <a:spcPts val="211"/>
              </a:spcBef>
            </a:pPr>
            <a:r>
              <a:rPr sz="2400" dirty="0">
                <a:solidFill>
                  <a:srgbClr val="22373A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Application:</a:t>
            </a:r>
            <a:r>
              <a:rPr lang="en-US" sz="2400" dirty="0">
                <a:solidFill>
                  <a:srgbClr val="22373A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	</a:t>
            </a:r>
            <a:r>
              <a:rPr sz="2400" dirty="0">
                <a:solidFill>
                  <a:srgbClr val="22373A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“I would like to send data to the Internet host, please.” System: </a:t>
            </a:r>
            <a:r>
              <a:rPr lang="en-US" sz="2400" dirty="0">
                <a:solidFill>
                  <a:srgbClr val="22373A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	</a:t>
            </a:r>
            <a:r>
              <a:rPr sz="2400" dirty="0">
                <a:solidFill>
                  <a:srgbClr val="22373A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“Which host?”</a:t>
            </a:r>
            <a:endParaRPr sz="24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26841">
              <a:spcBef>
                <a:spcPts val="465"/>
              </a:spcBef>
            </a:pPr>
            <a:r>
              <a:rPr sz="2400" dirty="0">
                <a:solidFill>
                  <a:srgbClr val="22373A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Application:</a:t>
            </a:r>
            <a:r>
              <a:rPr lang="en-US" sz="2400" dirty="0">
                <a:solidFill>
                  <a:srgbClr val="22373A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	</a:t>
            </a:r>
            <a:r>
              <a:rPr sz="2400" dirty="0">
                <a:solidFill>
                  <a:srgbClr val="22373A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“</a:t>
            </a:r>
            <a:r>
              <a:rPr lang="en-US" sz="2400" dirty="0">
                <a:solidFill>
                  <a:srgbClr val="22373A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Oh </a:t>
            </a:r>
            <a:r>
              <a:rPr lang="en-US" sz="2400" dirty="0">
                <a:solidFill>
                  <a:srgbClr val="22373A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uh … </a:t>
            </a:r>
            <a:r>
              <a:rPr sz="2400" dirty="0" err="1">
                <a:solidFill>
                  <a:srgbClr val="22373A"/>
                </a:solidFill>
                <a:latin typeface="Consolas" panose="020B0609020204030204" pitchFamily="49" charset="0"/>
                <a:ea typeface="Helvetica Neue Medium" panose="02000503000000020004" pitchFamily="2" charset="0"/>
                <a:cs typeface="Consolas" panose="020B0609020204030204" pitchFamily="49" charset="0"/>
              </a:rPr>
              <a:t>c</a:t>
            </a:r>
            <a:r>
              <a:rPr lang="en-US" sz="2400" dirty="0" err="1">
                <a:solidFill>
                  <a:srgbClr val="22373A"/>
                </a:solidFill>
                <a:latin typeface="Consolas" panose="020B0609020204030204" pitchFamily="49" charset="0"/>
                <a:ea typeface="Helvetica Neue Medium" panose="02000503000000020004" pitchFamily="2" charset="0"/>
                <a:cs typeface="Consolas" panose="020B0609020204030204" pitchFamily="49" charset="0"/>
              </a:rPr>
              <a:t>s</a:t>
            </a:r>
            <a:r>
              <a:rPr sz="2400" dirty="0" err="1">
                <a:solidFill>
                  <a:srgbClr val="22373A"/>
                </a:solidFill>
                <a:latin typeface="Consolas" panose="020B0609020204030204" pitchFamily="49" charset="0"/>
                <a:ea typeface="Helvetica Neue Medium" panose="02000503000000020004" pitchFamily="2" charset="0"/>
                <a:cs typeface="Consolas" panose="020B0609020204030204" pitchFamily="49" charset="0"/>
              </a:rPr>
              <a:t>.princeton.edu</a:t>
            </a:r>
            <a:r>
              <a:rPr sz="2400" dirty="0">
                <a:solidFill>
                  <a:srgbClr val="22373A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”</a:t>
            </a:r>
            <a:br>
              <a:rPr lang="en-US" sz="2400" dirty="0">
                <a:solidFill>
                  <a:srgbClr val="22373A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</a:br>
            <a:br>
              <a:rPr lang="en-US" sz="2400" dirty="0">
                <a:solidFill>
                  <a:srgbClr val="22373A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</a:br>
            <a:r>
              <a:rPr lang="en-US" sz="2400" dirty="0" err="1">
                <a:solidFill>
                  <a:srgbClr val="22373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cs.princeton.edu</a:t>
            </a:r>
            <a:r>
              <a:rPr lang="en-US" sz="2400" dirty="0">
                <a:solidFill>
                  <a:srgbClr val="22373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22373A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is the name for an IP address!</a:t>
            </a:r>
            <a:endParaRPr lang="en-US" sz="2400" dirty="0"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822605" y="6284652"/>
            <a:ext cx="167759" cy="319825"/>
          </a:xfrm>
          <a:prstGeom prst="rect">
            <a:avLst/>
          </a:prstGeom>
        </p:spPr>
        <p:txBody>
          <a:bodyPr vert="horz" wrap="square" lIns="0" tIns="59049" rIns="0" bIns="0" rtlCol="0">
            <a:spAutoFit/>
          </a:bodyPr>
          <a:lstStyle/>
          <a:p>
            <a:pPr marL="26841">
              <a:spcBef>
                <a:spcPts val="463"/>
              </a:spcBef>
            </a:pPr>
            <a:r>
              <a:rPr sz="1691" spc="-106" dirty="0">
                <a:solidFill>
                  <a:srgbClr val="22373A"/>
                </a:solidFill>
                <a:latin typeface="Trebuchet MS"/>
                <a:cs typeface="Trebuchet MS"/>
              </a:rPr>
              <a:t>3</a:t>
            </a:r>
            <a:endParaRPr sz="1691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407063818"/>
      </p:ext>
    </p:extLst>
  </p:cSld>
  <p:clrMapOvr>
    <a:masterClrMapping/>
  </p:clrMapOvr>
  <p:transition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12981" y="1938916"/>
            <a:ext cx="10349136" cy="1319380"/>
          </a:xfrm>
          <a:prstGeom prst="rect">
            <a:avLst/>
          </a:prstGeom>
        </p:spPr>
        <p:txBody>
          <a:bodyPr vert="horz" wrap="square" lIns="0" tIns="26841" rIns="0" bIns="0" rtlCol="0">
            <a:spAutoFit/>
          </a:bodyPr>
          <a:lstStyle/>
          <a:p>
            <a:pPr marL="36236" marR="2167447" indent="-10737">
              <a:lnSpc>
                <a:spcPct val="118000"/>
              </a:lnSpc>
              <a:spcBef>
                <a:spcPts val="211"/>
              </a:spcBef>
            </a:pPr>
            <a:r>
              <a:rPr sz="2400" dirty="0">
                <a:solidFill>
                  <a:srgbClr val="22373A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Application</a:t>
            </a:r>
            <a:r>
              <a:rPr sz="2400" dirty="0">
                <a:solidFill>
                  <a:srgbClr val="22373A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:</a:t>
            </a:r>
            <a:r>
              <a:rPr lang="en-US" sz="2400" dirty="0">
                <a:solidFill>
                  <a:srgbClr val="22373A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	</a:t>
            </a:r>
            <a:r>
              <a:rPr sz="2400" dirty="0">
                <a:solidFill>
                  <a:srgbClr val="22373A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“Can</a:t>
            </a:r>
            <a:r>
              <a:rPr lang="en-US" sz="2400" dirty="0">
                <a:solidFill>
                  <a:srgbClr val="22373A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dirty="0">
                <a:solidFill>
                  <a:srgbClr val="22373A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I please get the data?”</a:t>
            </a:r>
            <a:br>
              <a:rPr lang="en-US" sz="2400" dirty="0">
                <a:solidFill>
                  <a:srgbClr val="22373A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</a:br>
            <a:r>
              <a:rPr sz="2400" dirty="0">
                <a:solidFill>
                  <a:srgbClr val="22373A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System:</a:t>
            </a:r>
            <a:r>
              <a:rPr lang="en-US" sz="2400" dirty="0">
                <a:solidFill>
                  <a:srgbClr val="22373A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	</a:t>
            </a:r>
            <a:r>
              <a:rPr sz="2400" dirty="0">
                <a:solidFill>
                  <a:srgbClr val="22373A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“</a:t>
            </a:r>
            <a:r>
              <a:rPr sz="2400" dirty="0">
                <a:solidFill>
                  <a:srgbClr val="22373A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You’re</a:t>
            </a:r>
            <a:r>
              <a:rPr sz="2400" dirty="0">
                <a:solidFill>
                  <a:srgbClr val="22373A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 gonna have to be more specific.”</a:t>
            </a:r>
            <a:endParaRPr sz="24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26841">
              <a:spcBef>
                <a:spcPts val="402"/>
              </a:spcBef>
            </a:pPr>
            <a:r>
              <a:rPr sz="2400" dirty="0">
                <a:solidFill>
                  <a:srgbClr val="22373A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Application:</a:t>
            </a:r>
            <a:r>
              <a:rPr lang="en-US" sz="2400" dirty="0">
                <a:solidFill>
                  <a:srgbClr val="22373A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	</a:t>
            </a:r>
            <a:r>
              <a:rPr sz="2400" dirty="0">
                <a:solidFill>
                  <a:srgbClr val="22373A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“</a:t>
            </a:r>
            <a:r>
              <a:rPr sz="2400" dirty="0">
                <a:solidFill>
                  <a:srgbClr val="22373A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The</a:t>
            </a:r>
            <a:r>
              <a:rPr sz="2400" dirty="0">
                <a:solidFill>
                  <a:srgbClr val="22373A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 data in </a:t>
            </a:r>
            <a:r>
              <a:rPr sz="2400" dirty="0">
                <a:solidFill>
                  <a:srgbClr val="22373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/home/</a:t>
            </a:r>
            <a:r>
              <a:rPr lang="en-US" sz="2400" dirty="0" err="1">
                <a:solidFill>
                  <a:srgbClr val="22373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wlloyd</a:t>
            </a:r>
            <a:r>
              <a:rPr sz="2400" dirty="0">
                <a:solidFill>
                  <a:srgbClr val="22373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</a:t>
            </a:r>
            <a:r>
              <a:rPr lang="en-US" sz="2400" dirty="0">
                <a:solidFill>
                  <a:srgbClr val="22373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316-revamp</a:t>
            </a:r>
            <a:r>
              <a:rPr sz="2400" dirty="0">
                <a:solidFill>
                  <a:srgbClr val="22373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.txt</a:t>
            </a:r>
            <a:r>
              <a:rPr sz="2400" dirty="0">
                <a:solidFill>
                  <a:srgbClr val="22373A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”</a:t>
            </a:r>
            <a:endParaRPr sz="24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822605" y="6289135"/>
            <a:ext cx="167759" cy="319825"/>
          </a:xfrm>
          <a:prstGeom prst="rect">
            <a:avLst/>
          </a:prstGeom>
        </p:spPr>
        <p:txBody>
          <a:bodyPr vert="horz" wrap="square" lIns="0" tIns="59049" rIns="0" bIns="0" rtlCol="0">
            <a:spAutoFit/>
          </a:bodyPr>
          <a:lstStyle/>
          <a:p>
            <a:pPr marL="26841">
              <a:spcBef>
                <a:spcPts val="463"/>
              </a:spcBef>
            </a:pPr>
            <a:r>
              <a:rPr sz="1691" spc="-106" dirty="0">
                <a:solidFill>
                  <a:srgbClr val="22373A"/>
                </a:solidFill>
                <a:latin typeface="Trebuchet MS"/>
                <a:cs typeface="Trebuchet MS"/>
              </a:rPr>
              <a:t>4</a:t>
            </a:r>
            <a:endParaRPr sz="1691">
              <a:latin typeface="Trebuchet MS"/>
              <a:cs typeface="Trebuchet MS"/>
            </a:endParaRPr>
          </a:p>
        </p:txBody>
      </p:sp>
    </p:spTree>
  </p:cSld>
  <p:clrMapOvr>
    <a:masterClrMapping/>
  </p:clrMapOvr>
  <p:transition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6989" y="1938915"/>
            <a:ext cx="13372905" cy="2547537"/>
          </a:xfrm>
          <a:prstGeom prst="rect">
            <a:avLst/>
          </a:prstGeom>
        </p:spPr>
        <p:txBody>
          <a:bodyPr vert="horz" wrap="square" lIns="0" tIns="26841" rIns="0" bIns="0" rtlCol="0">
            <a:spAutoFit/>
          </a:bodyPr>
          <a:lstStyle/>
          <a:p>
            <a:pPr marL="611985" marR="3581989" indent="-10737">
              <a:lnSpc>
                <a:spcPct val="118000"/>
              </a:lnSpc>
              <a:spcBef>
                <a:spcPts val="211"/>
              </a:spcBef>
            </a:pPr>
            <a:r>
              <a:rPr sz="2400" dirty="0">
                <a:solidFill>
                  <a:srgbClr val="22373A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Application:</a:t>
            </a:r>
            <a:r>
              <a:rPr lang="en-US" sz="2400" dirty="0">
                <a:solidFill>
                  <a:srgbClr val="22373A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	</a:t>
            </a:r>
            <a:r>
              <a:rPr sz="2400" dirty="0">
                <a:solidFill>
                  <a:srgbClr val="22373A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“Can I please get the data?”</a:t>
            </a:r>
            <a:br>
              <a:rPr lang="en-US" sz="2400" dirty="0">
                <a:solidFill>
                  <a:srgbClr val="22373A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</a:br>
            <a:r>
              <a:rPr sz="2400" dirty="0">
                <a:solidFill>
                  <a:srgbClr val="22373A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System: </a:t>
            </a:r>
            <a:r>
              <a:rPr lang="en-US" sz="2400" dirty="0">
                <a:solidFill>
                  <a:srgbClr val="22373A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	</a:t>
            </a:r>
            <a:r>
              <a:rPr sz="2400" dirty="0">
                <a:solidFill>
                  <a:srgbClr val="22373A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“You’re gonna have to be more</a:t>
            </a:r>
            <a:r>
              <a:rPr lang="en-US" sz="2400" dirty="0">
                <a:solidFill>
                  <a:srgbClr val="22373A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dirty="0">
                <a:solidFill>
                  <a:srgbClr val="22373A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specific.”</a:t>
            </a:r>
            <a:br>
              <a:rPr lang="en-US" sz="240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</a:br>
            <a:r>
              <a:rPr sz="2400" dirty="0">
                <a:solidFill>
                  <a:srgbClr val="22373A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Application:</a:t>
            </a:r>
            <a:r>
              <a:rPr lang="en-US" sz="2400" dirty="0">
                <a:solidFill>
                  <a:srgbClr val="22373A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 	</a:t>
            </a:r>
            <a:r>
              <a:rPr sz="2400" dirty="0">
                <a:solidFill>
                  <a:srgbClr val="22373A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“The data in</a:t>
            </a:r>
            <a:r>
              <a:rPr lang="en-US" sz="2400" dirty="0">
                <a:solidFill>
                  <a:srgbClr val="22373A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z="2400" dirty="0">
                <a:solidFill>
                  <a:srgbClr val="22373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/home/</a:t>
            </a:r>
            <a:r>
              <a:rPr lang="en-US" sz="2400" dirty="0" err="1">
                <a:solidFill>
                  <a:srgbClr val="22373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wlloyd</a:t>
            </a:r>
            <a:r>
              <a:rPr sz="2400" dirty="0">
                <a:solidFill>
                  <a:srgbClr val="22373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</a:t>
            </a:r>
            <a:r>
              <a:rPr lang="en-US" sz="2400" dirty="0">
                <a:solidFill>
                  <a:srgbClr val="22373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316-revamp.txt</a:t>
            </a:r>
            <a:r>
              <a:rPr lang="en-US" sz="2400" dirty="0">
                <a:solidFill>
                  <a:srgbClr val="22373A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”</a:t>
            </a:r>
            <a:endParaRPr lang="en-US" sz="2400" dirty="0">
              <a:solidFill>
                <a:srgbClr val="22373A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611985" marR="3581989" indent="-10737">
              <a:lnSpc>
                <a:spcPct val="118000"/>
              </a:lnSpc>
              <a:spcBef>
                <a:spcPts val="211"/>
              </a:spcBef>
            </a:pPr>
            <a:endParaRPr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>
              <a:spcBef>
                <a:spcPts val="53"/>
              </a:spcBef>
            </a:pPr>
            <a:endParaRPr sz="24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26841"/>
            <a:r>
              <a:rPr lang="en-US" sz="2400" dirty="0">
                <a:solidFill>
                  <a:srgbClr val="22373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/home/</a:t>
            </a:r>
            <a:r>
              <a:rPr lang="en-US" sz="2400" dirty="0" err="1">
                <a:solidFill>
                  <a:srgbClr val="22373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wlloyd</a:t>
            </a:r>
            <a:r>
              <a:rPr lang="en-US" sz="2400" dirty="0">
                <a:solidFill>
                  <a:srgbClr val="22373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/316-revamp.txt </a:t>
            </a:r>
            <a:r>
              <a:rPr sz="2400" dirty="0">
                <a:solidFill>
                  <a:srgbClr val="22373A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is the name for a bunch of sectors on disk!</a:t>
            </a:r>
            <a:endParaRPr sz="2400" dirty="0"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822605" y="6289135"/>
            <a:ext cx="167759" cy="319825"/>
          </a:xfrm>
          <a:prstGeom prst="rect">
            <a:avLst/>
          </a:prstGeom>
        </p:spPr>
        <p:txBody>
          <a:bodyPr vert="horz" wrap="square" lIns="0" tIns="59049" rIns="0" bIns="0" rtlCol="0">
            <a:spAutoFit/>
          </a:bodyPr>
          <a:lstStyle/>
          <a:p>
            <a:pPr marL="26841">
              <a:spcBef>
                <a:spcPts val="463"/>
              </a:spcBef>
            </a:pPr>
            <a:r>
              <a:rPr sz="1691" spc="-106" dirty="0">
                <a:solidFill>
                  <a:srgbClr val="22373A"/>
                </a:solidFill>
                <a:latin typeface="Trebuchet MS"/>
                <a:cs typeface="Trebuchet MS"/>
              </a:rPr>
              <a:t>4</a:t>
            </a:r>
            <a:endParaRPr sz="1691">
              <a:latin typeface="Trebuchet MS"/>
              <a:cs typeface="Trebuchet MS"/>
            </a:endParaRPr>
          </a:p>
        </p:txBody>
      </p:sp>
    </p:spTree>
  </p:cSld>
  <p:clrMapOvr>
    <a:masterClrMapping/>
  </p:clrMapOvr>
  <p:transition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12981" y="1948875"/>
            <a:ext cx="10081850" cy="1350414"/>
          </a:xfrm>
          <a:prstGeom prst="rect">
            <a:avLst/>
          </a:prstGeom>
        </p:spPr>
        <p:txBody>
          <a:bodyPr vert="horz" wrap="square" lIns="0" tIns="26841" rIns="0" bIns="0" rtlCol="0">
            <a:spAutoFit/>
          </a:bodyPr>
          <a:lstStyle/>
          <a:p>
            <a:pPr marL="36236" marR="1625250" indent="-10737">
              <a:lnSpc>
                <a:spcPct val="117100"/>
              </a:lnSpc>
              <a:spcBef>
                <a:spcPts val="211"/>
              </a:spcBef>
            </a:pPr>
            <a:r>
              <a:rPr sz="2400" dirty="0">
                <a:solidFill>
                  <a:srgbClr val="22373A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Application:</a:t>
            </a:r>
            <a:r>
              <a:rPr lang="en-US" sz="2400" dirty="0">
                <a:solidFill>
                  <a:srgbClr val="22373A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	</a:t>
            </a:r>
            <a:r>
              <a:rPr sz="2400" dirty="0">
                <a:solidFill>
                  <a:srgbClr val="22373A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“What is the sum of two numbers?”</a:t>
            </a:r>
            <a:endParaRPr lang="en-US" sz="2400" dirty="0">
              <a:solidFill>
                <a:srgbClr val="22373A"/>
              </a:solidFill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36236" marR="1625250" indent="-10737">
              <a:lnSpc>
                <a:spcPct val="117100"/>
              </a:lnSpc>
              <a:spcBef>
                <a:spcPts val="211"/>
              </a:spcBef>
            </a:pPr>
            <a:r>
              <a:rPr sz="2400" dirty="0">
                <a:solidFill>
                  <a:srgbClr val="22373A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System: </a:t>
            </a:r>
            <a:r>
              <a:rPr lang="en-US" sz="2400" dirty="0">
                <a:solidFill>
                  <a:srgbClr val="22373A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	</a:t>
            </a:r>
            <a:r>
              <a:rPr sz="2400" dirty="0">
                <a:solidFill>
                  <a:srgbClr val="22373A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“I really need to know which numbers…”</a:t>
            </a:r>
            <a:endParaRPr sz="24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26841">
              <a:spcBef>
                <a:spcPts val="507"/>
              </a:spcBef>
            </a:pPr>
            <a:r>
              <a:rPr sz="2400" dirty="0">
                <a:solidFill>
                  <a:srgbClr val="22373A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Application: </a:t>
            </a:r>
            <a:r>
              <a:rPr lang="en-US" sz="2400" dirty="0">
                <a:solidFill>
                  <a:srgbClr val="22373A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	</a:t>
            </a:r>
            <a:r>
              <a:rPr sz="2400" dirty="0">
                <a:solidFill>
                  <a:srgbClr val="22373A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“Fine, fine, fine: the ones in registers </a:t>
            </a:r>
            <a:r>
              <a:rPr sz="2400" dirty="0">
                <a:solidFill>
                  <a:srgbClr val="22373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r1</a:t>
            </a:r>
            <a:r>
              <a:rPr sz="2400" i="1" dirty="0">
                <a:solidFill>
                  <a:srgbClr val="22373A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22373A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and </a:t>
            </a:r>
            <a:r>
              <a:rPr sz="2400" dirty="0">
                <a:solidFill>
                  <a:srgbClr val="22373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r2</a:t>
            </a:r>
            <a:r>
              <a:rPr sz="2400" dirty="0">
                <a:solidFill>
                  <a:srgbClr val="22373A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.”</a:t>
            </a:r>
            <a:endParaRPr sz="24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822605" y="6284652"/>
            <a:ext cx="167759" cy="319825"/>
          </a:xfrm>
          <a:prstGeom prst="rect">
            <a:avLst/>
          </a:prstGeom>
        </p:spPr>
        <p:txBody>
          <a:bodyPr vert="horz" wrap="square" lIns="0" tIns="59049" rIns="0" bIns="0" rtlCol="0">
            <a:spAutoFit/>
          </a:bodyPr>
          <a:lstStyle/>
          <a:p>
            <a:pPr marL="26841">
              <a:spcBef>
                <a:spcPts val="463"/>
              </a:spcBef>
            </a:pPr>
            <a:r>
              <a:rPr sz="1691" spc="-106" dirty="0">
                <a:solidFill>
                  <a:srgbClr val="22373A"/>
                </a:solidFill>
                <a:latin typeface="Trebuchet MS"/>
                <a:cs typeface="Trebuchet MS"/>
              </a:rPr>
              <a:t>5</a:t>
            </a:r>
            <a:endParaRPr sz="1691">
              <a:latin typeface="Trebuchet MS"/>
              <a:cs typeface="Trebuchet MS"/>
            </a:endParaRPr>
          </a:p>
        </p:txBody>
      </p:sp>
    </p:spTree>
  </p:cSld>
  <p:clrMapOvr>
    <a:masterClrMapping/>
  </p:clrMapOvr>
  <p:transition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12981" y="1948875"/>
            <a:ext cx="10081850" cy="2522530"/>
          </a:xfrm>
          <a:prstGeom prst="rect">
            <a:avLst/>
          </a:prstGeom>
        </p:spPr>
        <p:txBody>
          <a:bodyPr vert="horz" wrap="square" lIns="0" tIns="26841" rIns="0" bIns="0" rtlCol="0">
            <a:spAutoFit/>
          </a:bodyPr>
          <a:lstStyle/>
          <a:p>
            <a:pPr marL="36236" marR="1625250" indent="-10737">
              <a:lnSpc>
                <a:spcPct val="117100"/>
              </a:lnSpc>
              <a:spcBef>
                <a:spcPts val="211"/>
              </a:spcBef>
            </a:pPr>
            <a:r>
              <a:rPr sz="2400" dirty="0">
                <a:solidFill>
                  <a:srgbClr val="22373A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Application:</a:t>
            </a:r>
            <a:r>
              <a:rPr lang="en-US" sz="2400" dirty="0">
                <a:solidFill>
                  <a:srgbClr val="22373A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	</a:t>
            </a:r>
            <a:r>
              <a:rPr sz="2400" dirty="0">
                <a:solidFill>
                  <a:srgbClr val="22373A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“What is the sum of two numbers?”</a:t>
            </a:r>
            <a:endParaRPr lang="en-US" sz="2400" dirty="0">
              <a:solidFill>
                <a:srgbClr val="22373A"/>
              </a:solidFill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36236" marR="1625250" indent="-10737">
              <a:lnSpc>
                <a:spcPct val="117100"/>
              </a:lnSpc>
              <a:spcBef>
                <a:spcPts val="211"/>
              </a:spcBef>
            </a:pPr>
            <a:r>
              <a:rPr sz="2400" dirty="0">
                <a:solidFill>
                  <a:srgbClr val="22373A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System: </a:t>
            </a:r>
            <a:r>
              <a:rPr lang="en-US" sz="2400" dirty="0">
                <a:solidFill>
                  <a:srgbClr val="22373A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	</a:t>
            </a:r>
            <a:r>
              <a:rPr sz="2400" dirty="0">
                <a:solidFill>
                  <a:srgbClr val="22373A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“I really need to know which numbers…”</a:t>
            </a:r>
            <a:endParaRPr sz="24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26841">
              <a:spcBef>
                <a:spcPts val="507"/>
              </a:spcBef>
            </a:pPr>
            <a:r>
              <a:rPr sz="2400" dirty="0">
                <a:solidFill>
                  <a:srgbClr val="22373A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Application: </a:t>
            </a:r>
            <a:r>
              <a:rPr lang="en-US" sz="2400" dirty="0">
                <a:solidFill>
                  <a:srgbClr val="22373A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	</a:t>
            </a:r>
            <a:r>
              <a:rPr sz="2400" dirty="0">
                <a:solidFill>
                  <a:srgbClr val="22373A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“Fine, fine, fine: the ones in registers </a:t>
            </a:r>
            <a:r>
              <a:rPr sz="2400" dirty="0">
                <a:solidFill>
                  <a:srgbClr val="22373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r1</a:t>
            </a:r>
            <a:r>
              <a:rPr sz="2400" i="1" dirty="0">
                <a:solidFill>
                  <a:srgbClr val="22373A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22373A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and </a:t>
            </a:r>
            <a:r>
              <a:rPr sz="2400" dirty="0">
                <a:solidFill>
                  <a:srgbClr val="22373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r2</a:t>
            </a:r>
            <a:r>
              <a:rPr sz="2400" dirty="0">
                <a:solidFill>
                  <a:srgbClr val="22373A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.”</a:t>
            </a:r>
            <a:br>
              <a:rPr lang="en-US" sz="2400" dirty="0">
                <a:solidFill>
                  <a:srgbClr val="22373A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</a:br>
            <a:br>
              <a:rPr lang="en-US" sz="2400" dirty="0">
                <a:solidFill>
                  <a:srgbClr val="22373A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</a:br>
            <a:r>
              <a:rPr lang="en-US" sz="2400" dirty="0">
                <a:solidFill>
                  <a:srgbClr val="22373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r1</a:t>
            </a:r>
            <a:r>
              <a:rPr lang="en-US" sz="2400" i="1" dirty="0">
                <a:solidFill>
                  <a:srgbClr val="22373A"/>
                </a:solidFill>
                <a:latin typeface="Georgia"/>
                <a:cs typeface="Georgia"/>
              </a:rPr>
              <a:t> </a:t>
            </a:r>
            <a:r>
              <a:rPr lang="en-US" sz="2400" dirty="0">
                <a:solidFill>
                  <a:srgbClr val="22373A"/>
                </a:solid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and </a:t>
            </a:r>
            <a:r>
              <a:rPr lang="en-US" sz="2400" dirty="0">
                <a:solidFill>
                  <a:srgbClr val="22373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r2 </a:t>
            </a:r>
            <a:r>
              <a:rPr lang="en-US" sz="2400" dirty="0">
                <a:solidFill>
                  <a:srgbClr val="22373A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are names for words of memory residing in CPU registers!</a:t>
            </a:r>
            <a:endParaRPr lang="en-US" sz="2400" dirty="0"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  <a:p>
            <a:pPr marL="26841">
              <a:spcBef>
                <a:spcPts val="507"/>
              </a:spcBef>
            </a:pPr>
            <a:endParaRPr sz="24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822605" y="6284652"/>
            <a:ext cx="167759" cy="319825"/>
          </a:xfrm>
          <a:prstGeom prst="rect">
            <a:avLst/>
          </a:prstGeom>
        </p:spPr>
        <p:txBody>
          <a:bodyPr vert="horz" wrap="square" lIns="0" tIns="59049" rIns="0" bIns="0" rtlCol="0">
            <a:spAutoFit/>
          </a:bodyPr>
          <a:lstStyle/>
          <a:p>
            <a:pPr marL="26841">
              <a:spcBef>
                <a:spcPts val="463"/>
              </a:spcBef>
            </a:pPr>
            <a:r>
              <a:rPr sz="1691" spc="-106" dirty="0">
                <a:solidFill>
                  <a:srgbClr val="22373A"/>
                </a:solidFill>
                <a:latin typeface="Trebuchet MS"/>
                <a:cs typeface="Trebuchet MS"/>
              </a:rPr>
              <a:t>5</a:t>
            </a:r>
            <a:endParaRPr sz="1691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346179693"/>
      </p:ext>
    </p:extLst>
  </p:cSld>
  <p:clrMapOvr>
    <a:masterClrMapping/>
  </p:clrMapOvr>
  <p:transition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3245" y="2907493"/>
            <a:ext cx="10094810" cy="393725"/>
          </a:xfrm>
          <a:prstGeom prst="rect">
            <a:avLst/>
          </a:prstGeom>
        </p:spPr>
        <p:txBody>
          <a:bodyPr vert="horz" wrap="square" lIns="0" tIns="24157" rIns="0" bIns="0" rtlCol="0">
            <a:spAutoFit/>
          </a:bodyPr>
          <a:lstStyle/>
          <a:p>
            <a:pPr marL="26841">
              <a:spcBef>
                <a:spcPts val="190"/>
              </a:spcBef>
            </a:pPr>
            <a:r>
              <a:rPr sz="2400" dirty="0">
                <a:solidFill>
                  <a:srgbClr val="22373A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Whenever an application uses a resource, it must somehow name it.</a:t>
            </a:r>
            <a:endParaRPr sz="2400" dirty="0"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</p:spTree>
  </p:cSld>
  <p:clrMapOvr>
    <a:masterClrMapping/>
  </p:clrMapOvr>
  <p:transition>
    <p:cut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4078</TotalTime>
  <Words>1485</Words>
  <Application>Microsoft Macintosh PowerPoint</Application>
  <PresentationFormat>Widescreen</PresentationFormat>
  <Paragraphs>249</Paragraphs>
  <Slides>30</Slides>
  <Notes>12</Notes>
  <HiddenSlides>2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Consolas</vt:lpstr>
      <vt:lpstr>Georgia</vt:lpstr>
      <vt:lpstr>Helvetica Neue Medium</vt:lpstr>
      <vt:lpstr>Helvetica Neue Medium</vt:lpstr>
      <vt:lpstr>Trebuchet MS</vt:lpstr>
      <vt:lpstr>Office Theme</vt:lpstr>
      <vt:lpstr>PowerPoint Presentation</vt:lpstr>
      <vt:lpstr>Naming Module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Agenda</vt:lpstr>
      <vt:lpstr>Why does naming matter?</vt:lpstr>
      <vt:lpstr>Why does naming matter?</vt:lpstr>
      <vt:lpstr>Naming Scheme Framework</vt:lpstr>
      <vt:lpstr>Let’s Name Memory</vt:lpstr>
      <vt:lpstr>Naming Memory #1: Geometric memory</vt:lpstr>
      <vt:lpstr>Naming Memory #2: Physical memory</vt:lpstr>
      <vt:lpstr>Comparing Geometric and Physical</vt:lpstr>
      <vt:lpstr>Naming Memory #3: Virtual memory</vt:lpstr>
      <vt:lpstr>mmap system call</vt:lpstr>
      <vt:lpstr>Can go into more mmap details if time</vt:lpstr>
      <vt:lpstr>Virtual memory lookup</vt:lpstr>
      <vt:lpstr>Naming Memory #3: Virtual memory</vt:lpstr>
      <vt:lpstr>Virtual memory lookup</vt:lpstr>
      <vt:lpstr>Comparing Physical and Virtual</vt:lpstr>
      <vt:lpstr>What type of memory naming to use?</vt:lpstr>
      <vt:lpstr>Naming Memory #4: Original UNIX </vt:lpstr>
      <vt:lpstr>Naming Memory #5: Segmentation</vt:lpstr>
      <vt:lpstr>Summary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Wyatt Andrew Lloyd</dc:creator>
  <cp:lastModifiedBy>Wyatt A. Lloyd</cp:lastModifiedBy>
  <cp:revision>24</cp:revision>
  <cp:lastPrinted>2020-09-01T15:19:39Z</cp:lastPrinted>
  <dcterms:created xsi:type="dcterms:W3CDTF">2020-09-01T14:02:16Z</dcterms:created>
  <dcterms:modified xsi:type="dcterms:W3CDTF">2024-09-10T13:37:02Z</dcterms:modified>
</cp:coreProperties>
</file>