
<file path=[Content_Types].xml><?xml version="1.0" encoding="utf-8"?>
<Types xmlns="http://schemas.openxmlformats.org/package/2006/content-types"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384" r:id="rId2"/>
    <p:sldId id="266" r:id="rId3"/>
    <p:sldId id="262" r:id="rId4"/>
    <p:sldId id="361" r:id="rId5"/>
    <p:sldId id="265" r:id="rId6"/>
    <p:sldId id="272" r:id="rId7"/>
    <p:sldId id="362" r:id="rId8"/>
    <p:sldId id="363" r:id="rId9"/>
    <p:sldId id="364" r:id="rId10"/>
    <p:sldId id="275" r:id="rId11"/>
    <p:sldId id="365" r:id="rId12"/>
    <p:sldId id="366" r:id="rId13"/>
    <p:sldId id="278" r:id="rId14"/>
    <p:sldId id="349" r:id="rId15"/>
    <p:sldId id="271" r:id="rId16"/>
    <p:sldId id="367" r:id="rId17"/>
    <p:sldId id="368" r:id="rId18"/>
    <p:sldId id="374" r:id="rId19"/>
    <p:sldId id="373" r:id="rId20"/>
    <p:sldId id="369" r:id="rId21"/>
    <p:sldId id="370" r:id="rId22"/>
    <p:sldId id="371" r:id="rId23"/>
    <p:sldId id="372" r:id="rId24"/>
    <p:sldId id="375" r:id="rId25"/>
    <p:sldId id="383" r:id="rId26"/>
    <p:sldId id="376" r:id="rId27"/>
    <p:sldId id="382" r:id="rId28"/>
    <p:sldId id="377" r:id="rId29"/>
    <p:sldId id="378" r:id="rId30"/>
    <p:sldId id="379" r:id="rId31"/>
    <p:sldId id="300" r:id="rId32"/>
  </p:sldIdLst>
  <p:sldSz cx="12188825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FF99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3129" autoAdjust="0"/>
  </p:normalViewPr>
  <p:slideViewPr>
    <p:cSldViewPr snapToGrid="0">
      <p:cViewPr varScale="1">
        <p:scale>
          <a:sx n="92" d="100"/>
          <a:sy n="92" d="100"/>
        </p:scale>
        <p:origin x="1864" y="16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panose="02000503000000020004" pitchFamily="2" charset="0"/>
              </a:rPr>
              <a:pPr>
                <a:defRPr/>
              </a:pPr>
              <a:t>‹#›</a:t>
            </a:fld>
            <a:endParaRPr lang="en-US" b="0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3788" y="549275"/>
            <a:ext cx="4873625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2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80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11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25492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12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837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7582-0C83-BF40-A4AA-BB2D7B839AB6}" type="slidenum">
              <a:rPr lang="en-US"/>
              <a:pPr/>
              <a:t>13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2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83103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17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72673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18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01565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19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86323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20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2967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21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62715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94387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13864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46966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25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52932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26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3300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27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74012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28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9399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29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548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30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1270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3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4006E-FEE1-9640-A0E4-484672C1AB6F}" type="slidenum">
              <a:rPr lang="en-US"/>
              <a:pPr/>
              <a:t>6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1" baseline="0" dirty="0"/>
          </a:p>
        </p:txBody>
      </p:sp>
    </p:spTree>
    <p:extLst>
      <p:ext uri="{BB962C8B-B14F-4D97-AF65-F5344CB8AC3E}">
        <p14:creationId xmlns:p14="http://schemas.microsoft.com/office/powerpoint/2010/main" val="154860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7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099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8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35130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9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0647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4B6BD-B874-7940-B668-21D98D8FDB4E}" type="slidenum">
              <a:rPr lang="en-US"/>
              <a:pPr/>
              <a:t>10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68" y="685800"/>
            <a:ext cx="1117309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495800"/>
            <a:ext cx="8532178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557286" y="2971801"/>
            <a:ext cx="1074254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80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47" y="178756"/>
            <a:ext cx="11680957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10/5/22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66" y="1588168"/>
            <a:ext cx="11306737" cy="488883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defRPr sz="2800"/>
            </a:lvl1pPr>
            <a:lvl2pPr>
              <a:lnSpc>
                <a:spcPct val="90000"/>
              </a:lnSpc>
              <a:spcBef>
                <a:spcPts val="800"/>
              </a:spcBef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200"/>
            </a:lvl4pPr>
            <a:lvl5pPr>
              <a:lnSpc>
                <a:spcPct val="9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80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b="0" i="0" spc="-100">
                <a:latin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180" y="1470346"/>
            <a:ext cx="5785660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5" y="1470346"/>
            <a:ext cx="568327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7611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147" y="1535113"/>
            <a:ext cx="57918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147" y="2174875"/>
            <a:ext cx="579180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6923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6923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10/5/22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80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10/5/22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80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b="0" i="0" spc="-100">
                <a:latin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10/5/22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147" y="1447800"/>
            <a:ext cx="116809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147" y="6553201"/>
            <a:ext cx="284405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1"/>
            <a:ext cx="3859795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0045" y="6553201"/>
            <a:ext cx="2844059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panose="02000503000000020004" pitchFamily="2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panose="02000503000000020004" pitchFamily="2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panose="02000503000000020004" pitchFamily="2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panose="02000503000000020004" pitchFamily="2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panose="02000503000000020004" pitchFamily="2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panose="02000503000000020004" pitchFamily="2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A9CE2-A641-3944-8F74-B5A51365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43C58F8-B7FB-944C-B797-1B2C2522966B}"/>
              </a:ext>
            </a:extLst>
          </p:cNvPr>
          <p:cNvSpPr txBox="1">
            <a:spLocks/>
          </p:cNvSpPr>
          <p:nvPr/>
        </p:nvSpPr>
        <p:spPr bwMode="auto">
          <a:xfrm>
            <a:off x="2665413" y="4137260"/>
            <a:ext cx="6858000" cy="217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-1" charset="0"/>
              <a:buChar char="•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dirty="0">
                <a:latin typeface="Helvetica Neue Medium" panose="02000503000000020004" pitchFamily="2" charset="0"/>
              </a:rPr>
              <a:t>COS 418/518: Distributed Systems</a:t>
            </a:r>
          </a:p>
          <a:p>
            <a:pPr marL="0" indent="0" algn="ctr">
              <a:buNone/>
            </a:pPr>
            <a:r>
              <a:rPr lang="en-US" b="0" dirty="0">
                <a:latin typeface="Helvetica Neue Medium" panose="02000503000000020004" pitchFamily="2" charset="0"/>
              </a:rPr>
              <a:t>Lecture 8</a:t>
            </a:r>
          </a:p>
          <a:p>
            <a:pPr marL="0" indent="0" algn="ctr">
              <a:buNone/>
            </a:pPr>
            <a:endParaRPr lang="en-US" b="0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b="0" dirty="0">
                <a:latin typeface="Helvetica Neue Medium" panose="02000503000000020004" pitchFamily="2" charset="0"/>
              </a:rPr>
              <a:t>Wyatt Lloyd</a:t>
            </a:r>
            <a:endParaRPr lang="en-US" b="0" dirty="0">
              <a:latin typeface="Helvetica Neue Medium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C39D8-BE04-1948-8DBA-1C16FDDD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19149E8-5739-9C47-8D6D-48FD3285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2" y="685800"/>
            <a:ext cx="83820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 kern="1200" spc="-1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ctr"/>
            <a:r>
              <a:rPr lang="en-US" sz="5400" b="0" dirty="0">
                <a:latin typeface="Helvetica Neue Medium" panose="02000503000000020004" pitchFamily="2" charset="0"/>
              </a:rPr>
              <a:t>Distributed Hash Tables</a:t>
            </a:r>
            <a:br>
              <a:rPr lang="en-US" sz="5400" b="0" dirty="0">
                <a:latin typeface="Helvetica Neue Medium" panose="02000503000000020004" pitchFamily="2" charset="0"/>
              </a:rPr>
            </a:br>
            <a:r>
              <a:rPr lang="en-US" sz="5400" b="0" dirty="0">
                <a:latin typeface="Helvetica Neue Medium" panose="02000503000000020004" pitchFamily="2" charset="0"/>
              </a:rPr>
              <a:t>&amp; Chord</a:t>
            </a:r>
          </a:p>
        </p:txBody>
      </p:sp>
    </p:spTree>
    <p:extLst>
      <p:ext uri="{BB962C8B-B14F-4D97-AF65-F5344CB8AC3E}">
        <p14:creationId xmlns:p14="http://schemas.microsoft.com/office/powerpoint/2010/main" val="15662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lookup algorithm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370" y="1562100"/>
            <a:ext cx="7940842" cy="45339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Wingdings"/>
              </a:rPr>
              <a:t>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my-id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key-id   </a:t>
            </a:r>
            <a:r>
              <a:rPr lang="en-US" sz="3000" i="1" spc="-300" dirty="0">
                <a:latin typeface="Times New Roman"/>
                <a:cs typeface="Times New Roman"/>
              </a:rPr>
              <a:t>// next hop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call Lookup(key-id) on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endParaRPr lang="en-US" sz="30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000" spc="-300" dirty="0"/>
              <a:t>  					</a:t>
            </a:r>
            <a:r>
              <a:rPr lang="en-US" sz="3000" i="1" spc="-300" dirty="0">
                <a:latin typeface="Times New Roman"/>
                <a:cs typeface="Times New Roman"/>
              </a:rPr>
              <a:t>// done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 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i="1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i="1" dirty="0">
              <a:latin typeface="Times New Roman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Correctness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depends only on </a:t>
            </a:r>
            <a:r>
              <a:rPr lang="en-US" sz="3200" b="1" dirty="0"/>
              <a:t>successors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207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finger tables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9CCD4-D3EA-1E4B-B8D9-5DD82FC9179B}"/>
              </a:ext>
            </a:extLst>
          </p:cNvPr>
          <p:cNvSpPr txBox="1"/>
          <p:nvPr/>
        </p:nvSpPr>
        <p:spPr>
          <a:xfrm>
            <a:off x="255781" y="4116966"/>
            <a:ext cx="3961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Each node keeps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states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Key space </a:t>
            </a:r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 </a:t>
            </a:r>
            <a:r>
              <a:rPr lang="en-US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m</a:t>
            </a:r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 ranges via</a:t>
            </a:r>
          </a:p>
          <a:p>
            <a:pPr algn="l"/>
            <a:r>
              <a:rPr lang="en-US" sz="24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(N</a:t>
            </a:r>
            <a:r>
              <a:rPr lang="en-CN" sz="24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+2</a:t>
            </a:r>
            <a:r>
              <a:rPr lang="en-CN" sz="2400" b="0" baseline="3000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k-1</a:t>
            </a:r>
            <a:r>
              <a:rPr lang="en-CN" sz="24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 mod 2</a:t>
            </a:r>
            <a:r>
              <a:rPr lang="en-CN" sz="2400" b="0" baseline="3000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1&lt;=k&lt;=m</a:t>
            </a:r>
          </a:p>
          <a:p>
            <a:pPr algn="l"/>
            <a:endParaRPr lang="en-CN" sz="2400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F923B56F-0A4C-204B-ABE1-74A6E1BAD93F}"/>
              </a:ext>
            </a:extLst>
          </p:cNvPr>
          <p:cNvSpPr/>
          <p:nvPr/>
        </p:nvSpPr>
        <p:spPr>
          <a:xfrm>
            <a:off x="7859760" y="1702236"/>
            <a:ext cx="2844059" cy="1367732"/>
          </a:xfrm>
          <a:prstGeom prst="wedgeRoundRectCallout">
            <a:avLst>
              <a:gd name="adj1" fmla="val -74937"/>
              <a:gd name="adj2" fmla="val 1118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[2,3), node 3</a:t>
            </a:r>
          </a:p>
          <a:p>
            <a:pPr lvl="0"/>
            <a:r>
              <a:rPr lang="en-US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[3,5), node 3</a:t>
            </a:r>
          </a:p>
          <a:p>
            <a:pPr lvl="0"/>
            <a:r>
              <a:rPr lang="en-US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[5,1), node 5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7872C5-3A03-DF43-93C5-E7A0A6E6A2EB}"/>
              </a:ext>
            </a:extLst>
          </p:cNvPr>
          <p:cNvCxnSpPr>
            <a:cxnSpLocks/>
          </p:cNvCxnSpPr>
          <p:nvPr/>
        </p:nvCxnSpPr>
        <p:spPr>
          <a:xfrm flipH="1">
            <a:off x="7982465" y="2961456"/>
            <a:ext cx="141582" cy="771549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4D9394-3DF5-5E43-B796-E69FCBA1CD8A}"/>
              </a:ext>
            </a:extLst>
          </p:cNvPr>
          <p:cNvSpPr txBox="1"/>
          <p:nvPr/>
        </p:nvSpPr>
        <p:spPr>
          <a:xfrm>
            <a:off x="7348571" y="3754922"/>
            <a:ext cx="152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Separators</a:t>
            </a:r>
            <a:endParaRPr lang="en-CN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8A0B9D8-C999-A745-8C49-FB9D0BF49867}"/>
              </a:ext>
            </a:extLst>
          </p:cNvPr>
          <p:cNvCxnSpPr>
            <a:cxnSpLocks/>
          </p:cNvCxnSpPr>
          <p:nvPr/>
        </p:nvCxnSpPr>
        <p:spPr>
          <a:xfrm>
            <a:off x="8928528" y="2865500"/>
            <a:ext cx="111517" cy="139021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50143B-1652-3948-8545-943DFA517EE4}"/>
              </a:ext>
            </a:extLst>
          </p:cNvPr>
          <p:cNvSpPr txBox="1"/>
          <p:nvPr/>
        </p:nvSpPr>
        <p:spPr>
          <a:xfrm>
            <a:off x="8256016" y="4285629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ranges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8EBE80-9012-4940-B0BB-9C2F221A41EC}"/>
              </a:ext>
            </a:extLst>
          </p:cNvPr>
          <p:cNvCxnSpPr>
            <a:cxnSpLocks/>
          </p:cNvCxnSpPr>
          <p:nvPr/>
        </p:nvCxnSpPr>
        <p:spPr>
          <a:xfrm>
            <a:off x="9981638" y="2865500"/>
            <a:ext cx="193581" cy="867505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1BEB2C-57AE-A44A-9078-BDF75F83DAF9}"/>
              </a:ext>
            </a:extLst>
          </p:cNvPr>
          <p:cNvSpPr txBox="1"/>
          <p:nvPr/>
        </p:nvSpPr>
        <p:spPr>
          <a:xfrm>
            <a:off x="9609589" y="3685453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uccessors </a:t>
            </a:r>
          </a:p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of separators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223276-D8CD-8648-85FC-E4DDA8362886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33795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8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finger tables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9292F-D6FD-1645-AC9A-6E59D3EE779B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9CCD4-D3EA-1E4B-B8D9-5DD82FC9179B}"/>
              </a:ext>
            </a:extLst>
          </p:cNvPr>
          <p:cNvSpPr txBox="1"/>
          <p:nvPr/>
        </p:nvSpPr>
        <p:spPr>
          <a:xfrm>
            <a:off x="255781" y="4116966"/>
            <a:ext cx="3961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Each node keeps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states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Key space </a:t>
            </a:r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 </a:t>
            </a:r>
            <a:r>
              <a:rPr lang="en-US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m</a:t>
            </a:r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 ranges via</a:t>
            </a:r>
          </a:p>
          <a:p>
            <a:pPr algn="l"/>
            <a:r>
              <a:rPr lang="en-US" sz="24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(N</a:t>
            </a:r>
            <a:r>
              <a:rPr lang="en-CN" sz="24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+2</a:t>
            </a:r>
            <a:r>
              <a:rPr lang="en-CN" sz="2400" b="0" baseline="3000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k-1</a:t>
            </a:r>
            <a:r>
              <a:rPr lang="en-CN" sz="24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 mod 2</a:t>
            </a:r>
            <a:r>
              <a:rPr lang="en-CN" sz="2400" b="0" baseline="3000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1&lt;=k&lt;=m</a:t>
            </a:r>
          </a:p>
          <a:p>
            <a:pPr algn="l"/>
            <a:endParaRPr lang="en-CN" sz="2400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F923B56F-0A4C-204B-ABE1-74A6E1BAD93F}"/>
              </a:ext>
            </a:extLst>
          </p:cNvPr>
          <p:cNvSpPr/>
          <p:nvPr/>
        </p:nvSpPr>
        <p:spPr>
          <a:xfrm>
            <a:off x="8329316" y="2821503"/>
            <a:ext cx="2507559" cy="995256"/>
          </a:xfrm>
          <a:prstGeom prst="wedgeRoundRectCallout">
            <a:avLst>
              <a:gd name="adj1" fmla="val -96127"/>
              <a:gd name="adj2" fmla="val -682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[2,3),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[3,5),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[5,1), node 5</a:t>
            </a: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79344FE8-ACBF-E445-A306-91ADE5153F8E}"/>
              </a:ext>
            </a:extLst>
          </p:cNvPr>
          <p:cNvSpPr/>
          <p:nvPr/>
        </p:nvSpPr>
        <p:spPr>
          <a:xfrm>
            <a:off x="7786265" y="1592165"/>
            <a:ext cx="2507559" cy="995256"/>
          </a:xfrm>
          <a:prstGeom prst="wedgeRoundRectCallout">
            <a:avLst>
              <a:gd name="adj1" fmla="val -118795"/>
              <a:gd name="adj2" fmla="val -992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[1,2), node 1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[2,4),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[4,0), node 5</a:t>
            </a:r>
          </a:p>
        </p:txBody>
      </p: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6C42C000-CEBB-7B46-98B2-0E31EAC65EB0}"/>
              </a:ext>
            </a:extLst>
          </p:cNvPr>
          <p:cNvSpPr/>
          <p:nvPr/>
        </p:nvSpPr>
        <p:spPr>
          <a:xfrm>
            <a:off x="8100384" y="4703614"/>
            <a:ext cx="2507559" cy="995256"/>
          </a:xfrm>
          <a:prstGeom prst="wedgeRoundRectCallout">
            <a:avLst>
              <a:gd name="adj1" fmla="val -88242"/>
              <a:gd name="adj2" fmla="val -4095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[4,5),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[5,7),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7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[7,3), node 0</a:t>
            </a:r>
          </a:p>
        </p:txBody>
      </p: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3002C5F0-8FA1-2241-8981-7D78C82A2399}"/>
              </a:ext>
            </a:extLst>
          </p:cNvPr>
          <p:cNvSpPr/>
          <p:nvPr/>
        </p:nvSpPr>
        <p:spPr>
          <a:xfrm>
            <a:off x="5700120" y="5892199"/>
            <a:ext cx="2281768" cy="556437"/>
          </a:xfrm>
          <a:prstGeom prst="wedgeRoundRectCallout">
            <a:avLst>
              <a:gd name="adj1" fmla="val 8315"/>
              <a:gd name="adj2" fmla="val -22904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 up key 1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37E992-4D5D-3343-BB9F-70FD87E15E52}"/>
              </a:ext>
            </a:extLst>
          </p:cNvPr>
          <p:cNvCxnSpPr>
            <a:cxnSpLocks/>
          </p:cNvCxnSpPr>
          <p:nvPr/>
        </p:nvCxnSpPr>
        <p:spPr>
          <a:xfrm flipH="1" flipV="1">
            <a:off x="5981936" y="2512289"/>
            <a:ext cx="635519" cy="1833422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tailEnd type="triangl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6273E68-F6E0-CC46-8A20-4979B4E84C2A}"/>
              </a:ext>
            </a:extLst>
          </p:cNvPr>
          <p:cNvCxnSpPr>
            <a:cxnSpLocks/>
          </p:cNvCxnSpPr>
          <p:nvPr/>
        </p:nvCxnSpPr>
        <p:spPr>
          <a:xfrm>
            <a:off x="6112478" y="2377047"/>
            <a:ext cx="758644" cy="1990113"/>
          </a:xfrm>
          <a:prstGeom prst="straightConnector1">
            <a:avLst/>
          </a:prstGeom>
          <a:ln>
            <a:solidFill>
              <a:srgbClr val="009900"/>
            </a:solidFill>
            <a:prstDash val="solid"/>
            <a:tailEnd type="triangl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C8DB2-4DDF-C74F-A63E-E24B624959C1}"/>
              </a:ext>
            </a:extLst>
          </p:cNvPr>
          <p:cNvSpPr/>
          <p:nvPr/>
        </p:nvSpPr>
        <p:spPr>
          <a:xfrm>
            <a:off x="8137455" y="5322702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B515A0-6C85-7844-B0E5-38D646CE4D8E}"/>
              </a:ext>
            </a:extLst>
          </p:cNvPr>
          <p:cNvSpPr/>
          <p:nvPr/>
        </p:nvSpPr>
        <p:spPr>
          <a:xfrm>
            <a:off x="7832436" y="1656581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444EBFB1-57C9-CE4C-8487-6606BFA79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882" y="5617639"/>
            <a:ext cx="38015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Helvetica Neue Medium" panose="02000503000000020004" pitchFamily="2" charset="0"/>
              </a:rPr>
              <a:t>O(</a:t>
            </a:r>
            <a:r>
              <a:rPr lang="en-US" sz="2400" b="0" dirty="0" err="1">
                <a:solidFill>
                  <a:srgbClr val="FF0000"/>
                </a:solidFill>
                <a:latin typeface="Helvetica Neue Medium" panose="02000503000000020004" pitchFamily="2" charset="0"/>
              </a:rPr>
              <a:t>logN</a:t>
            </a:r>
            <a:r>
              <a:rPr lang="en-US" sz="2400" b="0" dirty="0">
                <a:solidFill>
                  <a:srgbClr val="FF0000"/>
                </a:solidFill>
                <a:latin typeface="Helvetica Neue Medium" panose="02000503000000020004" pitchFamily="2" charset="0"/>
              </a:rPr>
              <a:t>) </a:t>
            </a:r>
            <a:r>
              <a:rPr lang="en-US" sz="2400" b="0" dirty="0">
                <a:latin typeface="Helvetica Neue Medium" panose="02000503000000020004" pitchFamily="2" charset="0"/>
              </a:rPr>
              <a:t>messages </a:t>
            </a:r>
          </a:p>
          <a:p>
            <a:r>
              <a:rPr lang="en-US" sz="2400" b="0" dirty="0">
                <a:latin typeface="Helvetica Neue Medium" panose="02000503000000020004" pitchFamily="2" charset="0"/>
              </a:rPr>
              <a:t>and hops!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7ED8B-2037-A148-A485-8EF45E7D1405}"/>
              </a:ext>
            </a:extLst>
          </p:cNvPr>
          <p:cNvSpPr txBox="1"/>
          <p:nvPr/>
        </p:nvSpPr>
        <p:spPr>
          <a:xfrm>
            <a:off x="6386633" y="3061496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 1</a:t>
            </a:r>
          </a:p>
        </p:txBody>
      </p:sp>
    </p:spTree>
    <p:extLst>
      <p:ext uri="{BB962C8B-B14F-4D97-AF65-F5344CB8AC3E}">
        <p14:creationId xmlns:p14="http://schemas.microsoft.com/office/powerpoint/2010/main" val="16984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6" grpId="0" animBg="1"/>
      <p:bldP spid="56" grpId="0" animBg="1"/>
      <p:bldP spid="5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13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with finger table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7738" y="1514475"/>
            <a:ext cx="8410074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highest n: my-id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n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key-id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call Lookup(key-id) on node n </a:t>
            </a:r>
            <a:r>
              <a:rPr lang="en-US" sz="3000" spc="-300" dirty="0"/>
              <a:t> </a:t>
            </a:r>
            <a:r>
              <a:rPr lang="en-US" sz="3000" i="1" spc="-300" dirty="0">
                <a:latin typeface="Times New Roman" charset="0"/>
              </a:rPr>
              <a:t>// next hop</a:t>
            </a:r>
          </a:p>
          <a:p>
            <a:pPr>
              <a:buFontTx/>
              <a:buNone/>
            </a:pPr>
            <a:r>
              <a:rPr lang="en-US" sz="3000" spc="-300" dirty="0"/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  <a:r>
              <a:rPr lang="en-US" sz="3000" spc="-300" dirty="0"/>
              <a:t>	</a:t>
            </a:r>
            <a:r>
              <a:rPr lang="en-US" sz="3000" i="1" spc="-300" dirty="0">
                <a:latin typeface="Times New Roman" charset="0"/>
              </a:rPr>
              <a:t>// done</a:t>
            </a:r>
            <a:r>
              <a:rPr lang="en-US" sz="30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469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binary lookup tree </a:t>
            </a:r>
            <a:r>
              <a:rPr lang="en-US" sz="3200" dirty="0"/>
              <a:t>rooted at every node  </a:t>
            </a:r>
          </a:p>
          <a:p>
            <a:pPr lvl="1"/>
            <a:r>
              <a:rPr lang="en-US" sz="3000" dirty="0"/>
              <a:t>Threaded through other nodes' finger tables</a:t>
            </a:r>
          </a:p>
          <a:p>
            <a:pPr lvl="1"/>
            <a:endParaRPr lang="en-US" sz="3200" dirty="0"/>
          </a:p>
          <a:p>
            <a:r>
              <a:rPr lang="en-US" sz="3200" dirty="0"/>
              <a:t>Better than arranging nodes in a single tree</a:t>
            </a:r>
          </a:p>
          <a:p>
            <a:pPr lvl="1"/>
            <a:r>
              <a:rPr lang="en-US" sz="3000" dirty="0"/>
              <a:t>Every node acts as a root</a:t>
            </a:r>
          </a:p>
          <a:p>
            <a:pPr lvl="2"/>
            <a:r>
              <a:rPr lang="en-US" sz="2800" dirty="0"/>
              <a:t>So there's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no root hotspot</a:t>
            </a:r>
          </a:p>
          <a:p>
            <a:pPr lvl="2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No single point </a:t>
            </a:r>
            <a:r>
              <a:rPr lang="en-US" sz="2800" dirty="0"/>
              <a:t>of failure</a:t>
            </a:r>
          </a:p>
          <a:p>
            <a:pPr lvl="2"/>
            <a:r>
              <a:rPr lang="en-US" sz="2800" dirty="0"/>
              <a:t>But 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lot more state </a:t>
            </a:r>
            <a:r>
              <a:rPr lang="en-US" sz="2800" dirty="0"/>
              <a:t>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of finger tables</a:t>
            </a:r>
          </a:p>
        </p:txBody>
      </p:sp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Interface: </a:t>
            </a:r>
            <a:r>
              <a:rPr lang="en-US" dirty="0"/>
              <a:t>lookup(key)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IP address</a:t>
            </a:r>
          </a:p>
          <a:p>
            <a:endParaRPr lang="en-US" dirty="0"/>
          </a:p>
          <a:p>
            <a:r>
              <a:rPr lang="en-US" b="1" dirty="0"/>
              <a:t>Efficient: </a:t>
            </a:r>
            <a:r>
              <a:rPr lang="en-US" dirty="0"/>
              <a:t>O(log N) messages per lookup</a:t>
            </a:r>
          </a:p>
          <a:p>
            <a:pPr lvl="1"/>
            <a:r>
              <a:rPr lang="en-US" sz="2800" dirty="0"/>
              <a:t>N is the total number of nodes (peers)</a:t>
            </a:r>
          </a:p>
          <a:p>
            <a:endParaRPr lang="en-US" dirty="0"/>
          </a:p>
          <a:p>
            <a:r>
              <a:rPr lang="en-US" b="1" dirty="0"/>
              <a:t>Scalable: </a:t>
            </a:r>
            <a:r>
              <a:rPr lang="en-US" dirty="0"/>
              <a:t>O(log N) state per node</a:t>
            </a:r>
          </a:p>
          <a:p>
            <a:endParaRPr lang="en-US" dirty="0"/>
          </a:p>
          <a:p>
            <a:r>
              <a:rPr lang="en-US" b="1" dirty="0"/>
              <a:t>Robust: </a:t>
            </a:r>
            <a:r>
              <a:rPr lang="en-US" dirty="0"/>
              <a:t>survives massive failures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lookup algorithm properties</a:t>
            </a:r>
          </a:p>
        </p:txBody>
      </p:sp>
    </p:spTree>
    <p:extLst>
      <p:ext uri="{BB962C8B-B14F-4D97-AF65-F5344CB8AC3E}">
        <p14:creationId xmlns:p14="http://schemas.microsoft.com/office/powerpoint/2010/main" val="19020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node joining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61E47-499F-5742-8BFD-BBCA3545F46A}"/>
              </a:ext>
            </a:extLst>
          </p:cNvPr>
          <p:cNvSpPr txBox="1"/>
          <p:nvPr/>
        </p:nvSpPr>
        <p:spPr>
          <a:xfrm>
            <a:off x="7702019" y="34325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 2 is joining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BBD01BAF-0342-E042-B01D-4F98953744A1}"/>
              </a:ext>
            </a:extLst>
          </p:cNvPr>
          <p:cNvSpPr/>
          <p:nvPr/>
        </p:nvSpPr>
        <p:spPr>
          <a:xfrm>
            <a:off x="7770595" y="1363846"/>
            <a:ext cx="1892389" cy="592358"/>
          </a:xfrm>
          <a:prstGeom prst="wedgeRoundRectCallout">
            <a:avLst>
              <a:gd name="adj1" fmla="val -141182"/>
              <a:gd name="adj2" fmla="val 6106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Contact node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D85F2C5-EF9F-584C-A76C-B53D9D8E373A}"/>
              </a:ext>
            </a:extLst>
          </p:cNvPr>
          <p:cNvCxnSpPr>
            <a:cxnSpLocks/>
            <a:stCxn id="35" idx="0"/>
            <a:endCxn id="7" idx="3"/>
          </p:cNvCxnSpPr>
          <p:nvPr/>
        </p:nvCxnSpPr>
        <p:spPr>
          <a:xfrm flipH="1" flipV="1">
            <a:off x="6055603" y="2411577"/>
            <a:ext cx="1067666" cy="1049616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tailEnd type="triangl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31084F24-B4E6-524D-86AF-E6912CE4A6CA}"/>
              </a:ext>
            </a:extLst>
          </p:cNvPr>
          <p:cNvSpPr/>
          <p:nvPr/>
        </p:nvSpPr>
        <p:spPr>
          <a:xfrm>
            <a:off x="8610824" y="2537805"/>
            <a:ext cx="1892389" cy="592358"/>
          </a:xfrm>
          <a:prstGeom prst="wedgeRoundRectCallout">
            <a:avLst>
              <a:gd name="adj1" fmla="val -141182"/>
              <a:gd name="adj2" fmla="val 6106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Lookup id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C6C5E-D7E4-DD46-A654-0822B9BF0886}"/>
              </a:ext>
            </a:extLst>
          </p:cNvPr>
          <p:cNvSpPr>
            <a:spLocks noChangeAspect="1"/>
          </p:cNvSpPr>
          <p:nvPr/>
        </p:nvSpPr>
        <p:spPr>
          <a:xfrm>
            <a:off x="7277936" y="3488557"/>
            <a:ext cx="288000" cy="288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244E82-CEC1-D745-B725-337DACEF825B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3516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node joining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61E47-499F-5742-8BFD-BBCA3545F46A}"/>
              </a:ext>
            </a:extLst>
          </p:cNvPr>
          <p:cNvSpPr txBox="1"/>
          <p:nvPr/>
        </p:nvSpPr>
        <p:spPr>
          <a:xfrm>
            <a:off x="7702019" y="34325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 2 is joining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D85F2C5-EF9F-584C-A76C-B53D9D8E373A}"/>
              </a:ext>
            </a:extLst>
          </p:cNvPr>
          <p:cNvCxnSpPr>
            <a:cxnSpLocks/>
            <a:stCxn id="35" idx="0"/>
            <a:endCxn id="7" idx="3"/>
          </p:cNvCxnSpPr>
          <p:nvPr/>
        </p:nvCxnSpPr>
        <p:spPr>
          <a:xfrm flipH="1" flipV="1">
            <a:off x="6055603" y="2411577"/>
            <a:ext cx="1067666" cy="1049616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31084F24-B4E6-524D-86AF-E6912CE4A6CA}"/>
              </a:ext>
            </a:extLst>
          </p:cNvPr>
          <p:cNvSpPr/>
          <p:nvPr/>
        </p:nvSpPr>
        <p:spPr>
          <a:xfrm>
            <a:off x="8557328" y="2325536"/>
            <a:ext cx="2094196" cy="735662"/>
          </a:xfrm>
          <a:prstGeom prst="wedgeRoundRectCallout">
            <a:avLst>
              <a:gd name="adj1" fmla="val -131151"/>
              <a:gd name="adj2" fmla="val 6274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Your successor = 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C6C5E-D7E4-DD46-A654-0822B9BF0886}"/>
              </a:ext>
            </a:extLst>
          </p:cNvPr>
          <p:cNvSpPr>
            <a:spLocks noChangeAspect="1"/>
          </p:cNvSpPr>
          <p:nvPr/>
        </p:nvSpPr>
        <p:spPr>
          <a:xfrm>
            <a:off x="7277936" y="3488557"/>
            <a:ext cx="288000" cy="288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D0CF37-DF49-2244-AA25-6ED3E66B3B13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409619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node joining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61E47-499F-5742-8BFD-BBCA3545F46A}"/>
              </a:ext>
            </a:extLst>
          </p:cNvPr>
          <p:cNvSpPr txBox="1"/>
          <p:nvPr/>
        </p:nvSpPr>
        <p:spPr>
          <a:xfrm>
            <a:off x="7702019" y="34325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 2 is joining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D85F2C5-EF9F-584C-A76C-B53D9D8E373A}"/>
              </a:ext>
            </a:extLst>
          </p:cNvPr>
          <p:cNvCxnSpPr>
            <a:cxnSpLocks/>
            <a:stCxn id="35" idx="0"/>
            <a:endCxn id="7" idx="3"/>
          </p:cNvCxnSpPr>
          <p:nvPr/>
        </p:nvCxnSpPr>
        <p:spPr>
          <a:xfrm flipH="1" flipV="1">
            <a:off x="6055603" y="2411577"/>
            <a:ext cx="1067666" cy="1049616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31084F24-B4E6-524D-86AF-E6912CE4A6CA}"/>
              </a:ext>
            </a:extLst>
          </p:cNvPr>
          <p:cNvSpPr/>
          <p:nvPr/>
        </p:nvSpPr>
        <p:spPr>
          <a:xfrm>
            <a:off x="8557328" y="2325536"/>
            <a:ext cx="2094196" cy="735662"/>
          </a:xfrm>
          <a:prstGeom prst="wedgeRoundRectCallout">
            <a:avLst>
              <a:gd name="adj1" fmla="val -131151"/>
              <a:gd name="adj2" fmla="val 6274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Your successor = 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C6C5E-D7E4-DD46-A654-0822B9BF0886}"/>
              </a:ext>
            </a:extLst>
          </p:cNvPr>
          <p:cNvSpPr>
            <a:spLocks noChangeAspect="1"/>
          </p:cNvSpPr>
          <p:nvPr/>
        </p:nvSpPr>
        <p:spPr>
          <a:xfrm>
            <a:off x="7277936" y="3488557"/>
            <a:ext cx="288000" cy="288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53F20E-0476-5C4A-A0EF-C7AB18DDE41C}"/>
              </a:ext>
            </a:extLst>
          </p:cNvPr>
          <p:cNvSpPr txBox="1"/>
          <p:nvPr/>
        </p:nvSpPr>
        <p:spPr>
          <a:xfrm>
            <a:off x="7127343" y="4536303"/>
            <a:ext cx="290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Moves key 2 to node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BC1146-34DE-9842-9644-7AFCD20E058E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343515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node joining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61E47-499F-5742-8BFD-BBCA3545F46A}"/>
              </a:ext>
            </a:extLst>
          </p:cNvPr>
          <p:cNvSpPr txBox="1"/>
          <p:nvPr/>
        </p:nvSpPr>
        <p:spPr>
          <a:xfrm>
            <a:off x="7702019" y="34325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 2 is joining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C6C5E-D7E4-DD46-A654-0822B9BF0886}"/>
              </a:ext>
            </a:extLst>
          </p:cNvPr>
          <p:cNvSpPr>
            <a:spLocks noChangeAspect="1"/>
          </p:cNvSpPr>
          <p:nvPr/>
        </p:nvSpPr>
        <p:spPr>
          <a:xfrm>
            <a:off x="7277936" y="3488557"/>
            <a:ext cx="288000" cy="288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0D6C2B-3784-2846-B9A6-59805D11C574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6742264" y="2983109"/>
            <a:ext cx="98226" cy="13626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BBE467-E914-C342-AC1B-DB75FA208CDD}"/>
              </a:ext>
            </a:extLst>
          </p:cNvPr>
          <p:cNvCxnSpPr>
            <a:cxnSpLocks/>
          </p:cNvCxnSpPr>
          <p:nvPr/>
        </p:nvCxnSpPr>
        <p:spPr>
          <a:xfrm flipH="1">
            <a:off x="6890155" y="2917758"/>
            <a:ext cx="103287" cy="1405949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E60485C-5017-0A4D-851B-EE9DB171FE6A}"/>
              </a:ext>
            </a:extLst>
          </p:cNvPr>
          <p:cNvCxnSpPr>
            <a:cxnSpLocks/>
          </p:cNvCxnSpPr>
          <p:nvPr/>
        </p:nvCxnSpPr>
        <p:spPr>
          <a:xfrm flipH="1">
            <a:off x="7877400" y="1991519"/>
            <a:ext cx="90440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EC0EC8-D1A6-8C42-88CC-4F040C2E6992}"/>
              </a:ext>
            </a:extLst>
          </p:cNvPr>
          <p:cNvSpPr txBox="1"/>
          <p:nvPr/>
        </p:nvSpPr>
        <p:spPr>
          <a:xfrm>
            <a:off x="8804155" y="1791464"/>
            <a:ext cx="262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successor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7B20732-3431-B94F-B65E-85A1795C21C5}"/>
              </a:ext>
            </a:extLst>
          </p:cNvPr>
          <p:cNvCxnSpPr>
            <a:cxnSpLocks/>
          </p:cNvCxnSpPr>
          <p:nvPr/>
        </p:nvCxnSpPr>
        <p:spPr>
          <a:xfrm flipH="1">
            <a:off x="7877400" y="2368700"/>
            <a:ext cx="904402" cy="0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6685050-8551-6A4A-B76A-529D965312E0}"/>
              </a:ext>
            </a:extLst>
          </p:cNvPr>
          <p:cNvSpPr txBox="1"/>
          <p:nvPr/>
        </p:nvSpPr>
        <p:spPr>
          <a:xfrm>
            <a:off x="8799484" y="2168645"/>
            <a:ext cx="287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</a:t>
            </a:r>
            <a:r>
              <a:rPr lang="en-US" b="0" dirty="0">
                <a:latin typeface="Helvetica Neue Medium" panose="02000503000000020004" pitchFamily="2" charset="0"/>
                <a:ea typeface="ＭＳ Ｐゴシック" charset="0"/>
                <a:cs typeface="Helvetica Neue Medium" panose="02000503000000020004" pitchFamily="2" charset="0"/>
              </a:rPr>
              <a:t>predecessor</a:t>
            </a:r>
            <a:endParaRPr lang="en-CN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A47EE8E-805D-1D48-9D56-51E6B4DB3C91}"/>
              </a:ext>
            </a:extLst>
          </p:cNvPr>
          <p:cNvCxnSpPr>
            <a:cxnSpLocks/>
          </p:cNvCxnSpPr>
          <p:nvPr/>
        </p:nvCxnSpPr>
        <p:spPr>
          <a:xfrm flipV="1">
            <a:off x="7075530" y="3861303"/>
            <a:ext cx="256406" cy="57477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6C0AD02-A801-3C41-99EB-6D9F4791DB1A}"/>
              </a:ext>
            </a:extLst>
          </p:cNvPr>
          <p:cNvSpPr txBox="1"/>
          <p:nvPr/>
        </p:nvSpPr>
        <p:spPr>
          <a:xfrm>
            <a:off x="7654339" y="4161176"/>
            <a:ext cx="4083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Periodic stabalization messages </a:t>
            </a:r>
          </a:p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rom each node to its successor </a:t>
            </a:r>
          </a:p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maintain node positions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EBDE71-C639-AA42-9EE8-8CF239FD9BCA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17652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2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lookup problem: locate the data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3947288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dirty="0">
                <a:latin typeface="Helvetica Neue Medium" panose="02000503000000020004" pitchFamily="2" charset="0"/>
              </a:rPr>
              <a:t>N</a:t>
            </a:r>
            <a:r>
              <a:rPr lang="en-US" sz="2800" b="0" baseline="-25000" dirty="0">
                <a:latin typeface="Helvetica Neue Medium" panose="02000503000000020004" pitchFamily="2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4980111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dirty="0">
                <a:latin typeface="Helvetica Neue Medium" panose="02000503000000020004" pitchFamily="2" charset="0"/>
              </a:rPr>
              <a:t>N</a:t>
            </a:r>
            <a:r>
              <a:rPr lang="en-US" sz="2800" b="0" baseline="-25000" dirty="0">
                <a:latin typeface="Helvetica Neue Medium" panose="02000503000000020004" pitchFamily="2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6425972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dirty="0">
                <a:latin typeface="Helvetica Neue Medium" panose="02000503000000020004" pitchFamily="2" charset="0"/>
              </a:rPr>
              <a:t>N</a:t>
            </a:r>
            <a:r>
              <a:rPr lang="en-US" sz="2800" b="0" baseline="-25000" dirty="0">
                <a:latin typeface="Helvetica Neue Medium" panose="02000503000000020004" pitchFamily="2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7271779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dirty="0">
                <a:latin typeface="Helvetica Neue Medium" panose="02000503000000020004" pitchFamily="2" charset="0"/>
              </a:rPr>
              <a:t>N</a:t>
            </a:r>
            <a:r>
              <a:rPr lang="en-US" sz="2800" b="0" baseline="-25000" dirty="0">
                <a:latin typeface="Helvetica Neue Medium" panose="02000503000000020004" pitchFamily="2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804918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dirty="0">
                <a:latin typeface="Helvetica Neue Medium" panose="02000503000000020004" pitchFamily="2" charset="0"/>
              </a:rPr>
              <a:t>N</a:t>
            </a:r>
            <a:r>
              <a:rPr lang="en-US" sz="2800" b="0" baseline="-25000" dirty="0">
                <a:latin typeface="Helvetica Neue Medium" panose="02000503000000020004" pitchFamily="2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2620758" y="3830069"/>
            <a:ext cx="2127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Helvetica Neue Medium" panose="02000503000000020004" pitchFamily="2" charset="0"/>
              </a:rPr>
              <a:t>Publisher (N</a:t>
            </a:r>
            <a:r>
              <a:rPr lang="en-US" sz="2400" b="0" baseline="-25000" dirty="0">
                <a:latin typeface="Helvetica Neue Medium" panose="02000503000000020004" pitchFamily="2" charset="0"/>
              </a:rPr>
              <a:t>4</a:t>
            </a:r>
            <a:r>
              <a:rPr lang="en-US" sz="2400" b="0" dirty="0">
                <a:latin typeface="Helvetica Neue Medium" panose="02000503000000020004" pitchFamily="2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8108067" y="2810786"/>
            <a:ext cx="5212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Helvetica Neue Medium" panose="02000503000000020004" pitchFamily="2" charset="0"/>
              </a:rPr>
              <a:t>N</a:t>
            </a:r>
            <a:r>
              <a:rPr lang="en-US" sz="2400" b="0" baseline="-25000" dirty="0">
                <a:latin typeface="Helvetica Neue Medium" panose="02000503000000020004" pitchFamily="2" charset="0"/>
              </a:rPr>
              <a:t>7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7656660" y="3223272"/>
            <a:ext cx="3850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Helvetica Neue Medium" panose="02000503000000020004" pitchFamily="2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8082257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23891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Helvetica Neue Medium" panose="02000503000000020004" pitchFamily="2" charset="0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3957998" y="2595468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5002563" y="180753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6468674" y="1896031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7262161" y="452835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5795300" y="4723918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8182659" y="2452224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4098665" y="438334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1674813" y="5100517"/>
            <a:ext cx="3949823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put(“HOD.mp4”, [content])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6647866" y="1585074"/>
            <a:ext cx="3789947" cy="486793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altLang="ja-JP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HOD.mp4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14F0ED14-5653-F14D-8B60-499D40B2C7A7}"/>
              </a:ext>
            </a:extLst>
          </p:cNvPr>
          <p:cNvSpPr>
            <a:spLocks/>
          </p:cNvSpPr>
          <p:nvPr/>
        </p:nvSpPr>
        <p:spPr bwMode="auto">
          <a:xfrm>
            <a:off x="4590524" y="2614889"/>
            <a:ext cx="636130" cy="400110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0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5" grpId="0"/>
      <p:bldP spid="194576" grpId="0" animBg="1"/>
      <p:bldP spid="3" grpId="0" animBg="1"/>
      <p:bldP spid="32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node joining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61E47-499F-5742-8BFD-BBCA3545F46A}"/>
              </a:ext>
            </a:extLst>
          </p:cNvPr>
          <p:cNvSpPr txBox="1"/>
          <p:nvPr/>
        </p:nvSpPr>
        <p:spPr>
          <a:xfrm>
            <a:off x="7702019" y="34325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 2 is joining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C6C5E-D7E4-DD46-A654-0822B9BF0886}"/>
              </a:ext>
            </a:extLst>
          </p:cNvPr>
          <p:cNvSpPr>
            <a:spLocks noChangeAspect="1"/>
          </p:cNvSpPr>
          <p:nvPr/>
        </p:nvSpPr>
        <p:spPr>
          <a:xfrm>
            <a:off x="7277936" y="3488557"/>
            <a:ext cx="288000" cy="288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0D6C2B-3784-2846-B9A6-59805D11C574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6742264" y="2983109"/>
            <a:ext cx="98226" cy="13626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BBE467-E914-C342-AC1B-DB75FA208CDD}"/>
              </a:ext>
            </a:extLst>
          </p:cNvPr>
          <p:cNvCxnSpPr>
            <a:cxnSpLocks/>
          </p:cNvCxnSpPr>
          <p:nvPr/>
        </p:nvCxnSpPr>
        <p:spPr>
          <a:xfrm flipH="1">
            <a:off x="6890155" y="2917758"/>
            <a:ext cx="103287" cy="1405949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E60485C-5017-0A4D-851B-EE9DB171FE6A}"/>
              </a:ext>
            </a:extLst>
          </p:cNvPr>
          <p:cNvCxnSpPr>
            <a:cxnSpLocks/>
          </p:cNvCxnSpPr>
          <p:nvPr/>
        </p:nvCxnSpPr>
        <p:spPr>
          <a:xfrm flipH="1">
            <a:off x="7877400" y="1991519"/>
            <a:ext cx="90440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EC0EC8-D1A6-8C42-88CC-4F040C2E6992}"/>
              </a:ext>
            </a:extLst>
          </p:cNvPr>
          <p:cNvSpPr txBox="1"/>
          <p:nvPr/>
        </p:nvSpPr>
        <p:spPr>
          <a:xfrm>
            <a:off x="8804155" y="1791464"/>
            <a:ext cx="262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successor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7B20732-3431-B94F-B65E-85A1795C21C5}"/>
              </a:ext>
            </a:extLst>
          </p:cNvPr>
          <p:cNvCxnSpPr>
            <a:cxnSpLocks/>
          </p:cNvCxnSpPr>
          <p:nvPr/>
        </p:nvCxnSpPr>
        <p:spPr>
          <a:xfrm flipH="1">
            <a:off x="7877400" y="2368700"/>
            <a:ext cx="904402" cy="0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6685050-8551-6A4A-B76A-529D965312E0}"/>
              </a:ext>
            </a:extLst>
          </p:cNvPr>
          <p:cNvSpPr txBox="1"/>
          <p:nvPr/>
        </p:nvSpPr>
        <p:spPr>
          <a:xfrm>
            <a:off x="8799484" y="2168645"/>
            <a:ext cx="287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</a:t>
            </a:r>
            <a:r>
              <a:rPr lang="en-US" b="0" dirty="0">
                <a:latin typeface="Helvetica Neue Medium" panose="02000503000000020004" pitchFamily="2" charset="0"/>
                <a:ea typeface="ＭＳ Ｐゴシック" charset="0"/>
                <a:cs typeface="Helvetica Neue Medium" panose="02000503000000020004" pitchFamily="2" charset="0"/>
              </a:rPr>
              <a:t>predecessor</a:t>
            </a:r>
            <a:endParaRPr lang="en-CN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A47EE8E-805D-1D48-9D56-51E6B4DB3C91}"/>
              </a:ext>
            </a:extLst>
          </p:cNvPr>
          <p:cNvCxnSpPr>
            <a:cxnSpLocks/>
          </p:cNvCxnSpPr>
          <p:nvPr/>
        </p:nvCxnSpPr>
        <p:spPr>
          <a:xfrm flipV="1">
            <a:off x="7075530" y="3861303"/>
            <a:ext cx="256406" cy="57477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CF2CFBA-6D1E-9344-8773-3B1A16160EA7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4284058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node joining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61E47-499F-5742-8BFD-BBCA3545F46A}"/>
              </a:ext>
            </a:extLst>
          </p:cNvPr>
          <p:cNvSpPr txBox="1"/>
          <p:nvPr/>
        </p:nvSpPr>
        <p:spPr>
          <a:xfrm>
            <a:off x="7702019" y="34325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 2 is joining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C6C5E-D7E4-DD46-A654-0822B9BF0886}"/>
              </a:ext>
            </a:extLst>
          </p:cNvPr>
          <p:cNvSpPr>
            <a:spLocks noChangeAspect="1"/>
          </p:cNvSpPr>
          <p:nvPr/>
        </p:nvSpPr>
        <p:spPr>
          <a:xfrm>
            <a:off x="7277936" y="3488557"/>
            <a:ext cx="288000" cy="288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0D6C2B-3784-2846-B9A6-59805D11C574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6742264" y="2983109"/>
            <a:ext cx="98226" cy="13626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BBE467-E914-C342-AC1B-DB75FA208CDD}"/>
              </a:ext>
            </a:extLst>
          </p:cNvPr>
          <p:cNvCxnSpPr>
            <a:cxnSpLocks/>
          </p:cNvCxnSpPr>
          <p:nvPr/>
        </p:nvCxnSpPr>
        <p:spPr>
          <a:xfrm flipH="1">
            <a:off x="7244023" y="3933358"/>
            <a:ext cx="266511" cy="567083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E60485C-5017-0A4D-851B-EE9DB171FE6A}"/>
              </a:ext>
            </a:extLst>
          </p:cNvPr>
          <p:cNvCxnSpPr>
            <a:cxnSpLocks/>
          </p:cNvCxnSpPr>
          <p:nvPr/>
        </p:nvCxnSpPr>
        <p:spPr>
          <a:xfrm flipH="1">
            <a:off x="7877400" y="1991519"/>
            <a:ext cx="90440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EC0EC8-D1A6-8C42-88CC-4F040C2E6992}"/>
              </a:ext>
            </a:extLst>
          </p:cNvPr>
          <p:cNvSpPr txBox="1"/>
          <p:nvPr/>
        </p:nvSpPr>
        <p:spPr>
          <a:xfrm>
            <a:off x="8804155" y="1791464"/>
            <a:ext cx="262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successor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7B20732-3431-B94F-B65E-85A1795C21C5}"/>
              </a:ext>
            </a:extLst>
          </p:cNvPr>
          <p:cNvCxnSpPr>
            <a:cxnSpLocks/>
          </p:cNvCxnSpPr>
          <p:nvPr/>
        </p:nvCxnSpPr>
        <p:spPr>
          <a:xfrm flipH="1">
            <a:off x="7877400" y="2368700"/>
            <a:ext cx="904402" cy="0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6685050-8551-6A4A-B76A-529D965312E0}"/>
              </a:ext>
            </a:extLst>
          </p:cNvPr>
          <p:cNvSpPr txBox="1"/>
          <p:nvPr/>
        </p:nvSpPr>
        <p:spPr>
          <a:xfrm>
            <a:off x="8799484" y="2168645"/>
            <a:ext cx="287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</a:t>
            </a:r>
            <a:r>
              <a:rPr lang="en-US" b="0" dirty="0">
                <a:latin typeface="Helvetica Neue Medium" panose="02000503000000020004" pitchFamily="2" charset="0"/>
                <a:ea typeface="ＭＳ Ｐゴシック" charset="0"/>
                <a:cs typeface="Helvetica Neue Medium" panose="02000503000000020004" pitchFamily="2" charset="0"/>
              </a:rPr>
              <a:t>predecessor</a:t>
            </a:r>
            <a:endParaRPr lang="en-CN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A47EE8E-805D-1D48-9D56-51E6B4DB3C91}"/>
              </a:ext>
            </a:extLst>
          </p:cNvPr>
          <p:cNvCxnSpPr>
            <a:cxnSpLocks/>
          </p:cNvCxnSpPr>
          <p:nvPr/>
        </p:nvCxnSpPr>
        <p:spPr>
          <a:xfrm flipV="1">
            <a:off x="7075530" y="3861303"/>
            <a:ext cx="256406" cy="57477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F1665B9-C6C4-324D-B44A-6A5FE856FDC6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4044307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node joining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61E47-499F-5742-8BFD-BBCA3545F46A}"/>
              </a:ext>
            </a:extLst>
          </p:cNvPr>
          <p:cNvSpPr txBox="1"/>
          <p:nvPr/>
        </p:nvSpPr>
        <p:spPr>
          <a:xfrm>
            <a:off x="7702019" y="34325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 2 is joining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C6C5E-D7E4-DD46-A654-0822B9BF0886}"/>
              </a:ext>
            </a:extLst>
          </p:cNvPr>
          <p:cNvSpPr>
            <a:spLocks noChangeAspect="1"/>
          </p:cNvSpPr>
          <p:nvPr/>
        </p:nvSpPr>
        <p:spPr>
          <a:xfrm>
            <a:off x="7277936" y="3488557"/>
            <a:ext cx="288000" cy="288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BBE467-E914-C342-AC1B-DB75FA208CDD}"/>
              </a:ext>
            </a:extLst>
          </p:cNvPr>
          <p:cNvCxnSpPr>
            <a:cxnSpLocks/>
          </p:cNvCxnSpPr>
          <p:nvPr/>
        </p:nvCxnSpPr>
        <p:spPr>
          <a:xfrm flipH="1">
            <a:off x="7244023" y="3933358"/>
            <a:ext cx="266511" cy="567083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E60485C-5017-0A4D-851B-EE9DB171FE6A}"/>
              </a:ext>
            </a:extLst>
          </p:cNvPr>
          <p:cNvCxnSpPr>
            <a:cxnSpLocks/>
          </p:cNvCxnSpPr>
          <p:nvPr/>
        </p:nvCxnSpPr>
        <p:spPr>
          <a:xfrm flipH="1">
            <a:off x="7877400" y="1991519"/>
            <a:ext cx="90440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EC0EC8-D1A6-8C42-88CC-4F040C2E6992}"/>
              </a:ext>
            </a:extLst>
          </p:cNvPr>
          <p:cNvSpPr txBox="1"/>
          <p:nvPr/>
        </p:nvSpPr>
        <p:spPr>
          <a:xfrm>
            <a:off x="8804155" y="1791464"/>
            <a:ext cx="262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successor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7B20732-3431-B94F-B65E-85A1795C21C5}"/>
              </a:ext>
            </a:extLst>
          </p:cNvPr>
          <p:cNvCxnSpPr>
            <a:cxnSpLocks/>
          </p:cNvCxnSpPr>
          <p:nvPr/>
        </p:nvCxnSpPr>
        <p:spPr>
          <a:xfrm flipH="1">
            <a:off x="7877400" y="2368700"/>
            <a:ext cx="904402" cy="0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6685050-8551-6A4A-B76A-529D965312E0}"/>
              </a:ext>
            </a:extLst>
          </p:cNvPr>
          <p:cNvSpPr txBox="1"/>
          <p:nvPr/>
        </p:nvSpPr>
        <p:spPr>
          <a:xfrm>
            <a:off x="8799484" y="2168645"/>
            <a:ext cx="287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</a:t>
            </a:r>
            <a:r>
              <a:rPr lang="en-US" b="0" dirty="0">
                <a:latin typeface="Helvetica Neue Medium" panose="02000503000000020004" pitchFamily="2" charset="0"/>
                <a:ea typeface="ＭＳ Ｐゴシック" charset="0"/>
                <a:cs typeface="Helvetica Neue Medium" panose="02000503000000020004" pitchFamily="2" charset="0"/>
              </a:rPr>
              <a:t>predecessor</a:t>
            </a:r>
            <a:endParaRPr lang="en-CN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A47EE8E-805D-1D48-9D56-51E6B4DB3C91}"/>
              </a:ext>
            </a:extLst>
          </p:cNvPr>
          <p:cNvCxnSpPr>
            <a:cxnSpLocks/>
          </p:cNvCxnSpPr>
          <p:nvPr/>
        </p:nvCxnSpPr>
        <p:spPr>
          <a:xfrm flipV="1">
            <a:off x="7075530" y="3861303"/>
            <a:ext cx="256406" cy="57477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DFA5B9-D1D0-164F-AD91-510E038EE216}"/>
              </a:ext>
            </a:extLst>
          </p:cNvPr>
          <p:cNvCxnSpPr>
            <a:cxnSpLocks/>
          </p:cNvCxnSpPr>
          <p:nvPr/>
        </p:nvCxnSpPr>
        <p:spPr>
          <a:xfrm flipH="1" flipV="1">
            <a:off x="7037222" y="2811680"/>
            <a:ext cx="258494" cy="6049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928E4CD-47ED-DF4C-920B-3D34AC17D9B3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1215339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node joining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61E47-499F-5742-8BFD-BBCA3545F46A}"/>
              </a:ext>
            </a:extLst>
          </p:cNvPr>
          <p:cNvSpPr txBox="1"/>
          <p:nvPr/>
        </p:nvSpPr>
        <p:spPr>
          <a:xfrm>
            <a:off x="7702019" y="34325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 2 is joining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C6C5E-D7E4-DD46-A654-0822B9BF0886}"/>
              </a:ext>
            </a:extLst>
          </p:cNvPr>
          <p:cNvSpPr>
            <a:spLocks noChangeAspect="1"/>
          </p:cNvSpPr>
          <p:nvPr/>
        </p:nvSpPr>
        <p:spPr>
          <a:xfrm>
            <a:off x="7277936" y="3488557"/>
            <a:ext cx="288000" cy="2880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0D6C2B-3784-2846-B9A6-59805D11C574}"/>
              </a:ext>
            </a:extLst>
          </p:cNvPr>
          <p:cNvCxnSpPr>
            <a:cxnSpLocks/>
          </p:cNvCxnSpPr>
          <p:nvPr/>
        </p:nvCxnSpPr>
        <p:spPr>
          <a:xfrm flipH="1" flipV="1">
            <a:off x="7037222" y="2811680"/>
            <a:ext cx="258494" cy="6049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BBE467-E914-C342-AC1B-DB75FA208CDD}"/>
              </a:ext>
            </a:extLst>
          </p:cNvPr>
          <p:cNvCxnSpPr>
            <a:cxnSpLocks/>
          </p:cNvCxnSpPr>
          <p:nvPr/>
        </p:nvCxnSpPr>
        <p:spPr>
          <a:xfrm flipH="1">
            <a:off x="7244023" y="3933358"/>
            <a:ext cx="266511" cy="567083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E60485C-5017-0A4D-851B-EE9DB171FE6A}"/>
              </a:ext>
            </a:extLst>
          </p:cNvPr>
          <p:cNvCxnSpPr>
            <a:cxnSpLocks/>
          </p:cNvCxnSpPr>
          <p:nvPr/>
        </p:nvCxnSpPr>
        <p:spPr>
          <a:xfrm flipH="1">
            <a:off x="7877400" y="1991519"/>
            <a:ext cx="90440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EC0EC8-D1A6-8C42-88CC-4F040C2E6992}"/>
              </a:ext>
            </a:extLst>
          </p:cNvPr>
          <p:cNvSpPr txBox="1"/>
          <p:nvPr/>
        </p:nvSpPr>
        <p:spPr>
          <a:xfrm>
            <a:off x="8804155" y="1791464"/>
            <a:ext cx="262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successor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7B20732-3431-B94F-B65E-85A1795C21C5}"/>
              </a:ext>
            </a:extLst>
          </p:cNvPr>
          <p:cNvCxnSpPr>
            <a:cxnSpLocks/>
          </p:cNvCxnSpPr>
          <p:nvPr/>
        </p:nvCxnSpPr>
        <p:spPr>
          <a:xfrm flipH="1">
            <a:off x="7877400" y="2368700"/>
            <a:ext cx="904402" cy="0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6685050-8551-6A4A-B76A-529D965312E0}"/>
              </a:ext>
            </a:extLst>
          </p:cNvPr>
          <p:cNvSpPr txBox="1"/>
          <p:nvPr/>
        </p:nvSpPr>
        <p:spPr>
          <a:xfrm>
            <a:off x="8799484" y="2168645"/>
            <a:ext cx="287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</a:t>
            </a:r>
            <a:r>
              <a:rPr lang="en-US" b="0" dirty="0">
                <a:latin typeface="Helvetica Neue Medium" panose="02000503000000020004" pitchFamily="2" charset="0"/>
                <a:ea typeface="ＭＳ Ｐゴシック" charset="0"/>
                <a:cs typeface="Helvetica Neue Medium" panose="02000503000000020004" pitchFamily="2" charset="0"/>
              </a:rPr>
              <a:t>predecessor</a:t>
            </a:r>
            <a:endParaRPr lang="en-CN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A47EE8E-805D-1D48-9D56-51E6B4DB3C91}"/>
              </a:ext>
            </a:extLst>
          </p:cNvPr>
          <p:cNvCxnSpPr>
            <a:cxnSpLocks/>
          </p:cNvCxnSpPr>
          <p:nvPr/>
        </p:nvCxnSpPr>
        <p:spPr>
          <a:xfrm flipV="1">
            <a:off x="7075530" y="3861303"/>
            <a:ext cx="256406" cy="57477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9F3BEE7-4F96-9C4C-9F31-CEFE57089009}"/>
              </a:ext>
            </a:extLst>
          </p:cNvPr>
          <p:cNvCxnSpPr>
            <a:cxnSpLocks/>
          </p:cNvCxnSpPr>
          <p:nvPr/>
        </p:nvCxnSpPr>
        <p:spPr>
          <a:xfrm>
            <a:off x="7235760" y="2749034"/>
            <a:ext cx="262861" cy="611890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4B2D9D4-4FE5-3342-9297-123A812EC39E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2635189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failures and successor list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9292F-D6FD-1645-AC9A-6E59D3EE779B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F923B56F-0A4C-204B-ABE1-74A6E1BAD93F}"/>
              </a:ext>
            </a:extLst>
          </p:cNvPr>
          <p:cNvSpPr/>
          <p:nvPr/>
        </p:nvSpPr>
        <p:spPr>
          <a:xfrm>
            <a:off x="8329316" y="2821503"/>
            <a:ext cx="2507559" cy="995256"/>
          </a:xfrm>
          <a:prstGeom prst="wedgeRoundRectCallout">
            <a:avLst>
              <a:gd name="adj1" fmla="val -96127"/>
              <a:gd name="adj2" fmla="val -682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[2,3),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[3,5),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[5,1), node 5</a:t>
            </a: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79344FE8-ACBF-E445-A306-91ADE5153F8E}"/>
              </a:ext>
            </a:extLst>
          </p:cNvPr>
          <p:cNvSpPr/>
          <p:nvPr/>
        </p:nvSpPr>
        <p:spPr>
          <a:xfrm>
            <a:off x="7786265" y="1592165"/>
            <a:ext cx="2507559" cy="995256"/>
          </a:xfrm>
          <a:prstGeom prst="wedgeRoundRectCallout">
            <a:avLst>
              <a:gd name="adj1" fmla="val -118795"/>
              <a:gd name="adj2" fmla="val -992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[1,2), node 1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[2,4),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[4,0), node 5</a:t>
            </a:r>
          </a:p>
        </p:txBody>
      </p: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6C42C000-CEBB-7B46-98B2-0E31EAC65EB0}"/>
              </a:ext>
            </a:extLst>
          </p:cNvPr>
          <p:cNvSpPr/>
          <p:nvPr/>
        </p:nvSpPr>
        <p:spPr>
          <a:xfrm>
            <a:off x="8100384" y="4703614"/>
            <a:ext cx="2507559" cy="995256"/>
          </a:xfrm>
          <a:prstGeom prst="wedgeRoundRectCallout">
            <a:avLst>
              <a:gd name="adj1" fmla="val -88242"/>
              <a:gd name="adj2" fmla="val -4095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[4,5),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[5,7),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7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[7,3), node 0</a:t>
            </a:r>
          </a:p>
        </p:txBody>
      </p: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3002C5F0-8FA1-2241-8981-7D78C82A2399}"/>
              </a:ext>
            </a:extLst>
          </p:cNvPr>
          <p:cNvSpPr/>
          <p:nvPr/>
        </p:nvSpPr>
        <p:spPr>
          <a:xfrm>
            <a:off x="5700120" y="5892199"/>
            <a:ext cx="2281768" cy="556437"/>
          </a:xfrm>
          <a:prstGeom prst="wedgeRoundRectCallout">
            <a:avLst>
              <a:gd name="adj1" fmla="val 8315"/>
              <a:gd name="adj2" fmla="val -22904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 up key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C8DB2-4DDF-C74F-A63E-E24B624959C1}"/>
              </a:ext>
            </a:extLst>
          </p:cNvPr>
          <p:cNvSpPr/>
          <p:nvPr/>
        </p:nvSpPr>
        <p:spPr>
          <a:xfrm>
            <a:off x="8137455" y="5322702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B515A0-6C85-7844-B0E5-38D646CE4D8E}"/>
              </a:ext>
            </a:extLst>
          </p:cNvPr>
          <p:cNvSpPr/>
          <p:nvPr/>
        </p:nvSpPr>
        <p:spPr>
          <a:xfrm>
            <a:off x="7832436" y="1656581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56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failures and successor list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9292F-D6FD-1645-AC9A-6E59D3EE779B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F923B56F-0A4C-204B-ABE1-74A6E1BAD93F}"/>
              </a:ext>
            </a:extLst>
          </p:cNvPr>
          <p:cNvSpPr/>
          <p:nvPr/>
        </p:nvSpPr>
        <p:spPr>
          <a:xfrm>
            <a:off x="8329316" y="2821503"/>
            <a:ext cx="2507559" cy="995256"/>
          </a:xfrm>
          <a:prstGeom prst="wedgeRoundRectCallout">
            <a:avLst>
              <a:gd name="adj1" fmla="val -96127"/>
              <a:gd name="adj2" fmla="val -682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[2,3),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[3,5),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[5,1), node 5</a:t>
            </a: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79344FE8-ACBF-E445-A306-91ADE5153F8E}"/>
              </a:ext>
            </a:extLst>
          </p:cNvPr>
          <p:cNvSpPr/>
          <p:nvPr/>
        </p:nvSpPr>
        <p:spPr>
          <a:xfrm>
            <a:off x="7786265" y="1592165"/>
            <a:ext cx="2507559" cy="995256"/>
          </a:xfrm>
          <a:prstGeom prst="wedgeRoundRectCallout">
            <a:avLst>
              <a:gd name="adj1" fmla="val -118795"/>
              <a:gd name="adj2" fmla="val -992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[1,2), node 1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[2,4),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[4,0), node 5</a:t>
            </a:r>
          </a:p>
        </p:txBody>
      </p: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6C42C000-CEBB-7B46-98B2-0E31EAC65EB0}"/>
              </a:ext>
            </a:extLst>
          </p:cNvPr>
          <p:cNvSpPr/>
          <p:nvPr/>
        </p:nvSpPr>
        <p:spPr>
          <a:xfrm>
            <a:off x="8100384" y="4703614"/>
            <a:ext cx="2507559" cy="995256"/>
          </a:xfrm>
          <a:prstGeom prst="wedgeRoundRectCallout">
            <a:avLst>
              <a:gd name="adj1" fmla="val -88242"/>
              <a:gd name="adj2" fmla="val -4095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[4,5),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[5,7),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7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[7,3), node 0</a:t>
            </a:r>
          </a:p>
        </p:txBody>
      </p: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3002C5F0-8FA1-2241-8981-7D78C82A2399}"/>
              </a:ext>
            </a:extLst>
          </p:cNvPr>
          <p:cNvSpPr/>
          <p:nvPr/>
        </p:nvSpPr>
        <p:spPr>
          <a:xfrm>
            <a:off x="5700120" y="5892199"/>
            <a:ext cx="2281768" cy="556437"/>
          </a:xfrm>
          <a:prstGeom prst="wedgeRoundRectCallout">
            <a:avLst>
              <a:gd name="adj1" fmla="val 8315"/>
              <a:gd name="adj2" fmla="val -22904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 up key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C8DB2-4DDF-C74F-A63E-E24B624959C1}"/>
              </a:ext>
            </a:extLst>
          </p:cNvPr>
          <p:cNvSpPr/>
          <p:nvPr/>
        </p:nvSpPr>
        <p:spPr>
          <a:xfrm>
            <a:off x="8137455" y="5322702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B515A0-6C85-7844-B0E5-38D646CE4D8E}"/>
              </a:ext>
            </a:extLst>
          </p:cNvPr>
          <p:cNvSpPr/>
          <p:nvPr/>
        </p:nvSpPr>
        <p:spPr>
          <a:xfrm>
            <a:off x="7832436" y="1656581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98BFD4AD-1159-0941-9105-10B60705614E}"/>
              </a:ext>
            </a:extLst>
          </p:cNvPr>
          <p:cNvSpPr/>
          <p:nvPr/>
        </p:nvSpPr>
        <p:spPr>
          <a:xfrm rot="2700000">
            <a:off x="5530976" y="1779291"/>
            <a:ext cx="720000" cy="720000"/>
          </a:xfrm>
          <a:prstGeom prst="plus">
            <a:avLst>
              <a:gd name="adj" fmla="val 45247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BDE1EB84-3A10-FD42-B058-F57C55A59D5B}"/>
              </a:ext>
            </a:extLst>
          </p:cNvPr>
          <p:cNvSpPr/>
          <p:nvPr/>
        </p:nvSpPr>
        <p:spPr>
          <a:xfrm rot="2700000">
            <a:off x="9666776" y="5184687"/>
            <a:ext cx="720000" cy="720000"/>
          </a:xfrm>
          <a:prstGeom prst="plus">
            <a:avLst>
              <a:gd name="adj" fmla="val 45247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failures and successor list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9292F-D6FD-1645-AC9A-6E59D3EE779B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F923B56F-0A4C-204B-ABE1-74A6E1BAD93F}"/>
              </a:ext>
            </a:extLst>
          </p:cNvPr>
          <p:cNvSpPr/>
          <p:nvPr/>
        </p:nvSpPr>
        <p:spPr>
          <a:xfrm>
            <a:off x="8329316" y="2821503"/>
            <a:ext cx="2507559" cy="995256"/>
          </a:xfrm>
          <a:prstGeom prst="wedgeRoundRectCallout">
            <a:avLst>
              <a:gd name="adj1" fmla="val -96127"/>
              <a:gd name="adj2" fmla="val -682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[2,3),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[3,5),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[5,1), node 5</a:t>
            </a: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79344FE8-ACBF-E445-A306-91ADE5153F8E}"/>
              </a:ext>
            </a:extLst>
          </p:cNvPr>
          <p:cNvSpPr/>
          <p:nvPr/>
        </p:nvSpPr>
        <p:spPr>
          <a:xfrm>
            <a:off x="7786265" y="1592165"/>
            <a:ext cx="2507559" cy="995256"/>
          </a:xfrm>
          <a:prstGeom prst="wedgeRoundRectCallout">
            <a:avLst>
              <a:gd name="adj1" fmla="val -118795"/>
              <a:gd name="adj2" fmla="val -992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[1,2), node 1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[2,4),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[4,0), node 5</a:t>
            </a:r>
          </a:p>
        </p:txBody>
      </p: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6C42C000-CEBB-7B46-98B2-0E31EAC65EB0}"/>
              </a:ext>
            </a:extLst>
          </p:cNvPr>
          <p:cNvSpPr/>
          <p:nvPr/>
        </p:nvSpPr>
        <p:spPr>
          <a:xfrm>
            <a:off x="8100384" y="4703614"/>
            <a:ext cx="2507559" cy="995256"/>
          </a:xfrm>
          <a:prstGeom prst="wedgeRoundRectCallout">
            <a:avLst>
              <a:gd name="adj1" fmla="val -88242"/>
              <a:gd name="adj2" fmla="val -4095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[4,5),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[5,7),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7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[7,3), node 0</a:t>
            </a:r>
          </a:p>
        </p:txBody>
      </p: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3002C5F0-8FA1-2241-8981-7D78C82A2399}"/>
              </a:ext>
            </a:extLst>
          </p:cNvPr>
          <p:cNvSpPr/>
          <p:nvPr/>
        </p:nvSpPr>
        <p:spPr>
          <a:xfrm>
            <a:off x="5700120" y="5892199"/>
            <a:ext cx="2281768" cy="556437"/>
          </a:xfrm>
          <a:prstGeom prst="wedgeRoundRectCallout">
            <a:avLst>
              <a:gd name="adj1" fmla="val 8315"/>
              <a:gd name="adj2" fmla="val -22904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 up key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C8DB2-4DDF-C74F-A63E-E24B624959C1}"/>
              </a:ext>
            </a:extLst>
          </p:cNvPr>
          <p:cNvSpPr/>
          <p:nvPr/>
        </p:nvSpPr>
        <p:spPr>
          <a:xfrm>
            <a:off x="8137455" y="5322702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B515A0-6C85-7844-B0E5-38D646CE4D8E}"/>
              </a:ext>
            </a:extLst>
          </p:cNvPr>
          <p:cNvSpPr/>
          <p:nvPr/>
        </p:nvSpPr>
        <p:spPr>
          <a:xfrm>
            <a:off x="7832436" y="1656581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98BFD4AD-1159-0941-9105-10B60705614E}"/>
              </a:ext>
            </a:extLst>
          </p:cNvPr>
          <p:cNvSpPr/>
          <p:nvPr/>
        </p:nvSpPr>
        <p:spPr>
          <a:xfrm rot="2700000">
            <a:off x="5530976" y="1779291"/>
            <a:ext cx="720000" cy="720000"/>
          </a:xfrm>
          <a:prstGeom prst="plus">
            <a:avLst>
              <a:gd name="adj" fmla="val 45247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BDE1EB84-3A10-FD42-B058-F57C55A59D5B}"/>
              </a:ext>
            </a:extLst>
          </p:cNvPr>
          <p:cNvSpPr/>
          <p:nvPr/>
        </p:nvSpPr>
        <p:spPr>
          <a:xfrm rot="2700000">
            <a:off x="9666776" y="5184687"/>
            <a:ext cx="720000" cy="720000"/>
          </a:xfrm>
          <a:prstGeom prst="plus">
            <a:avLst>
              <a:gd name="adj" fmla="val 45247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F9946C1-8A4C-4A41-8421-C6E1769D36DE}"/>
              </a:ext>
            </a:extLst>
          </p:cNvPr>
          <p:cNvCxnSpPr>
            <a:cxnSpLocks/>
          </p:cNvCxnSpPr>
          <p:nvPr/>
        </p:nvCxnSpPr>
        <p:spPr>
          <a:xfrm flipH="1">
            <a:off x="4714216" y="2475433"/>
            <a:ext cx="1087720" cy="10775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C66702-D12C-9E4A-8DDA-A6C5BFD390B3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420133" y="4255711"/>
            <a:ext cx="41319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12D5F1A-FBD6-0149-A4B7-5D5F39CABE53}"/>
              </a:ext>
            </a:extLst>
          </p:cNvPr>
          <p:cNvSpPr txBox="1"/>
          <p:nvPr/>
        </p:nvSpPr>
        <p:spPr>
          <a:xfrm>
            <a:off x="833325" y="4055656"/>
            <a:ext cx="262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successor</a:t>
            </a:r>
          </a:p>
        </p:txBody>
      </p:sp>
    </p:spTree>
    <p:extLst>
      <p:ext uri="{BB962C8B-B14F-4D97-AF65-F5344CB8AC3E}">
        <p14:creationId xmlns:p14="http://schemas.microsoft.com/office/powerpoint/2010/main" val="3338814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failures and successor list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9292F-D6FD-1645-AC9A-6E59D3EE779B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F923B56F-0A4C-204B-ABE1-74A6E1BAD93F}"/>
              </a:ext>
            </a:extLst>
          </p:cNvPr>
          <p:cNvSpPr/>
          <p:nvPr/>
        </p:nvSpPr>
        <p:spPr>
          <a:xfrm>
            <a:off x="8329316" y="2821503"/>
            <a:ext cx="2507559" cy="995256"/>
          </a:xfrm>
          <a:prstGeom prst="wedgeRoundRectCallout">
            <a:avLst>
              <a:gd name="adj1" fmla="val -96127"/>
              <a:gd name="adj2" fmla="val -682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[2,3),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[3,5),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[5,1), node 5</a:t>
            </a: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79344FE8-ACBF-E445-A306-91ADE5153F8E}"/>
              </a:ext>
            </a:extLst>
          </p:cNvPr>
          <p:cNvSpPr/>
          <p:nvPr/>
        </p:nvSpPr>
        <p:spPr>
          <a:xfrm>
            <a:off x="7786265" y="1592165"/>
            <a:ext cx="2507559" cy="995256"/>
          </a:xfrm>
          <a:prstGeom prst="wedgeRoundRectCallout">
            <a:avLst>
              <a:gd name="adj1" fmla="val -118795"/>
              <a:gd name="adj2" fmla="val -992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[1,2), node 1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[2,4),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[4,0), node 5</a:t>
            </a:r>
          </a:p>
        </p:txBody>
      </p: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6C42C000-CEBB-7B46-98B2-0E31EAC65EB0}"/>
              </a:ext>
            </a:extLst>
          </p:cNvPr>
          <p:cNvSpPr/>
          <p:nvPr/>
        </p:nvSpPr>
        <p:spPr>
          <a:xfrm>
            <a:off x="8100384" y="4703614"/>
            <a:ext cx="2507559" cy="995256"/>
          </a:xfrm>
          <a:prstGeom prst="wedgeRoundRectCallout">
            <a:avLst>
              <a:gd name="adj1" fmla="val -88242"/>
              <a:gd name="adj2" fmla="val -4095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[4,5),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[5,7),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7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[7,3), node 0</a:t>
            </a:r>
          </a:p>
        </p:txBody>
      </p: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3002C5F0-8FA1-2241-8981-7D78C82A2399}"/>
              </a:ext>
            </a:extLst>
          </p:cNvPr>
          <p:cNvSpPr/>
          <p:nvPr/>
        </p:nvSpPr>
        <p:spPr>
          <a:xfrm>
            <a:off x="5700120" y="5892199"/>
            <a:ext cx="2281768" cy="556437"/>
          </a:xfrm>
          <a:prstGeom prst="wedgeRoundRectCallout">
            <a:avLst>
              <a:gd name="adj1" fmla="val 8315"/>
              <a:gd name="adj2" fmla="val -22904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 up key 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B515A0-6C85-7844-B0E5-38D646CE4D8E}"/>
              </a:ext>
            </a:extLst>
          </p:cNvPr>
          <p:cNvSpPr/>
          <p:nvPr/>
        </p:nvSpPr>
        <p:spPr>
          <a:xfrm>
            <a:off x="7832436" y="1656581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98BFD4AD-1159-0941-9105-10B60705614E}"/>
              </a:ext>
            </a:extLst>
          </p:cNvPr>
          <p:cNvSpPr/>
          <p:nvPr/>
        </p:nvSpPr>
        <p:spPr>
          <a:xfrm rot="2700000">
            <a:off x="5530976" y="1779291"/>
            <a:ext cx="720000" cy="720000"/>
          </a:xfrm>
          <a:prstGeom prst="plus">
            <a:avLst>
              <a:gd name="adj" fmla="val 45247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F9946C1-8A4C-4A41-8421-C6E1769D36DE}"/>
              </a:ext>
            </a:extLst>
          </p:cNvPr>
          <p:cNvCxnSpPr>
            <a:cxnSpLocks/>
          </p:cNvCxnSpPr>
          <p:nvPr/>
        </p:nvCxnSpPr>
        <p:spPr>
          <a:xfrm flipH="1">
            <a:off x="4714216" y="2475433"/>
            <a:ext cx="1087720" cy="10775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FC66702-D12C-9E4A-8DDA-A6C5BFD390B3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420133" y="4255711"/>
            <a:ext cx="41319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12D5F1A-FBD6-0149-A4B7-5D5F39CABE53}"/>
              </a:ext>
            </a:extLst>
          </p:cNvPr>
          <p:cNvSpPr txBox="1"/>
          <p:nvPr/>
        </p:nvSpPr>
        <p:spPr>
          <a:xfrm>
            <a:off x="833325" y="4055656"/>
            <a:ext cx="262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successor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402DC2-A88D-7040-AB7A-2952A6A9C3C9}"/>
              </a:ext>
            </a:extLst>
          </p:cNvPr>
          <p:cNvSpPr/>
          <p:nvPr/>
        </p:nvSpPr>
        <p:spPr>
          <a:xfrm>
            <a:off x="9551773" y="5362832"/>
            <a:ext cx="963827" cy="247136"/>
          </a:xfrm>
          <a:prstGeom prst="rect">
            <a:avLst/>
          </a:prstGeom>
          <a:noFill/>
          <a:ln w="28575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7F05F1B1-484A-FC4C-8D09-250660F9A707}"/>
              </a:ext>
            </a:extLst>
          </p:cNvPr>
          <p:cNvSpPr/>
          <p:nvPr/>
        </p:nvSpPr>
        <p:spPr>
          <a:xfrm>
            <a:off x="8731643" y="5932952"/>
            <a:ext cx="2648929" cy="556437"/>
          </a:xfrm>
          <a:prstGeom prst="wedgeRoundRectCallout">
            <a:avLst>
              <a:gd name="adj1" fmla="val 8857"/>
              <a:gd name="adj2" fmla="val -104683"/>
              <a:gd name="adj3" fmla="val 16667"/>
            </a:avLst>
          </a:prstGeom>
          <a:solidFill>
            <a:srgbClr val="FFFF99"/>
          </a:solidFill>
          <a:ln w="28575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 err="1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. of id 7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. Of node 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292898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failures and successor list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9292F-D6FD-1645-AC9A-6E59D3EE779B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F923B56F-0A4C-204B-ABE1-74A6E1BAD93F}"/>
              </a:ext>
            </a:extLst>
          </p:cNvPr>
          <p:cNvSpPr/>
          <p:nvPr/>
        </p:nvSpPr>
        <p:spPr>
          <a:xfrm>
            <a:off x="8329316" y="2821503"/>
            <a:ext cx="2507559" cy="995256"/>
          </a:xfrm>
          <a:prstGeom prst="wedgeRoundRectCallout">
            <a:avLst>
              <a:gd name="adj1" fmla="val -96127"/>
              <a:gd name="adj2" fmla="val -682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[2,3),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[3,5),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[5,1), node 5</a:t>
            </a: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79344FE8-ACBF-E445-A306-91ADE5153F8E}"/>
              </a:ext>
            </a:extLst>
          </p:cNvPr>
          <p:cNvSpPr/>
          <p:nvPr/>
        </p:nvSpPr>
        <p:spPr>
          <a:xfrm>
            <a:off x="7786265" y="1592165"/>
            <a:ext cx="2507559" cy="995256"/>
          </a:xfrm>
          <a:prstGeom prst="wedgeRoundRectCallout">
            <a:avLst>
              <a:gd name="adj1" fmla="val -118795"/>
              <a:gd name="adj2" fmla="val -992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[1,2), node 1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[2,4), node 3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[4,0), node 5</a:t>
            </a:r>
          </a:p>
        </p:txBody>
      </p: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6C42C000-CEBB-7B46-98B2-0E31EAC65EB0}"/>
              </a:ext>
            </a:extLst>
          </p:cNvPr>
          <p:cNvSpPr/>
          <p:nvPr/>
        </p:nvSpPr>
        <p:spPr>
          <a:xfrm>
            <a:off x="8100384" y="4703613"/>
            <a:ext cx="3060000" cy="1188585"/>
          </a:xfrm>
          <a:prstGeom prst="wedgeRoundRectCallout">
            <a:avLst>
              <a:gd name="adj1" fmla="val -88242"/>
              <a:gd name="adj2" fmla="val -4095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[4,5),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[5,7), node 5</a:t>
            </a:r>
          </a:p>
          <a:p>
            <a:pPr lvl="0"/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7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 [7,3), node </a:t>
            </a:r>
            <a:r>
              <a:rPr lang="en-US" sz="18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en-US" sz="18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sz="1800" dirty="0">
                <a:solidFill>
                  <a:srgbClr val="009900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</a:p>
        </p:txBody>
      </p: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3002C5F0-8FA1-2241-8981-7D78C82A2399}"/>
              </a:ext>
            </a:extLst>
          </p:cNvPr>
          <p:cNvSpPr/>
          <p:nvPr/>
        </p:nvSpPr>
        <p:spPr>
          <a:xfrm>
            <a:off x="5700120" y="5892199"/>
            <a:ext cx="2281768" cy="556437"/>
          </a:xfrm>
          <a:prstGeom prst="wedgeRoundRectCallout">
            <a:avLst>
              <a:gd name="adj1" fmla="val 8315"/>
              <a:gd name="adj2" fmla="val -22904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 up key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C8DB2-4DDF-C74F-A63E-E24B624959C1}"/>
              </a:ext>
            </a:extLst>
          </p:cNvPr>
          <p:cNvSpPr/>
          <p:nvPr/>
        </p:nvSpPr>
        <p:spPr>
          <a:xfrm>
            <a:off x="8149809" y="5427551"/>
            <a:ext cx="2909487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B515A0-6C85-7844-B0E5-38D646CE4D8E}"/>
              </a:ext>
            </a:extLst>
          </p:cNvPr>
          <p:cNvSpPr/>
          <p:nvPr/>
        </p:nvSpPr>
        <p:spPr>
          <a:xfrm>
            <a:off x="7832436" y="1656581"/>
            <a:ext cx="2415216" cy="2996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98BFD4AD-1159-0941-9105-10B60705614E}"/>
              </a:ext>
            </a:extLst>
          </p:cNvPr>
          <p:cNvSpPr/>
          <p:nvPr/>
        </p:nvSpPr>
        <p:spPr>
          <a:xfrm rot="2700000">
            <a:off x="5530976" y="1779291"/>
            <a:ext cx="720000" cy="720000"/>
          </a:xfrm>
          <a:prstGeom prst="plus">
            <a:avLst>
              <a:gd name="adj" fmla="val 45247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9ED87911-3C9F-E741-89CE-D145818D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80" y="4826762"/>
            <a:ext cx="38237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r-nearest successors</a:t>
            </a:r>
          </a:p>
          <a:p>
            <a:r>
              <a:rPr lang="en-US" sz="28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(r = </a:t>
            </a:r>
            <a:r>
              <a:rPr lang="en-US" sz="2800" b="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logN</a:t>
            </a:r>
            <a:r>
              <a:rPr lang="en-US" sz="28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CDF32B-19E9-7D4B-927E-643D68598E03}"/>
              </a:ext>
            </a:extLst>
          </p:cNvPr>
          <p:cNvCxnSpPr>
            <a:cxnSpLocks/>
          </p:cNvCxnSpPr>
          <p:nvPr/>
        </p:nvCxnSpPr>
        <p:spPr>
          <a:xfrm flipH="1">
            <a:off x="4714216" y="2475433"/>
            <a:ext cx="1087720" cy="10775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780EBC9-A10C-C141-A957-1C5D245DD793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420133" y="4255711"/>
            <a:ext cx="41319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18E8F44-B995-8A42-B60B-57F7810C657D}"/>
              </a:ext>
            </a:extLst>
          </p:cNvPr>
          <p:cNvSpPr txBox="1"/>
          <p:nvPr/>
        </p:nvSpPr>
        <p:spPr>
          <a:xfrm>
            <a:off x="833325" y="4055656"/>
            <a:ext cx="262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oints to successor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4A1D69B-F110-E448-AA32-CB4C96F1218E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4714216" y="2824025"/>
            <a:ext cx="1943980" cy="7289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olid"/>
            <a:headEnd type="triangle" w="lg" len="med"/>
            <a:tailEnd type="non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6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– failures and successor list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9292F-D6FD-1645-AC9A-6E59D3EE779B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3002C5F0-8FA1-2241-8981-7D78C82A2399}"/>
              </a:ext>
            </a:extLst>
          </p:cNvPr>
          <p:cNvSpPr/>
          <p:nvPr/>
        </p:nvSpPr>
        <p:spPr>
          <a:xfrm>
            <a:off x="5700120" y="5892199"/>
            <a:ext cx="2400264" cy="628994"/>
          </a:xfrm>
          <a:prstGeom prst="wedgeRoundRectCallout">
            <a:avLst>
              <a:gd name="adj1" fmla="val 6771"/>
              <a:gd name="adj2" fmla="val -20743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What if look up key 7?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98BFD4AD-1159-0941-9105-10B60705614E}"/>
              </a:ext>
            </a:extLst>
          </p:cNvPr>
          <p:cNvSpPr/>
          <p:nvPr/>
        </p:nvSpPr>
        <p:spPr>
          <a:xfrm rot="2700000">
            <a:off x="5530976" y="1779291"/>
            <a:ext cx="720000" cy="720000"/>
          </a:xfrm>
          <a:prstGeom prst="plus">
            <a:avLst>
              <a:gd name="adj" fmla="val 45247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9ED87911-3C9F-E741-89CE-D145818D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80" y="4826762"/>
            <a:ext cx="38237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r-nearest successors</a:t>
            </a:r>
          </a:p>
          <a:p>
            <a:r>
              <a:rPr lang="en-US" sz="28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(r = </a:t>
            </a:r>
            <a:r>
              <a:rPr lang="en-US" sz="2800" b="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logN</a:t>
            </a:r>
            <a:r>
              <a:rPr lang="en-US" sz="28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291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DHT (and why)?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147" y="1588168"/>
            <a:ext cx="11680957" cy="488883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Distributed Hash Table: an abstraction of hash table in a distributed setting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key = hash(data)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pc="-150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pc="-1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b="1" spc="-150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pc="-150" dirty="0"/>
              <a:t>	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(Chord lookup service)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key, 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key) </a:t>
            </a:r>
            <a:r>
              <a:rPr lang="en-US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 err="1"/>
              <a:t>Sharding</a:t>
            </a:r>
            <a:r>
              <a:rPr lang="en-US" b="1" dirty="0"/>
              <a:t> data </a:t>
            </a:r>
            <a:r>
              <a:rPr lang="en-US" dirty="0"/>
              <a:t>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large-scale distributed systems</a:t>
            </a:r>
          </a:p>
          <a:p>
            <a:pPr lvl="1"/>
            <a:r>
              <a:rPr lang="en-US" sz="2800" dirty="0"/>
              <a:t>Tuples in a global database engine</a:t>
            </a:r>
          </a:p>
          <a:p>
            <a:pPr lvl="1"/>
            <a:r>
              <a:rPr lang="en-US" sz="2800" dirty="0"/>
              <a:t>Data blocks in a global file system</a:t>
            </a:r>
          </a:p>
          <a:p>
            <a:pPr lvl="1"/>
            <a:r>
              <a:rPr lang="en-US" sz="2800" dirty="0"/>
              <a:t>Files in 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194254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DHash</a:t>
            </a:r>
            <a:r>
              <a:rPr lang="en-US" dirty="0"/>
              <a:t> replicates blocks at </a:t>
            </a:r>
            <a:r>
              <a:rPr lang="en-US" i="1" dirty="0"/>
              <a:t>r</a:t>
            </a:r>
            <a:r>
              <a:rPr lang="en-US" dirty="0"/>
              <a:t> successors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</a:t>
            </a:r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9292F-D6FD-1645-AC9A-6E59D3EE779B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53" name="Rounded Rectangular Callout 52">
            <a:extLst>
              <a:ext uri="{FF2B5EF4-FFF2-40B4-BE49-F238E27FC236}">
                <a16:creationId xmlns:a16="http://schemas.microsoft.com/office/drawing/2014/main" id="{3002C5F0-8FA1-2241-8981-7D78C82A2399}"/>
              </a:ext>
            </a:extLst>
          </p:cNvPr>
          <p:cNvSpPr/>
          <p:nvPr/>
        </p:nvSpPr>
        <p:spPr>
          <a:xfrm>
            <a:off x="5700120" y="5892199"/>
            <a:ext cx="2400264" cy="628994"/>
          </a:xfrm>
          <a:prstGeom prst="wedgeRoundRectCallout">
            <a:avLst>
              <a:gd name="adj1" fmla="val 6771"/>
              <a:gd name="adj2" fmla="val -20743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What if look up key 7?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98BFD4AD-1159-0941-9105-10B60705614E}"/>
              </a:ext>
            </a:extLst>
          </p:cNvPr>
          <p:cNvSpPr/>
          <p:nvPr/>
        </p:nvSpPr>
        <p:spPr>
          <a:xfrm rot="2700000">
            <a:off x="5530976" y="1779291"/>
            <a:ext cx="720000" cy="720000"/>
          </a:xfrm>
          <a:prstGeom prst="plus">
            <a:avLst>
              <a:gd name="adj" fmla="val 45247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9ED87911-3C9F-E741-89CE-D145818D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80" y="4826762"/>
            <a:ext cx="38237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r-nearest successors</a:t>
            </a:r>
          </a:p>
          <a:p>
            <a:r>
              <a:rPr lang="en-US" sz="28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(r = </a:t>
            </a:r>
            <a:r>
              <a:rPr lang="en-US" sz="2800" b="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logN</a:t>
            </a:r>
            <a:r>
              <a:rPr lang="en-US" sz="28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A7070-6B27-9541-9E3C-B8751AF6F5D6}"/>
              </a:ext>
            </a:extLst>
          </p:cNvPr>
          <p:cNvSpPr txBox="1"/>
          <p:nvPr/>
        </p:nvSpPr>
        <p:spPr>
          <a:xfrm>
            <a:off x="5453580" y="1471833"/>
            <a:ext cx="869149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255A96-99A6-2D49-ABE3-34381A53DE78}"/>
              </a:ext>
            </a:extLst>
          </p:cNvPr>
          <p:cNvSpPr txBox="1"/>
          <p:nvPr/>
        </p:nvSpPr>
        <p:spPr>
          <a:xfrm>
            <a:off x="7245464" y="2341083"/>
            <a:ext cx="869149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b="0" dirty="0">
                <a:solidFill>
                  <a:srgbClr val="0000FF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7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81EE5D66-3431-4949-A0DF-B2D3665D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378" y="2872108"/>
            <a:ext cx="382372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“Adjacent” nodes in </a:t>
            </a:r>
          </a:p>
          <a:p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 ring may be far away in the network</a:t>
            </a:r>
          </a:p>
          <a:p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Wingdings" pitchFamily="2" charset="2"/>
              </a:rPr>
              <a:t> Independent failures</a:t>
            </a:r>
            <a:endParaRPr lang="en-US" sz="2400" b="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3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4" y="1588169"/>
            <a:ext cx="10624848" cy="5177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Consistent hashing</a:t>
            </a:r>
          </a:p>
          <a:p>
            <a:pPr lvl="1"/>
            <a:r>
              <a:rPr lang="en-US" sz="2600" dirty="0"/>
              <a:t>Elegant way to divide a workload across machines</a:t>
            </a:r>
          </a:p>
          <a:p>
            <a:pPr lvl="1"/>
            <a:r>
              <a:rPr lang="en-US" sz="2600" dirty="0"/>
              <a:t>Very useful in clusters: actively used in Amazon Dynamo and other systems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Replication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for high availability, efficient recovery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 scalability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Peers join with capacity, CPU, network, etc. </a:t>
            </a: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Self-management: </a:t>
            </a:r>
            <a:r>
              <a:rPr lang="en-US" dirty="0"/>
              <a:t>minimal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DHTs got right</a:t>
            </a:r>
          </a:p>
        </p:txBody>
      </p:sp>
    </p:spTree>
    <p:extLst>
      <p:ext uri="{BB962C8B-B14F-4D97-AF65-F5344CB8AC3E}">
        <p14:creationId xmlns:p14="http://schemas.microsoft.com/office/powerpoint/2010/main" val="202891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storage with a DHT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738148" y="3770842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latin typeface="Helvetica Neue Medium" panose="02000503000000020004" pitchFamily="2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738148" y="2928357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latin typeface="Helvetica Neue Medium" panose="02000503000000020004" pitchFamily="2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4185948" y="33898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7462548" y="33898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6113612" y="3389841"/>
            <a:ext cx="1189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7843548" y="33898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7940754" y="3373966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3042948" y="5233025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0" dirty="0">
                  <a:latin typeface="Helvetica Neue Medium" panose="02000503000000020004" pitchFamily="2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0" dirty="0">
                  <a:latin typeface="Helvetica Neue Medium" panose="02000503000000020004" pitchFamily="2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0" dirty="0">
                  <a:latin typeface="Helvetica Neue Medium" panose="02000503000000020004" pitchFamily="2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 dirty="0">
                  <a:latin typeface="Helvetica Neue Medium" panose="02000503000000020004" pitchFamily="2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2181337" y="3399366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2738148" y="4624344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latin typeface="Helvetica Neue Medium" panose="02000503000000020004" pitchFamily="2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5405148" y="4239977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3689350" y="4238485"/>
            <a:ext cx="1548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5862348" y="423232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5983460" y="4238485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8829250" y="3753380"/>
            <a:ext cx="13083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Helvetica Neue Medium" panose="02000503000000020004" pitchFamily="2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8827610" y="4548144"/>
            <a:ext cx="1227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Helvetica Neue Medium" panose="02000503000000020004" pitchFamily="2" charset="0"/>
              </a:rPr>
              <a:t>(Chord)</a:t>
            </a: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0988DFE9-2C32-0B47-A7DE-FA98CA6A2EAC}"/>
              </a:ext>
            </a:extLst>
          </p:cNvPr>
          <p:cNvGrpSpPr>
            <a:grpSpLocks/>
          </p:cNvGrpSpPr>
          <p:nvPr/>
        </p:nvGrpSpPr>
        <p:grpSpPr bwMode="auto">
          <a:xfrm>
            <a:off x="2928648" y="1948315"/>
            <a:ext cx="5638800" cy="504825"/>
            <a:chOff x="1200" y="2292"/>
            <a:chExt cx="3552" cy="318"/>
          </a:xfrm>
        </p:grpSpPr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F82147DE-C7CB-184B-85AD-1D96D0BF8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0" dirty="0">
                  <a:latin typeface="Helvetica Neue Medium" panose="02000503000000020004" pitchFamily="2" charset="0"/>
                </a:rPr>
                <a:t>user</a:t>
              </a:r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F366C3EF-6754-2C4B-8029-F918FDF00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0" dirty="0">
                  <a:latin typeface="Helvetica Neue Medium" panose="02000503000000020004" pitchFamily="2" charset="0"/>
                </a:rPr>
                <a:t>user</a:t>
              </a:r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2B9A5F0F-5492-9248-A6CE-5DBC9AEF5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0" dirty="0">
                  <a:latin typeface="Helvetica Neue Medium" panose="02000503000000020004" pitchFamily="2" charset="0"/>
                </a:rPr>
                <a:t>user</a:t>
              </a:r>
            </a:p>
          </p:txBody>
        </p: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8272E68B-C82F-AB4E-BE50-F83F896AD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 dirty="0">
                  <a:latin typeface="Helvetica Neue Medium" panose="02000503000000020004" pitchFamily="2" charset="0"/>
                </a:rPr>
                <a:t>….</a:t>
              </a:r>
            </a:p>
          </p:txBody>
        </p:sp>
      </p:grpSp>
      <p:sp>
        <p:nvSpPr>
          <p:cNvPr id="32" name="Line 5">
            <a:extLst>
              <a:ext uri="{FF2B5EF4-FFF2-40B4-BE49-F238E27FC236}">
                <a16:creationId xmlns:a16="http://schemas.microsoft.com/office/drawing/2014/main" id="{1FADBB45-24DC-B944-A627-07D98AC75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6324" y="2495325"/>
            <a:ext cx="0" cy="4270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A56EC0EE-B67C-2A4D-B76F-E832D9203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503" y="2490694"/>
            <a:ext cx="1026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</a:rPr>
              <a:t>upload</a:t>
            </a:r>
          </a:p>
        </p:txBody>
      </p:sp>
      <p:sp>
        <p:nvSpPr>
          <p:cNvPr id="34" name="Line 5">
            <a:extLst>
              <a:ext uri="{FF2B5EF4-FFF2-40B4-BE49-F238E27FC236}">
                <a16:creationId xmlns:a16="http://schemas.microsoft.com/office/drawing/2014/main" id="{963AE0EA-490B-4F4B-80BA-7EC4E666F0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4923" y="2495325"/>
            <a:ext cx="0" cy="4270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35C9D8B3-0D1A-B34C-87D1-EA8B26AC5A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7028" y="2495325"/>
            <a:ext cx="0" cy="4270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b="0" dirty="0">
              <a:latin typeface="Helvetica Neue Medium" panose="02000503000000020004" pitchFamily="2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66986F1A-95AD-3947-B8D1-4ACDA648F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752" y="2505498"/>
            <a:ext cx="1382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</a:rPr>
              <a:t>download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C233C15A-7D9A-0F44-8362-9CEA2173C64E}"/>
              </a:ext>
            </a:extLst>
          </p:cNvPr>
          <p:cNvSpPr/>
          <p:nvPr/>
        </p:nvSpPr>
        <p:spPr>
          <a:xfrm>
            <a:off x="1791730" y="3458635"/>
            <a:ext cx="307954" cy="2279216"/>
          </a:xfrm>
          <a:prstGeom prst="leftBracket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b="0">
              <a:latin typeface="Helvetica Neue Medium" panose="02000503000000020004" pitchFamily="2" charset="0"/>
            </a:endParaRP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2948F2D8-E24A-B746-B686-7A6CBD05064F}"/>
              </a:ext>
            </a:extLst>
          </p:cNvPr>
          <p:cNvSpPr/>
          <p:nvPr/>
        </p:nvSpPr>
        <p:spPr>
          <a:xfrm>
            <a:off x="1774353" y="2505497"/>
            <a:ext cx="309778" cy="893869"/>
          </a:xfrm>
          <a:prstGeom prst="leftBracket">
            <a:avLst/>
          </a:prstGeom>
          <a:ln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b="0">
              <a:latin typeface="Helvetica Neue Medium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30746-A3F8-DD4E-9447-D2D15881411E}"/>
              </a:ext>
            </a:extLst>
          </p:cNvPr>
          <p:cNvSpPr txBox="1"/>
          <p:nvPr/>
        </p:nvSpPr>
        <p:spPr>
          <a:xfrm>
            <a:off x="512706" y="4239977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System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141864-D03C-714A-BD59-1445025BA65E}"/>
              </a:ext>
            </a:extLst>
          </p:cNvPr>
          <p:cNvSpPr txBox="1"/>
          <p:nvPr/>
        </p:nvSpPr>
        <p:spPr>
          <a:xfrm>
            <a:off x="729042" y="2690749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18225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Decentralized: no central authority</a:t>
            </a:r>
          </a:p>
          <a:p>
            <a:endParaRPr lang="en-US" sz="3200" dirty="0"/>
          </a:p>
          <a:p>
            <a:r>
              <a:rPr lang="en-US" sz="3200" dirty="0"/>
              <a:t>Scalable: low network traffic overhead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Efficient: find items quickly (latency)</a:t>
            </a:r>
          </a:p>
          <a:p>
            <a:endParaRPr lang="en-US" sz="3200" dirty="0"/>
          </a:p>
          <a:p>
            <a:r>
              <a:rPr lang="en-US" sz="3200" dirty="0"/>
              <a:t>Dynamic: nodes fail, new nodes join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 is expected to be</a:t>
            </a:r>
          </a:p>
        </p:txBody>
      </p:sp>
    </p:spTree>
    <p:extLst>
      <p:ext uri="{BB962C8B-B14F-4D97-AF65-F5344CB8AC3E}">
        <p14:creationId xmlns:p14="http://schemas.microsoft.com/office/powerpoint/2010/main" val="192632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Hashed values (integers) using the same hash function</a:t>
            </a:r>
          </a:p>
          <a:p>
            <a:pPr lvl="1"/>
            <a:r>
              <a:rPr lang="en-US" b="1" dirty="0"/>
              <a:t>Key identifier </a:t>
            </a:r>
            <a:r>
              <a:rPr lang="en-US" dirty="0"/>
              <a:t>= SHA-1(key)</a:t>
            </a:r>
          </a:p>
          <a:p>
            <a:pPr lvl="1"/>
            <a:r>
              <a:rPr lang="en-US" b="1" dirty="0"/>
              <a:t>Node identifier </a:t>
            </a:r>
            <a:r>
              <a:rPr lang="en-US" dirty="0"/>
              <a:t>= SHA-1(IP address)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How does Chord partition data?</a:t>
            </a:r>
          </a:p>
          <a:p>
            <a:pPr lvl="1"/>
            <a:r>
              <a:rPr lang="en-US" sz="2800" dirty="0"/>
              <a:t>i.e., map key IDs to node IDs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Why hash key and address?</a:t>
            </a:r>
          </a:p>
          <a:p>
            <a:pPr lvl="1"/>
            <a:r>
              <a:rPr lang="en-US" dirty="0"/>
              <a:t>Uniformly distributed in the ID space</a:t>
            </a:r>
          </a:p>
          <a:p>
            <a:pPr lvl="1"/>
            <a:r>
              <a:rPr lang="en-US" dirty="0"/>
              <a:t>Hashed key </a:t>
            </a:r>
            <a:r>
              <a:rPr lang="en-US" dirty="0">
                <a:sym typeface="Wingdings" pitchFamily="2" charset="2"/>
              </a:rPr>
              <a:t> load balancing; hashed address  independent failure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identifiers</a:t>
            </a:r>
          </a:p>
        </p:txBody>
      </p:sp>
    </p:spTree>
    <p:extLst>
      <p:ext uri="{BB962C8B-B14F-4D97-AF65-F5344CB8AC3E}">
        <p14:creationId xmlns:p14="http://schemas.microsoft.com/office/powerpoint/2010/main" val="13666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 [Karger ‘97] – data partition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9B6B92-395B-8546-82C9-58839293AAA0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397916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 [Karger ‘97] – data partition</a:t>
            </a:r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2105310" y="5799148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latin typeface="Helvetica Neue Medium" panose="02000503000000020004" pitchFamily="2" charset="0"/>
              </a:rPr>
              <a:t>Key is stored at its </a:t>
            </a:r>
            <a:r>
              <a:rPr lang="en-US" sz="2400" b="0" dirty="0">
                <a:solidFill>
                  <a:schemeClr val="accent2"/>
                </a:solidFill>
                <a:latin typeface="Helvetica Neue Medium" panose="02000503000000020004" pitchFamily="2" charset="0"/>
              </a:rPr>
              <a:t>successor:</a:t>
            </a:r>
            <a:r>
              <a:rPr lang="en-US" sz="2400" b="0" dirty="0">
                <a:latin typeface="Helvetica Neue Medium" panose="02000503000000020004" pitchFamily="2" charset="0"/>
              </a:rPr>
              <a:t> node with next-higher ID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A074C-409D-4943-8EF1-96E09E6B9D15}"/>
              </a:ext>
            </a:extLst>
          </p:cNvPr>
          <p:cNvSpPr txBox="1"/>
          <p:nvPr/>
        </p:nvSpPr>
        <p:spPr>
          <a:xfrm>
            <a:off x="7205170" y="2353437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1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8320AD-4761-8342-9D9C-E3A36F84A3E4}"/>
              </a:ext>
            </a:extLst>
          </p:cNvPr>
          <p:cNvSpPr txBox="1"/>
          <p:nvPr/>
        </p:nvSpPr>
        <p:spPr>
          <a:xfrm>
            <a:off x="7097005" y="4536303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eys 2, 3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60A230-E49C-A24F-A2BE-31BBBC4FDF8E}"/>
              </a:ext>
            </a:extLst>
          </p:cNvPr>
          <p:cNvSpPr txBox="1"/>
          <p:nvPr/>
        </p:nvSpPr>
        <p:spPr>
          <a:xfrm>
            <a:off x="2540084" y="4515624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eys 4, 5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9ECAD3-BDB4-AC42-8B7C-2CCCA936A551}"/>
              </a:ext>
            </a:extLst>
          </p:cNvPr>
          <p:cNvSpPr txBox="1"/>
          <p:nvPr/>
        </p:nvSpPr>
        <p:spPr>
          <a:xfrm>
            <a:off x="2423420" y="3442950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6F93F9-201C-CF40-BCE5-3E87E0B8093A}"/>
              </a:ext>
            </a:extLst>
          </p:cNvPr>
          <p:cNvSpPr txBox="1"/>
          <p:nvPr/>
        </p:nvSpPr>
        <p:spPr>
          <a:xfrm>
            <a:off x="6052394" y="1582098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7, 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5257BB-CCE0-AE46-8AD7-40C76A745343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333520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 [Karger ‘97] – basic lookup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2422C1-B2B2-4E40-B819-BC2E3239A068}"/>
              </a:ext>
            </a:extLst>
          </p:cNvPr>
          <p:cNvSpPr>
            <a:spLocks noChangeAspect="1"/>
          </p:cNvSpPr>
          <p:nvPr/>
        </p:nvSpPr>
        <p:spPr>
          <a:xfrm>
            <a:off x="4361936" y="2113005"/>
            <a:ext cx="3060000" cy="306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F94E5-B427-714E-B650-D8F20049C3D6}"/>
              </a:ext>
            </a:extLst>
          </p:cNvPr>
          <p:cNvSpPr>
            <a:spLocks noChangeAspect="1"/>
          </p:cNvSpPr>
          <p:nvPr/>
        </p:nvSpPr>
        <p:spPr>
          <a:xfrm>
            <a:off x="5801936" y="202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52D01-D508-C644-AF63-B7F7CEC6D5C3}"/>
              </a:ext>
            </a:extLst>
          </p:cNvPr>
          <p:cNvSpPr>
            <a:spLocks noChangeAspect="1"/>
          </p:cNvSpPr>
          <p:nvPr/>
        </p:nvSpPr>
        <p:spPr>
          <a:xfrm>
            <a:off x="5801936" y="5093274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E65707-5FE1-D74E-A1B2-5CAD26D4C55D}"/>
              </a:ext>
            </a:extLst>
          </p:cNvPr>
          <p:cNvSpPr>
            <a:spLocks noChangeAspect="1"/>
          </p:cNvSpPr>
          <p:nvPr/>
        </p:nvSpPr>
        <p:spPr>
          <a:xfrm>
            <a:off x="733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9EDBB5-2869-DA4E-805C-FD4DA7940F79}"/>
              </a:ext>
            </a:extLst>
          </p:cNvPr>
          <p:cNvSpPr>
            <a:spLocks noChangeAspect="1"/>
          </p:cNvSpPr>
          <p:nvPr/>
        </p:nvSpPr>
        <p:spPr>
          <a:xfrm>
            <a:off x="4677471" y="2478898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AAD7F9-2331-384A-BFC1-DBC417AFA415}"/>
              </a:ext>
            </a:extLst>
          </p:cNvPr>
          <p:cNvSpPr>
            <a:spLocks noChangeAspect="1"/>
          </p:cNvSpPr>
          <p:nvPr/>
        </p:nvSpPr>
        <p:spPr>
          <a:xfrm>
            <a:off x="6895530" y="4655821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C24E51-4028-5341-9682-4CF188B3F627}"/>
              </a:ext>
            </a:extLst>
          </p:cNvPr>
          <p:cNvSpPr>
            <a:spLocks noChangeAspect="1"/>
          </p:cNvSpPr>
          <p:nvPr/>
        </p:nvSpPr>
        <p:spPr>
          <a:xfrm>
            <a:off x="4271936" y="3553005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86B48A-B694-0B44-96FB-8EA40F50745E}"/>
              </a:ext>
            </a:extLst>
          </p:cNvPr>
          <p:cNvSpPr>
            <a:spLocks noChangeAspect="1"/>
          </p:cNvSpPr>
          <p:nvPr/>
        </p:nvSpPr>
        <p:spPr>
          <a:xfrm>
            <a:off x="6895886" y="2475433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8D4C586-43C2-E742-90DE-241A4805D2C2}"/>
              </a:ext>
            </a:extLst>
          </p:cNvPr>
          <p:cNvSpPr>
            <a:spLocks noChangeAspect="1"/>
          </p:cNvSpPr>
          <p:nvPr/>
        </p:nvSpPr>
        <p:spPr>
          <a:xfrm>
            <a:off x="4665114" y="4586077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2491BC43-9B82-0D4C-BE59-DAAC7355981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66417" y="3137506"/>
            <a:ext cx="145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3-bit</a:t>
            </a:r>
          </a:p>
          <a:p>
            <a:pPr algn="ctr"/>
            <a:r>
              <a:rPr lang="en-US" sz="2400" b="0" dirty="0">
                <a:latin typeface="Helvetica Neue Medium" panose="02000503000000020004" pitchFamily="2" charset="0"/>
              </a:rPr>
              <a:t>ID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D98-CB85-A14F-A18B-FFAA3BC14A88}"/>
              </a:ext>
            </a:extLst>
          </p:cNvPr>
          <p:cNvSpPr txBox="1"/>
          <p:nvPr/>
        </p:nvSpPr>
        <p:spPr>
          <a:xfrm>
            <a:off x="5728269" y="22115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0E486-AEBE-1C48-89EB-0B08F0DDFF0F}"/>
              </a:ext>
            </a:extLst>
          </p:cNvPr>
          <p:cNvSpPr txBox="1"/>
          <p:nvPr/>
        </p:nvSpPr>
        <p:spPr>
          <a:xfrm>
            <a:off x="6658196" y="26239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FEB05B-1BA9-B446-B3C2-45EEEF829A23}"/>
              </a:ext>
            </a:extLst>
          </p:cNvPr>
          <p:cNvSpPr txBox="1"/>
          <p:nvPr/>
        </p:nvSpPr>
        <p:spPr>
          <a:xfrm>
            <a:off x="6959602" y="34611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0C1C74-E8E2-304A-88DD-9740194E4219}"/>
              </a:ext>
            </a:extLst>
          </p:cNvPr>
          <p:cNvSpPr txBox="1"/>
          <p:nvPr/>
        </p:nvSpPr>
        <p:spPr>
          <a:xfrm>
            <a:off x="6578597" y="434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0129AF-8D98-CD40-9B75-AED87988DC05}"/>
              </a:ext>
            </a:extLst>
          </p:cNvPr>
          <p:cNvSpPr txBox="1"/>
          <p:nvPr/>
        </p:nvSpPr>
        <p:spPr>
          <a:xfrm>
            <a:off x="5730276" y="47036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43E090-3CC1-8B46-BF08-A468AAB4E92E}"/>
              </a:ext>
            </a:extLst>
          </p:cNvPr>
          <p:cNvSpPr txBox="1"/>
          <p:nvPr/>
        </p:nvSpPr>
        <p:spPr>
          <a:xfrm>
            <a:off x="4802872" y="42557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C308E-3720-B546-923B-E6E3BAEF2FF2}"/>
              </a:ext>
            </a:extLst>
          </p:cNvPr>
          <p:cNvSpPr txBox="1"/>
          <p:nvPr/>
        </p:nvSpPr>
        <p:spPr>
          <a:xfrm>
            <a:off x="4496936" y="34429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8534-24F0-8045-A88B-0C55821B4BC2}"/>
              </a:ext>
            </a:extLst>
          </p:cNvPr>
          <p:cNvSpPr txBox="1"/>
          <p:nvPr/>
        </p:nvSpPr>
        <p:spPr>
          <a:xfrm>
            <a:off x="4824270" y="2620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16D3F-A5A3-7549-AFC7-6CC747890D92}"/>
              </a:ext>
            </a:extLst>
          </p:cNvPr>
          <p:cNvSpPr>
            <a:spLocks noChangeAspect="1"/>
          </p:cNvSpPr>
          <p:nvPr/>
        </p:nvSpPr>
        <p:spPr>
          <a:xfrm>
            <a:off x="5744155" y="195620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E658F2-DEF7-6143-9160-69662998A975}"/>
              </a:ext>
            </a:extLst>
          </p:cNvPr>
          <p:cNvSpPr>
            <a:spLocks noChangeAspect="1"/>
          </p:cNvSpPr>
          <p:nvPr/>
        </p:nvSpPr>
        <p:spPr>
          <a:xfrm>
            <a:off x="6841004" y="4592358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A855C0-DA66-174C-A1E6-E0C2C4A51FE9}"/>
              </a:ext>
            </a:extLst>
          </p:cNvPr>
          <p:cNvSpPr>
            <a:spLocks noChangeAspect="1"/>
          </p:cNvSpPr>
          <p:nvPr/>
        </p:nvSpPr>
        <p:spPr>
          <a:xfrm>
            <a:off x="6842338" y="240949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BF721-1414-7343-BFF9-9D9473752F88}"/>
              </a:ext>
            </a:extLst>
          </p:cNvPr>
          <p:cNvSpPr>
            <a:spLocks noChangeAspect="1"/>
          </p:cNvSpPr>
          <p:nvPr/>
        </p:nvSpPr>
        <p:spPr>
          <a:xfrm>
            <a:off x="4611114" y="4538762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CF544-84D6-8944-A3A2-10B752E1887A}"/>
              </a:ext>
            </a:extLst>
          </p:cNvPr>
          <p:cNvSpPr>
            <a:spLocks noChangeAspect="1"/>
          </p:cNvSpPr>
          <p:nvPr/>
        </p:nvSpPr>
        <p:spPr>
          <a:xfrm>
            <a:off x="4218781" y="3499005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BF435-49C3-894C-A3E8-67C6177FB64C}"/>
              </a:ext>
            </a:extLst>
          </p:cNvPr>
          <p:cNvSpPr txBox="1"/>
          <p:nvPr/>
        </p:nvSpPr>
        <p:spPr>
          <a:xfrm>
            <a:off x="348670" y="1494539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 have m = 3 bits</a:t>
            </a:r>
          </a:p>
          <a:p>
            <a:pPr algn="l"/>
            <a:r>
              <a:rPr lang="en-US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space: [0, 2</a:t>
            </a:r>
            <a:r>
              <a:rPr lang="en-CN" sz="2400" b="0" baseline="30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CN" sz="2400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-1]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237EC-F0F0-FA4B-B214-6A7ABFB00018}"/>
              </a:ext>
            </a:extLst>
          </p:cNvPr>
          <p:cNvSpPr>
            <a:spLocks noChangeAspect="1"/>
          </p:cNvSpPr>
          <p:nvPr/>
        </p:nvSpPr>
        <p:spPr>
          <a:xfrm>
            <a:off x="492650" y="2781456"/>
            <a:ext cx="180000" cy="180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F73CFC-3513-9C4C-955F-95E614C8ED44}"/>
              </a:ext>
            </a:extLst>
          </p:cNvPr>
          <p:cNvSpPr>
            <a:spLocks noChangeAspect="1"/>
          </p:cNvSpPr>
          <p:nvPr/>
        </p:nvSpPr>
        <p:spPr>
          <a:xfrm>
            <a:off x="437122" y="3190924"/>
            <a:ext cx="288000" cy="288000"/>
          </a:xfrm>
          <a:prstGeom prst="rect">
            <a:avLst/>
          </a:prstGeom>
          <a:noFill/>
          <a:ln w="38100">
            <a:solidFill>
              <a:srgbClr val="0099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N" b="0" dirty="0">
              <a:solidFill>
                <a:schemeClr val="tx1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E6A376-3C0F-7E4F-8745-0B657F61BDDE}"/>
              </a:ext>
            </a:extLst>
          </p:cNvPr>
          <p:cNvSpPr txBox="1"/>
          <p:nvPr/>
        </p:nvSpPr>
        <p:spPr>
          <a:xfrm>
            <a:off x="848692" y="311907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A074C-409D-4943-8EF1-96E09E6B9D15}"/>
              </a:ext>
            </a:extLst>
          </p:cNvPr>
          <p:cNvSpPr txBox="1"/>
          <p:nvPr/>
        </p:nvSpPr>
        <p:spPr>
          <a:xfrm>
            <a:off x="7205170" y="2353437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1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8320AD-4761-8342-9D9C-E3A36F84A3E4}"/>
              </a:ext>
            </a:extLst>
          </p:cNvPr>
          <p:cNvSpPr txBox="1"/>
          <p:nvPr/>
        </p:nvSpPr>
        <p:spPr>
          <a:xfrm>
            <a:off x="7097005" y="4536303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eys 2, 3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60A230-E49C-A24F-A2BE-31BBBC4FDF8E}"/>
              </a:ext>
            </a:extLst>
          </p:cNvPr>
          <p:cNvSpPr txBox="1"/>
          <p:nvPr/>
        </p:nvSpPr>
        <p:spPr>
          <a:xfrm>
            <a:off x="2540084" y="4515624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eys 4, 5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9ECAD3-BDB4-AC42-8B7C-2CCCA936A551}"/>
              </a:ext>
            </a:extLst>
          </p:cNvPr>
          <p:cNvSpPr txBox="1"/>
          <p:nvPr/>
        </p:nvSpPr>
        <p:spPr>
          <a:xfrm>
            <a:off x="2423420" y="3442950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6F93F9-201C-CF40-BCE5-3E87E0B8093A}"/>
              </a:ext>
            </a:extLst>
          </p:cNvPr>
          <p:cNvSpPr txBox="1"/>
          <p:nvPr/>
        </p:nvSpPr>
        <p:spPr>
          <a:xfrm>
            <a:off x="6052394" y="1582098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Stores k</a:t>
            </a:r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ey 7, 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844490-7BCC-CE4A-B8AD-50F7778A6A84}"/>
              </a:ext>
            </a:extLst>
          </p:cNvPr>
          <p:cNvCxnSpPr>
            <a:cxnSpLocks/>
          </p:cNvCxnSpPr>
          <p:nvPr/>
        </p:nvCxnSpPr>
        <p:spPr>
          <a:xfrm flipH="1" flipV="1">
            <a:off x="5004486" y="4701805"/>
            <a:ext cx="1776306" cy="1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tailEnd type="triangl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339298D-F851-E343-9878-8B8C2EA4EEE6}"/>
              </a:ext>
            </a:extLst>
          </p:cNvPr>
          <p:cNvCxnSpPr>
            <a:cxnSpLocks/>
          </p:cNvCxnSpPr>
          <p:nvPr/>
        </p:nvCxnSpPr>
        <p:spPr>
          <a:xfrm flipH="1" flipV="1">
            <a:off x="4496936" y="3889806"/>
            <a:ext cx="231628" cy="579676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tailEnd type="triangl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4AA4197-B233-CD48-87A3-4215974F850C}"/>
              </a:ext>
            </a:extLst>
          </p:cNvPr>
          <p:cNvCxnSpPr>
            <a:cxnSpLocks/>
          </p:cNvCxnSpPr>
          <p:nvPr/>
        </p:nvCxnSpPr>
        <p:spPr>
          <a:xfrm flipV="1">
            <a:off x="4509147" y="2273589"/>
            <a:ext cx="1146121" cy="1071346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tailEnd type="triangl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44751D2-F820-894B-A3AE-DDF18DCE3E8A}"/>
              </a:ext>
            </a:extLst>
          </p:cNvPr>
          <p:cNvCxnSpPr>
            <a:cxnSpLocks/>
          </p:cNvCxnSpPr>
          <p:nvPr/>
        </p:nvCxnSpPr>
        <p:spPr>
          <a:xfrm>
            <a:off x="6111784" y="2299236"/>
            <a:ext cx="846912" cy="2125311"/>
          </a:xfrm>
          <a:prstGeom prst="straightConnector1">
            <a:avLst/>
          </a:prstGeom>
          <a:ln>
            <a:solidFill>
              <a:srgbClr val="009900"/>
            </a:solidFill>
            <a:prstDash val="solid"/>
            <a:tailEnd type="triangl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547FB9-DDAD-E748-A93A-C9FCF926E245}"/>
              </a:ext>
            </a:extLst>
          </p:cNvPr>
          <p:cNvSpPr txBox="1"/>
          <p:nvPr/>
        </p:nvSpPr>
        <p:spPr>
          <a:xfrm>
            <a:off x="5439734" y="431752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8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Key 1 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13120B-DE2B-584C-A1FB-C273D12F72F1}"/>
              </a:ext>
            </a:extLst>
          </p:cNvPr>
          <p:cNvSpPr txBox="1"/>
          <p:nvPr/>
        </p:nvSpPr>
        <p:spPr>
          <a:xfrm>
            <a:off x="6474880" y="30747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r>
              <a:rPr lang="en-CN" sz="1800" b="0" dirty="0">
                <a:solidFill>
                  <a:srgbClr val="0099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 Node 1</a:t>
            </a:r>
          </a:p>
        </p:txBody>
      </p: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F5F6AD97-A8B0-584E-AE94-B1A5ED05EF76}"/>
              </a:ext>
            </a:extLst>
          </p:cNvPr>
          <p:cNvSpPr/>
          <p:nvPr/>
        </p:nvSpPr>
        <p:spPr>
          <a:xfrm>
            <a:off x="7104261" y="5296435"/>
            <a:ext cx="2281768" cy="556437"/>
          </a:xfrm>
          <a:prstGeom prst="wedgeRoundRectCallout">
            <a:avLst>
              <a:gd name="adj1" fmla="val -50172"/>
              <a:gd name="adj2" fmla="val -11800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 up key 1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98C5D2-C7D8-374C-827F-AAB189E688BF}"/>
              </a:ext>
            </a:extLst>
          </p:cNvPr>
          <p:cNvCxnSpPr>
            <a:cxnSpLocks/>
          </p:cNvCxnSpPr>
          <p:nvPr/>
        </p:nvCxnSpPr>
        <p:spPr>
          <a:xfrm>
            <a:off x="423895" y="3939343"/>
            <a:ext cx="424797" cy="0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tailEnd type="triangle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40D447F-5DFB-5543-A100-8A83B31A0045}"/>
              </a:ext>
            </a:extLst>
          </p:cNvPr>
          <p:cNvSpPr txBox="1"/>
          <p:nvPr/>
        </p:nvSpPr>
        <p:spPr>
          <a:xfrm>
            <a:off x="847290" y="3614560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Successor </a:t>
            </a:r>
          </a:p>
          <a:p>
            <a:pPr algn="l"/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pointer</a:t>
            </a:r>
          </a:p>
        </p:txBody>
      </p:sp>
      <p:sp>
        <p:nvSpPr>
          <p:cNvPr id="67" name="Text Box 16">
            <a:extLst>
              <a:ext uri="{FF2B5EF4-FFF2-40B4-BE49-F238E27FC236}">
                <a16:creationId xmlns:a16="http://schemas.microsoft.com/office/drawing/2014/main" id="{7AED290A-D9F3-6745-AF74-0D22A39C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675" y="3361891"/>
            <a:ext cx="38015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Helvetica Neue Medium" panose="02000503000000020004" pitchFamily="2" charset="0"/>
              </a:rPr>
              <a:t>O(N) </a:t>
            </a:r>
            <a:r>
              <a:rPr lang="en-US" sz="2400" b="0" dirty="0">
                <a:latin typeface="Helvetica Neue Medium" panose="02000503000000020004" pitchFamily="2" charset="0"/>
              </a:rPr>
              <a:t>messages and hops!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BB2AA9-65B8-1445-B92F-27FCCB9C0C81}"/>
              </a:ext>
            </a:extLst>
          </p:cNvPr>
          <p:cNvSpPr txBox="1"/>
          <p:nvPr/>
        </p:nvSpPr>
        <p:spPr>
          <a:xfrm>
            <a:off x="848692" y="2671401"/>
            <a:ext cx="2704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Identifiers/key space</a:t>
            </a:r>
          </a:p>
        </p:txBody>
      </p:sp>
    </p:spTree>
    <p:extLst>
      <p:ext uri="{BB962C8B-B14F-4D97-AF65-F5344CB8AC3E}">
        <p14:creationId xmlns:p14="http://schemas.microsoft.com/office/powerpoint/2010/main" val="8410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5" grpId="0"/>
      <p:bldP spid="6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38835</TotalTime>
  <Words>2102</Words>
  <Application>Microsoft Macintosh PowerPoint</Application>
  <PresentationFormat>Custom</PresentationFormat>
  <Paragraphs>611</Paragraphs>
  <Slides>31</Slides>
  <Notes>30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</vt:lpstr>
      <vt:lpstr>Courier New</vt:lpstr>
      <vt:lpstr>Helvetica Neue Medium</vt:lpstr>
      <vt:lpstr>Helvetica Neue Medium</vt:lpstr>
      <vt:lpstr>Times New Roman</vt:lpstr>
      <vt:lpstr>1_Office Theme</vt:lpstr>
      <vt:lpstr>PowerPoint Presentation</vt:lpstr>
      <vt:lpstr>The lookup problem: locate the data</vt:lpstr>
      <vt:lpstr>What is a DHT (and why)?</vt:lpstr>
      <vt:lpstr>Cooperative storage with a DHT</vt:lpstr>
      <vt:lpstr>DHT is expected to be</vt:lpstr>
      <vt:lpstr>Chord identifiers</vt:lpstr>
      <vt:lpstr>Consistent hashing [Karger ‘97] – data partition</vt:lpstr>
      <vt:lpstr>Consistent hashing [Karger ‘97] – data partition</vt:lpstr>
      <vt:lpstr>Consistent hashing [Karger ‘97] – basic lookup</vt:lpstr>
      <vt:lpstr>Simple lookup algorithm</vt:lpstr>
      <vt:lpstr>Chord – finger tables</vt:lpstr>
      <vt:lpstr>Chord – finger tables</vt:lpstr>
      <vt:lpstr>Lookup with finger table</vt:lpstr>
      <vt:lpstr>Implication of finger tables</vt:lpstr>
      <vt:lpstr>Chord lookup algorithm properties</vt:lpstr>
      <vt:lpstr>Chord – node joining</vt:lpstr>
      <vt:lpstr>Chord – node joining</vt:lpstr>
      <vt:lpstr>Chord – node joining</vt:lpstr>
      <vt:lpstr>Chord – node joining</vt:lpstr>
      <vt:lpstr>Chord – node joining</vt:lpstr>
      <vt:lpstr>Chord – node joining</vt:lpstr>
      <vt:lpstr>Chord – node joining</vt:lpstr>
      <vt:lpstr>Chord – node joining</vt:lpstr>
      <vt:lpstr>Chord – failures and successor list</vt:lpstr>
      <vt:lpstr>Chord – failures and successor list</vt:lpstr>
      <vt:lpstr>Chord – failures and successor list</vt:lpstr>
      <vt:lpstr>Chord – failures and successor list</vt:lpstr>
      <vt:lpstr>Chord – failures and successor list</vt:lpstr>
      <vt:lpstr>Chord – failures and successor list</vt:lpstr>
      <vt:lpstr>DHash replicates blocks at r successors</vt:lpstr>
      <vt:lpstr>What DHTs got right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A. Lloyd</cp:lastModifiedBy>
  <cp:revision>2010</cp:revision>
  <cp:lastPrinted>2022-10-05T13:26:20Z</cp:lastPrinted>
  <dcterms:created xsi:type="dcterms:W3CDTF">2013-10-08T01:49:25Z</dcterms:created>
  <dcterms:modified xsi:type="dcterms:W3CDTF">2022-10-05T13:46:51Z</dcterms:modified>
</cp:coreProperties>
</file>